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4" r:id="rId13"/>
    <p:sldId id="273" r:id="rId14"/>
    <p:sldId id="272" r:id="rId15"/>
    <p:sldId id="271" r:id="rId16"/>
    <p:sldId id="270" r:id="rId17"/>
    <p:sldId id="264" r:id="rId18"/>
    <p:sldId id="265" r:id="rId19"/>
    <p:sldId id="266"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4316FA89-8683-B09A-8619-F49F44E8C5DA}"/>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6F19BFB7-9CC6-7763-701D-46A8871B95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311FB183-7196-D3B1-0D43-091FD2F7EC2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62323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37053C6C-9B0C-90D6-7CB3-63FE2F4C17B0}"/>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45E38A56-FB65-A3E0-4005-3FC08905B4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5CC06948-B3A0-C3B0-37AB-3BDC68C822D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0280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02FD50F-4FCD-853A-F7E3-7342AB895EE5}"/>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2CB10474-32C5-9F6B-B078-435927D598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156B9190-4E0A-E2D4-09E2-114AB1D3B01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6235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B684484A-1808-6270-61CC-CA72188D1EB9}"/>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1F980FBA-2F3F-3BA4-47DF-3AD3BC201E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232A880D-A3DC-0E85-ADBF-59277B0D11A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9725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D6CB9476-8DEB-566C-0CB8-7EE4672AAFB7}"/>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8606C003-1647-74F8-0356-D20E6EF734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C9C61708-354B-4E9D-0837-0E82B087094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0047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Eddy Godoy</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620BC963-1447-FBAC-610A-E78F07191905}"/>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62A51800-71E3-2228-4A88-49DC16427F40}"/>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a:extLst>
              <a:ext uri="{FF2B5EF4-FFF2-40B4-BE49-F238E27FC236}">
                <a16:creationId xmlns:a16="http://schemas.microsoft.com/office/drawing/2014/main" id="{20FC00DD-9123-5ABF-E14F-FE9ECAD10CB9}"/>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C8682FAB-A326-53C9-5BE8-E8354FE12CD5}"/>
              </a:ext>
            </a:extLst>
          </p:cNvPr>
          <p:cNvPicPr>
            <a:picLocks noChangeAspect="1"/>
          </p:cNvPicPr>
          <p:nvPr/>
        </p:nvPicPr>
        <p:blipFill>
          <a:blip r:embed="rId5"/>
          <a:stretch>
            <a:fillRect/>
          </a:stretch>
        </p:blipFill>
        <p:spPr>
          <a:xfrm>
            <a:off x="3325014" y="4445893"/>
            <a:ext cx="6888899" cy="481483"/>
          </a:xfrm>
          <a:prstGeom prst="rect">
            <a:avLst/>
          </a:prstGeom>
        </p:spPr>
      </p:pic>
      <p:pic>
        <p:nvPicPr>
          <p:cNvPr id="7" name="Picture 6" descr="A screen shot of a computer code&#10;&#10;AI-generated content may be incorrect.">
            <a:extLst>
              <a:ext uri="{FF2B5EF4-FFF2-40B4-BE49-F238E27FC236}">
                <a16:creationId xmlns:a16="http://schemas.microsoft.com/office/drawing/2014/main" id="{65ACAE43-86A4-DFD1-9811-C159C4A7B73D}"/>
              </a:ext>
            </a:extLst>
          </p:cNvPr>
          <p:cNvPicPr>
            <a:picLocks noChangeAspect="1"/>
          </p:cNvPicPr>
          <p:nvPr/>
        </p:nvPicPr>
        <p:blipFill>
          <a:blip r:embed="rId6"/>
          <a:stretch>
            <a:fillRect/>
          </a:stretch>
        </p:blipFill>
        <p:spPr>
          <a:xfrm>
            <a:off x="3619209" y="1818145"/>
            <a:ext cx="6300508" cy="2090687"/>
          </a:xfrm>
          <a:prstGeom prst="rect">
            <a:avLst/>
          </a:prstGeom>
        </p:spPr>
      </p:pic>
    </p:spTree>
    <p:custDataLst>
      <p:tags r:id="rId1"/>
    </p:custDataLst>
    <p:extLst>
      <p:ext uri="{BB962C8B-B14F-4D97-AF65-F5344CB8AC3E}">
        <p14:creationId xmlns:p14="http://schemas.microsoft.com/office/powerpoint/2010/main" val="344355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D7185644-FDF0-DAD0-78D4-9D34D4BCA970}"/>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3464BB9F-85CB-94CD-38A0-6FDF43D5553C}"/>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a:extLst>
              <a:ext uri="{FF2B5EF4-FFF2-40B4-BE49-F238E27FC236}">
                <a16:creationId xmlns:a16="http://schemas.microsoft.com/office/drawing/2014/main" id="{CC39F459-EA4C-9851-3C3E-144B6FA5DC06}"/>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EC470150-13BA-A7CA-4C4B-8AAA7694E2D9}"/>
              </a:ext>
            </a:extLst>
          </p:cNvPr>
          <p:cNvPicPr>
            <a:picLocks noChangeAspect="1"/>
          </p:cNvPicPr>
          <p:nvPr/>
        </p:nvPicPr>
        <p:blipFill>
          <a:blip r:embed="rId5"/>
          <a:stretch>
            <a:fillRect/>
          </a:stretch>
        </p:blipFill>
        <p:spPr>
          <a:xfrm>
            <a:off x="3156169" y="4800628"/>
            <a:ext cx="6078833" cy="528595"/>
          </a:xfrm>
          <a:prstGeom prst="rect">
            <a:avLst/>
          </a:prstGeom>
        </p:spPr>
      </p:pic>
      <p:pic>
        <p:nvPicPr>
          <p:cNvPr id="7" name="Picture 6" descr="A screen shot of a computer code&#10;&#10;AI-generated content may be incorrect.">
            <a:extLst>
              <a:ext uri="{FF2B5EF4-FFF2-40B4-BE49-F238E27FC236}">
                <a16:creationId xmlns:a16="http://schemas.microsoft.com/office/drawing/2014/main" id="{21029F23-7095-5620-2449-BE4A9B991697}"/>
              </a:ext>
            </a:extLst>
          </p:cNvPr>
          <p:cNvPicPr>
            <a:picLocks noChangeAspect="1"/>
          </p:cNvPicPr>
          <p:nvPr/>
        </p:nvPicPr>
        <p:blipFill>
          <a:blip r:embed="rId6"/>
          <a:stretch>
            <a:fillRect/>
          </a:stretch>
        </p:blipFill>
        <p:spPr>
          <a:xfrm>
            <a:off x="4091783" y="1697524"/>
            <a:ext cx="4207607" cy="2648385"/>
          </a:xfrm>
          <a:prstGeom prst="rect">
            <a:avLst/>
          </a:prstGeom>
        </p:spPr>
      </p:pic>
    </p:spTree>
    <p:custDataLst>
      <p:tags r:id="rId1"/>
    </p:custDataLst>
    <p:extLst>
      <p:ext uri="{BB962C8B-B14F-4D97-AF65-F5344CB8AC3E}">
        <p14:creationId xmlns:p14="http://schemas.microsoft.com/office/powerpoint/2010/main" val="378507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2FB1AC9E-848A-9A34-F31E-5D9FAE60AAF0}"/>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6407067F-DB32-3B11-A467-1E7A15796DB0}"/>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a:extLst>
              <a:ext uri="{FF2B5EF4-FFF2-40B4-BE49-F238E27FC236}">
                <a16:creationId xmlns:a16="http://schemas.microsoft.com/office/drawing/2014/main" id="{37B5B45F-590D-F306-A8B3-DAE82FC66EDB}"/>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0404523D-ED8A-4D86-1165-B500FAE6F616}"/>
              </a:ext>
            </a:extLst>
          </p:cNvPr>
          <p:cNvPicPr>
            <a:picLocks noChangeAspect="1"/>
          </p:cNvPicPr>
          <p:nvPr/>
        </p:nvPicPr>
        <p:blipFill>
          <a:blip r:embed="rId5"/>
          <a:stretch>
            <a:fillRect/>
          </a:stretch>
        </p:blipFill>
        <p:spPr>
          <a:xfrm>
            <a:off x="2224172" y="4255744"/>
            <a:ext cx="7280926" cy="415844"/>
          </a:xfrm>
          <a:prstGeom prst="rect">
            <a:avLst/>
          </a:prstGeom>
        </p:spPr>
      </p:pic>
      <p:pic>
        <p:nvPicPr>
          <p:cNvPr id="5" name="Picture 4" descr="A screen shot of a computer code&#10;&#10;AI-generated content may be incorrect.">
            <a:extLst>
              <a:ext uri="{FF2B5EF4-FFF2-40B4-BE49-F238E27FC236}">
                <a16:creationId xmlns:a16="http://schemas.microsoft.com/office/drawing/2014/main" id="{FA7F3A7B-8E83-5C00-702B-3B5DD41E92BB}"/>
              </a:ext>
            </a:extLst>
          </p:cNvPr>
          <p:cNvPicPr>
            <a:picLocks noChangeAspect="1"/>
          </p:cNvPicPr>
          <p:nvPr/>
        </p:nvPicPr>
        <p:blipFill>
          <a:blip r:embed="rId6"/>
          <a:stretch>
            <a:fillRect/>
          </a:stretch>
        </p:blipFill>
        <p:spPr>
          <a:xfrm>
            <a:off x="2185538" y="1844615"/>
            <a:ext cx="7319560" cy="1837881"/>
          </a:xfrm>
          <a:prstGeom prst="rect">
            <a:avLst/>
          </a:prstGeom>
        </p:spPr>
      </p:pic>
    </p:spTree>
    <p:custDataLst>
      <p:tags r:id="rId1"/>
    </p:custDataLst>
    <p:extLst>
      <p:ext uri="{BB962C8B-B14F-4D97-AF65-F5344CB8AC3E}">
        <p14:creationId xmlns:p14="http://schemas.microsoft.com/office/powerpoint/2010/main" val="1843626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952EA71A-0B41-A535-0833-60514B0014CD}"/>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020114B0-5685-ACBC-0308-E6B56346B81C}"/>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a:extLst>
              <a:ext uri="{FF2B5EF4-FFF2-40B4-BE49-F238E27FC236}">
                <a16:creationId xmlns:a16="http://schemas.microsoft.com/office/drawing/2014/main" id="{084696DE-51E5-D015-4DFE-A8BAA62E555A}"/>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37F0BAAC-9B4F-B0D4-D17B-F2FD0EB61C58}"/>
              </a:ext>
            </a:extLst>
          </p:cNvPr>
          <p:cNvPicPr>
            <a:picLocks noChangeAspect="1"/>
          </p:cNvPicPr>
          <p:nvPr/>
        </p:nvPicPr>
        <p:blipFill>
          <a:blip r:embed="rId5"/>
          <a:stretch>
            <a:fillRect/>
          </a:stretch>
        </p:blipFill>
        <p:spPr>
          <a:xfrm>
            <a:off x="2291513" y="4658886"/>
            <a:ext cx="7414588" cy="438214"/>
          </a:xfrm>
          <a:prstGeom prst="rect">
            <a:avLst/>
          </a:prstGeom>
        </p:spPr>
      </p:pic>
      <p:pic>
        <p:nvPicPr>
          <p:cNvPr id="5" name="Picture 4" descr="A computer screen shot of a code&#10;&#10;AI-generated content may be incorrect.">
            <a:extLst>
              <a:ext uri="{FF2B5EF4-FFF2-40B4-BE49-F238E27FC236}">
                <a16:creationId xmlns:a16="http://schemas.microsoft.com/office/drawing/2014/main" id="{F61BB94D-A7FC-78C7-C329-A6EB676BD8AD}"/>
              </a:ext>
            </a:extLst>
          </p:cNvPr>
          <p:cNvPicPr>
            <a:picLocks noChangeAspect="1"/>
          </p:cNvPicPr>
          <p:nvPr/>
        </p:nvPicPr>
        <p:blipFill>
          <a:blip r:embed="rId6"/>
          <a:stretch>
            <a:fillRect/>
          </a:stretch>
        </p:blipFill>
        <p:spPr>
          <a:xfrm>
            <a:off x="2113361" y="2424861"/>
            <a:ext cx="7770892" cy="1558664"/>
          </a:xfrm>
          <a:prstGeom prst="rect">
            <a:avLst/>
          </a:prstGeom>
        </p:spPr>
      </p:pic>
    </p:spTree>
    <p:custDataLst>
      <p:tags r:id="rId1"/>
    </p:custDataLst>
    <p:extLst>
      <p:ext uri="{BB962C8B-B14F-4D97-AF65-F5344CB8AC3E}">
        <p14:creationId xmlns:p14="http://schemas.microsoft.com/office/powerpoint/2010/main" val="2045450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a:t>[Explain the DevSecOps pipeline.]</a:t>
            </a:r>
            <a:endParaRPr sz="1600"/>
          </a:p>
          <a:p>
            <a:pPr marL="685800" lvl="1" indent="-228600" algn="l" rtl="0">
              <a:lnSpc>
                <a:spcPct val="90000"/>
              </a:lnSpc>
              <a:spcBef>
                <a:spcPts val="500"/>
              </a:spcBef>
              <a:spcAft>
                <a:spcPts val="0"/>
              </a:spcAft>
              <a:buClr>
                <a:schemeClr val="lt1"/>
              </a:buClr>
              <a:buSzPts val="2000"/>
              <a:buChar char="•"/>
            </a:pPr>
            <a:r>
              <a:rPr lang="en-US"/>
              <a:t>[Summarize the external tools and where and how they are used in the context of the diagram.]</a:t>
            </a:r>
            <a:endParaRPr sz="160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[Describe the problems, the solutions, and the risks or benefits involved if you act now or wait. Where is the strategy lacking? What are the risks of using this strategy? Which steps should be taken?]</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400" dirty="0"/>
              <a:t>Training plans and practice assigned and required</a:t>
            </a:r>
          </a:p>
          <a:p>
            <a:pPr marL="1143000" lvl="2" indent="-228600" algn="l" rtl="0">
              <a:lnSpc>
                <a:spcPct val="90000"/>
              </a:lnSpc>
              <a:spcBef>
                <a:spcPts val="0"/>
              </a:spcBef>
              <a:spcAft>
                <a:spcPts val="0"/>
              </a:spcAft>
              <a:buClr>
                <a:schemeClr val="lt1"/>
              </a:buClr>
              <a:buSzPts val="1800"/>
              <a:buChar char="•"/>
            </a:pPr>
            <a:endParaRPr lang="en-US" sz="2400" dirty="0"/>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2400" dirty="0" err="1"/>
              <a:t>DevSecOps</a:t>
            </a:r>
            <a:r>
              <a:rPr lang="en-US" sz="2400" dirty="0"/>
              <a:t> to be followed</a:t>
            </a:r>
          </a:p>
          <a:p>
            <a:pPr marL="1143000" lvl="2" indent="-228600" algn="l" rtl="0">
              <a:lnSpc>
                <a:spcPct val="90000"/>
              </a:lnSpc>
              <a:spcBef>
                <a:spcPts val="0"/>
              </a:spcBef>
              <a:spcAft>
                <a:spcPts val="0"/>
              </a:spcAft>
              <a:buClr>
                <a:schemeClr val="lt1"/>
              </a:buClr>
              <a:buSzPts val="1800"/>
              <a:buChar char="•"/>
            </a:pPr>
            <a:endParaRPr lang="en-US" sz="2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400" dirty="0"/>
              <a:t>Security is a must!</a:t>
            </a:r>
          </a:p>
          <a:p>
            <a:pPr marL="228600" lvl="0" indent="-228600" algn="l" rtl="0">
              <a:lnSpc>
                <a:spcPct val="90000"/>
              </a:lnSpc>
              <a:spcBef>
                <a:spcPts val="0"/>
              </a:spcBef>
              <a:spcAft>
                <a:spcPts val="0"/>
              </a:spcAft>
              <a:buClr>
                <a:schemeClr val="lt1"/>
              </a:buClr>
              <a:buSzPts val="2200"/>
              <a:buChar char="•"/>
            </a:pPr>
            <a:endParaRPr lang="en-US" sz="2400" dirty="0"/>
          </a:p>
          <a:p>
            <a:pPr marL="228600" lvl="0" indent="-228600" algn="l" rtl="0">
              <a:lnSpc>
                <a:spcPct val="90000"/>
              </a:lnSpc>
              <a:spcBef>
                <a:spcPts val="0"/>
              </a:spcBef>
              <a:spcAft>
                <a:spcPts val="0"/>
              </a:spcAft>
              <a:buClr>
                <a:schemeClr val="lt1"/>
              </a:buClr>
              <a:buSzPts val="2200"/>
              <a:buChar char="•"/>
            </a:pPr>
            <a:endParaRPr lang="en-US" sz="2400" dirty="0"/>
          </a:p>
          <a:p>
            <a:pPr marL="228600" lvl="0" indent="-228600" algn="l" rtl="0">
              <a:lnSpc>
                <a:spcPct val="90000"/>
              </a:lnSpc>
              <a:spcBef>
                <a:spcPts val="0"/>
              </a:spcBef>
              <a:spcAft>
                <a:spcPts val="0"/>
              </a:spcAft>
              <a:buClr>
                <a:schemeClr val="lt1"/>
              </a:buClr>
              <a:buSzPts val="2200"/>
              <a:buChar char="•"/>
            </a:pPr>
            <a:r>
              <a:rPr lang="en-US" sz="2400" dirty="0"/>
              <a:t>Training and practice are essential to success</a:t>
            </a:r>
          </a:p>
          <a:p>
            <a:pPr marL="0" lvl="0" indent="0" algn="l" rtl="0">
              <a:lnSpc>
                <a:spcPct val="90000"/>
              </a:lnSpc>
              <a:spcBef>
                <a:spcPts val="0"/>
              </a:spcBef>
              <a:spcAft>
                <a:spcPts val="0"/>
              </a:spcAft>
              <a:buClr>
                <a:schemeClr val="lt1"/>
              </a:buClr>
              <a:buSzPts val="2200"/>
              <a:buNone/>
            </a:pP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Software Engineering Institute. (n.d.). SEI CERT C++ coding standard. Carnegie Mellon University. https://wiki.sei.cmu.edu/confluence/pages/viewpage.action?pageId=88046682</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ctr" rtl="0">
              <a:lnSpc>
                <a:spcPct val="90000"/>
              </a:lnSpc>
              <a:spcBef>
                <a:spcPts val="0"/>
              </a:spcBef>
              <a:spcAft>
                <a:spcPts val="0"/>
              </a:spcAft>
              <a:buSzPts val="1800"/>
              <a:buNone/>
            </a:pPr>
            <a:r>
              <a:rPr lang="en-US" sz="1600" dirty="0"/>
              <a:t>The purpose behind these security policies is to establish and maintain a safe and secure environment for us and our users with multi layered defense to prevent any potential attacks. </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77500" lnSpcReduction="20000"/>
          </a:bodyPr>
          <a:lstStyle/>
          <a:p>
            <a:pPr marL="228600" lvl="0" indent="-88900" algn="l" rtl="0">
              <a:lnSpc>
                <a:spcPct val="90000"/>
              </a:lnSpc>
              <a:spcBef>
                <a:spcPts val="1000"/>
              </a:spcBef>
              <a:spcAft>
                <a:spcPts val="0"/>
              </a:spcAft>
              <a:buClr>
                <a:schemeClr val="lt1"/>
              </a:buClr>
              <a:buSzPts val="2200"/>
              <a:buNone/>
            </a:pPr>
            <a:r>
              <a:rPr lang="en-US" b="1" dirty="0"/>
              <a:t>Likely: </a:t>
            </a:r>
            <a:r>
              <a:rPr lang="en-US" dirty="0"/>
              <a:t>possibility</a:t>
            </a:r>
          </a:p>
          <a:p>
            <a:pPr marL="228600" lvl="0" indent="-88900" algn="l" rtl="0">
              <a:lnSpc>
                <a:spcPct val="90000"/>
              </a:lnSpc>
              <a:spcBef>
                <a:spcPts val="1000"/>
              </a:spcBef>
              <a:spcAft>
                <a:spcPts val="0"/>
              </a:spcAft>
              <a:buClr>
                <a:schemeClr val="lt1"/>
              </a:buClr>
              <a:buSzPts val="2200"/>
              <a:buNone/>
            </a:pPr>
            <a:r>
              <a:rPr lang="en-US" dirty="0"/>
              <a:t>of happening but with low risk/severity</a:t>
            </a:r>
          </a:p>
          <a:p>
            <a:pPr marL="228600" lvl="0" indent="-88900" algn="l" rtl="0">
              <a:lnSpc>
                <a:spcPct val="90000"/>
              </a:lnSpc>
              <a:spcBef>
                <a:spcPts val="1000"/>
              </a:spcBef>
              <a:spcAft>
                <a:spcPts val="0"/>
              </a:spcAft>
              <a:buClr>
                <a:schemeClr val="lt1"/>
              </a:buClr>
              <a:buSzPts val="2200"/>
              <a:buNone/>
            </a:pPr>
            <a:r>
              <a:rPr lang="en-US" b="1" dirty="0"/>
              <a:t>Priority: </a:t>
            </a:r>
            <a:r>
              <a:rPr lang="en-US" dirty="0"/>
              <a:t>possibility of happening with high risk/severity</a:t>
            </a:r>
          </a:p>
          <a:p>
            <a:pPr marL="228600" lvl="0" indent="-88900" algn="l" rtl="0">
              <a:lnSpc>
                <a:spcPct val="90000"/>
              </a:lnSpc>
              <a:spcBef>
                <a:spcPts val="1000"/>
              </a:spcBef>
              <a:spcAft>
                <a:spcPts val="0"/>
              </a:spcAft>
              <a:buClr>
                <a:schemeClr val="lt1"/>
              </a:buClr>
              <a:buSzPts val="2200"/>
              <a:buNone/>
            </a:pPr>
            <a:r>
              <a:rPr lang="en-US" b="1" dirty="0"/>
              <a:t>Low Priority: </a:t>
            </a:r>
            <a:r>
              <a:rPr lang="en-US" dirty="0"/>
              <a:t>unlikely to happen and low risk/severity if it does</a:t>
            </a:r>
          </a:p>
          <a:p>
            <a:pPr marL="228600" lvl="0" indent="-88900" algn="l" rtl="0">
              <a:lnSpc>
                <a:spcPct val="90000"/>
              </a:lnSpc>
              <a:spcBef>
                <a:spcPts val="1000"/>
              </a:spcBef>
              <a:spcAft>
                <a:spcPts val="0"/>
              </a:spcAft>
              <a:buClr>
                <a:schemeClr val="lt1"/>
              </a:buClr>
              <a:buSzPts val="2200"/>
              <a:buNone/>
            </a:pPr>
            <a:r>
              <a:rPr lang="en-US" b="1" dirty="0"/>
              <a:t>Unlikely: </a:t>
            </a:r>
            <a:r>
              <a:rPr lang="en-US" dirty="0"/>
              <a:t>not much possibility of happening but high risk/severity if it does</a:t>
            </a:r>
            <a:endParaRPr b="1" dirty="0"/>
          </a:p>
        </p:txBody>
      </p:sp>
      <p:graphicFrame>
        <p:nvGraphicFramePr>
          <p:cNvPr id="161" name="Google Shape;161;p4" descr="Alt text required"/>
          <p:cNvGraphicFramePr/>
          <p:nvPr>
            <p:extLst>
              <p:ext uri="{D42A27DB-BD31-4B8C-83A1-F6EECF244321}">
                <p14:modId xmlns:p14="http://schemas.microsoft.com/office/powerpoint/2010/main" val="2446250633"/>
              </p:ext>
            </p:extLst>
          </p:nvPr>
        </p:nvGraphicFramePr>
        <p:xfrm>
          <a:off x="3171900" y="2561050"/>
          <a:ext cx="7835225" cy="387090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STD-002-CPP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STD-007-CPP</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nn-NO" sz="3600" u="none" strike="noStrike" cap="none" dirty="0">
                          <a:solidFill>
                            <a:srgbClr val="FFD966"/>
                          </a:solidFill>
                        </a:rPr>
                        <a:t>STD-004-CPP</a:t>
                      </a:r>
                      <a:endParaRPr lang="nn-NO" sz="14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r>
                        <a:rPr lang="nn-NO" sz="3600" u="none" strike="noStrike" cap="none" dirty="0">
                          <a:solidFill>
                            <a:srgbClr val="FFD966"/>
                          </a:solidFill>
                        </a:rPr>
                        <a:t>STD-005-CPP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STD-001-CPP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STD-006-CPP</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lang="en-US" sz="14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STD-003-CPP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1.	Validate Input Data</a:t>
            </a:r>
          </a:p>
          <a:p>
            <a:pPr marL="228600" lvl="0" indent="-228600" algn="l" rtl="0">
              <a:lnSpc>
                <a:spcPct val="90000"/>
              </a:lnSpc>
              <a:spcBef>
                <a:spcPts val="0"/>
              </a:spcBef>
              <a:spcAft>
                <a:spcPts val="0"/>
              </a:spcAft>
              <a:buClr>
                <a:schemeClr val="lt1"/>
              </a:buClr>
              <a:buSzPts val="2200"/>
              <a:buChar char="•"/>
            </a:pPr>
            <a:r>
              <a:rPr lang="en-US" dirty="0"/>
              <a:t>2.	Heed Compiler Warnings</a:t>
            </a:r>
          </a:p>
          <a:p>
            <a:pPr marL="228600" lvl="0" indent="-228600" algn="l" rtl="0">
              <a:lnSpc>
                <a:spcPct val="90000"/>
              </a:lnSpc>
              <a:spcBef>
                <a:spcPts val="0"/>
              </a:spcBef>
              <a:spcAft>
                <a:spcPts val="0"/>
              </a:spcAft>
              <a:buClr>
                <a:schemeClr val="lt1"/>
              </a:buClr>
              <a:buSzPts val="2200"/>
              <a:buChar char="•"/>
            </a:pPr>
            <a:r>
              <a:rPr lang="en-US" dirty="0"/>
              <a:t>3.	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4.	Keep It Simple</a:t>
            </a:r>
          </a:p>
          <a:p>
            <a:pPr marL="228600" lvl="0" indent="-228600" algn="l" rtl="0">
              <a:lnSpc>
                <a:spcPct val="90000"/>
              </a:lnSpc>
              <a:spcBef>
                <a:spcPts val="0"/>
              </a:spcBef>
              <a:spcAft>
                <a:spcPts val="0"/>
              </a:spcAft>
              <a:buClr>
                <a:schemeClr val="lt1"/>
              </a:buClr>
              <a:buSzPts val="2200"/>
              <a:buChar char="•"/>
            </a:pPr>
            <a:r>
              <a:rPr lang="en-US" dirty="0"/>
              <a:t>5.	Default Deny</a:t>
            </a:r>
          </a:p>
          <a:p>
            <a:pPr marL="228600" lvl="0" indent="-228600" algn="l" rtl="0">
              <a:lnSpc>
                <a:spcPct val="90000"/>
              </a:lnSpc>
              <a:spcBef>
                <a:spcPts val="0"/>
              </a:spcBef>
              <a:spcAft>
                <a:spcPts val="0"/>
              </a:spcAft>
              <a:buClr>
                <a:schemeClr val="lt1"/>
              </a:buClr>
              <a:buSzPts val="2200"/>
              <a:buChar char="•"/>
            </a:pPr>
            <a:r>
              <a:rPr lang="en-US" dirty="0"/>
              <a:t>6.	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7.	Sanitize Data Sent to Other Systems</a:t>
            </a:r>
          </a:p>
          <a:p>
            <a:pPr marL="228600" lvl="0" indent="-228600" algn="l" rtl="0">
              <a:lnSpc>
                <a:spcPct val="90000"/>
              </a:lnSpc>
              <a:spcBef>
                <a:spcPts val="0"/>
              </a:spcBef>
              <a:spcAft>
                <a:spcPts val="0"/>
              </a:spcAft>
              <a:buClr>
                <a:schemeClr val="lt1"/>
              </a:buClr>
              <a:buSzPts val="2200"/>
              <a:buChar char="•"/>
            </a:pPr>
            <a:r>
              <a:rPr lang="en-US" dirty="0"/>
              <a:t>8.	Practice Defense in Depth </a:t>
            </a:r>
          </a:p>
          <a:p>
            <a:pPr marL="228600" lvl="0" indent="-228600" algn="l" rtl="0">
              <a:lnSpc>
                <a:spcPct val="90000"/>
              </a:lnSpc>
              <a:spcBef>
                <a:spcPts val="0"/>
              </a:spcBef>
              <a:spcAft>
                <a:spcPts val="0"/>
              </a:spcAft>
              <a:buClr>
                <a:schemeClr val="lt1"/>
              </a:buClr>
              <a:buSzPts val="2200"/>
              <a:buChar char="•"/>
            </a:pPr>
            <a:r>
              <a:rPr lang="en-US" dirty="0"/>
              <a:t>9.	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10.	Adopt a Secure Coding Standard</a:t>
            </a: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STD-004-CPP</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r>
              <a:rPr lang="en-US" dirty="0"/>
              <a:t>STD-005-CPP</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r>
              <a:rPr lang="en-US" dirty="0"/>
              <a:t>STD-003-CPP</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r>
              <a:rPr lang="en-US" dirty="0"/>
              <a:t>STD-002-CPP</a:t>
            </a:r>
          </a:p>
          <a:p>
            <a:pPr marL="0" lvl="0" indent="0" algn="l" rtl="0">
              <a:lnSpc>
                <a:spcPct val="90000"/>
              </a:lnSpc>
              <a:spcBef>
                <a:spcPts val="0"/>
              </a:spcBef>
              <a:spcAft>
                <a:spcPts val="0"/>
              </a:spcAft>
              <a:buClr>
                <a:schemeClr val="lt1"/>
              </a:buClr>
              <a:buSzPts val="2000"/>
              <a:buNone/>
            </a:pPr>
            <a:endParaRPr lang="en-US" dirty="0"/>
          </a:p>
          <a:p>
            <a:pPr marL="228600" lvl="0" indent="-228600" algn="l" rtl="0">
              <a:lnSpc>
                <a:spcPct val="90000"/>
              </a:lnSpc>
              <a:spcBef>
                <a:spcPts val="0"/>
              </a:spcBef>
              <a:spcAft>
                <a:spcPts val="0"/>
              </a:spcAft>
              <a:buClr>
                <a:schemeClr val="lt1"/>
              </a:buClr>
              <a:buSzPts val="2000"/>
              <a:buChar char="•"/>
            </a:pPr>
            <a:r>
              <a:rPr lang="en-US" dirty="0"/>
              <a:t>STD-007-CPP</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r>
              <a:rPr lang="en-US" dirty="0"/>
              <a:t>STD-001-CPP</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r>
              <a:rPr lang="en-US" dirty="0"/>
              <a:t>STD-006-CPP</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400" dirty="0"/>
              <a:t>Encryption at rest</a:t>
            </a:r>
          </a:p>
          <a:p>
            <a:pPr marL="228600" lvl="0" indent="-228600" algn="l" rtl="0">
              <a:lnSpc>
                <a:spcPct val="90000"/>
              </a:lnSpc>
              <a:spcBef>
                <a:spcPts val="0"/>
              </a:spcBef>
              <a:spcAft>
                <a:spcPts val="0"/>
              </a:spcAft>
              <a:buClr>
                <a:schemeClr val="lt1"/>
              </a:buClr>
              <a:buSzPts val="2000"/>
              <a:buChar char="•"/>
            </a:pPr>
            <a:endParaRPr lang="en-US" sz="2400" dirty="0"/>
          </a:p>
          <a:p>
            <a:pPr marL="228600" lvl="0" indent="-228600" algn="l" rtl="0">
              <a:lnSpc>
                <a:spcPct val="90000"/>
              </a:lnSpc>
              <a:spcBef>
                <a:spcPts val="0"/>
              </a:spcBef>
              <a:spcAft>
                <a:spcPts val="0"/>
              </a:spcAft>
              <a:buClr>
                <a:schemeClr val="lt1"/>
              </a:buClr>
              <a:buSzPts val="2000"/>
              <a:buChar char="•"/>
            </a:pPr>
            <a:endParaRPr lang="en-US" sz="24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400" dirty="0"/>
              <a:t>Encryption in flight</a:t>
            </a:r>
          </a:p>
          <a:p>
            <a:pPr marL="228600" lvl="0" indent="-228600" algn="l" rtl="0">
              <a:lnSpc>
                <a:spcPct val="90000"/>
              </a:lnSpc>
              <a:spcBef>
                <a:spcPts val="0"/>
              </a:spcBef>
              <a:spcAft>
                <a:spcPts val="0"/>
              </a:spcAft>
              <a:buClr>
                <a:schemeClr val="lt1"/>
              </a:buClr>
              <a:buSzPts val="2000"/>
              <a:buChar char="•"/>
            </a:pPr>
            <a:endParaRPr lang="en-US" sz="2400" dirty="0"/>
          </a:p>
          <a:p>
            <a:pPr marL="228600" lvl="0" indent="-228600" algn="l" rtl="0">
              <a:lnSpc>
                <a:spcPct val="90000"/>
              </a:lnSpc>
              <a:spcBef>
                <a:spcPts val="0"/>
              </a:spcBef>
              <a:spcAft>
                <a:spcPts val="0"/>
              </a:spcAft>
              <a:buClr>
                <a:schemeClr val="lt1"/>
              </a:buClr>
              <a:buSzPts val="2000"/>
              <a:buChar char="•"/>
            </a:pPr>
            <a:endParaRPr lang="en-US" sz="2400" dirty="0"/>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r>
              <a:rPr lang="en-US" sz="2400" dirty="0"/>
              <a:t>Encryption in use</a:t>
            </a:r>
            <a:endParaRPr sz="24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Authentication</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Authorization</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Accounting</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0AA7F956-6BCF-218E-CF35-9900853EFB0C}"/>
              </a:ext>
            </a:extLst>
          </p:cNvPr>
          <p:cNvPicPr>
            <a:picLocks noChangeAspect="1"/>
          </p:cNvPicPr>
          <p:nvPr/>
        </p:nvPicPr>
        <p:blipFill>
          <a:blip r:embed="rId5"/>
          <a:stretch>
            <a:fillRect/>
          </a:stretch>
        </p:blipFill>
        <p:spPr>
          <a:xfrm>
            <a:off x="3080131" y="4894345"/>
            <a:ext cx="7284817" cy="597494"/>
          </a:xfrm>
          <a:prstGeom prst="rect">
            <a:avLst/>
          </a:prstGeom>
        </p:spPr>
      </p:pic>
      <p:pic>
        <p:nvPicPr>
          <p:cNvPr id="5" name="Picture 4" descr="A computer screen shot of a computer code&#10;&#10;AI-generated content may be incorrect.">
            <a:extLst>
              <a:ext uri="{FF2B5EF4-FFF2-40B4-BE49-F238E27FC236}">
                <a16:creationId xmlns:a16="http://schemas.microsoft.com/office/drawing/2014/main" id="{8CF0A9BC-42F1-7C1D-9CB8-9CA99E520830}"/>
              </a:ext>
            </a:extLst>
          </p:cNvPr>
          <p:cNvPicPr>
            <a:picLocks noChangeAspect="1"/>
          </p:cNvPicPr>
          <p:nvPr/>
        </p:nvPicPr>
        <p:blipFill>
          <a:blip r:embed="rId6"/>
          <a:stretch>
            <a:fillRect/>
          </a:stretch>
        </p:blipFill>
        <p:spPr>
          <a:xfrm>
            <a:off x="3922375" y="1758626"/>
            <a:ext cx="5295592" cy="3135719"/>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2360D994-0DD9-B309-59C1-C2289426C942}"/>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108440E2-3848-BAE9-7CCD-580FBC4D1700}"/>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a:extLst>
              <a:ext uri="{FF2B5EF4-FFF2-40B4-BE49-F238E27FC236}">
                <a16:creationId xmlns:a16="http://schemas.microsoft.com/office/drawing/2014/main" id="{CC9CFE2A-E22D-8DC0-30FD-32BB415EB8C4}"/>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 shot of a computer screen&#10;&#10;AI-generated content may be incorrect.">
            <a:extLst>
              <a:ext uri="{FF2B5EF4-FFF2-40B4-BE49-F238E27FC236}">
                <a16:creationId xmlns:a16="http://schemas.microsoft.com/office/drawing/2014/main" id="{E260BC71-B38D-012A-899E-F9B247F5BAB6}"/>
              </a:ext>
            </a:extLst>
          </p:cNvPr>
          <p:cNvPicPr>
            <a:picLocks noChangeAspect="1"/>
          </p:cNvPicPr>
          <p:nvPr/>
        </p:nvPicPr>
        <p:blipFill>
          <a:blip r:embed="rId5"/>
          <a:stretch>
            <a:fillRect/>
          </a:stretch>
        </p:blipFill>
        <p:spPr>
          <a:xfrm>
            <a:off x="3059730" y="4348335"/>
            <a:ext cx="7042724" cy="1293000"/>
          </a:xfrm>
          <a:prstGeom prst="rect">
            <a:avLst/>
          </a:prstGeom>
        </p:spPr>
      </p:pic>
      <p:pic>
        <p:nvPicPr>
          <p:cNvPr id="7" name="Picture 6" descr="A screen shot of a computer code&#10;&#10;AI-generated content may be incorrect.">
            <a:extLst>
              <a:ext uri="{FF2B5EF4-FFF2-40B4-BE49-F238E27FC236}">
                <a16:creationId xmlns:a16="http://schemas.microsoft.com/office/drawing/2014/main" id="{A902AB02-0603-B629-AAB0-CADE2656DC91}"/>
              </a:ext>
            </a:extLst>
          </p:cNvPr>
          <p:cNvPicPr>
            <a:picLocks noChangeAspect="1"/>
          </p:cNvPicPr>
          <p:nvPr/>
        </p:nvPicPr>
        <p:blipFill>
          <a:blip r:embed="rId6"/>
          <a:stretch>
            <a:fillRect/>
          </a:stretch>
        </p:blipFill>
        <p:spPr>
          <a:xfrm>
            <a:off x="3154554" y="1836386"/>
            <a:ext cx="6601476" cy="2264834"/>
          </a:xfrm>
          <a:prstGeom prst="rect">
            <a:avLst/>
          </a:prstGeom>
        </p:spPr>
      </p:pic>
    </p:spTree>
    <p:custDataLst>
      <p:tags r:id="rId1"/>
    </p:custDataLst>
    <p:extLst>
      <p:ext uri="{BB962C8B-B14F-4D97-AF65-F5344CB8AC3E}">
        <p14:creationId xmlns:p14="http://schemas.microsoft.com/office/powerpoint/2010/main" val="22039416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TotalTime>
  <Words>362</Words>
  <Application>Microsoft Office PowerPoint</Application>
  <PresentationFormat>Widescreen</PresentationFormat>
  <Paragraphs>93</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Eddy Godoy</cp:lastModifiedBy>
  <cp:revision>17</cp:revision>
  <dcterms:created xsi:type="dcterms:W3CDTF">2020-08-19T17:59:24Z</dcterms:created>
  <dcterms:modified xsi:type="dcterms:W3CDTF">2025-06-29T09:22:23Z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