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9906000" cy="6858000" type="A4"/>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6"/>
    <p:restoredTop sz="94628"/>
  </p:normalViewPr>
  <p:slideViewPr>
    <p:cSldViewPr snapToObjects="1">
      <p:cViewPr varScale="1">
        <p:scale>
          <a:sx n="99" d="100"/>
          <a:sy n="99" d="100"/>
        </p:scale>
        <p:origin x="200" y="61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siness Model Canva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309424" y="1066799"/>
            <a:ext cx="1754326" cy="3428763"/>
          </a:xfrm>
          <a:prstGeom prst="rect">
            <a:avLst/>
          </a:prstGeom>
          <a:solidFill>
            <a:srgbClr val="FFFFFF"/>
          </a:solidFill>
        </p:spPr>
        <p:txBody>
          <a:bodyPr vert="horz"/>
          <a:lstStyle>
            <a:lvl1pPr marL="0" indent="0">
              <a:buNone/>
              <a:defRPr sz="900" b="0" i="0" baseline="0"/>
            </a:lvl1pPr>
          </a:lstStyle>
          <a:p>
            <a:pPr lvl="0"/>
            <a:r>
              <a:rPr lang="en-GB"/>
              <a:t>Click to edit Master text styles</a:t>
            </a:r>
          </a:p>
        </p:txBody>
      </p:sp>
      <p:sp>
        <p:nvSpPr>
          <p:cNvPr id="10" name="Text Placeholder 8"/>
          <p:cNvSpPr>
            <a:spLocks noGrp="1"/>
          </p:cNvSpPr>
          <p:nvPr>
            <p:ph type="body" sz="quarter" idx="11"/>
          </p:nvPr>
        </p:nvSpPr>
        <p:spPr>
          <a:xfrm>
            <a:off x="2185335" y="1066800"/>
            <a:ext cx="1754326" cy="15300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1" name="Text Placeholder 8"/>
          <p:cNvSpPr>
            <a:spLocks noGrp="1"/>
          </p:cNvSpPr>
          <p:nvPr>
            <p:ph type="body" sz="quarter" idx="12"/>
          </p:nvPr>
        </p:nvSpPr>
        <p:spPr>
          <a:xfrm>
            <a:off x="4067689" y="1066800"/>
            <a:ext cx="1754326" cy="3428762"/>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2" name="Text Placeholder 8"/>
          <p:cNvSpPr>
            <a:spLocks noGrp="1"/>
          </p:cNvSpPr>
          <p:nvPr>
            <p:ph type="body" sz="quarter" idx="13"/>
          </p:nvPr>
        </p:nvSpPr>
        <p:spPr>
          <a:xfrm>
            <a:off x="5948526" y="1056067"/>
            <a:ext cx="1754326" cy="15300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3" name="Text Placeholder 8"/>
          <p:cNvSpPr>
            <a:spLocks noGrp="1"/>
          </p:cNvSpPr>
          <p:nvPr>
            <p:ph type="body" sz="quarter" idx="14"/>
          </p:nvPr>
        </p:nvSpPr>
        <p:spPr>
          <a:xfrm>
            <a:off x="7835806" y="1056066"/>
            <a:ext cx="1754326" cy="3439495"/>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5" name="Text Placeholder 8"/>
          <p:cNvSpPr>
            <a:spLocks noGrp="1"/>
          </p:cNvSpPr>
          <p:nvPr>
            <p:ph type="body" sz="quarter" idx="16"/>
          </p:nvPr>
        </p:nvSpPr>
        <p:spPr>
          <a:xfrm>
            <a:off x="2196704" y="2965800"/>
            <a:ext cx="1754326" cy="15300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7" name="Text Placeholder 8"/>
          <p:cNvSpPr>
            <a:spLocks noGrp="1"/>
          </p:cNvSpPr>
          <p:nvPr>
            <p:ph type="body" sz="quarter" idx="18"/>
          </p:nvPr>
        </p:nvSpPr>
        <p:spPr>
          <a:xfrm>
            <a:off x="5952078" y="2965800"/>
            <a:ext cx="1754326" cy="15300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9" name="Text Placeholder 8"/>
          <p:cNvSpPr>
            <a:spLocks noGrp="1"/>
          </p:cNvSpPr>
          <p:nvPr>
            <p:ph type="body" sz="quarter" idx="20"/>
          </p:nvPr>
        </p:nvSpPr>
        <p:spPr>
          <a:xfrm>
            <a:off x="309424" y="4876800"/>
            <a:ext cx="4561026" cy="14478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20" name="Text Placeholder 8"/>
          <p:cNvSpPr>
            <a:spLocks noGrp="1"/>
          </p:cNvSpPr>
          <p:nvPr>
            <p:ph type="body" sz="quarter" idx="21"/>
          </p:nvPr>
        </p:nvSpPr>
        <p:spPr>
          <a:xfrm>
            <a:off x="5056350" y="4876800"/>
            <a:ext cx="4533783" cy="14478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22" name="Text Placeholder 8"/>
          <p:cNvSpPr>
            <a:spLocks noGrp="1"/>
          </p:cNvSpPr>
          <p:nvPr>
            <p:ph type="body" sz="quarter" idx="22"/>
          </p:nvPr>
        </p:nvSpPr>
        <p:spPr>
          <a:xfrm>
            <a:off x="3962400" y="381000"/>
            <a:ext cx="1403350" cy="228600"/>
          </a:xfrm>
          <a:prstGeom prst="rect">
            <a:avLst/>
          </a:prstGeom>
          <a:solidFill>
            <a:srgbClr val="FFFFFF"/>
          </a:solidFill>
          <a:ln>
            <a:noFill/>
          </a:ln>
        </p:spPr>
        <p:txBody>
          <a:bodyPr vert="horz"/>
          <a:lstStyle>
            <a:lvl1pPr marL="0" indent="0">
              <a:buNone/>
              <a:defRPr sz="900" baseline="0"/>
            </a:lvl1pPr>
          </a:lstStyle>
          <a:p>
            <a:pPr lvl="0"/>
            <a:r>
              <a:rPr lang="en-GB"/>
              <a:t>Click to edit Master text styles</a:t>
            </a:r>
          </a:p>
        </p:txBody>
      </p:sp>
      <p:sp>
        <p:nvSpPr>
          <p:cNvPr id="23" name="Text Placeholder 8"/>
          <p:cNvSpPr>
            <a:spLocks noGrp="1"/>
          </p:cNvSpPr>
          <p:nvPr>
            <p:ph type="body" sz="quarter" idx="23"/>
          </p:nvPr>
        </p:nvSpPr>
        <p:spPr>
          <a:xfrm>
            <a:off x="5685201" y="381000"/>
            <a:ext cx="1403350" cy="228600"/>
          </a:xfrm>
          <a:prstGeom prst="rect">
            <a:avLst/>
          </a:prstGeom>
          <a:solidFill>
            <a:srgbClr val="FFFFFF"/>
          </a:solidFill>
          <a:ln>
            <a:noFill/>
          </a:ln>
        </p:spPr>
        <p:txBody>
          <a:bodyPr vert="horz"/>
          <a:lstStyle>
            <a:lvl1pPr marL="0" indent="0">
              <a:buNone/>
              <a:defRPr sz="900"/>
            </a:lvl1pPr>
          </a:lstStyle>
          <a:p>
            <a:pPr lvl="0"/>
            <a:r>
              <a:rPr lang="en-GB"/>
              <a:t>Click to edit Master text styles</a:t>
            </a:r>
          </a:p>
        </p:txBody>
      </p:sp>
      <p:sp>
        <p:nvSpPr>
          <p:cNvPr id="24" name="Text Placeholder 8"/>
          <p:cNvSpPr>
            <a:spLocks noGrp="1"/>
          </p:cNvSpPr>
          <p:nvPr>
            <p:ph type="body" sz="quarter" idx="24"/>
          </p:nvPr>
        </p:nvSpPr>
        <p:spPr>
          <a:xfrm>
            <a:off x="7759700" y="381000"/>
            <a:ext cx="1155700" cy="228600"/>
          </a:xfrm>
          <a:prstGeom prst="rect">
            <a:avLst/>
          </a:prstGeom>
          <a:solidFill>
            <a:srgbClr val="FFFFFF"/>
          </a:solidFill>
          <a:ln>
            <a:noFill/>
          </a:ln>
        </p:spPr>
        <p:txBody>
          <a:bodyPr vert="horz"/>
          <a:lstStyle>
            <a:lvl1pPr marL="0" indent="0">
              <a:buNone/>
              <a:defRPr sz="900"/>
            </a:lvl1pPr>
          </a:lstStyle>
          <a:p>
            <a:pPr lvl="0"/>
            <a:r>
              <a:rPr lang="en-GB"/>
              <a:t>Click to edit Master text styles</a:t>
            </a:r>
          </a:p>
        </p:txBody>
      </p:sp>
      <p:sp>
        <p:nvSpPr>
          <p:cNvPr id="25" name="Text Placeholder 8"/>
          <p:cNvSpPr>
            <a:spLocks noGrp="1"/>
          </p:cNvSpPr>
          <p:nvPr>
            <p:ph type="body" sz="quarter" idx="25"/>
          </p:nvPr>
        </p:nvSpPr>
        <p:spPr>
          <a:xfrm>
            <a:off x="9245600" y="381000"/>
            <a:ext cx="412750" cy="228600"/>
          </a:xfrm>
          <a:prstGeom prst="rect">
            <a:avLst/>
          </a:prstGeom>
          <a:solidFill>
            <a:srgbClr val="FFFFFF"/>
          </a:solidFill>
          <a:ln>
            <a:noFill/>
          </a:ln>
        </p:spPr>
        <p:txBody>
          <a:bodyPr vert="horz"/>
          <a:lstStyle>
            <a:lvl1pPr marL="0" indent="0">
              <a:buNone/>
              <a:defRPr sz="900"/>
            </a:lvl1pPr>
          </a:lstStyle>
          <a:p>
            <a:pPr lvl="0"/>
            <a:r>
              <a:rPr lang="en-GB"/>
              <a:t>Click to edit Master text styles</a:t>
            </a:r>
          </a:p>
        </p:txBody>
      </p:sp>
    </p:spTree>
    <p:extLst>
      <p:ext uri="{BB962C8B-B14F-4D97-AF65-F5344CB8AC3E}">
        <p14:creationId xmlns:p14="http://schemas.microsoft.com/office/powerpoint/2010/main" val="1063789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1D5D804-5AF2-0D48-BB16-AA50566916AE}"/>
              </a:ext>
            </a:extLst>
          </p:cNvPr>
          <p:cNvSpPr/>
          <p:nvPr userDrawn="1"/>
        </p:nvSpPr>
        <p:spPr>
          <a:xfrm>
            <a:off x="244475" y="762000"/>
            <a:ext cx="9405938" cy="56388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1027" name="TextBox 6">
            <a:extLst>
              <a:ext uri="{FF2B5EF4-FFF2-40B4-BE49-F238E27FC236}">
                <a16:creationId xmlns:a16="http://schemas.microsoft.com/office/drawing/2014/main" id="{7211B6ED-B6EC-504E-B757-4D65FA3FF8B2}"/>
              </a:ext>
            </a:extLst>
          </p:cNvPr>
          <p:cNvSpPr txBox="1">
            <a:spLocks noChangeArrowheads="1"/>
          </p:cNvSpPr>
          <p:nvPr userDrawn="1"/>
        </p:nvSpPr>
        <p:spPr bwMode="auto">
          <a:xfrm>
            <a:off x="247650" y="304800"/>
            <a:ext cx="25717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b="1">
                <a:latin typeface="Arial" charset="0"/>
                <a:cs typeface="Arial" charset="0"/>
              </a:rPr>
              <a:t>Business Model Canvas</a:t>
            </a:r>
          </a:p>
        </p:txBody>
      </p:sp>
      <p:sp>
        <p:nvSpPr>
          <p:cNvPr id="1028" name="TextBox 7">
            <a:extLst>
              <a:ext uri="{FF2B5EF4-FFF2-40B4-BE49-F238E27FC236}">
                <a16:creationId xmlns:a16="http://schemas.microsoft.com/office/drawing/2014/main" id="{F76D98FD-01CA-CF45-A422-F79177880467}"/>
              </a:ext>
            </a:extLst>
          </p:cNvPr>
          <p:cNvSpPr txBox="1">
            <a:spLocks noChangeArrowheads="1"/>
          </p:cNvSpPr>
          <p:nvPr userDrawn="1"/>
        </p:nvSpPr>
        <p:spPr bwMode="auto">
          <a:xfrm>
            <a:off x="3860800" y="184150"/>
            <a:ext cx="1403350"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00" i="1">
                <a:latin typeface="Arial" charset="0"/>
                <a:cs typeface="Arial" charset="0"/>
              </a:rPr>
              <a:t>Designed for:</a:t>
            </a:r>
          </a:p>
        </p:txBody>
      </p:sp>
      <p:sp>
        <p:nvSpPr>
          <p:cNvPr id="1029" name="TextBox 8">
            <a:extLst>
              <a:ext uri="{FF2B5EF4-FFF2-40B4-BE49-F238E27FC236}">
                <a16:creationId xmlns:a16="http://schemas.microsoft.com/office/drawing/2014/main" id="{9E0955EC-F126-F841-A90C-C5C2B546A8B1}"/>
              </a:ext>
            </a:extLst>
          </p:cNvPr>
          <p:cNvSpPr txBox="1">
            <a:spLocks noChangeArrowheads="1"/>
          </p:cNvSpPr>
          <p:nvPr userDrawn="1"/>
        </p:nvSpPr>
        <p:spPr bwMode="auto">
          <a:xfrm>
            <a:off x="5586413" y="180975"/>
            <a:ext cx="1403350"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00" i="1">
                <a:latin typeface="Arial" charset="0"/>
                <a:cs typeface="Arial" charset="0"/>
              </a:rPr>
              <a:t>Designed by:</a:t>
            </a:r>
          </a:p>
        </p:txBody>
      </p:sp>
      <p:sp>
        <p:nvSpPr>
          <p:cNvPr id="1030" name="TextBox 9">
            <a:extLst>
              <a:ext uri="{FF2B5EF4-FFF2-40B4-BE49-F238E27FC236}">
                <a16:creationId xmlns:a16="http://schemas.microsoft.com/office/drawing/2014/main" id="{F1D97D8D-1930-974A-90A8-471428550BC6}"/>
              </a:ext>
            </a:extLst>
          </p:cNvPr>
          <p:cNvSpPr txBox="1">
            <a:spLocks noChangeArrowheads="1"/>
          </p:cNvSpPr>
          <p:nvPr userDrawn="1"/>
        </p:nvSpPr>
        <p:spPr bwMode="auto">
          <a:xfrm>
            <a:off x="7664450" y="180975"/>
            <a:ext cx="1214438" cy="20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00" i="1">
                <a:latin typeface="Arial" charset="0"/>
                <a:cs typeface="Arial" charset="0"/>
              </a:rPr>
              <a:t>Date:</a:t>
            </a:r>
          </a:p>
        </p:txBody>
      </p:sp>
      <p:sp>
        <p:nvSpPr>
          <p:cNvPr id="1031" name="TextBox 10">
            <a:extLst>
              <a:ext uri="{FF2B5EF4-FFF2-40B4-BE49-F238E27FC236}">
                <a16:creationId xmlns:a16="http://schemas.microsoft.com/office/drawing/2014/main" id="{B81E7518-6190-2048-9616-ACC7D9FC56D1}"/>
              </a:ext>
            </a:extLst>
          </p:cNvPr>
          <p:cNvSpPr txBox="1">
            <a:spLocks noChangeArrowheads="1"/>
          </p:cNvSpPr>
          <p:nvPr userDrawn="1"/>
        </p:nvSpPr>
        <p:spPr bwMode="auto">
          <a:xfrm>
            <a:off x="9142413" y="180975"/>
            <a:ext cx="620712"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00" i="1">
                <a:latin typeface="Arial" charset="0"/>
                <a:cs typeface="Arial" charset="0"/>
              </a:rPr>
              <a:t>Version:</a:t>
            </a:r>
          </a:p>
        </p:txBody>
      </p:sp>
      <p:sp>
        <p:nvSpPr>
          <p:cNvPr id="1032" name="TextBox 11">
            <a:extLst>
              <a:ext uri="{FF2B5EF4-FFF2-40B4-BE49-F238E27FC236}">
                <a16:creationId xmlns:a16="http://schemas.microsoft.com/office/drawing/2014/main" id="{29602ACE-D4B1-AD48-A56B-388D19A90207}"/>
              </a:ext>
            </a:extLst>
          </p:cNvPr>
          <p:cNvSpPr txBox="1">
            <a:spLocks noChangeArrowheads="1"/>
          </p:cNvSpPr>
          <p:nvPr userDrawn="1"/>
        </p:nvSpPr>
        <p:spPr bwMode="auto">
          <a:xfrm>
            <a:off x="244475" y="788988"/>
            <a:ext cx="174942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Key Partners</a:t>
            </a:r>
          </a:p>
        </p:txBody>
      </p:sp>
      <p:sp>
        <p:nvSpPr>
          <p:cNvPr id="1033" name="TextBox 13">
            <a:extLst>
              <a:ext uri="{FF2B5EF4-FFF2-40B4-BE49-F238E27FC236}">
                <a16:creationId xmlns:a16="http://schemas.microsoft.com/office/drawing/2014/main" id="{B769C474-B0A3-534D-90F3-6AB5A56451B2}"/>
              </a:ext>
            </a:extLst>
          </p:cNvPr>
          <p:cNvSpPr txBox="1">
            <a:spLocks noChangeArrowheads="1"/>
          </p:cNvSpPr>
          <p:nvPr userDrawn="1"/>
        </p:nvSpPr>
        <p:spPr bwMode="auto">
          <a:xfrm>
            <a:off x="244475" y="4572000"/>
            <a:ext cx="1749425"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Cost Structure</a:t>
            </a:r>
          </a:p>
        </p:txBody>
      </p:sp>
      <p:sp>
        <p:nvSpPr>
          <p:cNvPr id="1034" name="TextBox 14">
            <a:extLst>
              <a:ext uri="{FF2B5EF4-FFF2-40B4-BE49-F238E27FC236}">
                <a16:creationId xmlns:a16="http://schemas.microsoft.com/office/drawing/2014/main" id="{131AE893-11F5-D149-9548-80B32C6B7D1E}"/>
              </a:ext>
            </a:extLst>
          </p:cNvPr>
          <p:cNvSpPr txBox="1">
            <a:spLocks noChangeArrowheads="1"/>
          </p:cNvSpPr>
          <p:nvPr userDrawn="1"/>
        </p:nvSpPr>
        <p:spPr bwMode="auto">
          <a:xfrm>
            <a:off x="2124075" y="788988"/>
            <a:ext cx="175101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Key Activities</a:t>
            </a:r>
          </a:p>
        </p:txBody>
      </p:sp>
      <p:sp>
        <p:nvSpPr>
          <p:cNvPr id="1035" name="TextBox 15">
            <a:extLst>
              <a:ext uri="{FF2B5EF4-FFF2-40B4-BE49-F238E27FC236}">
                <a16:creationId xmlns:a16="http://schemas.microsoft.com/office/drawing/2014/main" id="{FE161BF4-A77E-8047-9CF9-C9D0945A7E42}"/>
              </a:ext>
            </a:extLst>
          </p:cNvPr>
          <p:cNvSpPr txBox="1">
            <a:spLocks noChangeArrowheads="1"/>
          </p:cNvSpPr>
          <p:nvPr userDrawn="1"/>
        </p:nvSpPr>
        <p:spPr bwMode="auto">
          <a:xfrm>
            <a:off x="2124075" y="2649538"/>
            <a:ext cx="175101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Key Resources</a:t>
            </a:r>
          </a:p>
        </p:txBody>
      </p:sp>
      <p:sp>
        <p:nvSpPr>
          <p:cNvPr id="1036" name="TextBox 16">
            <a:extLst>
              <a:ext uri="{FF2B5EF4-FFF2-40B4-BE49-F238E27FC236}">
                <a16:creationId xmlns:a16="http://schemas.microsoft.com/office/drawing/2014/main" id="{FD512668-5651-AF4F-9CB1-846061A29BF8}"/>
              </a:ext>
            </a:extLst>
          </p:cNvPr>
          <p:cNvSpPr txBox="1">
            <a:spLocks noChangeArrowheads="1"/>
          </p:cNvSpPr>
          <p:nvPr userDrawn="1"/>
        </p:nvSpPr>
        <p:spPr bwMode="auto">
          <a:xfrm>
            <a:off x="4025900" y="788988"/>
            <a:ext cx="174942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Value Propositions</a:t>
            </a:r>
          </a:p>
        </p:txBody>
      </p:sp>
      <p:sp>
        <p:nvSpPr>
          <p:cNvPr id="1037" name="TextBox 18">
            <a:extLst>
              <a:ext uri="{FF2B5EF4-FFF2-40B4-BE49-F238E27FC236}">
                <a16:creationId xmlns:a16="http://schemas.microsoft.com/office/drawing/2014/main" id="{968DDC88-6E15-FB42-91CC-D8324501164A}"/>
              </a:ext>
            </a:extLst>
          </p:cNvPr>
          <p:cNvSpPr txBox="1">
            <a:spLocks noChangeArrowheads="1"/>
          </p:cNvSpPr>
          <p:nvPr userDrawn="1"/>
        </p:nvSpPr>
        <p:spPr bwMode="auto">
          <a:xfrm>
            <a:off x="5919788" y="782638"/>
            <a:ext cx="174942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Customer Relationships</a:t>
            </a:r>
          </a:p>
        </p:txBody>
      </p:sp>
      <p:sp>
        <p:nvSpPr>
          <p:cNvPr id="1038" name="TextBox 19">
            <a:extLst>
              <a:ext uri="{FF2B5EF4-FFF2-40B4-BE49-F238E27FC236}">
                <a16:creationId xmlns:a16="http://schemas.microsoft.com/office/drawing/2014/main" id="{6E1FCB9B-A988-9849-AA76-B5FD5D100E13}"/>
              </a:ext>
            </a:extLst>
          </p:cNvPr>
          <p:cNvSpPr txBox="1">
            <a:spLocks noChangeArrowheads="1"/>
          </p:cNvSpPr>
          <p:nvPr userDrawn="1"/>
        </p:nvSpPr>
        <p:spPr bwMode="auto">
          <a:xfrm>
            <a:off x="5919788" y="2643188"/>
            <a:ext cx="1749425" cy="24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Channels</a:t>
            </a:r>
          </a:p>
        </p:txBody>
      </p:sp>
      <p:sp>
        <p:nvSpPr>
          <p:cNvPr id="1039" name="TextBox 20">
            <a:extLst>
              <a:ext uri="{FF2B5EF4-FFF2-40B4-BE49-F238E27FC236}">
                <a16:creationId xmlns:a16="http://schemas.microsoft.com/office/drawing/2014/main" id="{9159E409-B51B-FA4F-8E53-E2C7C2B210EA}"/>
              </a:ext>
            </a:extLst>
          </p:cNvPr>
          <p:cNvSpPr txBox="1">
            <a:spLocks noChangeArrowheads="1"/>
          </p:cNvSpPr>
          <p:nvPr userDrawn="1"/>
        </p:nvSpPr>
        <p:spPr bwMode="auto">
          <a:xfrm>
            <a:off x="7818438" y="788988"/>
            <a:ext cx="174942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Customer Segments</a:t>
            </a:r>
          </a:p>
        </p:txBody>
      </p:sp>
      <p:sp>
        <p:nvSpPr>
          <p:cNvPr id="1040" name="TextBox 22">
            <a:extLst>
              <a:ext uri="{FF2B5EF4-FFF2-40B4-BE49-F238E27FC236}">
                <a16:creationId xmlns:a16="http://schemas.microsoft.com/office/drawing/2014/main" id="{F70D6888-D6C8-E043-BC95-223829AF6323}"/>
              </a:ext>
            </a:extLst>
          </p:cNvPr>
          <p:cNvSpPr txBox="1">
            <a:spLocks noChangeArrowheads="1"/>
          </p:cNvSpPr>
          <p:nvPr userDrawn="1"/>
        </p:nvSpPr>
        <p:spPr bwMode="auto">
          <a:xfrm>
            <a:off x="4973638" y="4572000"/>
            <a:ext cx="1749425"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Revenue Streams</a:t>
            </a:r>
          </a:p>
        </p:txBody>
      </p:sp>
      <p:sp>
        <p:nvSpPr>
          <p:cNvPr id="25" name="Rectangle 24">
            <a:extLst>
              <a:ext uri="{FF2B5EF4-FFF2-40B4-BE49-F238E27FC236}">
                <a16:creationId xmlns:a16="http://schemas.microsoft.com/office/drawing/2014/main" id="{77C03F87-ADA9-0040-AC2C-8BE3F9CAAFF1}"/>
              </a:ext>
            </a:extLst>
          </p:cNvPr>
          <p:cNvSpPr/>
          <p:nvPr userDrawn="1"/>
        </p:nvSpPr>
        <p:spPr>
          <a:xfrm>
            <a:off x="244475" y="762000"/>
            <a:ext cx="1879600"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26" name="Rectangle 25">
            <a:extLst>
              <a:ext uri="{FF2B5EF4-FFF2-40B4-BE49-F238E27FC236}">
                <a16:creationId xmlns:a16="http://schemas.microsoft.com/office/drawing/2014/main" id="{D6240653-500D-4D46-8DE2-8C2E33FC432F}"/>
              </a:ext>
            </a:extLst>
          </p:cNvPr>
          <p:cNvSpPr/>
          <p:nvPr userDrawn="1"/>
        </p:nvSpPr>
        <p:spPr>
          <a:xfrm>
            <a:off x="2124075" y="760413"/>
            <a:ext cx="1881188" cy="188277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27" name="Rectangle 26">
            <a:extLst>
              <a:ext uri="{FF2B5EF4-FFF2-40B4-BE49-F238E27FC236}">
                <a16:creationId xmlns:a16="http://schemas.microsoft.com/office/drawing/2014/main" id="{8B043823-328A-AF47-8840-6AC791E22F0A}"/>
              </a:ext>
            </a:extLst>
          </p:cNvPr>
          <p:cNvSpPr/>
          <p:nvPr userDrawn="1"/>
        </p:nvSpPr>
        <p:spPr>
          <a:xfrm>
            <a:off x="2124075" y="2643188"/>
            <a:ext cx="1881188" cy="19288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28" name="Rectangle 27">
            <a:extLst>
              <a:ext uri="{FF2B5EF4-FFF2-40B4-BE49-F238E27FC236}">
                <a16:creationId xmlns:a16="http://schemas.microsoft.com/office/drawing/2014/main" id="{A4323086-DA14-4640-915C-7B7EA9EAB112}"/>
              </a:ext>
            </a:extLst>
          </p:cNvPr>
          <p:cNvSpPr/>
          <p:nvPr userDrawn="1"/>
        </p:nvSpPr>
        <p:spPr>
          <a:xfrm>
            <a:off x="4005263" y="762000"/>
            <a:ext cx="1879600"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29" name="Rectangle 28">
            <a:extLst>
              <a:ext uri="{FF2B5EF4-FFF2-40B4-BE49-F238E27FC236}">
                <a16:creationId xmlns:a16="http://schemas.microsoft.com/office/drawing/2014/main" id="{29853F2A-63AA-984C-A618-551C88068A0E}"/>
              </a:ext>
            </a:extLst>
          </p:cNvPr>
          <p:cNvSpPr/>
          <p:nvPr userDrawn="1"/>
        </p:nvSpPr>
        <p:spPr>
          <a:xfrm>
            <a:off x="5884863" y="762000"/>
            <a:ext cx="1879600" cy="188277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30" name="Rectangle 29">
            <a:extLst>
              <a:ext uri="{FF2B5EF4-FFF2-40B4-BE49-F238E27FC236}">
                <a16:creationId xmlns:a16="http://schemas.microsoft.com/office/drawing/2014/main" id="{09225A8E-FA07-8847-BF27-5319301C43B9}"/>
              </a:ext>
            </a:extLst>
          </p:cNvPr>
          <p:cNvSpPr/>
          <p:nvPr userDrawn="1"/>
        </p:nvSpPr>
        <p:spPr>
          <a:xfrm>
            <a:off x="5884863" y="2643188"/>
            <a:ext cx="1879600" cy="19288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31" name="Rectangle 30">
            <a:extLst>
              <a:ext uri="{FF2B5EF4-FFF2-40B4-BE49-F238E27FC236}">
                <a16:creationId xmlns:a16="http://schemas.microsoft.com/office/drawing/2014/main" id="{2998D75B-E067-F84C-AD89-E2886C081F15}"/>
              </a:ext>
            </a:extLst>
          </p:cNvPr>
          <p:cNvSpPr/>
          <p:nvPr userDrawn="1"/>
        </p:nvSpPr>
        <p:spPr>
          <a:xfrm>
            <a:off x="7770813" y="762000"/>
            <a:ext cx="1881187"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32" name="Rectangle 31">
            <a:extLst>
              <a:ext uri="{FF2B5EF4-FFF2-40B4-BE49-F238E27FC236}">
                <a16:creationId xmlns:a16="http://schemas.microsoft.com/office/drawing/2014/main" id="{1C015380-B573-1D49-963B-528FFBE8FF32}"/>
              </a:ext>
            </a:extLst>
          </p:cNvPr>
          <p:cNvSpPr/>
          <p:nvPr userDrawn="1"/>
        </p:nvSpPr>
        <p:spPr>
          <a:xfrm>
            <a:off x="244475" y="4579938"/>
            <a:ext cx="4713288" cy="18208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33" name="Rectangle 32">
            <a:extLst>
              <a:ext uri="{FF2B5EF4-FFF2-40B4-BE49-F238E27FC236}">
                <a16:creationId xmlns:a16="http://schemas.microsoft.com/office/drawing/2014/main" id="{B7CE582C-8285-4240-9787-5A70BDD1EC64}"/>
              </a:ext>
            </a:extLst>
          </p:cNvPr>
          <p:cNvSpPr/>
          <p:nvPr userDrawn="1"/>
        </p:nvSpPr>
        <p:spPr>
          <a:xfrm>
            <a:off x="4957763" y="4579938"/>
            <a:ext cx="4692650" cy="18208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pic>
        <p:nvPicPr>
          <p:cNvPr id="1050" name="Picture 13">
            <a:extLst>
              <a:ext uri="{FF2B5EF4-FFF2-40B4-BE49-F238E27FC236}">
                <a16:creationId xmlns:a16="http://schemas.microsoft.com/office/drawing/2014/main" id="{61604A8B-4B08-2F47-BB75-C154CC2D819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20200" y="7064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1" name="Picture 14">
            <a:extLst>
              <a:ext uri="{FF2B5EF4-FFF2-40B4-BE49-F238E27FC236}">
                <a16:creationId xmlns:a16="http://schemas.microsoft.com/office/drawing/2014/main" id="{84223BA8-15E3-5E4C-B648-CEED4E5953BB}"/>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278438" y="7112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2" name="Picture 16">
            <a:extLst>
              <a:ext uri="{FF2B5EF4-FFF2-40B4-BE49-F238E27FC236}">
                <a16:creationId xmlns:a16="http://schemas.microsoft.com/office/drawing/2014/main" id="{1A5FC358-3CDE-F842-BB60-0E5E19439362}"/>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467600" y="7064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3" name="Picture 17">
            <a:extLst>
              <a:ext uri="{FF2B5EF4-FFF2-40B4-BE49-F238E27FC236}">
                <a16:creationId xmlns:a16="http://schemas.microsoft.com/office/drawing/2014/main" id="{35133FBF-BFCA-B942-B437-4FFFEA4C6B84}"/>
              </a:ext>
            </a:extLst>
          </p:cNvPr>
          <p:cNvPicPr>
            <a:picLocks noChangeAspect="1"/>
          </p:cNvPicPr>
          <p:nvPr userDrawn="1"/>
        </p:nvPicPr>
        <p:blipFill>
          <a:blip r:embed="rId6">
            <a:extLst>
              <a:ext uri="{28A0092B-C50C-407E-A947-70E740481C1C}">
                <a14:useLocalDpi xmlns:a14="http://schemas.microsoft.com/office/drawing/2010/main" val="0"/>
              </a:ext>
            </a:extLst>
          </a:blip>
          <a:srcRect l="11171"/>
          <a:stretch>
            <a:fillRect/>
          </a:stretch>
        </p:blipFill>
        <p:spPr bwMode="auto">
          <a:xfrm>
            <a:off x="6269038" y="44958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 name="Picture 19">
            <a:extLst>
              <a:ext uri="{FF2B5EF4-FFF2-40B4-BE49-F238E27FC236}">
                <a16:creationId xmlns:a16="http://schemas.microsoft.com/office/drawing/2014/main" id="{D4CF7DCF-22BC-5740-A73B-3CE20721E06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048000" y="7064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5" name="Picture 20">
            <a:extLst>
              <a:ext uri="{FF2B5EF4-FFF2-40B4-BE49-F238E27FC236}">
                <a16:creationId xmlns:a16="http://schemas.microsoft.com/office/drawing/2014/main" id="{D2F53B89-9105-114A-88F5-040CEF9EAE49}"/>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143000" y="7064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6" name="Picture 21">
            <a:extLst>
              <a:ext uri="{FF2B5EF4-FFF2-40B4-BE49-F238E27FC236}">
                <a16:creationId xmlns:a16="http://schemas.microsoft.com/office/drawing/2014/main" id="{C9981440-D0E5-234F-A212-29412EB7A7AE}"/>
              </a:ext>
            </a:extLst>
          </p:cNvPr>
          <p:cNvPicPr>
            <a:picLocks noChangeAspect="1"/>
          </p:cNvPicPr>
          <p:nvPr userDrawn="1"/>
        </p:nvPicPr>
        <p:blipFill>
          <a:blip r:embed="rId9">
            <a:extLst>
              <a:ext uri="{28A0092B-C50C-407E-A947-70E740481C1C}">
                <a14:useLocalDpi xmlns:a14="http://schemas.microsoft.com/office/drawing/2010/main" val="0"/>
              </a:ext>
            </a:extLst>
          </a:blip>
          <a:srcRect t="8025" r="6839"/>
          <a:stretch>
            <a:fillRect/>
          </a:stretch>
        </p:blipFill>
        <p:spPr bwMode="auto">
          <a:xfrm>
            <a:off x="1316038" y="44958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7" name="Picture 15">
            <a:extLst>
              <a:ext uri="{FF2B5EF4-FFF2-40B4-BE49-F238E27FC236}">
                <a16:creationId xmlns:a16="http://schemas.microsoft.com/office/drawing/2014/main" id="{371FA6DE-9D06-194B-99AA-AB8E352D3A87}"/>
              </a:ext>
            </a:extLst>
          </p:cNvPr>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726238" y="25908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8" name="Picture 18">
            <a:extLst>
              <a:ext uri="{FF2B5EF4-FFF2-40B4-BE49-F238E27FC236}">
                <a16:creationId xmlns:a16="http://schemas.microsoft.com/office/drawing/2014/main" id="{7635F0FB-DD28-0B47-987D-B08A4456F6C0}"/>
              </a:ext>
            </a:extLst>
          </p:cNvPr>
          <p:cNvPicPr>
            <a:picLocks noChangeAspect="1"/>
          </p:cNvPicPr>
          <p:nvPr userDrawn="1"/>
        </p:nvPicPr>
        <p:blipFill>
          <a:blip r:embed="rId11">
            <a:extLst>
              <a:ext uri="{28A0092B-C50C-407E-A947-70E740481C1C}">
                <a14:useLocalDpi xmlns:a14="http://schemas.microsoft.com/office/drawing/2010/main" val="0"/>
              </a:ext>
            </a:extLst>
          </a:blip>
          <a:srcRect b="6728"/>
          <a:stretch>
            <a:fillRect/>
          </a:stretch>
        </p:blipFill>
        <p:spPr bwMode="auto">
          <a:xfrm>
            <a:off x="3200400" y="25908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0" fontAlgn="base" hangingPunct="0">
        <a:spcBef>
          <a:spcPct val="0"/>
        </a:spcBef>
        <a:spcAft>
          <a:spcPct val="0"/>
        </a:spcAft>
        <a:defRPr sz="4400" kern="1200">
          <a:solidFill>
            <a:schemeClr val="tx1"/>
          </a:solidFill>
          <a:latin typeface="Arial"/>
          <a:ea typeface="ＭＳ Ｐゴシック" charset="0"/>
          <a:cs typeface="Arial"/>
        </a:defRPr>
      </a:lvl1pPr>
      <a:lvl2pPr algn="ctr" defTabSz="457200" rtl="0" eaLnBrk="0" fontAlgn="base" hangingPunct="0">
        <a:spcBef>
          <a:spcPct val="0"/>
        </a:spcBef>
        <a:spcAft>
          <a:spcPct val="0"/>
        </a:spcAft>
        <a:defRPr sz="4400">
          <a:solidFill>
            <a:schemeClr val="tx1"/>
          </a:solidFill>
          <a:latin typeface="Arial" charset="0"/>
          <a:ea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Arial"/>
          <a:ea typeface="ＭＳ Ｐゴシック" charset="0"/>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0"/>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ＭＳ Ｐゴシック" charset="0"/>
          <a:cs typeface="Arial"/>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ＭＳ Ｐゴシック" charset="0"/>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ext Placeholder 40">
            <a:extLst>
              <a:ext uri="{FF2B5EF4-FFF2-40B4-BE49-F238E27FC236}">
                <a16:creationId xmlns:a16="http://schemas.microsoft.com/office/drawing/2014/main" id="{B143A8A9-5CFC-BD42-A4A8-BBB3999783AD}"/>
              </a:ext>
            </a:extLst>
          </p:cNvPr>
          <p:cNvSpPr>
            <a:spLocks noGrp="1"/>
          </p:cNvSpPr>
          <p:nvPr>
            <p:ph type="body" sz="quarter" idx="10"/>
          </p:nvPr>
        </p:nvSpPr>
        <p:spPr bwMode="auto">
          <a:xfrm>
            <a:off x="309563" y="1066800"/>
            <a:ext cx="1754187" cy="342900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171450" indent="-171450">
              <a:buFont typeface="Wingdings" pitchFamily="2" charset="2"/>
              <a:buChar char="§"/>
            </a:pPr>
            <a:r>
              <a:rPr lang="en-US" sz="950" dirty="0">
                <a:solidFill>
                  <a:schemeClr val="tx2"/>
                </a:solidFill>
              </a:rPr>
              <a:t>Local farmers as primary suppliers.</a:t>
            </a:r>
          </a:p>
          <a:p>
            <a:pPr marL="171450" indent="-171450">
              <a:buFont typeface="Wingdings" pitchFamily="2" charset="2"/>
              <a:buChar char="§"/>
            </a:pPr>
            <a:r>
              <a:rPr lang="en-US" sz="950" dirty="0">
                <a:solidFill>
                  <a:schemeClr val="tx2"/>
                </a:solidFill>
              </a:rPr>
              <a:t>Logistics companies for efficient distribution.</a:t>
            </a:r>
          </a:p>
          <a:p>
            <a:pPr marL="171450" indent="-171450">
              <a:buFont typeface="Wingdings" pitchFamily="2" charset="2"/>
              <a:buChar char="§"/>
            </a:pPr>
            <a:r>
              <a:rPr lang="en-US" sz="950" dirty="0">
                <a:solidFill>
                  <a:schemeClr val="tx2"/>
                </a:solidFill>
              </a:rPr>
              <a:t>Eco-friendly packaging suppliers.</a:t>
            </a:r>
          </a:p>
        </p:txBody>
      </p:sp>
      <p:sp>
        <p:nvSpPr>
          <p:cNvPr id="2050" name="Text Placeholder 41">
            <a:extLst>
              <a:ext uri="{FF2B5EF4-FFF2-40B4-BE49-F238E27FC236}">
                <a16:creationId xmlns:a16="http://schemas.microsoft.com/office/drawing/2014/main" id="{912014F1-35A7-F240-ACB3-ACAA6EBEBD4B}"/>
              </a:ext>
            </a:extLst>
          </p:cNvPr>
          <p:cNvSpPr>
            <a:spLocks noGrp="1"/>
          </p:cNvSpPr>
          <p:nvPr>
            <p:ph type="body" sz="quarter" idx="11"/>
          </p:nvPr>
        </p:nvSpPr>
        <p:spPr bwMode="auto">
          <a:xfrm>
            <a:off x="2185988" y="1066800"/>
            <a:ext cx="1754187" cy="153035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171450" indent="-171450">
              <a:buFont typeface="Wingdings" pitchFamily="2" charset="2"/>
              <a:buChar char="§"/>
            </a:pPr>
            <a:r>
              <a:rPr lang="en-US" sz="950" dirty="0">
                <a:solidFill>
                  <a:schemeClr val="tx2"/>
                </a:solidFill>
              </a:rPr>
              <a:t>Sourcing and purchasing fresh fruits from local farmers.</a:t>
            </a:r>
          </a:p>
          <a:p>
            <a:pPr marL="171450" indent="-171450">
              <a:buFont typeface="Wingdings" pitchFamily="2" charset="2"/>
              <a:buChar char="§"/>
            </a:pPr>
            <a:r>
              <a:rPr lang="en-US" sz="950" dirty="0">
                <a:solidFill>
                  <a:schemeClr val="tx2"/>
                </a:solidFill>
              </a:rPr>
              <a:t>Juice production, packaging, and quality control.</a:t>
            </a:r>
          </a:p>
          <a:p>
            <a:pPr marL="171450" indent="-171450">
              <a:buFont typeface="Wingdings" pitchFamily="2" charset="2"/>
              <a:buChar char="§"/>
            </a:pPr>
            <a:r>
              <a:rPr lang="en-US" sz="950" dirty="0">
                <a:solidFill>
                  <a:schemeClr val="tx2"/>
                </a:solidFill>
              </a:rPr>
              <a:t>Marketing and distribution through retail and digital platforms.</a:t>
            </a:r>
          </a:p>
        </p:txBody>
      </p:sp>
      <p:sp>
        <p:nvSpPr>
          <p:cNvPr id="2051" name="Text Placeholder 42">
            <a:extLst>
              <a:ext uri="{FF2B5EF4-FFF2-40B4-BE49-F238E27FC236}">
                <a16:creationId xmlns:a16="http://schemas.microsoft.com/office/drawing/2014/main" id="{E2DC0D2F-905F-0F4B-ABE1-872DDC20CB04}"/>
              </a:ext>
            </a:extLst>
          </p:cNvPr>
          <p:cNvSpPr>
            <a:spLocks noGrp="1"/>
          </p:cNvSpPr>
          <p:nvPr>
            <p:ph type="body" sz="quarter" idx="12"/>
          </p:nvPr>
        </p:nvSpPr>
        <p:spPr bwMode="auto">
          <a:xfrm>
            <a:off x="4067175" y="1066800"/>
            <a:ext cx="1754188" cy="342900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171450" indent="-171450">
              <a:buFont typeface="Wingdings" pitchFamily="2" charset="2"/>
              <a:buChar char="§"/>
            </a:pPr>
            <a:r>
              <a:rPr lang="en-US" sz="950" dirty="0">
                <a:solidFill>
                  <a:schemeClr val="tx2"/>
                </a:solidFill>
              </a:rPr>
              <a:t>Freshly processed juices made from locally sourced organic fruits.</a:t>
            </a:r>
          </a:p>
          <a:p>
            <a:pPr marL="171450" indent="-171450">
              <a:buFont typeface="Wingdings" pitchFamily="2" charset="2"/>
              <a:buChar char="§"/>
            </a:pPr>
            <a:r>
              <a:rPr lang="en-US" sz="950" dirty="0">
                <a:solidFill>
                  <a:schemeClr val="tx2"/>
                </a:solidFill>
              </a:rPr>
              <a:t>No added preservatives or artificial flavors.</a:t>
            </a:r>
          </a:p>
          <a:p>
            <a:pPr marL="171450" indent="-171450">
              <a:buFont typeface="Wingdings" pitchFamily="2" charset="2"/>
              <a:buChar char="§"/>
            </a:pPr>
            <a:r>
              <a:rPr lang="en-US" sz="950" dirty="0">
                <a:solidFill>
                  <a:schemeClr val="tx2"/>
                </a:solidFill>
              </a:rPr>
              <a:t>Promotes local farmers and sustainable agriculture.</a:t>
            </a:r>
          </a:p>
        </p:txBody>
      </p:sp>
      <p:sp>
        <p:nvSpPr>
          <p:cNvPr id="2052" name="Text Placeholder 43">
            <a:extLst>
              <a:ext uri="{FF2B5EF4-FFF2-40B4-BE49-F238E27FC236}">
                <a16:creationId xmlns:a16="http://schemas.microsoft.com/office/drawing/2014/main" id="{C32DEBA8-5677-CD4B-B61A-0E9526E40175}"/>
              </a:ext>
            </a:extLst>
          </p:cNvPr>
          <p:cNvSpPr>
            <a:spLocks noGrp="1"/>
          </p:cNvSpPr>
          <p:nvPr>
            <p:ph type="body" sz="quarter" idx="13"/>
          </p:nvPr>
        </p:nvSpPr>
        <p:spPr bwMode="auto">
          <a:xfrm>
            <a:off x="5948363" y="1055688"/>
            <a:ext cx="1754187" cy="153035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171450" indent="-171450">
              <a:buFont typeface="Wingdings" pitchFamily="2" charset="2"/>
              <a:buChar char="§"/>
            </a:pPr>
            <a:r>
              <a:rPr lang="en-US" sz="950" dirty="0">
                <a:solidFill>
                  <a:schemeClr val="tx2"/>
                </a:solidFill>
              </a:rPr>
              <a:t>Personalized offers via loyalty programs for frequent buyers.</a:t>
            </a:r>
          </a:p>
          <a:p>
            <a:pPr marL="171450" indent="-171450">
              <a:buFont typeface="Wingdings" pitchFamily="2" charset="2"/>
              <a:buChar char="§"/>
            </a:pPr>
            <a:r>
              <a:rPr lang="en-US" sz="950" dirty="0">
                <a:solidFill>
                  <a:schemeClr val="tx2"/>
                </a:solidFill>
              </a:rPr>
              <a:t>Engaging social media presence to connect with customers.</a:t>
            </a:r>
          </a:p>
          <a:p>
            <a:pPr marL="171450" indent="-171450">
              <a:buFont typeface="Wingdings" pitchFamily="2" charset="2"/>
              <a:buChar char="§"/>
            </a:pPr>
            <a:r>
              <a:rPr lang="en-US" sz="950" dirty="0">
                <a:solidFill>
                  <a:schemeClr val="tx2"/>
                </a:solidFill>
              </a:rPr>
              <a:t>Excellent after-sales support for bulk buyers like restaurants.</a:t>
            </a:r>
          </a:p>
        </p:txBody>
      </p:sp>
      <p:sp>
        <p:nvSpPr>
          <p:cNvPr id="2053" name="Text Placeholder 44">
            <a:extLst>
              <a:ext uri="{FF2B5EF4-FFF2-40B4-BE49-F238E27FC236}">
                <a16:creationId xmlns:a16="http://schemas.microsoft.com/office/drawing/2014/main" id="{8912D581-B369-F945-878E-3B53009138A0}"/>
              </a:ext>
            </a:extLst>
          </p:cNvPr>
          <p:cNvSpPr>
            <a:spLocks noGrp="1"/>
          </p:cNvSpPr>
          <p:nvPr>
            <p:ph type="body" sz="quarter" idx="14"/>
          </p:nvPr>
        </p:nvSpPr>
        <p:spPr bwMode="auto">
          <a:xfrm>
            <a:off x="7835900" y="1055688"/>
            <a:ext cx="1754188" cy="3440112"/>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171450" indent="-171450">
              <a:buFont typeface="Wingdings" pitchFamily="2" charset="2"/>
              <a:buChar char="§"/>
            </a:pPr>
            <a:r>
              <a:rPr lang="en-US" sz="950" dirty="0">
                <a:solidFill>
                  <a:schemeClr val="tx2"/>
                </a:solidFill>
              </a:rPr>
              <a:t>Health-conscious individuals in urban areas.</a:t>
            </a:r>
          </a:p>
          <a:p>
            <a:pPr marL="171450" indent="-171450">
              <a:buFont typeface="Wingdings" pitchFamily="2" charset="2"/>
              <a:buChar char="§"/>
            </a:pPr>
            <a:r>
              <a:rPr lang="en-US" sz="950" dirty="0">
                <a:solidFill>
                  <a:schemeClr val="tx2"/>
                </a:solidFill>
              </a:rPr>
              <a:t>Hotels, restaurants, and cafes.</a:t>
            </a:r>
          </a:p>
          <a:p>
            <a:pPr marL="171450" indent="-171450">
              <a:buFont typeface="Wingdings" pitchFamily="2" charset="2"/>
              <a:buChar char="§"/>
            </a:pPr>
            <a:r>
              <a:rPr lang="en-US" sz="950" dirty="0">
                <a:solidFill>
                  <a:schemeClr val="tx2"/>
                </a:solidFill>
              </a:rPr>
              <a:t>Schools and offices looking for fresh, healthy beverages.</a:t>
            </a:r>
          </a:p>
        </p:txBody>
      </p:sp>
      <p:sp>
        <p:nvSpPr>
          <p:cNvPr id="2054" name="Text Placeholder 45">
            <a:extLst>
              <a:ext uri="{FF2B5EF4-FFF2-40B4-BE49-F238E27FC236}">
                <a16:creationId xmlns:a16="http://schemas.microsoft.com/office/drawing/2014/main" id="{797FF812-AAE5-554F-9ACC-7A3553545A38}"/>
              </a:ext>
            </a:extLst>
          </p:cNvPr>
          <p:cNvSpPr>
            <a:spLocks noGrp="1"/>
          </p:cNvSpPr>
          <p:nvPr>
            <p:ph type="body" sz="quarter" idx="16"/>
          </p:nvPr>
        </p:nvSpPr>
        <p:spPr bwMode="auto">
          <a:xfrm>
            <a:off x="2197100" y="2965450"/>
            <a:ext cx="1754188" cy="153035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171450" indent="-171450">
              <a:buFont typeface="Wingdings" pitchFamily="2" charset="2"/>
              <a:buChar char="§"/>
            </a:pPr>
            <a:r>
              <a:rPr lang="en-US" sz="950" dirty="0">
                <a:solidFill>
                  <a:schemeClr val="tx2"/>
                </a:solidFill>
              </a:rPr>
              <a:t>Juice processing equipment.</a:t>
            </a:r>
          </a:p>
          <a:p>
            <a:pPr marL="171450" indent="-171450">
              <a:buFont typeface="Wingdings" pitchFamily="2" charset="2"/>
              <a:buChar char="§"/>
            </a:pPr>
            <a:r>
              <a:rPr lang="en-US" sz="950" dirty="0">
                <a:solidFill>
                  <a:schemeClr val="tx2"/>
                </a:solidFill>
              </a:rPr>
              <a:t>Reliable supply of local organic fruits.</a:t>
            </a:r>
          </a:p>
          <a:p>
            <a:pPr marL="171450" indent="-171450">
              <a:buFont typeface="Wingdings" pitchFamily="2" charset="2"/>
              <a:buChar char="§"/>
            </a:pPr>
            <a:r>
              <a:rPr lang="en-US" sz="950" dirty="0">
                <a:solidFill>
                  <a:schemeClr val="tx2"/>
                </a:solidFill>
              </a:rPr>
              <a:t>Skilled labor for production and packaging.</a:t>
            </a:r>
          </a:p>
          <a:p>
            <a:pPr marL="171450" indent="-171450">
              <a:buFont typeface="Wingdings" pitchFamily="2" charset="2"/>
              <a:buChar char="§"/>
            </a:pPr>
            <a:r>
              <a:rPr lang="en-US" sz="950" dirty="0">
                <a:solidFill>
                  <a:schemeClr val="tx2"/>
                </a:solidFill>
              </a:rPr>
              <a:t>Strong brand identity and marketing strategy.</a:t>
            </a:r>
          </a:p>
        </p:txBody>
      </p:sp>
      <p:sp>
        <p:nvSpPr>
          <p:cNvPr id="2055" name="Text Placeholder 46">
            <a:extLst>
              <a:ext uri="{FF2B5EF4-FFF2-40B4-BE49-F238E27FC236}">
                <a16:creationId xmlns:a16="http://schemas.microsoft.com/office/drawing/2014/main" id="{F8DBE91B-B2E2-3C4D-A19A-47AB29899B19}"/>
              </a:ext>
            </a:extLst>
          </p:cNvPr>
          <p:cNvSpPr>
            <a:spLocks noGrp="1"/>
          </p:cNvSpPr>
          <p:nvPr>
            <p:ph type="body" sz="quarter" idx="18"/>
          </p:nvPr>
        </p:nvSpPr>
        <p:spPr bwMode="auto">
          <a:xfrm>
            <a:off x="5951538" y="2965450"/>
            <a:ext cx="1754187" cy="153035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171450" indent="-171450">
              <a:buFont typeface="Wingdings" pitchFamily="2" charset="2"/>
              <a:buChar char="§"/>
            </a:pPr>
            <a:r>
              <a:rPr lang="en-US" sz="950" dirty="0">
                <a:solidFill>
                  <a:schemeClr val="tx2"/>
                </a:solidFill>
              </a:rPr>
              <a:t>Retail outlets and supermarkets in urban areas.</a:t>
            </a:r>
          </a:p>
          <a:p>
            <a:pPr marL="171450" indent="-171450">
              <a:buFont typeface="Wingdings" pitchFamily="2" charset="2"/>
              <a:buChar char="§"/>
            </a:pPr>
            <a:r>
              <a:rPr lang="en-US" sz="950" dirty="0">
                <a:solidFill>
                  <a:schemeClr val="tx2"/>
                </a:solidFill>
              </a:rPr>
              <a:t>Direct online sales through a dedicated website and social media.</a:t>
            </a:r>
          </a:p>
          <a:p>
            <a:pPr marL="171450" indent="-171450">
              <a:buFont typeface="Wingdings" pitchFamily="2" charset="2"/>
              <a:buChar char="§"/>
            </a:pPr>
            <a:r>
              <a:rPr lang="en-US" sz="950" dirty="0">
                <a:solidFill>
                  <a:schemeClr val="tx2"/>
                </a:solidFill>
              </a:rPr>
              <a:t>Partnerships with cafes, restaurants, and catering services.</a:t>
            </a:r>
          </a:p>
        </p:txBody>
      </p:sp>
      <p:sp>
        <p:nvSpPr>
          <p:cNvPr id="2056" name="Text Placeholder 47">
            <a:extLst>
              <a:ext uri="{FF2B5EF4-FFF2-40B4-BE49-F238E27FC236}">
                <a16:creationId xmlns:a16="http://schemas.microsoft.com/office/drawing/2014/main" id="{7F2A37D5-B292-D147-B837-1E7612C11EF3}"/>
              </a:ext>
            </a:extLst>
          </p:cNvPr>
          <p:cNvSpPr>
            <a:spLocks noGrp="1"/>
          </p:cNvSpPr>
          <p:nvPr>
            <p:ph type="body" sz="quarter" idx="20"/>
          </p:nvPr>
        </p:nvSpPr>
        <p:spPr bwMode="auto">
          <a:xfrm>
            <a:off x="309563" y="4876800"/>
            <a:ext cx="4560887" cy="144780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171450" indent="-171450">
              <a:buFont typeface="Wingdings" pitchFamily="2" charset="2"/>
              <a:buChar char="§"/>
            </a:pPr>
            <a:r>
              <a:rPr lang="en-US" sz="950" dirty="0">
                <a:solidFill>
                  <a:schemeClr val="tx2"/>
                </a:solidFill>
              </a:rPr>
              <a:t>Raw materials: Fruits and packaging.</a:t>
            </a:r>
          </a:p>
          <a:p>
            <a:pPr marL="171450" indent="-171450">
              <a:buFont typeface="Wingdings" pitchFamily="2" charset="2"/>
              <a:buChar char="§"/>
            </a:pPr>
            <a:r>
              <a:rPr lang="en-US" sz="950" dirty="0">
                <a:solidFill>
                  <a:schemeClr val="tx2"/>
                </a:solidFill>
              </a:rPr>
              <a:t>Equipment maintenance and utilities.</a:t>
            </a:r>
          </a:p>
          <a:p>
            <a:pPr marL="171450" indent="-171450">
              <a:buFont typeface="Wingdings" pitchFamily="2" charset="2"/>
              <a:buChar char="§"/>
            </a:pPr>
            <a:r>
              <a:rPr lang="en-US" sz="950" dirty="0">
                <a:solidFill>
                  <a:schemeClr val="tx2"/>
                </a:solidFill>
              </a:rPr>
              <a:t>Marketing and advertising expenses.</a:t>
            </a:r>
          </a:p>
          <a:p>
            <a:pPr marL="171450" indent="-171450">
              <a:buFont typeface="Wingdings" pitchFamily="2" charset="2"/>
              <a:buChar char="§"/>
            </a:pPr>
            <a:r>
              <a:rPr lang="en-US" sz="950" dirty="0">
                <a:solidFill>
                  <a:schemeClr val="tx2"/>
                </a:solidFill>
              </a:rPr>
              <a:t>Employee salaries and training.</a:t>
            </a:r>
          </a:p>
        </p:txBody>
      </p:sp>
      <p:sp>
        <p:nvSpPr>
          <p:cNvPr id="2057" name="Text Placeholder 48">
            <a:extLst>
              <a:ext uri="{FF2B5EF4-FFF2-40B4-BE49-F238E27FC236}">
                <a16:creationId xmlns:a16="http://schemas.microsoft.com/office/drawing/2014/main" id="{07E3DB0E-1A85-2441-8F13-19CE9D66FD71}"/>
              </a:ext>
            </a:extLst>
          </p:cNvPr>
          <p:cNvSpPr>
            <a:spLocks noGrp="1"/>
          </p:cNvSpPr>
          <p:nvPr>
            <p:ph type="body" sz="quarter" idx="21"/>
          </p:nvPr>
        </p:nvSpPr>
        <p:spPr bwMode="auto">
          <a:xfrm>
            <a:off x="5056188" y="4876800"/>
            <a:ext cx="4533900" cy="144780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marL="171450" indent="-171450">
              <a:buFont typeface="Wingdings" pitchFamily="2" charset="2"/>
              <a:buChar char="§"/>
            </a:pPr>
            <a:r>
              <a:rPr lang="en-US" sz="950" dirty="0">
                <a:solidFill>
                  <a:schemeClr val="tx2"/>
                </a:solidFill>
              </a:rPr>
              <a:t>Direct sales of juice bottles to customers.</a:t>
            </a:r>
          </a:p>
          <a:p>
            <a:pPr marL="171450" indent="-171450">
              <a:buFont typeface="Wingdings" pitchFamily="2" charset="2"/>
              <a:buChar char="§"/>
            </a:pPr>
            <a:r>
              <a:rPr lang="en-US" sz="950" dirty="0">
                <a:solidFill>
                  <a:schemeClr val="tx2"/>
                </a:solidFill>
              </a:rPr>
              <a:t>Bulk sales to hotels, cafes, and restaurants.</a:t>
            </a:r>
          </a:p>
          <a:p>
            <a:pPr marL="171450" indent="-171450">
              <a:buFont typeface="Wingdings" pitchFamily="2" charset="2"/>
              <a:buChar char="§"/>
            </a:pPr>
            <a:r>
              <a:rPr lang="en-US" sz="950" dirty="0">
                <a:solidFill>
                  <a:schemeClr val="tx2"/>
                </a:solidFill>
              </a:rPr>
              <a:t>Subscription-based delivery service for regular customers.</a:t>
            </a:r>
          </a:p>
        </p:txBody>
      </p:sp>
      <p:sp>
        <p:nvSpPr>
          <p:cNvPr id="5" name="TextBox 4">
            <a:extLst>
              <a:ext uri="{FF2B5EF4-FFF2-40B4-BE49-F238E27FC236}">
                <a16:creationId xmlns:a16="http://schemas.microsoft.com/office/drawing/2014/main" id="{9F745CE6-F261-CC4F-8F5C-57B2F0AF101D}"/>
              </a:ext>
            </a:extLst>
          </p:cNvPr>
          <p:cNvSpPr txBox="1"/>
          <p:nvPr/>
        </p:nvSpPr>
        <p:spPr>
          <a:xfrm>
            <a:off x="228600" y="495300"/>
            <a:ext cx="2514600" cy="307777"/>
          </a:xfrm>
          <a:prstGeom prst="rect">
            <a:avLst/>
          </a:prstGeom>
          <a:noFill/>
        </p:spPr>
        <p:txBody>
          <a:bodyPr wrap="square" rtlCol="0">
            <a:spAutoFit/>
          </a:bodyPr>
          <a:lstStyle/>
          <a:p>
            <a:r>
              <a:rPr lang="en-US" sz="1400" b="1" dirty="0">
                <a:solidFill>
                  <a:srgbClr val="0432FF"/>
                </a:solidFill>
              </a:rPr>
              <a:t>Juice Processing Example</a:t>
            </a:r>
          </a:p>
        </p:txBody>
      </p:sp>
      <p:sp>
        <p:nvSpPr>
          <p:cNvPr id="7" name="Text Placeholder 6">
            <a:extLst>
              <a:ext uri="{FF2B5EF4-FFF2-40B4-BE49-F238E27FC236}">
                <a16:creationId xmlns:a16="http://schemas.microsoft.com/office/drawing/2014/main" id="{29702A76-6AA5-CC4F-B308-7AC8C42702F5}"/>
              </a:ext>
            </a:extLst>
          </p:cNvPr>
          <p:cNvSpPr>
            <a:spLocks noGrp="1"/>
          </p:cNvSpPr>
          <p:nvPr>
            <p:ph type="body" sz="quarter" idx="22"/>
          </p:nvPr>
        </p:nvSpPr>
        <p:spPr/>
        <p:txBody>
          <a:bodyPr/>
          <a:lstStyle/>
          <a:p>
            <a:endParaRPr lang="en-US"/>
          </a:p>
        </p:txBody>
      </p:sp>
      <p:sp>
        <p:nvSpPr>
          <p:cNvPr id="9" name="Text Placeholder 8">
            <a:extLst>
              <a:ext uri="{FF2B5EF4-FFF2-40B4-BE49-F238E27FC236}">
                <a16:creationId xmlns:a16="http://schemas.microsoft.com/office/drawing/2014/main" id="{9A34FEFA-1094-FF41-8E19-0A203FAF775E}"/>
              </a:ext>
            </a:extLst>
          </p:cNvPr>
          <p:cNvSpPr>
            <a:spLocks noGrp="1"/>
          </p:cNvSpPr>
          <p:nvPr>
            <p:ph type="body" sz="quarter" idx="23"/>
          </p:nvPr>
        </p:nvSpPr>
        <p:spPr/>
        <p:txBody>
          <a:bodyPr/>
          <a:lstStyle/>
          <a:p>
            <a:endParaRPr lang="en-US" dirty="0"/>
          </a:p>
        </p:txBody>
      </p:sp>
      <p:sp>
        <p:nvSpPr>
          <p:cNvPr id="11" name="Text Placeholder 10">
            <a:extLst>
              <a:ext uri="{FF2B5EF4-FFF2-40B4-BE49-F238E27FC236}">
                <a16:creationId xmlns:a16="http://schemas.microsoft.com/office/drawing/2014/main" id="{F7D3E3CF-7E74-5B42-8DEA-209302B0828C}"/>
              </a:ext>
            </a:extLst>
          </p:cNvPr>
          <p:cNvSpPr>
            <a:spLocks noGrp="1"/>
          </p:cNvSpPr>
          <p:nvPr>
            <p:ph type="body" sz="quarter" idx="24"/>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ext Placeholder 40">
            <a:extLst>
              <a:ext uri="{FF2B5EF4-FFF2-40B4-BE49-F238E27FC236}">
                <a16:creationId xmlns:a16="http://schemas.microsoft.com/office/drawing/2014/main" id="{B143A8A9-5CFC-BD42-A4A8-BBB3999783AD}"/>
              </a:ext>
            </a:extLst>
          </p:cNvPr>
          <p:cNvSpPr>
            <a:spLocks noGrp="1"/>
          </p:cNvSpPr>
          <p:nvPr>
            <p:ph type="body" sz="quarter" idx="10"/>
          </p:nvPr>
        </p:nvSpPr>
        <p:spPr bwMode="auto">
          <a:xfrm>
            <a:off x="309563" y="1066800"/>
            <a:ext cx="1754187" cy="342900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GB" altLang="en-US" sz="950" dirty="0">
                <a:solidFill>
                  <a:schemeClr val="tx2"/>
                </a:solidFill>
                <a:latin typeface="Arial" panose="020B0604020202020204" pitchFamily="34" charset="0"/>
                <a:ea typeface="ＭＳ Ｐゴシック" panose="020B0600070205080204" pitchFamily="34" charset="-128"/>
              </a:rPr>
              <a:t>Who are our Key Partners? Who are our key suppliers? Which Key Resources are we acquiring from partners? Which Key Activities do partners perform?</a:t>
            </a:r>
            <a:br>
              <a:rPr lang="en-GB" altLang="en-US" sz="950" dirty="0">
                <a:solidFill>
                  <a:schemeClr val="tx2"/>
                </a:solidFill>
                <a:latin typeface="Arial" panose="020B0604020202020204" pitchFamily="34" charset="0"/>
                <a:ea typeface="ＭＳ Ｐゴシック" panose="020B0600070205080204" pitchFamily="34" charset="-128"/>
              </a:rPr>
            </a:br>
            <a:r>
              <a:rPr lang="en-GB" altLang="en-US" sz="950" dirty="0">
                <a:solidFill>
                  <a:schemeClr val="tx2"/>
                </a:solidFill>
                <a:latin typeface="Arial" panose="020B0604020202020204" pitchFamily="34" charset="0"/>
                <a:ea typeface="ＭＳ Ｐゴシック" panose="020B0600070205080204" pitchFamily="34" charset="-128"/>
              </a:rPr>
              <a:t>                          MOTIVATIONS FOR PARTNERSHIPS: Optimization and economy, Reduction of risk and uncertainty, Acquisition of particular resources and activities</a:t>
            </a:r>
          </a:p>
        </p:txBody>
      </p:sp>
      <p:sp>
        <p:nvSpPr>
          <p:cNvPr id="2050" name="Text Placeholder 41">
            <a:extLst>
              <a:ext uri="{FF2B5EF4-FFF2-40B4-BE49-F238E27FC236}">
                <a16:creationId xmlns:a16="http://schemas.microsoft.com/office/drawing/2014/main" id="{912014F1-35A7-F240-ACB3-ACAA6EBEBD4B}"/>
              </a:ext>
            </a:extLst>
          </p:cNvPr>
          <p:cNvSpPr>
            <a:spLocks noGrp="1"/>
          </p:cNvSpPr>
          <p:nvPr>
            <p:ph type="body" sz="quarter" idx="11"/>
          </p:nvPr>
        </p:nvSpPr>
        <p:spPr bwMode="auto">
          <a:xfrm>
            <a:off x="2185988" y="1066800"/>
            <a:ext cx="1754187" cy="153035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buFont typeface="Arial" charset="0"/>
              <a:buNone/>
              <a:defRPr/>
            </a:pPr>
            <a:r>
              <a:rPr lang="en-GB" sz="950" dirty="0">
                <a:solidFill>
                  <a:schemeClr val="tx2"/>
                </a:solidFill>
                <a:latin typeface="Arial" charset="0"/>
              </a:rPr>
              <a:t>What Key Activities do our Value Propositions require? Our Distribution Channels? Customer Relationships? Revenue streams?</a:t>
            </a:r>
            <a:br>
              <a:rPr lang="en-GB" sz="950" dirty="0">
                <a:solidFill>
                  <a:schemeClr val="tx2"/>
                </a:solidFill>
                <a:latin typeface="Arial" charset="0"/>
              </a:rPr>
            </a:br>
            <a:r>
              <a:rPr lang="en-GB" sz="950" dirty="0">
                <a:solidFill>
                  <a:schemeClr val="tx2"/>
                </a:solidFill>
                <a:latin typeface="Arial" charset="0"/>
              </a:rPr>
              <a:t>                           CATEGORIES:        Production, Problem Solving, Platform/Network</a:t>
            </a:r>
          </a:p>
        </p:txBody>
      </p:sp>
      <p:sp>
        <p:nvSpPr>
          <p:cNvPr id="2051" name="Text Placeholder 42">
            <a:extLst>
              <a:ext uri="{FF2B5EF4-FFF2-40B4-BE49-F238E27FC236}">
                <a16:creationId xmlns:a16="http://schemas.microsoft.com/office/drawing/2014/main" id="{E2DC0D2F-905F-0F4B-ABE1-872DDC20CB04}"/>
              </a:ext>
            </a:extLst>
          </p:cNvPr>
          <p:cNvSpPr>
            <a:spLocks noGrp="1"/>
          </p:cNvSpPr>
          <p:nvPr>
            <p:ph type="body" sz="quarter" idx="12"/>
          </p:nvPr>
        </p:nvSpPr>
        <p:spPr bwMode="auto">
          <a:xfrm>
            <a:off x="4067175" y="1066800"/>
            <a:ext cx="1754188" cy="342900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GB" altLang="en-US" sz="950" dirty="0">
                <a:solidFill>
                  <a:schemeClr val="tx2"/>
                </a:solidFill>
                <a:latin typeface="Arial" panose="020B0604020202020204" pitchFamily="34" charset="0"/>
                <a:ea typeface="ＭＳ Ｐゴシック" panose="020B0600070205080204" pitchFamily="34" charset="-128"/>
              </a:rPr>
              <a:t>What value do we deliver to the customer? Which one of our customer</a:t>
            </a:r>
            <a:r>
              <a:rPr lang="en-GB" altLang="en-GB" sz="950" dirty="0">
                <a:solidFill>
                  <a:schemeClr val="tx2"/>
                </a:solidFill>
                <a:latin typeface="Arial" panose="020B0604020202020204" pitchFamily="34" charset="0"/>
                <a:ea typeface="ＭＳ Ｐゴシック" panose="020B0600070205080204" pitchFamily="34" charset="-128"/>
              </a:rPr>
              <a:t>’</a:t>
            </a:r>
            <a:r>
              <a:rPr lang="en-GB" altLang="en-US" sz="950" dirty="0">
                <a:solidFill>
                  <a:schemeClr val="tx2"/>
                </a:solidFill>
                <a:latin typeface="Arial" panose="020B0604020202020204" pitchFamily="34" charset="0"/>
                <a:ea typeface="ＭＳ Ｐゴシック" panose="020B0600070205080204" pitchFamily="34" charset="-128"/>
              </a:rPr>
              <a:t>s problems are we helping to solve? What bundles of products and services are we offering to each Customer Segment? Which customer needs are we satisfying?</a:t>
            </a:r>
            <a:br>
              <a:rPr lang="en-GB" altLang="en-US" sz="950" dirty="0">
                <a:solidFill>
                  <a:schemeClr val="tx2"/>
                </a:solidFill>
                <a:latin typeface="Arial" panose="020B0604020202020204" pitchFamily="34" charset="0"/>
                <a:ea typeface="ＭＳ Ｐゴシック" panose="020B0600070205080204" pitchFamily="34" charset="-128"/>
              </a:rPr>
            </a:br>
            <a:r>
              <a:rPr lang="en-GB" altLang="en-US" sz="950" dirty="0">
                <a:solidFill>
                  <a:schemeClr val="tx2"/>
                </a:solidFill>
                <a:latin typeface="Arial" panose="020B0604020202020204" pitchFamily="34" charset="0"/>
                <a:ea typeface="ＭＳ Ｐゴシック" panose="020B0600070205080204" pitchFamily="34" charset="-128"/>
              </a:rPr>
              <a:t>               CHARACTERISTICS: Newness, Performance, Customization, </a:t>
            </a:r>
            <a:r>
              <a:rPr lang="en-GB" altLang="en-GB" sz="950" dirty="0">
                <a:solidFill>
                  <a:schemeClr val="tx2"/>
                </a:solidFill>
                <a:latin typeface="Arial" panose="020B0604020202020204" pitchFamily="34" charset="0"/>
                <a:ea typeface="ＭＳ Ｐゴシック" panose="020B0600070205080204" pitchFamily="34" charset="-128"/>
              </a:rPr>
              <a:t>“</a:t>
            </a:r>
            <a:r>
              <a:rPr lang="en-GB" altLang="en-US" sz="950" dirty="0">
                <a:solidFill>
                  <a:schemeClr val="tx2"/>
                </a:solidFill>
                <a:latin typeface="Arial" panose="020B0604020202020204" pitchFamily="34" charset="0"/>
                <a:ea typeface="ＭＳ Ｐゴシック" panose="020B0600070205080204" pitchFamily="34" charset="-128"/>
              </a:rPr>
              <a:t>Getting the Job Done</a:t>
            </a:r>
            <a:r>
              <a:rPr lang="en-GB" altLang="en-GB" sz="950" dirty="0">
                <a:solidFill>
                  <a:schemeClr val="tx2"/>
                </a:solidFill>
                <a:latin typeface="Arial" panose="020B0604020202020204" pitchFamily="34" charset="0"/>
                <a:ea typeface="ＭＳ Ｐゴシック" panose="020B0600070205080204" pitchFamily="34" charset="-128"/>
              </a:rPr>
              <a:t>”</a:t>
            </a:r>
            <a:r>
              <a:rPr lang="en-GB" altLang="en-US" sz="950" dirty="0">
                <a:solidFill>
                  <a:schemeClr val="tx2"/>
                </a:solidFill>
                <a:latin typeface="Arial" panose="020B0604020202020204" pitchFamily="34" charset="0"/>
                <a:ea typeface="ＭＳ Ｐゴシック" panose="020B0600070205080204" pitchFamily="34" charset="-128"/>
              </a:rPr>
              <a:t>, Design, Brand/Status, Price, Cost Reduction, Risk Reduction, Accessibility, Convenience/Usability</a:t>
            </a:r>
          </a:p>
        </p:txBody>
      </p:sp>
      <p:sp>
        <p:nvSpPr>
          <p:cNvPr id="2052" name="Text Placeholder 43">
            <a:extLst>
              <a:ext uri="{FF2B5EF4-FFF2-40B4-BE49-F238E27FC236}">
                <a16:creationId xmlns:a16="http://schemas.microsoft.com/office/drawing/2014/main" id="{C32DEBA8-5677-CD4B-B61A-0E9526E40175}"/>
              </a:ext>
            </a:extLst>
          </p:cNvPr>
          <p:cNvSpPr>
            <a:spLocks noGrp="1"/>
          </p:cNvSpPr>
          <p:nvPr>
            <p:ph type="body" sz="quarter" idx="13"/>
          </p:nvPr>
        </p:nvSpPr>
        <p:spPr bwMode="auto">
          <a:xfrm>
            <a:off x="5948363" y="1055688"/>
            <a:ext cx="1754187" cy="153035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buFont typeface="Arial" charset="0"/>
              <a:buNone/>
              <a:defRPr/>
            </a:pPr>
            <a:r>
              <a:rPr lang="en-GB" sz="950">
                <a:solidFill>
                  <a:schemeClr val="tx2"/>
                </a:solidFill>
                <a:latin typeface="Arial" charset="0"/>
              </a:rPr>
              <a:t>What type of relationship does each of our Customer Segments expect us to establish and maintain with them? Which ones have we established? How are they integrated with the rest of our business model? How costly are they?</a:t>
            </a:r>
          </a:p>
        </p:txBody>
      </p:sp>
      <p:sp>
        <p:nvSpPr>
          <p:cNvPr id="2053" name="Text Placeholder 44">
            <a:extLst>
              <a:ext uri="{FF2B5EF4-FFF2-40B4-BE49-F238E27FC236}">
                <a16:creationId xmlns:a16="http://schemas.microsoft.com/office/drawing/2014/main" id="{8912D581-B369-F945-878E-3B53009138A0}"/>
              </a:ext>
            </a:extLst>
          </p:cNvPr>
          <p:cNvSpPr>
            <a:spLocks noGrp="1"/>
          </p:cNvSpPr>
          <p:nvPr>
            <p:ph type="body" sz="quarter" idx="14"/>
          </p:nvPr>
        </p:nvSpPr>
        <p:spPr bwMode="auto">
          <a:xfrm>
            <a:off x="7835900" y="1055688"/>
            <a:ext cx="1754188" cy="3440112"/>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buFont typeface="Arial" charset="0"/>
              <a:buNone/>
              <a:defRPr/>
            </a:pPr>
            <a:r>
              <a:rPr lang="en-GB" sz="950">
                <a:solidFill>
                  <a:schemeClr val="tx2"/>
                </a:solidFill>
                <a:latin typeface="Arial" charset="0"/>
              </a:rPr>
              <a:t>For whom are we creating value? Who are our most important customers? Is our customer base a Mass Market, Niche Market, Segmented, Diversified, Multi-sided Platform</a:t>
            </a:r>
          </a:p>
        </p:txBody>
      </p:sp>
      <p:sp>
        <p:nvSpPr>
          <p:cNvPr id="2054" name="Text Placeholder 45">
            <a:extLst>
              <a:ext uri="{FF2B5EF4-FFF2-40B4-BE49-F238E27FC236}">
                <a16:creationId xmlns:a16="http://schemas.microsoft.com/office/drawing/2014/main" id="{797FF812-AAE5-554F-9ACC-7A3553545A38}"/>
              </a:ext>
            </a:extLst>
          </p:cNvPr>
          <p:cNvSpPr>
            <a:spLocks noGrp="1"/>
          </p:cNvSpPr>
          <p:nvPr>
            <p:ph type="body" sz="quarter" idx="16"/>
          </p:nvPr>
        </p:nvSpPr>
        <p:spPr bwMode="auto">
          <a:xfrm>
            <a:off x="2197100" y="2965450"/>
            <a:ext cx="1754188" cy="153035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buFont typeface="Arial" charset="0"/>
              <a:buNone/>
              <a:defRPr/>
            </a:pPr>
            <a:r>
              <a:rPr lang="en-GB" sz="950">
                <a:solidFill>
                  <a:schemeClr val="tx2"/>
                </a:solidFill>
                <a:latin typeface="Arial" charset="0"/>
              </a:rPr>
              <a:t>What Key Resources do our Value Propositions require? Our Distribution Channels? Customer Relationships Revenue Streams?</a:t>
            </a:r>
            <a:br>
              <a:rPr lang="en-GB" sz="950">
                <a:solidFill>
                  <a:schemeClr val="tx2"/>
                </a:solidFill>
                <a:latin typeface="Arial" charset="0"/>
              </a:rPr>
            </a:br>
            <a:r>
              <a:rPr lang="en-GB" sz="950">
                <a:solidFill>
                  <a:schemeClr val="tx2"/>
                </a:solidFill>
                <a:latin typeface="Arial" charset="0"/>
              </a:rPr>
              <a:t>                                      TYPES OF RESOURCES: Physical, Intellectual (brand patents, copyrights, data), Human, Financial</a:t>
            </a:r>
          </a:p>
        </p:txBody>
      </p:sp>
      <p:sp>
        <p:nvSpPr>
          <p:cNvPr id="2055" name="Text Placeholder 46">
            <a:extLst>
              <a:ext uri="{FF2B5EF4-FFF2-40B4-BE49-F238E27FC236}">
                <a16:creationId xmlns:a16="http://schemas.microsoft.com/office/drawing/2014/main" id="{F8DBE91B-B2E2-3C4D-A19A-47AB29899B19}"/>
              </a:ext>
            </a:extLst>
          </p:cNvPr>
          <p:cNvSpPr>
            <a:spLocks noGrp="1"/>
          </p:cNvSpPr>
          <p:nvPr>
            <p:ph type="body" sz="quarter" idx="18"/>
          </p:nvPr>
        </p:nvSpPr>
        <p:spPr bwMode="auto">
          <a:xfrm>
            <a:off x="5951538" y="2965450"/>
            <a:ext cx="1754187" cy="153035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buFont typeface="Arial" charset="0"/>
              <a:buNone/>
              <a:defRPr/>
            </a:pPr>
            <a:r>
              <a:rPr lang="en-GB" sz="950">
                <a:solidFill>
                  <a:schemeClr val="tx2"/>
                </a:solidFill>
                <a:latin typeface="Arial" charset="0"/>
              </a:rPr>
              <a:t>Through which Channels do our Customer Segments want to be reached? How are we reaching them now? How are our Channels integrated? Which ones work best? Which ones are most cost-efficient? How are we integrating them with customer routines?</a:t>
            </a:r>
          </a:p>
        </p:txBody>
      </p:sp>
      <p:sp>
        <p:nvSpPr>
          <p:cNvPr id="2056" name="Text Placeholder 47">
            <a:extLst>
              <a:ext uri="{FF2B5EF4-FFF2-40B4-BE49-F238E27FC236}">
                <a16:creationId xmlns:a16="http://schemas.microsoft.com/office/drawing/2014/main" id="{7F2A37D5-B292-D147-B837-1E7612C11EF3}"/>
              </a:ext>
            </a:extLst>
          </p:cNvPr>
          <p:cNvSpPr>
            <a:spLocks noGrp="1"/>
          </p:cNvSpPr>
          <p:nvPr>
            <p:ph type="body" sz="quarter" idx="20"/>
          </p:nvPr>
        </p:nvSpPr>
        <p:spPr bwMode="auto">
          <a:xfrm>
            <a:off x="309563" y="4876800"/>
            <a:ext cx="4560887" cy="144780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GB" altLang="en-US" sz="950" dirty="0">
                <a:solidFill>
                  <a:schemeClr val="tx2"/>
                </a:solidFill>
                <a:latin typeface="Arial" panose="020B0604020202020204" pitchFamily="34" charset="0"/>
                <a:ea typeface="ＭＳ Ｐゴシック" panose="020B0600070205080204" pitchFamily="34" charset="-128"/>
              </a:rPr>
              <a:t>What are the most important costs inherent in our business model? Which Key Resources are most expensive? Which Key Activities are most expensive?</a:t>
            </a:r>
            <a:br>
              <a:rPr lang="en-GB" altLang="en-US" sz="950" dirty="0">
                <a:solidFill>
                  <a:schemeClr val="tx2"/>
                </a:solidFill>
                <a:latin typeface="Arial" panose="020B0604020202020204" pitchFamily="34" charset="0"/>
                <a:ea typeface="ＭＳ Ｐゴシック" panose="020B0600070205080204" pitchFamily="34" charset="-128"/>
              </a:rPr>
            </a:br>
            <a:r>
              <a:rPr lang="en-GB" altLang="en-US" sz="950" dirty="0">
                <a:solidFill>
                  <a:schemeClr val="tx2"/>
                </a:solidFill>
                <a:latin typeface="Arial" panose="020B0604020202020204" pitchFamily="34" charset="0"/>
                <a:ea typeface="ＭＳ Ｐゴシック" panose="020B0600070205080204" pitchFamily="34" charset="-128"/>
              </a:rPr>
              <a:t>                                                                                                                                       IS YOUR BUSINESS MORE: Cost Driven (leanest cost structure, low price value proposition, maximum automation, extensive outsourcing), Value Driven (focused on value creation, premium value proposition).</a:t>
            </a:r>
            <a:br>
              <a:rPr lang="en-GB" altLang="en-US" sz="950" dirty="0">
                <a:solidFill>
                  <a:schemeClr val="tx2"/>
                </a:solidFill>
                <a:latin typeface="Arial" panose="020B0604020202020204" pitchFamily="34" charset="0"/>
                <a:ea typeface="ＭＳ Ｐゴシック" panose="020B0600070205080204" pitchFamily="34" charset="-128"/>
              </a:rPr>
            </a:br>
            <a:r>
              <a:rPr lang="en-GB" altLang="en-US" sz="950" dirty="0">
                <a:solidFill>
                  <a:schemeClr val="tx2"/>
                </a:solidFill>
                <a:latin typeface="Arial" panose="020B0604020202020204" pitchFamily="34" charset="0"/>
                <a:ea typeface="ＭＳ Ｐゴシック" panose="020B0600070205080204" pitchFamily="34" charset="-128"/>
              </a:rPr>
              <a:t>                                                                                                                            SAMPLE CHARACTERISTICS: Fixed Costs (salaries, rents, utilities), Variable costs, Economies of scale, Economies of scope</a:t>
            </a:r>
          </a:p>
        </p:txBody>
      </p:sp>
      <p:sp>
        <p:nvSpPr>
          <p:cNvPr id="2057" name="Text Placeholder 48">
            <a:extLst>
              <a:ext uri="{FF2B5EF4-FFF2-40B4-BE49-F238E27FC236}">
                <a16:creationId xmlns:a16="http://schemas.microsoft.com/office/drawing/2014/main" id="{07E3DB0E-1A85-2441-8F13-19CE9D66FD71}"/>
              </a:ext>
            </a:extLst>
          </p:cNvPr>
          <p:cNvSpPr>
            <a:spLocks noGrp="1"/>
          </p:cNvSpPr>
          <p:nvPr>
            <p:ph type="body" sz="quarter" idx="21"/>
          </p:nvPr>
        </p:nvSpPr>
        <p:spPr bwMode="auto">
          <a:xfrm>
            <a:off x="5056188" y="4876800"/>
            <a:ext cx="4533900" cy="144780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GB" altLang="en-US" sz="950" dirty="0">
                <a:solidFill>
                  <a:schemeClr val="tx2"/>
                </a:solidFill>
                <a:latin typeface="Arial" panose="020B0604020202020204" pitchFamily="34" charset="0"/>
                <a:ea typeface="ＭＳ Ｐゴシック" panose="020B0600070205080204" pitchFamily="34" charset="-128"/>
              </a:rPr>
              <a:t>For what value are our customers really willing to pay? For what do they currently pay? How are they currently paying? How would they prefer to pay? How much does each Revenue Stream contribute to overall revenues?</a:t>
            </a:r>
            <a:br>
              <a:rPr lang="en-GB" altLang="en-US" sz="950" dirty="0">
                <a:solidFill>
                  <a:schemeClr val="tx2"/>
                </a:solidFill>
                <a:latin typeface="Arial" panose="020B0604020202020204" pitchFamily="34" charset="0"/>
                <a:ea typeface="ＭＳ Ｐゴシック" panose="020B0600070205080204" pitchFamily="34" charset="-128"/>
              </a:rPr>
            </a:br>
            <a:r>
              <a:rPr lang="en-GB" altLang="en-US" sz="950" dirty="0">
                <a:solidFill>
                  <a:schemeClr val="tx2"/>
                </a:solidFill>
                <a:latin typeface="Arial" panose="020B0604020202020204" pitchFamily="34" charset="0"/>
                <a:ea typeface="ＭＳ Ｐゴシック" panose="020B0600070205080204" pitchFamily="34" charset="-128"/>
              </a:rPr>
              <a:t>TYPES: Asset sale, Usage fee, Subscription Fees, Lending/Renting/Leasing, Licensing, Brokerage fees, Advertising</a:t>
            </a:r>
            <a:br>
              <a:rPr lang="en-GB" altLang="en-US" sz="950" dirty="0">
                <a:solidFill>
                  <a:schemeClr val="tx2"/>
                </a:solidFill>
                <a:latin typeface="Arial" panose="020B0604020202020204" pitchFamily="34" charset="0"/>
                <a:ea typeface="ＭＳ Ｐゴシック" panose="020B0600070205080204" pitchFamily="34" charset="-128"/>
              </a:rPr>
            </a:br>
            <a:r>
              <a:rPr lang="en-GB" altLang="en-US" sz="950" dirty="0">
                <a:solidFill>
                  <a:schemeClr val="tx2"/>
                </a:solidFill>
                <a:latin typeface="Arial" panose="020B0604020202020204" pitchFamily="34" charset="0"/>
                <a:ea typeface="ＭＳ Ｐゴシック" panose="020B0600070205080204" pitchFamily="34" charset="-128"/>
              </a:rPr>
              <a:t>FIXED PRICING: List Price, Product feature dependent, Customer segment dependent, Volume dependent</a:t>
            </a:r>
            <a:br>
              <a:rPr lang="en-GB" altLang="en-US" sz="950" dirty="0">
                <a:solidFill>
                  <a:schemeClr val="tx2"/>
                </a:solidFill>
                <a:latin typeface="Arial" panose="020B0604020202020204" pitchFamily="34" charset="0"/>
                <a:ea typeface="ＭＳ Ｐゴシック" panose="020B0600070205080204" pitchFamily="34" charset="-128"/>
              </a:rPr>
            </a:br>
            <a:r>
              <a:rPr lang="en-GB" altLang="en-US" sz="950" dirty="0">
                <a:solidFill>
                  <a:schemeClr val="tx2"/>
                </a:solidFill>
                <a:latin typeface="Arial" panose="020B0604020202020204" pitchFamily="34" charset="0"/>
                <a:ea typeface="ＭＳ Ｐゴシック" panose="020B0600070205080204" pitchFamily="34" charset="-128"/>
              </a:rPr>
              <a:t>DYNAMIC PRICING: Negotiation (bargaining), Yield Management, Real-time-Market</a:t>
            </a:r>
          </a:p>
        </p:txBody>
      </p:sp>
      <p:sp>
        <p:nvSpPr>
          <p:cNvPr id="2058" name="Text Placeholder 49">
            <a:extLst>
              <a:ext uri="{FF2B5EF4-FFF2-40B4-BE49-F238E27FC236}">
                <a16:creationId xmlns:a16="http://schemas.microsoft.com/office/drawing/2014/main" id="{438C937A-C340-A74F-9812-F0557DA78CB4}"/>
              </a:ext>
            </a:extLst>
          </p:cNvPr>
          <p:cNvSpPr>
            <a:spLocks noGrp="1"/>
          </p:cNvSpPr>
          <p:nvPr>
            <p:ph type="body" sz="quarter" idx="22"/>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GB" altLang="en-US">
                <a:latin typeface="Arial" panose="020B0604020202020204" pitchFamily="34" charset="0"/>
                <a:ea typeface="ＭＳ Ｐゴシック" panose="020B0600070205080204" pitchFamily="34" charset="-128"/>
              </a:rPr>
              <a:t>Startup Name</a:t>
            </a:r>
          </a:p>
        </p:txBody>
      </p:sp>
      <p:sp>
        <p:nvSpPr>
          <p:cNvPr id="2059" name="Text Placeholder 50">
            <a:extLst>
              <a:ext uri="{FF2B5EF4-FFF2-40B4-BE49-F238E27FC236}">
                <a16:creationId xmlns:a16="http://schemas.microsoft.com/office/drawing/2014/main" id="{49E86BDF-F928-9841-A223-18E76B4F4B99}"/>
              </a:ext>
            </a:extLst>
          </p:cNvPr>
          <p:cNvSpPr>
            <a:spLocks noGrp="1"/>
          </p:cNvSpPr>
          <p:nvPr>
            <p:ph type="body" sz="quarter" idx="23"/>
          </p:nvPr>
        </p:nvSpPr>
        <p:spPr bwMode="auto">
          <a:xfrm>
            <a:off x="5684838" y="381000"/>
            <a:ext cx="1403350" cy="228600"/>
          </a:xfrm>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GB" altLang="en-US">
                <a:latin typeface="Arial" panose="020B0604020202020204" pitchFamily="34" charset="0"/>
                <a:ea typeface="ＭＳ Ｐゴシック" panose="020B0600070205080204" pitchFamily="34" charset="-128"/>
              </a:rPr>
              <a:t>Name1, Name2, </a:t>
            </a:r>
            <a:r>
              <a:rPr lang="mr-IN" altLang="en-US">
                <a:latin typeface="Arial" panose="020B0604020202020204" pitchFamily="34" charset="0"/>
                <a:ea typeface="ＭＳ Ｐゴシック" panose="020B0600070205080204" pitchFamily="34" charset="-128"/>
              </a:rPr>
              <a:t>…</a:t>
            </a:r>
            <a:endParaRPr lang="en-GB" altLang="en-US">
              <a:latin typeface="Arial" panose="020B0604020202020204" pitchFamily="34" charset="0"/>
              <a:ea typeface="ＭＳ Ｐゴシック" panose="020B0600070205080204" pitchFamily="34" charset="-128"/>
            </a:endParaRPr>
          </a:p>
        </p:txBody>
      </p:sp>
      <p:sp>
        <p:nvSpPr>
          <p:cNvPr id="2060" name="Text Placeholder 68">
            <a:extLst>
              <a:ext uri="{FF2B5EF4-FFF2-40B4-BE49-F238E27FC236}">
                <a16:creationId xmlns:a16="http://schemas.microsoft.com/office/drawing/2014/main" id="{BE1CA769-65A5-5741-B1F1-BADBDE769D71}"/>
              </a:ext>
            </a:extLst>
          </p:cNvPr>
          <p:cNvSpPr>
            <a:spLocks noGrp="1"/>
          </p:cNvSpPr>
          <p:nvPr>
            <p:ph type="body" sz="quarter" idx="2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GB" altLang="en-US">
                <a:latin typeface="Arial" panose="020B0604020202020204" pitchFamily="34" charset="0"/>
                <a:ea typeface="ＭＳ Ｐゴシック" panose="020B0600070205080204" pitchFamily="34" charset="-128"/>
              </a:rPr>
              <a:t>DD/MM/YYYY</a:t>
            </a:r>
          </a:p>
        </p:txBody>
      </p:sp>
      <p:sp>
        <p:nvSpPr>
          <p:cNvPr id="2061" name="Text Placeholder 69">
            <a:extLst>
              <a:ext uri="{FF2B5EF4-FFF2-40B4-BE49-F238E27FC236}">
                <a16:creationId xmlns:a16="http://schemas.microsoft.com/office/drawing/2014/main" id="{54B8D5DF-2025-B246-B7F3-E2E0DEF3010B}"/>
              </a:ext>
            </a:extLst>
          </p:cNvPr>
          <p:cNvSpPr>
            <a:spLocks noGrp="1"/>
          </p:cNvSpPr>
          <p:nvPr>
            <p:ph type="body" sz="quarter" idx="25"/>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GB" altLang="en-US">
                <a:latin typeface="Arial" panose="020B0604020202020204" pitchFamily="34" charset="0"/>
                <a:ea typeface="ＭＳ Ｐゴシック" panose="020B0600070205080204" pitchFamily="34" charset="-128"/>
              </a:rPr>
              <a:t>X.Y</a:t>
            </a:r>
          </a:p>
        </p:txBody>
      </p:sp>
    </p:spTree>
    <p:extLst>
      <p:ext uri="{BB962C8B-B14F-4D97-AF65-F5344CB8AC3E}">
        <p14:creationId xmlns:p14="http://schemas.microsoft.com/office/powerpoint/2010/main" val="2705869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ext Placeholder 40">
            <a:extLst>
              <a:ext uri="{FF2B5EF4-FFF2-40B4-BE49-F238E27FC236}">
                <a16:creationId xmlns:a16="http://schemas.microsoft.com/office/drawing/2014/main" id="{B143A8A9-5CFC-BD42-A4A8-BBB3999783AD}"/>
              </a:ext>
            </a:extLst>
          </p:cNvPr>
          <p:cNvSpPr>
            <a:spLocks noGrp="1"/>
          </p:cNvSpPr>
          <p:nvPr>
            <p:ph type="body" sz="quarter" idx="10"/>
          </p:nvPr>
        </p:nvSpPr>
        <p:spPr bwMode="auto">
          <a:xfrm>
            <a:off x="309563" y="1066800"/>
            <a:ext cx="1754187" cy="342900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endParaRPr lang="en-GB" altLang="en-US" sz="950" dirty="0">
              <a:solidFill>
                <a:schemeClr val="tx2"/>
              </a:solidFill>
              <a:latin typeface="Arial" panose="020B0604020202020204" pitchFamily="34" charset="0"/>
              <a:ea typeface="ＭＳ Ｐゴシック" panose="020B0600070205080204" pitchFamily="34" charset="-128"/>
            </a:endParaRPr>
          </a:p>
        </p:txBody>
      </p:sp>
      <p:sp>
        <p:nvSpPr>
          <p:cNvPr id="2050" name="Text Placeholder 41">
            <a:extLst>
              <a:ext uri="{FF2B5EF4-FFF2-40B4-BE49-F238E27FC236}">
                <a16:creationId xmlns:a16="http://schemas.microsoft.com/office/drawing/2014/main" id="{912014F1-35A7-F240-ACB3-ACAA6EBEBD4B}"/>
              </a:ext>
            </a:extLst>
          </p:cNvPr>
          <p:cNvSpPr>
            <a:spLocks noGrp="1"/>
          </p:cNvSpPr>
          <p:nvPr>
            <p:ph type="body" sz="quarter" idx="11"/>
          </p:nvPr>
        </p:nvSpPr>
        <p:spPr bwMode="auto">
          <a:xfrm>
            <a:off x="2185988" y="1066800"/>
            <a:ext cx="1754187" cy="153035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buFont typeface="Arial" charset="0"/>
              <a:buNone/>
              <a:defRPr/>
            </a:pPr>
            <a:endParaRPr lang="en-GB" sz="950" dirty="0">
              <a:solidFill>
                <a:schemeClr val="tx2"/>
              </a:solidFill>
              <a:latin typeface="Arial" charset="0"/>
            </a:endParaRPr>
          </a:p>
        </p:txBody>
      </p:sp>
      <p:sp>
        <p:nvSpPr>
          <p:cNvPr id="2051" name="Text Placeholder 42">
            <a:extLst>
              <a:ext uri="{FF2B5EF4-FFF2-40B4-BE49-F238E27FC236}">
                <a16:creationId xmlns:a16="http://schemas.microsoft.com/office/drawing/2014/main" id="{E2DC0D2F-905F-0F4B-ABE1-872DDC20CB04}"/>
              </a:ext>
            </a:extLst>
          </p:cNvPr>
          <p:cNvSpPr>
            <a:spLocks noGrp="1"/>
          </p:cNvSpPr>
          <p:nvPr>
            <p:ph type="body" sz="quarter" idx="12"/>
          </p:nvPr>
        </p:nvSpPr>
        <p:spPr bwMode="auto">
          <a:xfrm>
            <a:off x="4067175" y="1066800"/>
            <a:ext cx="1754188" cy="342900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endParaRPr lang="en-GB" altLang="en-US" sz="950" dirty="0">
              <a:solidFill>
                <a:schemeClr val="tx2"/>
              </a:solidFill>
              <a:latin typeface="Arial" panose="020B0604020202020204" pitchFamily="34" charset="0"/>
              <a:ea typeface="ＭＳ Ｐゴシック" panose="020B0600070205080204" pitchFamily="34" charset="-128"/>
            </a:endParaRPr>
          </a:p>
        </p:txBody>
      </p:sp>
      <p:sp>
        <p:nvSpPr>
          <p:cNvPr id="2052" name="Text Placeholder 43">
            <a:extLst>
              <a:ext uri="{FF2B5EF4-FFF2-40B4-BE49-F238E27FC236}">
                <a16:creationId xmlns:a16="http://schemas.microsoft.com/office/drawing/2014/main" id="{C32DEBA8-5677-CD4B-B61A-0E9526E40175}"/>
              </a:ext>
            </a:extLst>
          </p:cNvPr>
          <p:cNvSpPr>
            <a:spLocks noGrp="1"/>
          </p:cNvSpPr>
          <p:nvPr>
            <p:ph type="body" sz="quarter" idx="13"/>
          </p:nvPr>
        </p:nvSpPr>
        <p:spPr bwMode="auto">
          <a:xfrm>
            <a:off x="5948363" y="1055688"/>
            <a:ext cx="1754187" cy="153035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buFont typeface="Arial" charset="0"/>
              <a:buNone/>
              <a:defRPr/>
            </a:pPr>
            <a:endParaRPr lang="en-GB" sz="950" dirty="0">
              <a:solidFill>
                <a:schemeClr val="tx2"/>
              </a:solidFill>
              <a:latin typeface="Arial" charset="0"/>
            </a:endParaRPr>
          </a:p>
        </p:txBody>
      </p:sp>
      <p:sp>
        <p:nvSpPr>
          <p:cNvPr id="2053" name="Text Placeholder 44">
            <a:extLst>
              <a:ext uri="{FF2B5EF4-FFF2-40B4-BE49-F238E27FC236}">
                <a16:creationId xmlns:a16="http://schemas.microsoft.com/office/drawing/2014/main" id="{8912D581-B369-F945-878E-3B53009138A0}"/>
              </a:ext>
            </a:extLst>
          </p:cNvPr>
          <p:cNvSpPr>
            <a:spLocks noGrp="1"/>
          </p:cNvSpPr>
          <p:nvPr>
            <p:ph type="body" sz="quarter" idx="14"/>
          </p:nvPr>
        </p:nvSpPr>
        <p:spPr bwMode="auto">
          <a:xfrm>
            <a:off x="7835900" y="1055688"/>
            <a:ext cx="1754188" cy="3440112"/>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buFont typeface="Arial" charset="0"/>
              <a:buNone/>
              <a:defRPr/>
            </a:pPr>
            <a:endParaRPr lang="en-GB" sz="950" dirty="0">
              <a:solidFill>
                <a:schemeClr val="tx2"/>
              </a:solidFill>
              <a:latin typeface="Arial" charset="0"/>
            </a:endParaRPr>
          </a:p>
        </p:txBody>
      </p:sp>
      <p:sp>
        <p:nvSpPr>
          <p:cNvPr id="2054" name="Text Placeholder 45">
            <a:extLst>
              <a:ext uri="{FF2B5EF4-FFF2-40B4-BE49-F238E27FC236}">
                <a16:creationId xmlns:a16="http://schemas.microsoft.com/office/drawing/2014/main" id="{797FF812-AAE5-554F-9ACC-7A3553545A38}"/>
              </a:ext>
            </a:extLst>
          </p:cNvPr>
          <p:cNvSpPr>
            <a:spLocks noGrp="1"/>
          </p:cNvSpPr>
          <p:nvPr>
            <p:ph type="body" sz="quarter" idx="16"/>
          </p:nvPr>
        </p:nvSpPr>
        <p:spPr bwMode="auto">
          <a:xfrm>
            <a:off x="2197100" y="2965450"/>
            <a:ext cx="1754188" cy="153035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buFont typeface="Arial" charset="0"/>
              <a:buNone/>
              <a:defRPr/>
            </a:pPr>
            <a:endParaRPr lang="en-GB" sz="950" dirty="0">
              <a:solidFill>
                <a:schemeClr val="tx2"/>
              </a:solidFill>
              <a:latin typeface="Arial" charset="0"/>
            </a:endParaRPr>
          </a:p>
        </p:txBody>
      </p:sp>
      <p:sp>
        <p:nvSpPr>
          <p:cNvPr id="2055" name="Text Placeholder 46">
            <a:extLst>
              <a:ext uri="{FF2B5EF4-FFF2-40B4-BE49-F238E27FC236}">
                <a16:creationId xmlns:a16="http://schemas.microsoft.com/office/drawing/2014/main" id="{F8DBE91B-B2E2-3C4D-A19A-47AB29899B19}"/>
              </a:ext>
            </a:extLst>
          </p:cNvPr>
          <p:cNvSpPr>
            <a:spLocks noGrp="1"/>
          </p:cNvSpPr>
          <p:nvPr>
            <p:ph type="body" sz="quarter" idx="18"/>
          </p:nvPr>
        </p:nvSpPr>
        <p:spPr bwMode="auto">
          <a:xfrm>
            <a:off x="5951538" y="2965450"/>
            <a:ext cx="1754187" cy="153035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buFont typeface="Arial" charset="0"/>
              <a:buNone/>
              <a:defRPr/>
            </a:pPr>
            <a:endParaRPr lang="en-GB" sz="950" dirty="0">
              <a:solidFill>
                <a:schemeClr val="tx2"/>
              </a:solidFill>
              <a:latin typeface="Arial" charset="0"/>
            </a:endParaRPr>
          </a:p>
        </p:txBody>
      </p:sp>
      <p:sp>
        <p:nvSpPr>
          <p:cNvPr id="2056" name="Text Placeholder 47">
            <a:extLst>
              <a:ext uri="{FF2B5EF4-FFF2-40B4-BE49-F238E27FC236}">
                <a16:creationId xmlns:a16="http://schemas.microsoft.com/office/drawing/2014/main" id="{7F2A37D5-B292-D147-B837-1E7612C11EF3}"/>
              </a:ext>
            </a:extLst>
          </p:cNvPr>
          <p:cNvSpPr>
            <a:spLocks noGrp="1"/>
          </p:cNvSpPr>
          <p:nvPr>
            <p:ph type="body" sz="quarter" idx="20"/>
          </p:nvPr>
        </p:nvSpPr>
        <p:spPr bwMode="auto">
          <a:xfrm>
            <a:off x="309563" y="4876800"/>
            <a:ext cx="4560887" cy="144780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endParaRPr lang="en-GB" altLang="en-US" sz="950" dirty="0">
              <a:solidFill>
                <a:schemeClr val="tx2"/>
              </a:solidFill>
              <a:latin typeface="Arial" panose="020B0604020202020204" pitchFamily="34" charset="0"/>
              <a:ea typeface="ＭＳ Ｐゴシック" panose="020B0600070205080204" pitchFamily="34" charset="-128"/>
            </a:endParaRPr>
          </a:p>
        </p:txBody>
      </p:sp>
      <p:sp>
        <p:nvSpPr>
          <p:cNvPr id="2057" name="Text Placeholder 48">
            <a:extLst>
              <a:ext uri="{FF2B5EF4-FFF2-40B4-BE49-F238E27FC236}">
                <a16:creationId xmlns:a16="http://schemas.microsoft.com/office/drawing/2014/main" id="{07E3DB0E-1A85-2441-8F13-19CE9D66FD71}"/>
              </a:ext>
            </a:extLst>
          </p:cNvPr>
          <p:cNvSpPr>
            <a:spLocks noGrp="1"/>
          </p:cNvSpPr>
          <p:nvPr>
            <p:ph type="body" sz="quarter" idx="21"/>
          </p:nvPr>
        </p:nvSpPr>
        <p:spPr bwMode="auto">
          <a:xfrm>
            <a:off x="5056188" y="4876800"/>
            <a:ext cx="4533900" cy="144780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endParaRPr lang="en-GB" altLang="en-US" sz="950" dirty="0">
              <a:solidFill>
                <a:schemeClr val="tx2"/>
              </a:solidFill>
              <a:latin typeface="Arial" panose="020B0604020202020204" pitchFamily="34" charset="0"/>
              <a:ea typeface="ＭＳ Ｐゴシック" panose="020B0600070205080204" pitchFamily="34" charset="-128"/>
            </a:endParaRPr>
          </a:p>
        </p:txBody>
      </p:sp>
      <p:sp>
        <p:nvSpPr>
          <p:cNvPr id="2058" name="Text Placeholder 49">
            <a:extLst>
              <a:ext uri="{FF2B5EF4-FFF2-40B4-BE49-F238E27FC236}">
                <a16:creationId xmlns:a16="http://schemas.microsoft.com/office/drawing/2014/main" id="{438C937A-C340-A74F-9812-F0557DA78CB4}"/>
              </a:ext>
            </a:extLst>
          </p:cNvPr>
          <p:cNvSpPr>
            <a:spLocks noGrp="1"/>
          </p:cNvSpPr>
          <p:nvPr>
            <p:ph type="body" sz="quarter" idx="22"/>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GB" altLang="en-US">
                <a:latin typeface="Arial" panose="020B0604020202020204" pitchFamily="34" charset="0"/>
                <a:ea typeface="ＭＳ Ｐゴシック" panose="020B0600070205080204" pitchFamily="34" charset="-128"/>
              </a:rPr>
              <a:t>Startup Name</a:t>
            </a:r>
          </a:p>
        </p:txBody>
      </p:sp>
      <p:sp>
        <p:nvSpPr>
          <p:cNvPr id="2059" name="Text Placeholder 50">
            <a:extLst>
              <a:ext uri="{FF2B5EF4-FFF2-40B4-BE49-F238E27FC236}">
                <a16:creationId xmlns:a16="http://schemas.microsoft.com/office/drawing/2014/main" id="{49E86BDF-F928-9841-A223-18E76B4F4B99}"/>
              </a:ext>
            </a:extLst>
          </p:cNvPr>
          <p:cNvSpPr>
            <a:spLocks noGrp="1"/>
          </p:cNvSpPr>
          <p:nvPr>
            <p:ph type="body" sz="quarter" idx="23"/>
          </p:nvPr>
        </p:nvSpPr>
        <p:spPr bwMode="auto">
          <a:xfrm>
            <a:off x="5684838" y="381000"/>
            <a:ext cx="1403350" cy="228600"/>
          </a:xfrm>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GB" altLang="en-US">
                <a:latin typeface="Arial" panose="020B0604020202020204" pitchFamily="34" charset="0"/>
                <a:ea typeface="ＭＳ Ｐゴシック" panose="020B0600070205080204" pitchFamily="34" charset="-128"/>
              </a:rPr>
              <a:t>Name1, Name2, </a:t>
            </a:r>
            <a:r>
              <a:rPr lang="mr-IN" altLang="en-US">
                <a:latin typeface="Arial" panose="020B0604020202020204" pitchFamily="34" charset="0"/>
                <a:ea typeface="ＭＳ Ｐゴシック" panose="020B0600070205080204" pitchFamily="34" charset="-128"/>
              </a:rPr>
              <a:t>…</a:t>
            </a:r>
            <a:endParaRPr lang="en-GB" altLang="en-US">
              <a:latin typeface="Arial" panose="020B0604020202020204" pitchFamily="34" charset="0"/>
              <a:ea typeface="ＭＳ Ｐゴシック" panose="020B0600070205080204" pitchFamily="34" charset="-128"/>
            </a:endParaRPr>
          </a:p>
        </p:txBody>
      </p:sp>
      <p:sp>
        <p:nvSpPr>
          <p:cNvPr id="2060" name="Text Placeholder 68">
            <a:extLst>
              <a:ext uri="{FF2B5EF4-FFF2-40B4-BE49-F238E27FC236}">
                <a16:creationId xmlns:a16="http://schemas.microsoft.com/office/drawing/2014/main" id="{BE1CA769-65A5-5741-B1F1-BADBDE769D71}"/>
              </a:ext>
            </a:extLst>
          </p:cNvPr>
          <p:cNvSpPr>
            <a:spLocks noGrp="1"/>
          </p:cNvSpPr>
          <p:nvPr>
            <p:ph type="body" sz="quarter" idx="2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GB" altLang="en-US">
                <a:latin typeface="Arial" panose="020B0604020202020204" pitchFamily="34" charset="0"/>
                <a:ea typeface="ＭＳ Ｐゴシック" panose="020B0600070205080204" pitchFamily="34" charset="-128"/>
              </a:rPr>
              <a:t>DD/MM/YYYY</a:t>
            </a:r>
          </a:p>
        </p:txBody>
      </p:sp>
      <p:sp>
        <p:nvSpPr>
          <p:cNvPr id="2061" name="Text Placeholder 69">
            <a:extLst>
              <a:ext uri="{FF2B5EF4-FFF2-40B4-BE49-F238E27FC236}">
                <a16:creationId xmlns:a16="http://schemas.microsoft.com/office/drawing/2014/main" id="{54B8D5DF-2025-B246-B7F3-E2E0DEF3010B}"/>
              </a:ext>
            </a:extLst>
          </p:cNvPr>
          <p:cNvSpPr>
            <a:spLocks noGrp="1"/>
          </p:cNvSpPr>
          <p:nvPr>
            <p:ph type="body" sz="quarter" idx="25"/>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GB" altLang="en-US">
                <a:latin typeface="Arial" panose="020B0604020202020204" pitchFamily="34" charset="0"/>
                <a:ea typeface="ＭＳ Ｐゴシック" panose="020B0600070205080204" pitchFamily="34" charset="-128"/>
              </a:rPr>
              <a:t>X.Y</a:t>
            </a:r>
          </a:p>
        </p:txBody>
      </p:sp>
    </p:spTree>
    <p:extLst>
      <p:ext uri="{BB962C8B-B14F-4D97-AF65-F5344CB8AC3E}">
        <p14:creationId xmlns:p14="http://schemas.microsoft.com/office/powerpoint/2010/main" val="1046949532"/>
      </p:ext>
    </p:extLst>
  </p:cSld>
  <p:clrMapOvr>
    <a:masterClrMapping/>
  </p:clrMapOvr>
</p:sld>
</file>

<file path=ppt/theme/theme1.xml><?xml version="1.0" encoding="utf-8"?>
<a:theme xmlns:a="http://schemas.openxmlformats.org/drawingml/2006/main" name="Office Theme">
  <a:themeElements>
    <a:clrScheme name="Neos Chronos">
      <a:dk1>
        <a:srgbClr val="444444"/>
      </a:dk1>
      <a:lt1>
        <a:sysClr val="window" lastClr="FFFFFF"/>
      </a:lt1>
      <a:dk2>
        <a:srgbClr val="222222"/>
      </a:dk2>
      <a:lt2>
        <a:srgbClr val="F3F3F3"/>
      </a:lt2>
      <a:accent1>
        <a:srgbClr val="669933"/>
      </a:accent1>
      <a:accent2>
        <a:srgbClr val="38BEEA"/>
      </a:accent2>
      <a:accent3>
        <a:srgbClr val="EA38C0"/>
      </a:accent3>
      <a:accent4>
        <a:srgbClr val="EABB38"/>
      </a:accent4>
      <a:accent5>
        <a:srgbClr val="788C92"/>
      </a:accent5>
      <a:accent6>
        <a:srgbClr val="EA6238"/>
      </a:accent6>
      <a:hlink>
        <a:srgbClr val="787828"/>
      </a:hlink>
      <a:folHlink>
        <a:srgbClr val="9AA2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228</TotalTime>
  <Words>544</Words>
  <Application>Microsoft Macintosh PowerPoint</Application>
  <PresentationFormat>A4 Paper (210x297 mm)</PresentationFormat>
  <Paragraphs>47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ＭＳ Ｐゴシック</vt:lpstr>
      <vt:lpstr>Arial</vt:lpstr>
      <vt:lpstr>Office Theme</vt:lpstr>
      <vt:lpstr>PowerPoint Presentation</vt:lpstr>
      <vt:lpstr>PowerPoint Presentation</vt:lpstr>
      <vt:lpstr>PowerPoint Presentation</vt:lpstr>
    </vt:vector>
  </TitlesOfParts>
  <Manager/>
  <Company>Neos Chronos Limited</Company>
  <LinksUpToDate>false</LinksUpToDate>
  <SharedDoc>false</SharedDoc>
  <HyperlinkBase>https://neoschronos.com/assets/</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Model Canvas Template PPT</dc:title>
  <dc:subject/>
  <dc:creator>Thomas Papanikolaou</dc:creator>
  <cp:keywords>Business Model Canvas, Template, Powerpoint, ppt, pptx, English, Free</cp:keywords>
  <dc:description>The Business Model Canvas (www.businessmodelgeneration.com/canvas). This work is licensed under the Creative Commons Attribution-Share Alike 3.0 Unported License.</dc:description>
  <cp:lastModifiedBy>Microsoft Office User</cp:lastModifiedBy>
  <cp:revision>51</cp:revision>
  <cp:lastPrinted>2019-04-01T19:25:48Z</cp:lastPrinted>
  <dcterms:created xsi:type="dcterms:W3CDTF">2019-04-01T16:49:19Z</dcterms:created>
  <dcterms:modified xsi:type="dcterms:W3CDTF">2024-12-27T12:32:35Z</dcterms:modified>
  <cp:category>PowerPoint Template PPT</cp:category>
</cp:coreProperties>
</file>