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T Sans Narrow"/>
      <p:regular r:id="rId26"/>
      <p:bold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Narrow-regular.fntdata"/><Relationship Id="rId25" Type="http://schemas.openxmlformats.org/officeDocument/2006/relationships/slide" Target="slides/slide20.xml"/><Relationship Id="rId28" Type="http://schemas.openxmlformats.org/officeDocument/2006/relationships/font" Target="fonts/OpenSans-regular.fntdata"/><Relationship Id="rId27" Type="http://schemas.openxmlformats.org/officeDocument/2006/relationships/font" Target="fonts/PTSansNarrow-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0572bc66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0572bc66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467003b7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467003b7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467003b7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467003b7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467003b7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467003b7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9467003b7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9467003b7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467003b7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467003b7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467003b7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9467003b7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90572bc66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90572bc66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926e12a9f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926e12a9f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45bdf87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945bdf87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c99d073d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c99d073d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945bdf87b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945bdf87b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0572bc66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90572bc66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0572bc66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0572bc66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0572bc66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0572bc66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467003b7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467003b7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467003b7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467003b7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467003b7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467003b7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467003b7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467003b7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cxnSp>
        <p:nvCxnSpPr>
          <p:cNvPr id="11" name="Google Shape;11;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2" name="Google Shape;12;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3" name="Google Shape;13;p2"/>
          <p:cNvGrpSpPr/>
          <p:nvPr/>
        </p:nvGrpSpPr>
        <p:grpSpPr>
          <a:xfrm>
            <a:off x="1004144" y="1022025"/>
            <a:ext cx="7136668" cy="152400"/>
            <a:chOff x="1346429" y="1011300"/>
            <a:chExt cx="6452100" cy="152400"/>
          </a:xfrm>
        </p:grpSpPr>
        <p:cxnSp>
          <p:nvCxnSpPr>
            <p:cNvPr id="14" name="Google Shape;14;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5" name="Google Shape;15;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6" name="Google Shape;16;p2"/>
          <p:cNvGrpSpPr/>
          <p:nvPr/>
        </p:nvGrpSpPr>
        <p:grpSpPr>
          <a:xfrm>
            <a:off x="1004151" y="3969100"/>
            <a:ext cx="7136668" cy="152400"/>
            <a:chOff x="1346435" y="3969088"/>
            <a:chExt cx="6452100" cy="152400"/>
          </a:xfrm>
        </p:grpSpPr>
        <p:cxnSp>
          <p:nvCxnSpPr>
            <p:cNvPr id="17" name="Google Shape;17;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8" name="Google Shape;18;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9" name="Google Shape;19;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20" name="Google Shape;20;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1" name="Google Shape;21;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9" name="Google Shape;59;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5" name="Google Shape;2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9" name="Google Shape;29;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0" name="Google Shape;3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3" name="Google Shape;33;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8" name="Google Shape;3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sp>
        <p:nvSpPr>
          <p:cNvPr id="40" name="Google Shape;4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1" name="Google Shape;4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3" name="Shape 43"/>
        <p:cNvGrpSpPr/>
        <p:nvPr/>
      </p:nvGrpSpPr>
      <p:grpSpPr>
        <a:xfrm>
          <a:off x="0" y="0"/>
          <a:ext cx="0" cy="0"/>
          <a:chOff x="0" y="0"/>
          <a:chExt cx="0" cy="0"/>
        </a:xfrm>
      </p:grpSpPr>
      <p:sp>
        <p:nvSpPr>
          <p:cNvPr id="44" name="Google Shape;44;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4679150" y="4663225"/>
            <a:ext cx="2514600" cy="3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Prepared</a:t>
            </a:r>
            <a:r>
              <a:rPr lang="en">
                <a:latin typeface="Open Sans"/>
                <a:ea typeface="Open Sans"/>
                <a:cs typeface="Open Sans"/>
                <a:sym typeface="Open Sans"/>
              </a:rPr>
              <a:t> by Eddy Kamboh</a:t>
            </a:r>
            <a:endParaRPr>
              <a:latin typeface="Open Sans"/>
              <a:ea typeface="Open Sans"/>
              <a:cs typeface="Open Sans"/>
              <a:sym typeface="Open Sans"/>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youtube.com/watch?v=uyTFqesUfqY" TargetMode="External"/><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3.png"/><Relationship Id="rId7" Type="http://schemas.openxmlformats.org/officeDocument/2006/relationships/image" Target="../media/image12.png"/><Relationship Id="rId8"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youtu.be/a7LkgoFC6no" TargetMode="External"/><Relationship Id="rId4" Type="http://schemas.openxmlformats.org/officeDocument/2006/relationships/hyperlink" Target="https://youtu.be/VjhDYdh9Zwg" TargetMode="External"/><Relationship Id="rId5" Type="http://schemas.openxmlformats.org/officeDocument/2006/relationships/hyperlink" Target="https://youtu.be/S0-gs2RsgUA" TargetMode="External"/><Relationship Id="rId6" Type="http://schemas.openxmlformats.org/officeDocument/2006/relationships/hyperlink" Target="https://youtu.be/3vpHE-zyuD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youtu.be/9VwRw5Q3lpc" TargetMode="External"/><Relationship Id="rId4" Type="http://schemas.openxmlformats.org/officeDocument/2006/relationships/hyperlink" Target="https://youtu.be/A5CFfPagQC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Chapter 10		</a:t>
            </a:r>
            <a:endParaRPr/>
          </a:p>
        </p:txBody>
      </p:sp>
      <p:sp>
        <p:nvSpPr>
          <p:cNvPr id="68" name="Google Shape;68;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Point Estimation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Estimation of the Variance and Standard Deviation</a:t>
            </a:r>
            <a:endParaRPr/>
          </a:p>
        </p:txBody>
      </p:sp>
      <p:sp>
        <p:nvSpPr>
          <p:cNvPr id="123" name="Google Shape;123;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In the previous section we were dealing with the estimators for the expectation. This section deals with the estimators of the Variance and Standard Deviation</a:t>
            </a:r>
            <a:endParaRPr sz="1100"/>
          </a:p>
          <a:p>
            <a:pPr indent="-298450" lvl="0" marL="457200" rtl="0" algn="l">
              <a:spcBef>
                <a:spcPts val="0"/>
              </a:spcBef>
              <a:spcAft>
                <a:spcPts val="0"/>
              </a:spcAft>
              <a:buSzPts val="1100"/>
              <a:buChar char="➔"/>
            </a:pPr>
            <a:r>
              <a:rPr lang="en" sz="1100"/>
              <a:t>The following two estimators are compared to assess which one is the best estimator for the variance. Notice that the only difference between the two is that one is divided by n-1 and the other by n: </a:t>
            </a:r>
            <a:endParaRPr sz="1100"/>
          </a:p>
        </p:txBody>
      </p:sp>
      <p:pic>
        <p:nvPicPr>
          <p:cNvPr id="124" name="Google Shape;124;p22"/>
          <p:cNvPicPr preferRelativeResize="0"/>
          <p:nvPr/>
        </p:nvPicPr>
        <p:blipFill>
          <a:blip r:embed="rId3">
            <a:alphaModFix/>
          </a:blip>
          <a:stretch>
            <a:fillRect/>
          </a:stretch>
        </p:blipFill>
        <p:spPr>
          <a:xfrm>
            <a:off x="358038" y="2175413"/>
            <a:ext cx="5076825" cy="1209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Estimation of the Variance and Standard Deviation</a:t>
            </a:r>
            <a:endParaRPr/>
          </a:p>
        </p:txBody>
      </p:sp>
      <p:pic>
        <p:nvPicPr>
          <p:cNvPr id="130" name="Google Shape;130;p23"/>
          <p:cNvPicPr preferRelativeResize="0"/>
          <p:nvPr/>
        </p:nvPicPr>
        <p:blipFill>
          <a:blip r:embed="rId3">
            <a:alphaModFix/>
          </a:blip>
          <a:stretch>
            <a:fillRect/>
          </a:stretch>
        </p:blipFill>
        <p:spPr>
          <a:xfrm>
            <a:off x="2081213" y="1609725"/>
            <a:ext cx="5591175" cy="2533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Estimation of the Variance and Standard Deviation</a:t>
            </a:r>
            <a:endParaRPr/>
          </a:p>
        </p:txBody>
      </p:sp>
      <p:sp>
        <p:nvSpPr>
          <p:cNvPr id="136" name="Google Shape;136;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In the previous section we were dealing with the estimators for the expectation. This section deals with the estimators of the Variance and Standard Deviation</a:t>
            </a:r>
            <a:endParaRPr sz="1100"/>
          </a:p>
          <a:p>
            <a:pPr indent="-298450" lvl="0" marL="457200" rtl="0" algn="l">
              <a:spcBef>
                <a:spcPts val="0"/>
              </a:spcBef>
              <a:spcAft>
                <a:spcPts val="0"/>
              </a:spcAft>
              <a:buSzPts val="1100"/>
              <a:buChar char="➔"/>
            </a:pPr>
            <a:r>
              <a:rPr lang="en" sz="1100"/>
              <a:t>The first comparison of the </a:t>
            </a:r>
            <a:r>
              <a:rPr lang="en" sz="1100"/>
              <a:t>estimators</a:t>
            </a:r>
            <a:r>
              <a:rPr lang="en" sz="1100"/>
              <a:t> of the variance is </a:t>
            </a:r>
            <a:r>
              <a:rPr b="1" lang="en" sz="1100"/>
              <a:t>to assess if the expectation of their sampling distribution equal to the value of the parameter being estimated</a:t>
            </a:r>
            <a:r>
              <a:rPr lang="en" sz="1100"/>
              <a:t>. </a:t>
            </a:r>
            <a:endParaRPr sz="1100"/>
          </a:p>
          <a:p>
            <a:pPr indent="-298450" lvl="0" marL="457200" rtl="0" algn="l">
              <a:spcBef>
                <a:spcPts val="0"/>
              </a:spcBef>
              <a:spcAft>
                <a:spcPts val="0"/>
              </a:spcAft>
              <a:buSzPts val="1100"/>
              <a:buChar char="➔"/>
            </a:pPr>
            <a:r>
              <a:rPr lang="en" sz="1100"/>
              <a:t>The example from page 67-68 shows that         is a better estimator of the variance than [(n-1)/n]        because the expectation of its sampling distribution is closer to the target parameter.</a:t>
            </a:r>
            <a:endParaRPr sz="1100"/>
          </a:p>
          <a:p>
            <a:pPr indent="-298450" lvl="0" marL="457200" rtl="0" algn="l">
              <a:spcBef>
                <a:spcPts val="0"/>
              </a:spcBef>
              <a:spcAft>
                <a:spcPts val="0"/>
              </a:spcAft>
              <a:buSzPts val="1100"/>
              <a:buChar char="➔"/>
            </a:pPr>
            <a:r>
              <a:rPr lang="en" sz="1100"/>
              <a:t> An estimator is called </a:t>
            </a:r>
            <a:r>
              <a:rPr b="1" lang="en" sz="1100">
                <a:highlight>
                  <a:srgbClr val="00FF00"/>
                </a:highlight>
              </a:rPr>
              <a:t>unbiased</a:t>
            </a:r>
            <a:r>
              <a:rPr lang="en" sz="1100"/>
              <a:t> if its </a:t>
            </a:r>
            <a:r>
              <a:rPr b="1" i="1" lang="en" sz="1100" u="sng"/>
              <a:t>expectation is equal to the value of the parameter that it tries to estimate</a:t>
            </a:r>
            <a:r>
              <a:rPr lang="en" sz="1100"/>
              <a:t>.</a:t>
            </a:r>
            <a:endParaRPr sz="1200">
              <a:solidFill>
                <a:srgbClr val="333333"/>
              </a:solidFill>
              <a:highlight>
                <a:srgbClr val="FFFFFF"/>
              </a:highlight>
              <a:latin typeface="Arial"/>
              <a:ea typeface="Arial"/>
              <a:cs typeface="Arial"/>
              <a:sym typeface="Arial"/>
            </a:endParaRPr>
          </a:p>
          <a:p>
            <a:pPr indent="-298450" lvl="0" marL="457200" rtl="0" algn="l">
              <a:spcBef>
                <a:spcPts val="0"/>
              </a:spcBef>
              <a:spcAft>
                <a:spcPts val="0"/>
              </a:spcAft>
              <a:buSzPts val="1100"/>
              <a:buChar char="➔"/>
            </a:pPr>
            <a:r>
              <a:rPr lang="en" sz="1100"/>
              <a:t>       Is an </a:t>
            </a:r>
            <a:r>
              <a:rPr b="1" lang="en" sz="1100"/>
              <a:t>unbiased </a:t>
            </a:r>
            <a:r>
              <a:rPr lang="en" sz="1100"/>
              <a:t>estimator of the variance; the </a:t>
            </a:r>
            <a:r>
              <a:rPr b="1" lang="en" sz="1100"/>
              <a:t>sample average</a:t>
            </a:r>
            <a:r>
              <a:rPr lang="en" sz="1100"/>
              <a:t> is an </a:t>
            </a:r>
            <a:r>
              <a:rPr b="1" lang="en" sz="1100"/>
              <a:t>unbiased</a:t>
            </a:r>
            <a:r>
              <a:rPr lang="en" sz="1100"/>
              <a:t> estimator of the expectation.</a:t>
            </a:r>
            <a:endParaRPr sz="1100"/>
          </a:p>
          <a:p>
            <a:pPr indent="-298450" lvl="0" marL="457200" rtl="0" algn="l">
              <a:spcBef>
                <a:spcPts val="0"/>
              </a:spcBef>
              <a:spcAft>
                <a:spcPts val="0"/>
              </a:spcAft>
              <a:buSzPts val="1100"/>
              <a:buChar char="➔"/>
            </a:pPr>
            <a:r>
              <a:rPr lang="en" sz="1100"/>
              <a:t>[(n-1)/n]      is a biased value of the parameter since its expectation is not equal to the value of the parameter that it tries to estimate.</a:t>
            </a:r>
            <a:endParaRPr sz="1100"/>
          </a:p>
          <a:p>
            <a:pPr indent="-298450" lvl="0" marL="457200" rtl="0" algn="l">
              <a:spcBef>
                <a:spcPts val="0"/>
              </a:spcBef>
              <a:spcAft>
                <a:spcPts val="0"/>
              </a:spcAft>
              <a:buSzPts val="1100"/>
              <a:buChar char="➔"/>
            </a:pPr>
            <a:r>
              <a:rPr lang="en" sz="1100"/>
              <a:t>This also explain why for an estimator of the variance, is given by the formula with the denominator n-1 instead of n.</a:t>
            </a:r>
            <a:endParaRPr sz="1100"/>
          </a:p>
        </p:txBody>
      </p:sp>
      <p:pic>
        <p:nvPicPr>
          <p:cNvPr descr="S^2" id="137" name="Google Shape;137;p24" title="MathEquation,#000000"/>
          <p:cNvPicPr preferRelativeResize="0"/>
          <p:nvPr/>
        </p:nvPicPr>
        <p:blipFill>
          <a:blip r:embed="rId3">
            <a:alphaModFix/>
          </a:blip>
          <a:stretch>
            <a:fillRect/>
          </a:stretch>
        </p:blipFill>
        <p:spPr>
          <a:xfrm>
            <a:off x="3601200" y="2068300"/>
            <a:ext cx="244696" cy="226650"/>
          </a:xfrm>
          <a:prstGeom prst="rect">
            <a:avLst/>
          </a:prstGeom>
          <a:noFill/>
          <a:ln>
            <a:noFill/>
          </a:ln>
        </p:spPr>
      </p:pic>
      <p:pic>
        <p:nvPicPr>
          <p:cNvPr descr="S^2" id="138" name="Google Shape;138;p24" title="MathEquation,#000000"/>
          <p:cNvPicPr preferRelativeResize="0"/>
          <p:nvPr/>
        </p:nvPicPr>
        <p:blipFill>
          <a:blip r:embed="rId3">
            <a:alphaModFix/>
          </a:blip>
          <a:stretch>
            <a:fillRect/>
          </a:stretch>
        </p:blipFill>
        <p:spPr>
          <a:xfrm>
            <a:off x="7092500" y="2068300"/>
            <a:ext cx="244696" cy="226650"/>
          </a:xfrm>
          <a:prstGeom prst="rect">
            <a:avLst/>
          </a:prstGeom>
          <a:noFill/>
          <a:ln>
            <a:noFill/>
          </a:ln>
        </p:spPr>
      </p:pic>
      <p:pic>
        <p:nvPicPr>
          <p:cNvPr descr="S^2" id="139" name="Google Shape;139;p24" title="MathEquation,#000000"/>
          <p:cNvPicPr preferRelativeResize="0"/>
          <p:nvPr/>
        </p:nvPicPr>
        <p:blipFill>
          <a:blip r:embed="rId3">
            <a:alphaModFix/>
          </a:blip>
          <a:stretch>
            <a:fillRect/>
          </a:stretch>
        </p:blipFill>
        <p:spPr>
          <a:xfrm>
            <a:off x="859275" y="2682750"/>
            <a:ext cx="202500" cy="187575"/>
          </a:xfrm>
          <a:prstGeom prst="rect">
            <a:avLst/>
          </a:prstGeom>
          <a:noFill/>
          <a:ln>
            <a:noFill/>
          </a:ln>
        </p:spPr>
      </p:pic>
      <p:pic>
        <p:nvPicPr>
          <p:cNvPr descr="S^2" id="140" name="Google Shape;140;p24" title="MathEquation,#000000"/>
          <p:cNvPicPr preferRelativeResize="0"/>
          <p:nvPr/>
        </p:nvPicPr>
        <p:blipFill>
          <a:blip r:embed="rId3">
            <a:alphaModFix/>
          </a:blip>
          <a:stretch>
            <a:fillRect/>
          </a:stretch>
        </p:blipFill>
        <p:spPr>
          <a:xfrm>
            <a:off x="1395250" y="2870325"/>
            <a:ext cx="202500" cy="187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Estimation of the Variance and Standard Deviation</a:t>
            </a:r>
            <a:endParaRPr/>
          </a:p>
        </p:txBody>
      </p:sp>
      <p:sp>
        <p:nvSpPr>
          <p:cNvPr id="146" name="Google Shape;146;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In the previous section we were dealing with the estimators for the expectation. This section deals with the estimators of the Variance and Standard Deviation</a:t>
            </a:r>
            <a:endParaRPr sz="1100"/>
          </a:p>
          <a:p>
            <a:pPr indent="-298450" lvl="0" marL="457200" rtl="0" algn="l">
              <a:spcBef>
                <a:spcPts val="0"/>
              </a:spcBef>
              <a:spcAft>
                <a:spcPts val="0"/>
              </a:spcAft>
              <a:buSzPts val="1100"/>
              <a:buChar char="➔"/>
            </a:pPr>
            <a:r>
              <a:rPr lang="en" sz="1100"/>
              <a:t>The first comparison of the estimators of the variance is </a:t>
            </a:r>
            <a:r>
              <a:rPr b="1" lang="en" sz="1100"/>
              <a:t>to assess if the expectation of their sampling distribution equal to the value of the parameter being estimated</a:t>
            </a:r>
            <a:r>
              <a:rPr lang="en" sz="1100"/>
              <a:t>. </a:t>
            </a:r>
            <a:endParaRPr sz="1100"/>
          </a:p>
          <a:p>
            <a:pPr indent="-298450" lvl="0" marL="457200" rtl="0" algn="l">
              <a:spcBef>
                <a:spcPts val="0"/>
              </a:spcBef>
              <a:spcAft>
                <a:spcPts val="0"/>
              </a:spcAft>
              <a:buSzPts val="1100"/>
              <a:buChar char="➔"/>
            </a:pPr>
            <a:r>
              <a:rPr lang="en" sz="1100"/>
              <a:t>The example from page 67-68 shows that         is a better estimator of the variance than [(n-1)/n]        because the expectation of its sampling distribution is closer to the target parameter.</a:t>
            </a:r>
            <a:endParaRPr sz="1100"/>
          </a:p>
          <a:p>
            <a:pPr indent="-298450" lvl="0" marL="457200" rtl="0" algn="l">
              <a:spcBef>
                <a:spcPts val="0"/>
              </a:spcBef>
              <a:spcAft>
                <a:spcPts val="0"/>
              </a:spcAft>
              <a:buSzPts val="1100"/>
              <a:buChar char="➔"/>
            </a:pPr>
            <a:r>
              <a:rPr lang="en" sz="1100"/>
              <a:t> An estimator is called </a:t>
            </a:r>
            <a:r>
              <a:rPr b="1" lang="en" sz="1100">
                <a:highlight>
                  <a:srgbClr val="00FF00"/>
                </a:highlight>
              </a:rPr>
              <a:t>unbiased</a:t>
            </a:r>
            <a:r>
              <a:rPr lang="en" sz="1100"/>
              <a:t> if its </a:t>
            </a:r>
            <a:r>
              <a:rPr b="1" i="1" lang="en" sz="1100" u="sng"/>
              <a:t>expectation is equal to the value of the parameter that it tries to estimate</a:t>
            </a:r>
            <a:r>
              <a:rPr lang="en" sz="1100"/>
              <a:t>.</a:t>
            </a:r>
            <a:endParaRPr sz="1200">
              <a:solidFill>
                <a:srgbClr val="333333"/>
              </a:solidFill>
              <a:highlight>
                <a:srgbClr val="FFFFFF"/>
              </a:highlight>
              <a:latin typeface="Arial"/>
              <a:ea typeface="Arial"/>
              <a:cs typeface="Arial"/>
              <a:sym typeface="Arial"/>
            </a:endParaRPr>
          </a:p>
          <a:p>
            <a:pPr indent="-298450" lvl="0" marL="457200" rtl="0" algn="l">
              <a:spcBef>
                <a:spcPts val="0"/>
              </a:spcBef>
              <a:spcAft>
                <a:spcPts val="0"/>
              </a:spcAft>
              <a:buSzPts val="1100"/>
              <a:buChar char="➔"/>
            </a:pPr>
            <a:r>
              <a:rPr lang="en" sz="1100"/>
              <a:t>       Is an </a:t>
            </a:r>
            <a:r>
              <a:rPr b="1" lang="en" sz="1100"/>
              <a:t>unbiased </a:t>
            </a:r>
            <a:r>
              <a:rPr lang="en" sz="1100"/>
              <a:t>estimator of the variance; the </a:t>
            </a:r>
            <a:r>
              <a:rPr b="1" lang="en" sz="1100"/>
              <a:t>sample average</a:t>
            </a:r>
            <a:r>
              <a:rPr lang="en" sz="1100"/>
              <a:t> is an </a:t>
            </a:r>
            <a:r>
              <a:rPr b="1" lang="en" sz="1100"/>
              <a:t>unbiased</a:t>
            </a:r>
            <a:r>
              <a:rPr lang="en" sz="1100"/>
              <a:t> estimator of the expectation.</a:t>
            </a:r>
            <a:endParaRPr sz="1100"/>
          </a:p>
          <a:p>
            <a:pPr indent="-298450" lvl="0" marL="457200" rtl="0" algn="l">
              <a:spcBef>
                <a:spcPts val="0"/>
              </a:spcBef>
              <a:spcAft>
                <a:spcPts val="0"/>
              </a:spcAft>
              <a:buSzPts val="1100"/>
              <a:buChar char="➔"/>
            </a:pPr>
            <a:r>
              <a:rPr lang="en" sz="1100"/>
              <a:t>[(n-1)/n]      is a biased value of the parameter since its expectation is not equal to the value of the parameter that it tries to estimate.</a:t>
            </a:r>
            <a:endParaRPr sz="1100"/>
          </a:p>
          <a:p>
            <a:pPr indent="-298450" lvl="0" marL="457200" rtl="0" algn="l">
              <a:spcBef>
                <a:spcPts val="0"/>
              </a:spcBef>
              <a:spcAft>
                <a:spcPts val="0"/>
              </a:spcAft>
              <a:buSzPts val="1100"/>
              <a:buChar char="➔"/>
            </a:pPr>
            <a:r>
              <a:rPr lang="en" sz="1100"/>
              <a:t>This also explain why for an estimator of the variance, is given by the formula with the denominator n-1 instead of n.</a:t>
            </a:r>
            <a:endParaRPr sz="1100"/>
          </a:p>
          <a:p>
            <a:pPr indent="-298450" lvl="0" marL="457200" rtl="0" algn="l">
              <a:spcBef>
                <a:spcPts val="0"/>
              </a:spcBef>
              <a:spcAft>
                <a:spcPts val="0"/>
              </a:spcAft>
              <a:buSzPts val="1100"/>
              <a:buChar char="➔"/>
            </a:pPr>
            <a:r>
              <a:rPr lang="en" sz="1100"/>
              <a:t>Since one of the estimator of the variance is biased while the other one is not, we need a new approach to compare their accuracy as estimators of the variance.</a:t>
            </a:r>
            <a:endParaRPr sz="1100"/>
          </a:p>
          <a:p>
            <a:pPr indent="-298450" lvl="0" marL="457200" rtl="0" algn="l">
              <a:spcBef>
                <a:spcPts val="0"/>
              </a:spcBef>
              <a:spcAft>
                <a:spcPts val="0"/>
              </a:spcAft>
              <a:buSzPts val="1100"/>
              <a:buChar char="➔"/>
            </a:pPr>
            <a:r>
              <a:rPr lang="en" sz="1100"/>
              <a:t>In order to achieve that comparison, the </a:t>
            </a:r>
            <a:r>
              <a:rPr b="1" lang="en" sz="1100"/>
              <a:t>goal is to asses the distance between an estimator and the parameter it tries to estimate</a:t>
            </a:r>
            <a:r>
              <a:rPr lang="en" sz="1100"/>
              <a:t>. </a:t>
            </a:r>
            <a:r>
              <a:rPr b="1" lang="en" sz="1100"/>
              <a:t>We need to </a:t>
            </a:r>
            <a:endParaRPr b="1" sz="1100"/>
          </a:p>
        </p:txBody>
      </p:sp>
      <p:pic>
        <p:nvPicPr>
          <p:cNvPr descr="S^2" id="147" name="Google Shape;147;p25" title="MathEquation,#000000"/>
          <p:cNvPicPr preferRelativeResize="0"/>
          <p:nvPr/>
        </p:nvPicPr>
        <p:blipFill>
          <a:blip r:embed="rId3">
            <a:alphaModFix/>
          </a:blip>
          <a:stretch>
            <a:fillRect/>
          </a:stretch>
        </p:blipFill>
        <p:spPr>
          <a:xfrm>
            <a:off x="3601200" y="2068300"/>
            <a:ext cx="244696" cy="226650"/>
          </a:xfrm>
          <a:prstGeom prst="rect">
            <a:avLst/>
          </a:prstGeom>
          <a:noFill/>
          <a:ln>
            <a:noFill/>
          </a:ln>
        </p:spPr>
      </p:pic>
      <p:pic>
        <p:nvPicPr>
          <p:cNvPr descr="S^2" id="148" name="Google Shape;148;p25" title="MathEquation,#000000"/>
          <p:cNvPicPr preferRelativeResize="0"/>
          <p:nvPr/>
        </p:nvPicPr>
        <p:blipFill>
          <a:blip r:embed="rId3">
            <a:alphaModFix/>
          </a:blip>
          <a:stretch>
            <a:fillRect/>
          </a:stretch>
        </p:blipFill>
        <p:spPr>
          <a:xfrm>
            <a:off x="7092500" y="2068300"/>
            <a:ext cx="244696" cy="226650"/>
          </a:xfrm>
          <a:prstGeom prst="rect">
            <a:avLst/>
          </a:prstGeom>
          <a:noFill/>
          <a:ln>
            <a:noFill/>
          </a:ln>
        </p:spPr>
      </p:pic>
      <p:pic>
        <p:nvPicPr>
          <p:cNvPr descr="S^2" id="149" name="Google Shape;149;p25" title="MathEquation,#000000"/>
          <p:cNvPicPr preferRelativeResize="0"/>
          <p:nvPr/>
        </p:nvPicPr>
        <p:blipFill>
          <a:blip r:embed="rId3">
            <a:alphaModFix/>
          </a:blip>
          <a:stretch>
            <a:fillRect/>
          </a:stretch>
        </p:blipFill>
        <p:spPr>
          <a:xfrm>
            <a:off x="859275" y="2682750"/>
            <a:ext cx="202500" cy="187575"/>
          </a:xfrm>
          <a:prstGeom prst="rect">
            <a:avLst/>
          </a:prstGeom>
          <a:noFill/>
          <a:ln>
            <a:noFill/>
          </a:ln>
        </p:spPr>
      </p:pic>
      <p:pic>
        <p:nvPicPr>
          <p:cNvPr descr="S^2" id="150" name="Google Shape;150;p25" title="MathEquation,#000000"/>
          <p:cNvPicPr preferRelativeResize="0"/>
          <p:nvPr/>
        </p:nvPicPr>
        <p:blipFill>
          <a:blip r:embed="rId3">
            <a:alphaModFix/>
          </a:blip>
          <a:stretch>
            <a:fillRect/>
          </a:stretch>
        </p:blipFill>
        <p:spPr>
          <a:xfrm>
            <a:off x="1395250" y="2870325"/>
            <a:ext cx="202500" cy="187575"/>
          </a:xfrm>
          <a:prstGeom prst="rect">
            <a:avLst/>
          </a:prstGeom>
          <a:noFill/>
          <a:ln>
            <a:noFill/>
          </a:ln>
        </p:spPr>
      </p:pic>
      <p:pic>
        <p:nvPicPr>
          <p:cNvPr id="151" name="Google Shape;151;p25"/>
          <p:cNvPicPr preferRelativeResize="0"/>
          <p:nvPr/>
        </p:nvPicPr>
        <p:blipFill>
          <a:blip r:embed="rId4">
            <a:alphaModFix/>
          </a:blip>
          <a:stretch>
            <a:fillRect/>
          </a:stretch>
        </p:blipFill>
        <p:spPr>
          <a:xfrm>
            <a:off x="2925625" y="3997850"/>
            <a:ext cx="4879433" cy="269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Estimation of the Variance and Standard Deviation</a:t>
            </a:r>
            <a:endParaRPr/>
          </a:p>
        </p:txBody>
      </p:sp>
      <p:sp>
        <p:nvSpPr>
          <p:cNvPr id="157" name="Google Shape;157;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The distance between the estimator and the parameter is measured as t</a:t>
            </a:r>
            <a:r>
              <a:rPr b="1" lang="en" sz="1100"/>
              <a:t>he mean squared error (MSE)</a:t>
            </a:r>
            <a:r>
              <a:rPr lang="en" sz="1100"/>
              <a:t>: </a:t>
            </a:r>
            <a:endParaRPr sz="1100"/>
          </a:p>
          <a:p>
            <a:pPr indent="-298450" lvl="1" marL="914400" rtl="0" algn="l">
              <a:spcBef>
                <a:spcPts val="0"/>
              </a:spcBef>
              <a:spcAft>
                <a:spcPts val="0"/>
              </a:spcAft>
              <a:buSzPts val="1100"/>
              <a:buChar char="◆"/>
            </a:pPr>
            <a:r>
              <a:t/>
            </a:r>
            <a:endParaRPr sz="1100"/>
          </a:p>
          <a:p>
            <a:pPr indent="-298450" lvl="0" marL="457200" rtl="0" algn="l">
              <a:spcBef>
                <a:spcPts val="0"/>
              </a:spcBef>
              <a:spcAft>
                <a:spcPts val="0"/>
              </a:spcAft>
              <a:buSzPts val="1100"/>
              <a:buChar char="➔"/>
            </a:pPr>
            <a:r>
              <a:rPr lang="en" sz="1100"/>
              <a:t>The bias of a estimator is the difference between the expectation of the estimator and the parameter it seeks to estimate</a:t>
            </a:r>
            <a:endParaRPr sz="1100"/>
          </a:p>
          <a:p>
            <a:pPr indent="-298450" lvl="1" marL="914400" rtl="0" algn="l">
              <a:spcBef>
                <a:spcPts val="0"/>
              </a:spcBef>
              <a:spcAft>
                <a:spcPts val="0"/>
              </a:spcAft>
              <a:buSzPts val="1100"/>
              <a:buChar char="◆"/>
            </a:pPr>
            <a:r>
              <a:t/>
            </a:r>
            <a:endParaRPr sz="1100"/>
          </a:p>
          <a:p>
            <a:pPr indent="-298450" lvl="1" marL="914400" rtl="0" algn="l">
              <a:spcBef>
                <a:spcPts val="0"/>
              </a:spcBef>
              <a:spcAft>
                <a:spcPts val="0"/>
              </a:spcAft>
              <a:buSzPts val="1100"/>
              <a:buChar char="◆"/>
            </a:pPr>
            <a:r>
              <a:rPr lang="en" sz="1100"/>
              <a:t>From the formula above, we can see that the Bias is 0 for an unbiased estimator because the expectation of the estimator is equal to the parameter</a:t>
            </a:r>
            <a:endParaRPr sz="1100"/>
          </a:p>
          <a:p>
            <a:pPr indent="-298450" lvl="1" marL="914400" rtl="0" algn="l">
              <a:spcBef>
                <a:spcPts val="0"/>
              </a:spcBef>
              <a:spcAft>
                <a:spcPts val="0"/>
              </a:spcAft>
              <a:buSzPts val="1100"/>
              <a:buChar char="◆"/>
            </a:pPr>
            <a:r>
              <a:rPr lang="en" sz="1100"/>
              <a:t>The formula for the MSE can be reformulated as followed:</a:t>
            </a:r>
            <a:endParaRPr sz="1100"/>
          </a:p>
          <a:p>
            <a:pPr indent="-298450" lvl="2" marL="1371600" rtl="0" algn="l">
              <a:spcBef>
                <a:spcPts val="0"/>
              </a:spcBef>
              <a:spcAft>
                <a:spcPts val="0"/>
              </a:spcAft>
              <a:buSzPts val="1100"/>
              <a:buChar char="●"/>
            </a:pPr>
            <a:r>
              <a:t/>
            </a:r>
            <a:endParaRPr sz="1100"/>
          </a:p>
          <a:p>
            <a:pPr indent="-298450" lvl="2" marL="1371600" rtl="0" algn="l">
              <a:spcBef>
                <a:spcPts val="0"/>
              </a:spcBef>
              <a:spcAft>
                <a:spcPts val="0"/>
              </a:spcAft>
              <a:buSzPts val="1100"/>
              <a:buChar char="●"/>
            </a:pPr>
            <a:r>
              <a:rPr lang="en" sz="1100"/>
              <a:t>[OPTIONAL] You can look at the derivation of the formula above here: </a:t>
            </a:r>
            <a:r>
              <a:rPr lang="en" sz="1100" u="sng">
                <a:solidFill>
                  <a:schemeClr val="hlink"/>
                </a:solidFill>
                <a:latin typeface="Arial"/>
                <a:ea typeface="Arial"/>
                <a:cs typeface="Arial"/>
                <a:sym typeface="Arial"/>
                <a:hlinkClick r:id="rId3"/>
              </a:rPr>
              <a:t>https://www.youtube.com/watch?v=uyTFqesUfqY</a:t>
            </a:r>
            <a:endParaRPr sz="1100"/>
          </a:p>
          <a:p>
            <a:pPr indent="-298450" lvl="0" marL="457200" rtl="0" algn="l">
              <a:spcBef>
                <a:spcPts val="0"/>
              </a:spcBef>
              <a:spcAft>
                <a:spcPts val="0"/>
              </a:spcAft>
              <a:buSzPts val="1100"/>
              <a:buChar char="➔"/>
            </a:pPr>
            <a:r>
              <a:rPr lang="en" sz="1100"/>
              <a:t>The </a:t>
            </a:r>
            <a:r>
              <a:rPr b="1" lang="en" sz="1100"/>
              <a:t>mean square error</a:t>
            </a:r>
            <a:r>
              <a:rPr lang="en" sz="1100"/>
              <a:t> of an estimator is the </a:t>
            </a:r>
            <a:r>
              <a:rPr b="1" lang="en" sz="1100"/>
              <a:t>sum of its variance</a:t>
            </a:r>
            <a:r>
              <a:rPr lang="en" sz="1100"/>
              <a:t>, </a:t>
            </a:r>
            <a:r>
              <a:rPr lang="en" sz="1100">
                <a:highlight>
                  <a:srgbClr val="FFFF00"/>
                </a:highlight>
              </a:rPr>
              <a:t>the (squared) distance between the estimator and its expectation</a:t>
            </a:r>
            <a:r>
              <a:rPr lang="en" sz="1100"/>
              <a:t>, a</a:t>
            </a:r>
            <a:r>
              <a:rPr b="1" lang="en" sz="1100"/>
              <a:t>nd the square of the bias</a:t>
            </a:r>
            <a:r>
              <a:rPr lang="en" sz="1100"/>
              <a:t>, </a:t>
            </a:r>
            <a:r>
              <a:rPr lang="en" sz="1100">
                <a:highlight>
                  <a:srgbClr val="FFFF00"/>
                </a:highlight>
              </a:rPr>
              <a:t>the square of the distance between the expectation and the parameter</a:t>
            </a:r>
            <a:r>
              <a:rPr lang="en" sz="1100"/>
              <a:t>.</a:t>
            </a:r>
            <a:endParaRPr sz="1100"/>
          </a:p>
          <a:p>
            <a:pPr indent="-298450" lvl="0" marL="457200" rtl="0" algn="l">
              <a:spcBef>
                <a:spcPts val="0"/>
              </a:spcBef>
              <a:spcAft>
                <a:spcPts val="0"/>
              </a:spcAft>
              <a:buSzPts val="1100"/>
              <a:buChar char="➔"/>
            </a:pPr>
            <a:r>
              <a:rPr lang="en" sz="1100"/>
              <a:t>We then see that the mean square error is the sum of two distance: one distance accounts for the spread of the distribution about the expected value (the variance). The other distance accounts for the distance between the expected value and the parameter (the bias).</a:t>
            </a:r>
            <a:endParaRPr sz="1100"/>
          </a:p>
          <a:p>
            <a:pPr indent="-298450" lvl="0" marL="457200" rtl="0" algn="l">
              <a:spcBef>
                <a:spcPts val="0"/>
              </a:spcBef>
              <a:spcAft>
                <a:spcPts val="0"/>
              </a:spcAft>
              <a:buSzPts val="1100"/>
              <a:buChar char="➔"/>
            </a:pPr>
            <a:r>
              <a:rPr lang="en" sz="1100"/>
              <a:t> </a:t>
            </a:r>
            <a:endParaRPr sz="1100"/>
          </a:p>
        </p:txBody>
      </p:sp>
      <p:pic>
        <p:nvPicPr>
          <p:cNvPr id="158" name="Google Shape;158;p26"/>
          <p:cNvPicPr preferRelativeResize="0"/>
          <p:nvPr/>
        </p:nvPicPr>
        <p:blipFill>
          <a:blip r:embed="rId4">
            <a:alphaModFix/>
          </a:blip>
          <a:stretch>
            <a:fillRect/>
          </a:stretch>
        </p:blipFill>
        <p:spPr>
          <a:xfrm>
            <a:off x="1372900" y="1504550"/>
            <a:ext cx="1109520" cy="269675"/>
          </a:xfrm>
          <a:prstGeom prst="rect">
            <a:avLst/>
          </a:prstGeom>
          <a:noFill/>
          <a:ln>
            <a:noFill/>
          </a:ln>
        </p:spPr>
      </p:pic>
      <p:pic>
        <p:nvPicPr>
          <p:cNvPr id="159" name="Google Shape;159;p26"/>
          <p:cNvPicPr preferRelativeResize="0"/>
          <p:nvPr/>
        </p:nvPicPr>
        <p:blipFill>
          <a:blip r:embed="rId5">
            <a:alphaModFix/>
          </a:blip>
          <a:stretch>
            <a:fillRect/>
          </a:stretch>
        </p:blipFill>
        <p:spPr>
          <a:xfrm>
            <a:off x="1290675" y="1862000"/>
            <a:ext cx="1273982" cy="269675"/>
          </a:xfrm>
          <a:prstGeom prst="rect">
            <a:avLst/>
          </a:prstGeom>
          <a:noFill/>
          <a:ln>
            <a:noFill/>
          </a:ln>
        </p:spPr>
      </p:pic>
      <p:pic>
        <p:nvPicPr>
          <p:cNvPr id="160" name="Google Shape;160;p26"/>
          <p:cNvPicPr preferRelativeResize="0"/>
          <p:nvPr/>
        </p:nvPicPr>
        <p:blipFill>
          <a:blip r:embed="rId6">
            <a:alphaModFix/>
          </a:blip>
          <a:stretch>
            <a:fillRect/>
          </a:stretch>
        </p:blipFill>
        <p:spPr>
          <a:xfrm>
            <a:off x="1625725" y="2655325"/>
            <a:ext cx="1719178" cy="269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descr="S^2" id="165" name="Google Shape;165;p27" title="MathEquation,#000000"/>
          <p:cNvPicPr preferRelativeResize="0"/>
          <p:nvPr/>
        </p:nvPicPr>
        <p:blipFill>
          <a:blip r:embed="rId3">
            <a:alphaModFix/>
          </a:blip>
          <a:stretch>
            <a:fillRect/>
          </a:stretch>
        </p:blipFill>
        <p:spPr>
          <a:xfrm>
            <a:off x="7384375" y="1673725"/>
            <a:ext cx="202500" cy="187575"/>
          </a:xfrm>
          <a:prstGeom prst="rect">
            <a:avLst/>
          </a:prstGeom>
          <a:noFill/>
          <a:ln>
            <a:noFill/>
          </a:ln>
        </p:spPr>
      </p:pic>
      <p:sp>
        <p:nvSpPr>
          <p:cNvPr id="166" name="Google Shape;166;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Estimation of the Variance and Standard Deviation</a:t>
            </a:r>
            <a:endParaRPr/>
          </a:p>
        </p:txBody>
      </p:sp>
      <p:sp>
        <p:nvSpPr>
          <p:cNvPr id="167" name="Google Shape;167;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The mean square error becomes large if the variance or/ and the bias becomes large. </a:t>
            </a:r>
            <a:endParaRPr sz="1100"/>
          </a:p>
          <a:p>
            <a:pPr indent="-298450" lvl="0" marL="457200" rtl="0" algn="l">
              <a:spcBef>
                <a:spcPts val="0"/>
              </a:spcBef>
              <a:spcAft>
                <a:spcPts val="0"/>
              </a:spcAft>
              <a:buSzPts val="1100"/>
              <a:buChar char="➔"/>
            </a:pPr>
            <a:r>
              <a:rPr lang="en" sz="1100"/>
              <a:t>The mean square error (MSE) allows us to compare the estimators of the variance. In fact, the example inpage 170-171 shows that despite the estimator [(n-1)/n]       is a biased estimator, overall it has a smaller MSE than       .</a:t>
            </a:r>
            <a:endParaRPr sz="1100"/>
          </a:p>
          <a:p>
            <a:pPr indent="-298450" lvl="0" marL="457200" rtl="0" algn="l">
              <a:spcBef>
                <a:spcPts val="0"/>
              </a:spcBef>
              <a:spcAft>
                <a:spcPts val="0"/>
              </a:spcAft>
              <a:buSzPts val="1100"/>
              <a:buChar char="➔"/>
            </a:pPr>
            <a:r>
              <a:rPr lang="en" sz="1100"/>
              <a:t>Both the bias and the variance contribute to the mean square error of an estimator.</a:t>
            </a:r>
            <a:endParaRPr sz="1100"/>
          </a:p>
          <a:p>
            <a:pPr indent="-304800" lvl="0" marL="457200" rtl="0" algn="l">
              <a:spcBef>
                <a:spcPts val="0"/>
              </a:spcBef>
              <a:spcAft>
                <a:spcPts val="0"/>
              </a:spcAft>
              <a:buClr>
                <a:srgbClr val="333333"/>
              </a:buClr>
              <a:buSzPts val="1200"/>
              <a:buFont typeface="Arial"/>
              <a:buChar char="➔"/>
            </a:pPr>
            <a:r>
              <a:rPr lang="en" sz="1100"/>
              <a:t>The price for reducing the bias in estimation is usually an increase in the variance and vice versa.</a:t>
            </a:r>
            <a:endParaRPr sz="1100"/>
          </a:p>
          <a:p>
            <a:pPr indent="-304800" lvl="0" marL="457200" rtl="0" algn="l">
              <a:spcBef>
                <a:spcPts val="0"/>
              </a:spcBef>
              <a:spcAft>
                <a:spcPts val="0"/>
              </a:spcAft>
              <a:buClr>
                <a:srgbClr val="333333"/>
              </a:buClr>
              <a:buSzPts val="1200"/>
              <a:buFont typeface="Arial"/>
              <a:buChar char="➔"/>
            </a:pPr>
            <a:r>
              <a:rPr lang="en" sz="1100"/>
              <a:t>The consequence of producing an unbiased estimator such as            is an inflated variance.</a:t>
            </a:r>
            <a:endParaRPr sz="1100"/>
          </a:p>
          <a:p>
            <a:pPr indent="-304800" lvl="0" marL="457200" rtl="0" algn="l">
              <a:spcBef>
                <a:spcPts val="0"/>
              </a:spcBef>
              <a:spcAft>
                <a:spcPts val="0"/>
              </a:spcAft>
              <a:buClr>
                <a:srgbClr val="333333"/>
              </a:buClr>
              <a:buSzPts val="1200"/>
              <a:buFont typeface="Arial"/>
              <a:buChar char="➔"/>
            </a:pPr>
            <a:r>
              <a:rPr b="1" lang="en" sz="1100" u="sng"/>
              <a:t>A better estimator is an estimator that balances between the error that results from the bias and the error that results from the variance</a:t>
            </a:r>
            <a:r>
              <a:rPr lang="en" sz="1100"/>
              <a:t>.</a:t>
            </a:r>
            <a:endParaRPr sz="1100"/>
          </a:p>
          <a:p>
            <a:pPr indent="0" lvl="0" marL="457200" rtl="0" algn="l">
              <a:spcBef>
                <a:spcPts val="1600"/>
              </a:spcBef>
              <a:spcAft>
                <a:spcPts val="1600"/>
              </a:spcAft>
              <a:buNone/>
            </a:pPr>
            <a:r>
              <a:t/>
            </a:r>
            <a:endParaRPr sz="1100"/>
          </a:p>
        </p:txBody>
      </p:sp>
      <p:pic>
        <p:nvPicPr>
          <p:cNvPr descr="S^2" id="168" name="Google Shape;168;p27" title="MathEquation,#000000"/>
          <p:cNvPicPr preferRelativeResize="0"/>
          <p:nvPr/>
        </p:nvPicPr>
        <p:blipFill>
          <a:blip r:embed="rId3">
            <a:alphaModFix/>
          </a:blip>
          <a:stretch>
            <a:fillRect/>
          </a:stretch>
        </p:blipFill>
        <p:spPr>
          <a:xfrm>
            <a:off x="3561475" y="1749925"/>
            <a:ext cx="202500" cy="187575"/>
          </a:xfrm>
          <a:prstGeom prst="rect">
            <a:avLst/>
          </a:prstGeom>
          <a:noFill/>
          <a:ln>
            <a:noFill/>
          </a:ln>
        </p:spPr>
      </p:pic>
      <p:pic>
        <p:nvPicPr>
          <p:cNvPr descr="S^2" id="169" name="Google Shape;169;p27" title="MathEquation,#000000"/>
          <p:cNvPicPr preferRelativeResize="0"/>
          <p:nvPr/>
        </p:nvPicPr>
        <p:blipFill>
          <a:blip r:embed="rId3">
            <a:alphaModFix/>
          </a:blip>
          <a:stretch>
            <a:fillRect/>
          </a:stretch>
        </p:blipFill>
        <p:spPr>
          <a:xfrm>
            <a:off x="5091300" y="2320775"/>
            <a:ext cx="202500" cy="187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Estimation of the Variance and Standard Deviation</a:t>
            </a:r>
            <a:endParaRPr/>
          </a:p>
        </p:txBody>
      </p:sp>
      <p:pic>
        <p:nvPicPr>
          <p:cNvPr id="175" name="Google Shape;175;p28"/>
          <p:cNvPicPr preferRelativeResize="0"/>
          <p:nvPr/>
        </p:nvPicPr>
        <p:blipFill>
          <a:blip r:embed="rId3">
            <a:alphaModFix/>
          </a:blip>
          <a:stretch>
            <a:fillRect/>
          </a:stretch>
        </p:blipFill>
        <p:spPr>
          <a:xfrm>
            <a:off x="152400" y="1304825"/>
            <a:ext cx="8822325" cy="2951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Estimation of Other Parameters</a:t>
            </a:r>
            <a:endParaRPr/>
          </a:p>
        </p:txBody>
      </p:sp>
      <p:sp>
        <p:nvSpPr>
          <p:cNvPr id="181" name="Google Shape;181;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333333"/>
              </a:buClr>
              <a:buSzPts val="1200"/>
              <a:buFont typeface="Arial"/>
              <a:buChar char="➔"/>
            </a:pPr>
            <a:r>
              <a:rPr lang="en" sz="1100"/>
              <a:t>In the previous two section we considered the estimation of the </a:t>
            </a:r>
            <a:r>
              <a:rPr b="1" lang="en" sz="1100"/>
              <a:t>expectation</a:t>
            </a:r>
            <a:r>
              <a:rPr lang="en" sz="1100"/>
              <a:t> and the </a:t>
            </a:r>
            <a:r>
              <a:rPr b="1" lang="en" sz="1100"/>
              <a:t>variance</a:t>
            </a:r>
            <a:r>
              <a:rPr lang="en" sz="1100"/>
              <a:t> of a measurement.</a:t>
            </a:r>
            <a:endParaRPr sz="1100"/>
          </a:p>
          <a:p>
            <a:pPr indent="-304800" lvl="0" marL="457200" marR="0" rtl="0" algn="l">
              <a:lnSpc>
                <a:spcPct val="115000"/>
              </a:lnSpc>
              <a:spcBef>
                <a:spcPts val="0"/>
              </a:spcBef>
              <a:spcAft>
                <a:spcPts val="0"/>
              </a:spcAft>
              <a:buClr>
                <a:srgbClr val="333333"/>
              </a:buClr>
              <a:buSzPts val="1200"/>
              <a:buFont typeface="Arial"/>
              <a:buChar char="➔"/>
            </a:pPr>
            <a:r>
              <a:rPr lang="en" sz="1100"/>
              <a:t> The proposed estimators, t</a:t>
            </a:r>
            <a:r>
              <a:rPr b="1" lang="en" sz="1100"/>
              <a:t>he sample average for the expectation</a:t>
            </a:r>
            <a:r>
              <a:rPr lang="en" sz="1100"/>
              <a:t> and </a:t>
            </a:r>
            <a:r>
              <a:rPr b="1" lang="en" sz="1100"/>
              <a:t>the sample variance</a:t>
            </a:r>
            <a:r>
              <a:rPr lang="en" sz="1100"/>
              <a:t> for the variance, are not t</a:t>
            </a:r>
            <a:r>
              <a:rPr b="1" lang="en" sz="1100"/>
              <a:t>ied to any specific model for the distribution of the measurement</a:t>
            </a:r>
            <a:r>
              <a:rPr lang="en" sz="1100"/>
              <a:t>.</a:t>
            </a:r>
            <a:endParaRPr sz="1100"/>
          </a:p>
          <a:p>
            <a:pPr indent="-304800" lvl="0" marL="457200" marR="0" rtl="0" algn="l">
              <a:lnSpc>
                <a:spcPct val="115000"/>
              </a:lnSpc>
              <a:spcBef>
                <a:spcPts val="0"/>
              </a:spcBef>
              <a:spcAft>
                <a:spcPts val="0"/>
              </a:spcAft>
              <a:buClr>
                <a:srgbClr val="333333"/>
              </a:buClr>
              <a:buSzPts val="1200"/>
              <a:buFont typeface="Arial"/>
              <a:buChar char="➔"/>
            </a:pPr>
            <a:r>
              <a:rPr lang="en" sz="1100"/>
              <a:t>They may be applied to </a:t>
            </a:r>
            <a:r>
              <a:rPr b="1" lang="en" sz="1100"/>
              <a:t>data whether or not a theoretical model for the distribution of the measurement</a:t>
            </a:r>
            <a:r>
              <a:rPr lang="en" sz="1100"/>
              <a:t> is </a:t>
            </a:r>
            <a:r>
              <a:rPr b="1" lang="en" sz="1100"/>
              <a:t>assumed</a:t>
            </a:r>
            <a:r>
              <a:rPr lang="en" sz="1100"/>
              <a:t>.</a:t>
            </a:r>
            <a:endParaRPr sz="1100"/>
          </a:p>
          <a:p>
            <a:pPr indent="-298450" lvl="0" marL="457200" marR="0" rtl="0" algn="l">
              <a:lnSpc>
                <a:spcPct val="115000"/>
              </a:lnSpc>
              <a:spcBef>
                <a:spcPts val="0"/>
              </a:spcBef>
              <a:spcAft>
                <a:spcPts val="0"/>
              </a:spcAft>
              <a:buSzPts val="1100"/>
              <a:buChar char="➔"/>
            </a:pPr>
            <a:r>
              <a:rPr lang="en" sz="1100"/>
              <a:t>This section deals with the estimation of the parameters that determines each of the following theoretical model: Binomial, the Poisson, the Uniform, the Exponential and the Normal models.</a:t>
            </a:r>
            <a:endParaRPr sz="1100"/>
          </a:p>
          <a:p>
            <a:pPr indent="-298450" lvl="0" marL="457200" marR="0" rtl="0" algn="l">
              <a:lnSpc>
                <a:spcPct val="115000"/>
              </a:lnSpc>
              <a:spcBef>
                <a:spcPts val="0"/>
              </a:spcBef>
              <a:spcAft>
                <a:spcPts val="0"/>
              </a:spcAft>
              <a:buSzPts val="1100"/>
              <a:buChar char="➔"/>
            </a:pPr>
            <a:r>
              <a:rPr lang="en" sz="1100"/>
              <a:t>In the case of the Binomial distribution, the parameter is </a:t>
            </a:r>
            <a:r>
              <a:rPr b="1" lang="en" sz="1100"/>
              <a:t>p</a:t>
            </a:r>
            <a:r>
              <a:rPr lang="en" sz="1100"/>
              <a:t>, the probability of the success. A natural estimator for this parameter is the</a:t>
            </a:r>
            <a:r>
              <a:rPr b="1" lang="en" sz="1100"/>
              <a:t> relative frequency</a:t>
            </a:r>
            <a:r>
              <a:rPr lang="en" sz="1100"/>
              <a:t> in the sample. The relative frequency is the sample average that estimates the expectation of the Bernoulli measurement (remember this is the Binomial distribution for n=1).</a:t>
            </a:r>
            <a:endParaRPr sz="1100"/>
          </a:p>
          <a:p>
            <a:pPr indent="-298450" lvl="1" marL="914400" marR="0" rtl="0" algn="l">
              <a:lnSpc>
                <a:spcPct val="115000"/>
              </a:lnSpc>
              <a:spcBef>
                <a:spcPts val="0"/>
              </a:spcBef>
              <a:spcAft>
                <a:spcPts val="0"/>
              </a:spcAft>
              <a:buSzPts val="1100"/>
              <a:buChar char="◆"/>
            </a:pPr>
            <a:r>
              <a:rPr lang="en" sz="1100"/>
              <a:t>The estimator of the parameter p is denoted by </a:t>
            </a:r>
            <a:endParaRPr sz="1100"/>
          </a:p>
          <a:p>
            <a:pPr indent="-298450" lvl="1" marL="914400" marR="0" rtl="0" algn="l">
              <a:lnSpc>
                <a:spcPct val="115000"/>
              </a:lnSpc>
              <a:spcBef>
                <a:spcPts val="0"/>
              </a:spcBef>
              <a:spcAft>
                <a:spcPts val="0"/>
              </a:spcAft>
              <a:buSzPts val="1100"/>
              <a:buChar char="◆"/>
            </a:pPr>
            <a:r>
              <a:rPr lang="en" sz="1100"/>
              <a:t>This estimator is an unbiased estimator of p since  </a:t>
            </a:r>
            <a:endParaRPr sz="1100"/>
          </a:p>
          <a:p>
            <a:pPr indent="0" lvl="0" marL="457200" marR="0" rtl="0" algn="l">
              <a:lnSpc>
                <a:spcPct val="115000"/>
              </a:lnSpc>
              <a:spcBef>
                <a:spcPts val="0"/>
              </a:spcBef>
              <a:spcAft>
                <a:spcPts val="0"/>
              </a:spcAft>
              <a:buNone/>
            </a:pPr>
            <a:r>
              <a:t/>
            </a:r>
            <a:endParaRPr sz="1100"/>
          </a:p>
        </p:txBody>
      </p:sp>
      <p:pic>
        <p:nvPicPr>
          <p:cNvPr id="182" name="Google Shape;182;p29"/>
          <p:cNvPicPr preferRelativeResize="0"/>
          <p:nvPr/>
        </p:nvPicPr>
        <p:blipFill>
          <a:blip r:embed="rId3">
            <a:alphaModFix/>
          </a:blip>
          <a:stretch>
            <a:fillRect/>
          </a:stretch>
        </p:blipFill>
        <p:spPr>
          <a:xfrm>
            <a:off x="4495800" y="3305225"/>
            <a:ext cx="152400" cy="238125"/>
          </a:xfrm>
          <a:prstGeom prst="rect">
            <a:avLst/>
          </a:prstGeom>
          <a:noFill/>
          <a:ln>
            <a:noFill/>
          </a:ln>
        </p:spPr>
      </p:pic>
      <p:pic>
        <p:nvPicPr>
          <p:cNvPr id="183" name="Google Shape;183;p29"/>
          <p:cNvPicPr preferRelativeResize="0"/>
          <p:nvPr/>
        </p:nvPicPr>
        <p:blipFill>
          <a:blip r:embed="rId4">
            <a:alphaModFix/>
          </a:blip>
          <a:stretch>
            <a:fillRect/>
          </a:stretch>
        </p:blipFill>
        <p:spPr>
          <a:xfrm>
            <a:off x="4648200" y="3505050"/>
            <a:ext cx="716034" cy="269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Estimation of Other Parameters</a:t>
            </a:r>
            <a:endParaRPr/>
          </a:p>
        </p:txBody>
      </p:sp>
      <p:sp>
        <p:nvSpPr>
          <p:cNvPr id="189" name="Google Shape;189;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333333"/>
              </a:buClr>
              <a:buSzPts val="1200"/>
              <a:buFont typeface="Arial"/>
              <a:buChar char="➔"/>
            </a:pPr>
            <a:r>
              <a:rPr lang="en" sz="1100"/>
              <a:t>For the Poisson distribution, the sample average of the Poisson observations is an estimate for the parameter      (the expectation of a Poisson measurement</a:t>
            </a:r>
            <a:endParaRPr sz="1100"/>
          </a:p>
          <a:p>
            <a:pPr indent="-304800" lvl="0" marL="457200" marR="0" rtl="0" algn="l">
              <a:lnSpc>
                <a:spcPct val="115000"/>
              </a:lnSpc>
              <a:spcBef>
                <a:spcPts val="0"/>
              </a:spcBef>
              <a:spcAft>
                <a:spcPts val="0"/>
              </a:spcAft>
              <a:buClr>
                <a:srgbClr val="333333"/>
              </a:buClr>
              <a:buSzPts val="1200"/>
              <a:buFont typeface="Arial"/>
              <a:buChar char="➔"/>
            </a:pPr>
            <a:r>
              <a:rPr lang="en" sz="1100"/>
              <a:t>The parameters of the Uniform distribution of the end-points of the interval over which the distribution is defined, </a:t>
            </a:r>
            <a:r>
              <a:rPr b="1" lang="en" sz="1100"/>
              <a:t>a </a:t>
            </a:r>
            <a:r>
              <a:rPr lang="en" sz="1100"/>
              <a:t>and </a:t>
            </a:r>
            <a:r>
              <a:rPr b="1" lang="en" sz="1100"/>
              <a:t>b</a:t>
            </a:r>
            <a:endParaRPr b="1" sz="1100"/>
          </a:p>
          <a:p>
            <a:pPr indent="-298450" lvl="1" marL="914400" marR="0" rtl="0" algn="l">
              <a:lnSpc>
                <a:spcPct val="115000"/>
              </a:lnSpc>
              <a:spcBef>
                <a:spcPts val="0"/>
              </a:spcBef>
              <a:spcAft>
                <a:spcPts val="0"/>
              </a:spcAft>
              <a:buSzPts val="1100"/>
              <a:buChar char="◆"/>
            </a:pPr>
            <a:r>
              <a:rPr lang="en" sz="1100"/>
              <a:t>A natural estimator of </a:t>
            </a:r>
            <a:r>
              <a:rPr b="1" lang="en" sz="1100"/>
              <a:t>a</a:t>
            </a:r>
            <a:r>
              <a:rPr lang="en" sz="1100"/>
              <a:t> is the </a:t>
            </a:r>
            <a:r>
              <a:rPr b="1" lang="en" sz="1100">
                <a:highlight>
                  <a:srgbClr val="FFFF00"/>
                </a:highlight>
              </a:rPr>
              <a:t>smallest value observed. </a:t>
            </a:r>
            <a:r>
              <a:rPr lang="en" sz="1100">
                <a:highlight>
                  <a:schemeClr val="lt1"/>
                </a:highlight>
              </a:rPr>
              <a:t> We can use the function “min” to compute this estimator</a:t>
            </a:r>
            <a:endParaRPr sz="1100">
              <a:highlight>
                <a:schemeClr val="lt1"/>
              </a:highlight>
            </a:endParaRPr>
          </a:p>
          <a:p>
            <a:pPr indent="-298450" lvl="1" marL="914400" marR="0" rtl="0" algn="l">
              <a:lnSpc>
                <a:spcPct val="115000"/>
              </a:lnSpc>
              <a:spcBef>
                <a:spcPts val="0"/>
              </a:spcBef>
              <a:spcAft>
                <a:spcPts val="0"/>
              </a:spcAft>
              <a:buSzPts val="1100"/>
              <a:buChar char="◆"/>
            </a:pPr>
            <a:r>
              <a:rPr lang="en" sz="1100"/>
              <a:t>A natural estimator of </a:t>
            </a:r>
            <a:r>
              <a:rPr b="1" lang="en" sz="1100"/>
              <a:t>b</a:t>
            </a:r>
            <a:r>
              <a:rPr lang="en" sz="1100"/>
              <a:t> is the </a:t>
            </a:r>
            <a:r>
              <a:rPr b="1" lang="en" sz="1100">
                <a:highlight>
                  <a:srgbClr val="FFFF00"/>
                </a:highlight>
              </a:rPr>
              <a:t>largest value</a:t>
            </a:r>
            <a:r>
              <a:rPr lang="en" sz="1100"/>
              <a:t>. We can use the function “max” to compute this estimator</a:t>
            </a:r>
            <a:endParaRPr sz="1100"/>
          </a:p>
          <a:p>
            <a:pPr indent="-298450" lvl="1" marL="914400" marR="0" rtl="0" algn="l">
              <a:lnSpc>
                <a:spcPct val="115000"/>
              </a:lnSpc>
              <a:spcBef>
                <a:spcPts val="0"/>
              </a:spcBef>
              <a:spcAft>
                <a:spcPts val="0"/>
              </a:spcAft>
              <a:buSzPts val="1100"/>
              <a:buChar char="◆"/>
            </a:pPr>
            <a:r>
              <a:rPr lang="en" sz="1100"/>
              <a:t>Both estimators are </a:t>
            </a:r>
            <a:r>
              <a:rPr b="1" lang="en" sz="1100"/>
              <a:t>slightly biased</a:t>
            </a:r>
            <a:r>
              <a:rPr lang="en" sz="1100"/>
              <a:t> but have a r</a:t>
            </a:r>
            <a:r>
              <a:rPr b="1" lang="en" sz="1100"/>
              <a:t>elatively small mean square error (MSE)</a:t>
            </a:r>
            <a:r>
              <a:rPr lang="en" sz="1100"/>
              <a:t>.</a:t>
            </a:r>
            <a:endParaRPr sz="1100"/>
          </a:p>
          <a:p>
            <a:pPr indent="-304800" lvl="0" marL="457200" marR="0" rtl="0" algn="l">
              <a:lnSpc>
                <a:spcPct val="115000"/>
              </a:lnSpc>
              <a:spcBef>
                <a:spcPts val="0"/>
              </a:spcBef>
              <a:spcAft>
                <a:spcPts val="0"/>
              </a:spcAft>
              <a:buClr>
                <a:srgbClr val="333333"/>
              </a:buClr>
              <a:buSzPts val="1200"/>
              <a:buFont typeface="Arial"/>
              <a:buChar char="➔"/>
            </a:pPr>
            <a:r>
              <a:rPr lang="en" sz="1100"/>
              <a:t>The Exponential distribution is characterized by the rate parameter </a:t>
            </a:r>
            <a:r>
              <a:rPr lang="en" sz="1100"/>
              <a:t> h   h</a:t>
            </a:r>
            <a:endParaRPr sz="1100"/>
          </a:p>
          <a:p>
            <a:pPr indent="-298450" lvl="1" marL="914400" marR="0" rtl="0" algn="l">
              <a:lnSpc>
                <a:spcPct val="115000"/>
              </a:lnSpc>
              <a:spcBef>
                <a:spcPts val="0"/>
              </a:spcBef>
              <a:spcAft>
                <a:spcPts val="0"/>
              </a:spcAft>
              <a:buSzPts val="1100"/>
              <a:buChar char="◆"/>
            </a:pPr>
            <a:r>
              <a:rPr lang="en" sz="1100"/>
              <a:t>An estimator for this parameter is the reciprocal of the sample average since: </a:t>
            </a:r>
            <a:endParaRPr sz="1100"/>
          </a:p>
          <a:p>
            <a:pPr indent="-298450" lvl="1" marL="914400" marR="0" rtl="0" algn="l">
              <a:lnSpc>
                <a:spcPct val="115000"/>
              </a:lnSpc>
              <a:spcBef>
                <a:spcPts val="0"/>
              </a:spcBef>
              <a:spcAft>
                <a:spcPts val="0"/>
              </a:spcAft>
              <a:buSzPts val="1100"/>
              <a:buChar char="◆"/>
            </a:pPr>
            <a:r>
              <a:rPr lang="en" sz="1100"/>
              <a:t>Hence, </a:t>
            </a:r>
            <a:endParaRPr sz="1100"/>
          </a:p>
          <a:p>
            <a:pPr indent="-298450" lvl="0" marL="457200" marR="0" rtl="0" algn="l">
              <a:lnSpc>
                <a:spcPct val="115000"/>
              </a:lnSpc>
              <a:spcBef>
                <a:spcPts val="0"/>
              </a:spcBef>
              <a:spcAft>
                <a:spcPts val="0"/>
              </a:spcAft>
              <a:buSzPts val="1100"/>
              <a:buChar char="➔"/>
            </a:pPr>
            <a:r>
              <a:rPr lang="en" sz="1100"/>
              <a:t>The Normal distribution is characterized by two parameters:                                respectively t</a:t>
            </a:r>
            <a:r>
              <a:rPr b="1" lang="en" sz="1100"/>
              <a:t>he expectation of the measurement</a:t>
            </a:r>
            <a:r>
              <a:rPr lang="en" sz="1100"/>
              <a:t> (with the </a:t>
            </a:r>
            <a:r>
              <a:rPr b="1" lang="en" sz="1100"/>
              <a:t>sample average</a:t>
            </a:r>
            <a:r>
              <a:rPr lang="en" sz="1100"/>
              <a:t>       as an estimator) and </a:t>
            </a:r>
            <a:r>
              <a:rPr b="1" lang="en" sz="1100"/>
              <a:t>the variance of the measurement</a:t>
            </a:r>
            <a:r>
              <a:rPr lang="en" sz="1100"/>
              <a:t> (that can be estimated with the sample variance         )</a:t>
            </a:r>
            <a:endParaRPr sz="1100"/>
          </a:p>
          <a:p>
            <a:pPr indent="0" lvl="0" marL="457200" marR="0" rtl="0" algn="l">
              <a:lnSpc>
                <a:spcPct val="115000"/>
              </a:lnSpc>
              <a:spcBef>
                <a:spcPts val="0"/>
              </a:spcBef>
              <a:spcAft>
                <a:spcPts val="0"/>
              </a:spcAft>
              <a:buNone/>
            </a:pPr>
            <a:r>
              <a:t/>
            </a:r>
            <a:endParaRPr sz="1100"/>
          </a:p>
        </p:txBody>
      </p:sp>
      <p:pic>
        <p:nvPicPr>
          <p:cNvPr id="190" name="Google Shape;190;p30"/>
          <p:cNvPicPr preferRelativeResize="0"/>
          <p:nvPr/>
        </p:nvPicPr>
        <p:blipFill>
          <a:blip r:embed="rId3">
            <a:alphaModFix/>
          </a:blip>
          <a:stretch>
            <a:fillRect/>
          </a:stretch>
        </p:blipFill>
        <p:spPr>
          <a:xfrm>
            <a:off x="8058800" y="1274150"/>
            <a:ext cx="152400" cy="257175"/>
          </a:xfrm>
          <a:prstGeom prst="rect">
            <a:avLst/>
          </a:prstGeom>
          <a:noFill/>
          <a:ln>
            <a:noFill/>
          </a:ln>
        </p:spPr>
      </p:pic>
      <p:pic>
        <p:nvPicPr>
          <p:cNvPr id="191" name="Google Shape;191;p30"/>
          <p:cNvPicPr preferRelativeResize="0"/>
          <p:nvPr/>
        </p:nvPicPr>
        <p:blipFill>
          <a:blip r:embed="rId3">
            <a:alphaModFix/>
          </a:blip>
          <a:stretch>
            <a:fillRect/>
          </a:stretch>
        </p:blipFill>
        <p:spPr>
          <a:xfrm>
            <a:off x="5265850" y="2868825"/>
            <a:ext cx="152400" cy="257175"/>
          </a:xfrm>
          <a:prstGeom prst="rect">
            <a:avLst/>
          </a:prstGeom>
          <a:noFill/>
          <a:ln>
            <a:noFill/>
          </a:ln>
        </p:spPr>
      </p:pic>
      <p:pic>
        <p:nvPicPr>
          <p:cNvPr id="192" name="Google Shape;192;p30"/>
          <p:cNvPicPr preferRelativeResize="0"/>
          <p:nvPr/>
        </p:nvPicPr>
        <p:blipFill>
          <a:blip r:embed="rId4">
            <a:alphaModFix/>
          </a:blip>
          <a:stretch>
            <a:fillRect/>
          </a:stretch>
        </p:blipFill>
        <p:spPr>
          <a:xfrm>
            <a:off x="6347175" y="3053275"/>
            <a:ext cx="2624837" cy="269675"/>
          </a:xfrm>
          <a:prstGeom prst="rect">
            <a:avLst/>
          </a:prstGeom>
          <a:noFill/>
          <a:ln>
            <a:noFill/>
          </a:ln>
        </p:spPr>
      </p:pic>
      <p:pic>
        <p:nvPicPr>
          <p:cNvPr id="193" name="Google Shape;193;p30"/>
          <p:cNvPicPr preferRelativeResize="0"/>
          <p:nvPr/>
        </p:nvPicPr>
        <p:blipFill>
          <a:blip r:embed="rId5">
            <a:alphaModFix/>
          </a:blip>
          <a:stretch>
            <a:fillRect/>
          </a:stretch>
        </p:blipFill>
        <p:spPr>
          <a:xfrm>
            <a:off x="1837950" y="3287825"/>
            <a:ext cx="834300" cy="228600"/>
          </a:xfrm>
          <a:prstGeom prst="rect">
            <a:avLst/>
          </a:prstGeom>
          <a:noFill/>
          <a:ln>
            <a:noFill/>
          </a:ln>
        </p:spPr>
      </p:pic>
      <p:pic>
        <p:nvPicPr>
          <p:cNvPr id="194" name="Google Shape;194;p30"/>
          <p:cNvPicPr preferRelativeResize="0"/>
          <p:nvPr/>
        </p:nvPicPr>
        <p:blipFill>
          <a:blip r:embed="rId6">
            <a:alphaModFix/>
          </a:blip>
          <a:stretch>
            <a:fillRect/>
          </a:stretch>
        </p:blipFill>
        <p:spPr>
          <a:xfrm>
            <a:off x="4784838" y="3383425"/>
            <a:ext cx="1114425" cy="266700"/>
          </a:xfrm>
          <a:prstGeom prst="rect">
            <a:avLst/>
          </a:prstGeom>
          <a:noFill/>
          <a:ln>
            <a:noFill/>
          </a:ln>
        </p:spPr>
      </p:pic>
      <p:pic>
        <p:nvPicPr>
          <p:cNvPr id="195" name="Google Shape;195;p30"/>
          <p:cNvPicPr preferRelativeResize="0"/>
          <p:nvPr/>
        </p:nvPicPr>
        <p:blipFill>
          <a:blip r:embed="rId7">
            <a:alphaModFix/>
          </a:blip>
          <a:stretch>
            <a:fillRect/>
          </a:stretch>
        </p:blipFill>
        <p:spPr>
          <a:xfrm>
            <a:off x="3547550" y="3650125"/>
            <a:ext cx="171450" cy="228600"/>
          </a:xfrm>
          <a:prstGeom prst="rect">
            <a:avLst/>
          </a:prstGeom>
          <a:noFill/>
          <a:ln>
            <a:noFill/>
          </a:ln>
        </p:spPr>
      </p:pic>
      <p:pic>
        <p:nvPicPr>
          <p:cNvPr id="196" name="Google Shape;196;p30"/>
          <p:cNvPicPr preferRelativeResize="0"/>
          <p:nvPr/>
        </p:nvPicPr>
        <p:blipFill>
          <a:blip r:embed="rId8">
            <a:alphaModFix/>
          </a:blip>
          <a:stretch>
            <a:fillRect/>
          </a:stretch>
        </p:blipFill>
        <p:spPr>
          <a:xfrm>
            <a:off x="3219375" y="3826525"/>
            <a:ext cx="219075" cy="228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Self-Quiz Review</a:t>
            </a:r>
            <a:endParaRPr/>
          </a:p>
        </p:txBody>
      </p:sp>
      <p:sp>
        <p:nvSpPr>
          <p:cNvPr id="202" name="Google Shape;202;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t>
            </a:r>
            <a:r>
              <a:rPr lang="en" sz="1100" u="sng">
                <a:solidFill>
                  <a:schemeClr val="hlink"/>
                </a:solidFill>
                <a:hlinkClick r:id="rId3"/>
              </a:rPr>
              <a:t>https://youtu.be/a7LkgoFC6no</a:t>
            </a:r>
            <a:r>
              <a:rPr lang="en" sz="1100"/>
              <a:t> </a:t>
            </a:r>
            <a:endParaRPr sz="1100"/>
          </a:p>
          <a:p>
            <a:pPr indent="0" lvl="0" marL="0" rtl="0" algn="l">
              <a:spcBef>
                <a:spcPts val="1600"/>
              </a:spcBef>
              <a:spcAft>
                <a:spcPts val="0"/>
              </a:spcAft>
              <a:buNone/>
            </a:pPr>
            <a:r>
              <a:rPr lang="en" sz="1100"/>
              <a:t># Q1 to Q5: </a:t>
            </a:r>
            <a:r>
              <a:rPr lang="en" sz="1100" u="sng">
                <a:solidFill>
                  <a:schemeClr val="hlink"/>
                </a:solidFill>
                <a:hlinkClick r:id="rId4"/>
              </a:rPr>
              <a:t>https://youtu.be/VjhDYdh9Zwg</a:t>
            </a:r>
            <a:r>
              <a:rPr lang="en" sz="1100"/>
              <a:t> </a:t>
            </a:r>
            <a:endParaRPr sz="1100"/>
          </a:p>
          <a:p>
            <a:pPr indent="0" lvl="0" marL="0" rtl="0" algn="l">
              <a:spcBef>
                <a:spcPts val="1600"/>
              </a:spcBef>
              <a:spcAft>
                <a:spcPts val="0"/>
              </a:spcAft>
              <a:buNone/>
            </a:pPr>
            <a:r>
              <a:rPr lang="en" sz="1100"/>
              <a:t># Q6 to Q8: </a:t>
            </a:r>
            <a:r>
              <a:rPr lang="en" sz="1100" u="sng">
                <a:solidFill>
                  <a:schemeClr val="hlink"/>
                </a:solidFill>
                <a:hlinkClick r:id="rId5"/>
              </a:rPr>
              <a:t>https://youtu.be/S0-gs2RsgUA</a:t>
            </a:r>
            <a:r>
              <a:rPr lang="en" sz="1100"/>
              <a:t> </a:t>
            </a:r>
            <a:endParaRPr sz="1100"/>
          </a:p>
          <a:p>
            <a:pPr indent="0" lvl="0" marL="0" rtl="0" algn="l">
              <a:spcBef>
                <a:spcPts val="1600"/>
              </a:spcBef>
              <a:spcAft>
                <a:spcPts val="0"/>
              </a:spcAft>
              <a:buNone/>
            </a:pPr>
            <a:r>
              <a:rPr lang="en" sz="1100"/>
              <a:t># Q9 to Q10: </a:t>
            </a:r>
            <a:r>
              <a:rPr lang="en" sz="1100" u="sng">
                <a:solidFill>
                  <a:schemeClr val="hlink"/>
                </a:solidFill>
                <a:hlinkClick r:id="rId6"/>
              </a:rPr>
              <a:t>https://youtu.be/3vpHE-zyuDw</a:t>
            </a:r>
            <a:r>
              <a:rPr lang="en" sz="1100"/>
              <a:t> </a:t>
            </a:r>
            <a:endParaRPr sz="11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Outline</a:t>
            </a:r>
            <a:endParaRPr/>
          </a:p>
        </p:txBody>
      </p:sp>
      <p:sp>
        <p:nvSpPr>
          <p:cNvPr id="74" name="Google Shape;74;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298450" lvl="0" marL="457200" rtl="0" algn="l">
              <a:lnSpc>
                <a:spcPct val="200000"/>
              </a:lnSpc>
              <a:spcBef>
                <a:spcPts val="0"/>
              </a:spcBef>
              <a:spcAft>
                <a:spcPts val="0"/>
              </a:spcAft>
              <a:buSzPts val="1100"/>
              <a:buChar char="●"/>
            </a:pPr>
            <a:r>
              <a:rPr lang="en" sz="1100"/>
              <a:t>Student Learning Objectives</a:t>
            </a:r>
            <a:endParaRPr sz="1100"/>
          </a:p>
          <a:p>
            <a:pPr indent="-298450" lvl="0" marL="457200" rtl="0" algn="l">
              <a:lnSpc>
                <a:spcPct val="200000"/>
              </a:lnSpc>
              <a:spcBef>
                <a:spcPts val="0"/>
              </a:spcBef>
              <a:spcAft>
                <a:spcPts val="0"/>
              </a:spcAft>
              <a:buSzPts val="1100"/>
              <a:buChar char="●"/>
            </a:pPr>
            <a:r>
              <a:rPr lang="en" sz="1100"/>
              <a:t>Estimating Parameters</a:t>
            </a:r>
            <a:endParaRPr sz="1100"/>
          </a:p>
          <a:p>
            <a:pPr indent="-298450" lvl="0" marL="457200" rtl="0" algn="l">
              <a:lnSpc>
                <a:spcPct val="200000"/>
              </a:lnSpc>
              <a:spcBef>
                <a:spcPts val="0"/>
              </a:spcBef>
              <a:spcAft>
                <a:spcPts val="0"/>
              </a:spcAft>
              <a:buSzPts val="1100"/>
              <a:buChar char="●"/>
            </a:pPr>
            <a:r>
              <a:rPr lang="en" sz="1100"/>
              <a:t>Estimation of the Expectation</a:t>
            </a:r>
            <a:endParaRPr sz="1100"/>
          </a:p>
          <a:p>
            <a:pPr indent="-298450" lvl="0" marL="457200" rtl="0" algn="l">
              <a:lnSpc>
                <a:spcPct val="200000"/>
              </a:lnSpc>
              <a:spcBef>
                <a:spcPts val="0"/>
              </a:spcBef>
              <a:spcAft>
                <a:spcPts val="0"/>
              </a:spcAft>
              <a:buSzPts val="1100"/>
              <a:buChar char="●"/>
            </a:pPr>
            <a:r>
              <a:rPr lang="en" sz="1100"/>
              <a:t>Estimation of the Variance and Standard Deviation</a:t>
            </a:r>
            <a:endParaRPr sz="1100"/>
          </a:p>
          <a:p>
            <a:pPr indent="-298450" lvl="0" marL="457200" rtl="0" algn="l">
              <a:lnSpc>
                <a:spcPct val="200000"/>
              </a:lnSpc>
              <a:spcBef>
                <a:spcPts val="0"/>
              </a:spcBef>
              <a:spcAft>
                <a:spcPts val="0"/>
              </a:spcAft>
              <a:buSzPts val="1100"/>
              <a:buChar char="●"/>
            </a:pPr>
            <a:r>
              <a:rPr lang="en" sz="1100"/>
              <a:t>Estimation of Other Parameters</a:t>
            </a:r>
            <a:endParaRPr sz="1100"/>
          </a:p>
          <a:p>
            <a:pPr indent="-298450" lvl="0" marL="457200" rtl="0" algn="l">
              <a:lnSpc>
                <a:spcPct val="200000"/>
              </a:lnSpc>
              <a:spcBef>
                <a:spcPts val="0"/>
              </a:spcBef>
              <a:spcAft>
                <a:spcPts val="0"/>
              </a:spcAft>
              <a:buSzPts val="1100"/>
              <a:buChar char="●"/>
            </a:pPr>
            <a:r>
              <a:rPr lang="en" sz="1100"/>
              <a:t>Self-Quiz Review</a:t>
            </a:r>
            <a:endParaRPr sz="1100"/>
          </a:p>
          <a:p>
            <a:pPr indent="-298450" lvl="0" marL="457200" rtl="0" algn="l">
              <a:lnSpc>
                <a:spcPct val="200000"/>
              </a:lnSpc>
              <a:spcBef>
                <a:spcPts val="0"/>
              </a:spcBef>
              <a:spcAft>
                <a:spcPts val="0"/>
              </a:spcAft>
              <a:buSzPts val="1100"/>
              <a:buChar char="●"/>
            </a:pPr>
            <a:r>
              <a:rPr lang="en" sz="1100"/>
              <a:t>Introduction to Unit 2 Assignment</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 to Unit 2 Assignment</a:t>
            </a:r>
            <a:endParaRPr/>
          </a:p>
        </p:txBody>
      </p:sp>
      <p:sp>
        <p:nvSpPr>
          <p:cNvPr id="208" name="Google Shape;208;p3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 Q1 to Q6: </a:t>
            </a:r>
            <a:r>
              <a:rPr lang="en" sz="1100" u="sng">
                <a:solidFill>
                  <a:schemeClr val="hlink"/>
                </a:solidFill>
                <a:hlinkClick r:id="rId3"/>
              </a:rPr>
              <a:t>https://youtu.be/9VwRw5Q3lpc</a:t>
            </a:r>
            <a:r>
              <a:rPr lang="en" sz="1100"/>
              <a:t>   </a:t>
            </a:r>
            <a:endParaRPr sz="1100"/>
          </a:p>
          <a:p>
            <a:pPr indent="0" lvl="0" marL="0" rtl="0" algn="l">
              <a:spcBef>
                <a:spcPts val="1600"/>
              </a:spcBef>
              <a:spcAft>
                <a:spcPts val="0"/>
              </a:spcAft>
              <a:buNone/>
            </a:pPr>
            <a:r>
              <a:rPr lang="en" sz="1100"/>
              <a:t># Q7 to Q8: </a:t>
            </a:r>
            <a:r>
              <a:rPr lang="en" sz="1100" u="sng">
                <a:solidFill>
                  <a:schemeClr val="hlink"/>
                </a:solidFill>
                <a:hlinkClick r:id="rId4"/>
              </a:rPr>
              <a:t>https://youtu.be/A5CFfPagQCU</a:t>
            </a:r>
            <a:r>
              <a:rPr lang="en" sz="1100"/>
              <a:t> </a:t>
            </a:r>
            <a:endParaRPr sz="1100"/>
          </a:p>
          <a:p>
            <a:pPr indent="0" lvl="0" marL="0" rtl="0" algn="l">
              <a:spcBef>
                <a:spcPts val="1600"/>
              </a:spcBef>
              <a:spcAft>
                <a:spcPts val="0"/>
              </a:spcAft>
              <a:buNone/>
            </a:pPr>
            <a:r>
              <a:t/>
            </a:r>
            <a:endParaRPr sz="1100"/>
          </a:p>
          <a:p>
            <a:pPr indent="0" lvl="0" marL="0" rtl="0" algn="l">
              <a:spcBef>
                <a:spcPts val="1600"/>
              </a:spcBef>
              <a:spcAft>
                <a:spcPts val="1600"/>
              </a:spcAft>
              <a:buNone/>
            </a:pPr>
            <a:r>
              <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Student Learning Objectives</a:t>
            </a:r>
            <a:endParaRPr/>
          </a:p>
        </p:txBody>
      </p:sp>
      <p:sp>
        <p:nvSpPr>
          <p:cNvPr id="80" name="Google Shape;80;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solidFill>
                  <a:srgbClr val="333333"/>
                </a:solidFill>
                <a:highlight>
                  <a:srgbClr val="FFFFFF"/>
                </a:highlight>
              </a:rPr>
              <a:t>Recognize issues associated with the estimation of parameters.</a:t>
            </a:r>
            <a:endParaRPr sz="1100">
              <a:solidFill>
                <a:srgbClr val="333333"/>
              </a:solidFill>
              <a:highlight>
                <a:srgbClr val="FFFFFF"/>
              </a:highlight>
            </a:endParaRPr>
          </a:p>
          <a:p>
            <a:pPr indent="0" lvl="0" marL="457200" rtl="0" algn="l">
              <a:spcBef>
                <a:spcPts val="1600"/>
              </a:spcBef>
              <a:spcAft>
                <a:spcPts val="0"/>
              </a:spcAft>
              <a:buNone/>
            </a:pPr>
            <a:r>
              <a:t/>
            </a:r>
            <a:endParaRPr sz="1100">
              <a:solidFill>
                <a:srgbClr val="333333"/>
              </a:solidFill>
              <a:highlight>
                <a:srgbClr val="FFFFFF"/>
              </a:highlight>
            </a:endParaRPr>
          </a:p>
          <a:p>
            <a:pPr indent="-298450" lvl="0" marL="457200" rtl="0" algn="l">
              <a:spcBef>
                <a:spcPts val="1600"/>
              </a:spcBef>
              <a:spcAft>
                <a:spcPts val="0"/>
              </a:spcAft>
              <a:buClr>
                <a:srgbClr val="333333"/>
              </a:buClr>
              <a:buSzPts val="1100"/>
              <a:buChar char="➔"/>
            </a:pPr>
            <a:r>
              <a:rPr lang="en" sz="1100">
                <a:solidFill>
                  <a:srgbClr val="333333"/>
                </a:solidFill>
                <a:highlight>
                  <a:srgbClr val="FFFFFF"/>
                </a:highlight>
              </a:rPr>
              <a:t>Define the notions of bias, variance and mean squared error (MSE) of an estimator.</a:t>
            </a:r>
            <a:endParaRPr sz="1100">
              <a:solidFill>
                <a:srgbClr val="333333"/>
              </a:solidFill>
              <a:highlight>
                <a:srgbClr val="FFFFFF"/>
              </a:highlight>
            </a:endParaRPr>
          </a:p>
          <a:p>
            <a:pPr indent="0" lvl="0" marL="457200" rtl="0" algn="l">
              <a:spcBef>
                <a:spcPts val="1600"/>
              </a:spcBef>
              <a:spcAft>
                <a:spcPts val="0"/>
              </a:spcAft>
              <a:buNone/>
            </a:pPr>
            <a:r>
              <a:t/>
            </a:r>
            <a:endParaRPr sz="1100">
              <a:solidFill>
                <a:srgbClr val="333333"/>
              </a:solidFill>
              <a:highlight>
                <a:srgbClr val="FFFFFF"/>
              </a:highlight>
            </a:endParaRPr>
          </a:p>
          <a:p>
            <a:pPr indent="-298450" lvl="0" marL="457200" rtl="0" algn="l">
              <a:spcBef>
                <a:spcPts val="1600"/>
              </a:spcBef>
              <a:spcAft>
                <a:spcPts val="0"/>
              </a:spcAft>
              <a:buClr>
                <a:srgbClr val="333333"/>
              </a:buClr>
              <a:buSzPts val="1100"/>
              <a:buChar char="➔"/>
            </a:pPr>
            <a:r>
              <a:rPr lang="en" sz="1100">
                <a:solidFill>
                  <a:srgbClr val="333333"/>
                </a:solidFill>
                <a:highlight>
                  <a:srgbClr val="FFFFFF"/>
                </a:highlight>
              </a:rPr>
              <a:t>Estimate parameters from data and assess the performance of the estimation procedure.</a:t>
            </a:r>
            <a:endParaRPr sz="1100">
              <a:solidFill>
                <a:srgbClr val="333333"/>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Estimating Parameters</a:t>
            </a:r>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solidFill>
                  <a:srgbClr val="333333"/>
                </a:solidFill>
                <a:highlight>
                  <a:srgbClr val="FFFFFF"/>
                </a:highlight>
              </a:rPr>
              <a:t>The primary goal in statistic is to draw meaningful and solid conclusions on a given phenomena on the basis of observed data.</a:t>
            </a:r>
            <a:endParaRPr sz="1100">
              <a:solidFill>
                <a:srgbClr val="333333"/>
              </a:solidFill>
              <a:highlight>
                <a:srgbClr val="FFFFFF"/>
              </a:highlight>
            </a:endParaRPr>
          </a:p>
          <a:p>
            <a:pPr indent="-298450" lvl="0" marL="457200" rtl="0" algn="l">
              <a:spcBef>
                <a:spcPts val="0"/>
              </a:spcBef>
              <a:spcAft>
                <a:spcPts val="0"/>
              </a:spcAft>
              <a:buClr>
                <a:srgbClr val="333333"/>
              </a:buClr>
              <a:buSzPts val="1100"/>
              <a:buChar char="➔"/>
            </a:pPr>
            <a:r>
              <a:rPr lang="en" sz="1100">
                <a:solidFill>
                  <a:srgbClr val="333333"/>
                </a:solidFill>
                <a:highlight>
                  <a:srgbClr val="FFFFFF"/>
                </a:highlight>
                <a:latin typeface="Arial"/>
                <a:ea typeface="Arial"/>
                <a:cs typeface="Arial"/>
                <a:sym typeface="Arial"/>
              </a:rPr>
              <a:t>A key aspect in statistical inference is the association of a probabilistic model to the observations.</a:t>
            </a:r>
            <a:endParaRPr sz="1100">
              <a:solidFill>
                <a:srgbClr val="333333"/>
              </a:solidFill>
              <a:highlight>
                <a:srgbClr val="FFFFFF"/>
              </a:highlight>
            </a:endParaRPr>
          </a:p>
          <a:p>
            <a:pPr indent="-298450" lvl="0" marL="457200" rtl="0" algn="l">
              <a:spcBef>
                <a:spcPts val="0"/>
              </a:spcBef>
              <a:spcAft>
                <a:spcPts val="0"/>
              </a:spcAft>
              <a:buClr>
                <a:srgbClr val="333333"/>
              </a:buClr>
              <a:buSzPts val="1100"/>
              <a:buChar char="➔"/>
            </a:pPr>
            <a:r>
              <a:rPr lang="en" sz="1100">
                <a:solidFill>
                  <a:srgbClr val="333333"/>
                </a:solidFill>
                <a:highlight>
                  <a:srgbClr val="FFFFFF"/>
                </a:highlight>
              </a:rPr>
              <a:t>The basic assumption is that the observed data emerges from some distribution.</a:t>
            </a:r>
            <a:endParaRPr sz="1100">
              <a:solidFill>
                <a:srgbClr val="333333"/>
              </a:solidFill>
              <a:highlight>
                <a:srgbClr val="FFFFFF"/>
              </a:highlight>
            </a:endParaRPr>
          </a:p>
          <a:p>
            <a:pPr indent="-298450" lvl="0" marL="457200" rtl="0" algn="l">
              <a:spcBef>
                <a:spcPts val="0"/>
              </a:spcBef>
              <a:spcAft>
                <a:spcPts val="0"/>
              </a:spcAft>
              <a:buClr>
                <a:srgbClr val="333333"/>
              </a:buClr>
              <a:buSzPts val="1100"/>
              <a:buChar char="➔"/>
            </a:pPr>
            <a:r>
              <a:rPr lang="en" sz="1100">
                <a:solidFill>
                  <a:srgbClr val="333333"/>
                </a:solidFill>
                <a:highlight>
                  <a:srgbClr val="FFFFFF"/>
                </a:highlight>
              </a:rPr>
              <a:t>Usually, the assumption is that the distribution is linked to a theoretical model, such as the Normal, Exponential, Poisson, or any other model that fits the specifications of the measurement taken.</a:t>
            </a:r>
            <a:endParaRPr sz="1100">
              <a:solidFill>
                <a:srgbClr val="333333"/>
              </a:solidFill>
              <a:highlight>
                <a:srgbClr val="FFFFFF"/>
              </a:highlight>
            </a:endParaRPr>
          </a:p>
          <a:p>
            <a:pPr indent="-298450" lvl="0" marL="457200" rtl="0" algn="l">
              <a:spcBef>
                <a:spcPts val="0"/>
              </a:spcBef>
              <a:spcAft>
                <a:spcPts val="0"/>
              </a:spcAft>
              <a:buClr>
                <a:srgbClr val="333333"/>
              </a:buClr>
              <a:buSzPts val="1100"/>
              <a:buChar char="➔"/>
            </a:pPr>
            <a:r>
              <a:rPr lang="en" sz="1100">
                <a:solidFill>
                  <a:srgbClr val="333333"/>
                </a:solidFill>
                <a:highlight>
                  <a:srgbClr val="FFFFFF"/>
                </a:highlight>
              </a:rPr>
              <a:t>The target in statistical point estimation of a parameter is to produce the best possible guess of the value of a parameter on the basis of the available data.</a:t>
            </a:r>
            <a:endParaRPr sz="1100">
              <a:solidFill>
                <a:srgbClr val="333333"/>
              </a:solidFill>
              <a:highlight>
                <a:srgbClr val="FFFFFF"/>
              </a:highlight>
            </a:endParaRPr>
          </a:p>
          <a:p>
            <a:pPr indent="-298450" lvl="0" marL="457200" rtl="0" algn="l">
              <a:spcBef>
                <a:spcPts val="0"/>
              </a:spcBef>
              <a:spcAft>
                <a:spcPts val="0"/>
              </a:spcAft>
              <a:buClr>
                <a:srgbClr val="333333"/>
              </a:buClr>
              <a:buSzPts val="1100"/>
              <a:buChar char="➔"/>
            </a:pPr>
            <a:r>
              <a:rPr lang="en" sz="1100">
                <a:solidFill>
                  <a:srgbClr val="333333"/>
                </a:solidFill>
                <a:highlight>
                  <a:srgbClr val="FFFFFF"/>
                </a:highlight>
              </a:rPr>
              <a:t>An </a:t>
            </a:r>
            <a:r>
              <a:rPr b="1" lang="en" sz="1100">
                <a:solidFill>
                  <a:srgbClr val="333333"/>
                </a:solidFill>
                <a:highlight>
                  <a:srgbClr val="00FF00"/>
                </a:highlight>
              </a:rPr>
              <a:t>estimator</a:t>
            </a:r>
            <a:r>
              <a:rPr lang="en" sz="1100">
                <a:solidFill>
                  <a:srgbClr val="333333"/>
                </a:solidFill>
                <a:highlight>
                  <a:srgbClr val="FFFFFF"/>
                </a:highlight>
              </a:rPr>
              <a:t> is the s</a:t>
            </a:r>
            <a:r>
              <a:rPr lang="en" sz="1100">
                <a:solidFill>
                  <a:srgbClr val="333333"/>
                </a:solidFill>
                <a:highlight>
                  <a:srgbClr val="FFFFFF"/>
                </a:highlight>
                <a:latin typeface="Arial"/>
                <a:ea typeface="Arial"/>
                <a:cs typeface="Arial"/>
                <a:sym typeface="Arial"/>
              </a:rPr>
              <a:t>tatistic that tries to guess the value of the parameter. It is</a:t>
            </a:r>
            <a:r>
              <a:rPr lang="en" sz="1200">
                <a:solidFill>
                  <a:srgbClr val="333333"/>
                </a:solidFill>
                <a:highlight>
                  <a:srgbClr val="FFFFFF"/>
                </a:highlight>
                <a:latin typeface="Arial"/>
                <a:ea typeface="Arial"/>
                <a:cs typeface="Arial"/>
                <a:sym typeface="Arial"/>
              </a:rPr>
              <a:t> </a:t>
            </a:r>
            <a:r>
              <a:rPr lang="en" sz="1100">
                <a:solidFill>
                  <a:srgbClr val="333333"/>
                </a:solidFill>
                <a:highlight>
                  <a:srgbClr val="FFFFFF"/>
                </a:highlight>
              </a:rPr>
              <a:t>a formula applied to the data that produces a number, called the </a:t>
            </a:r>
            <a:r>
              <a:rPr b="1" lang="en" sz="1100">
                <a:solidFill>
                  <a:srgbClr val="333333"/>
                </a:solidFill>
                <a:highlight>
                  <a:srgbClr val="00FF00"/>
                </a:highlight>
              </a:rPr>
              <a:t>estimate</a:t>
            </a:r>
            <a:r>
              <a:rPr lang="en" sz="1100">
                <a:solidFill>
                  <a:srgbClr val="333333"/>
                </a:solidFill>
                <a:highlight>
                  <a:srgbClr val="FFFFFF"/>
                </a:highlight>
              </a:rPr>
              <a:t>.</a:t>
            </a:r>
            <a:endParaRPr sz="1100">
              <a:solidFill>
                <a:srgbClr val="333333"/>
              </a:solidFill>
              <a:highlight>
                <a:srgbClr val="FFFFFF"/>
              </a:highlight>
            </a:endParaRPr>
          </a:p>
          <a:p>
            <a:pPr indent="-298450" lvl="0" marL="457200" rtl="0" algn="l">
              <a:spcBef>
                <a:spcPts val="0"/>
              </a:spcBef>
              <a:spcAft>
                <a:spcPts val="0"/>
              </a:spcAft>
              <a:buClr>
                <a:srgbClr val="333333"/>
              </a:buClr>
              <a:buSzPts val="1100"/>
              <a:buChar char="➔"/>
            </a:pPr>
            <a:r>
              <a:rPr lang="en" sz="1100">
                <a:solidFill>
                  <a:srgbClr val="333333"/>
                </a:solidFill>
                <a:highlight>
                  <a:srgbClr val="FFFFFF"/>
                </a:highlight>
              </a:rPr>
              <a:t>The </a:t>
            </a:r>
            <a:r>
              <a:rPr b="1" lang="en" sz="1100">
                <a:solidFill>
                  <a:srgbClr val="333333"/>
                </a:solidFill>
                <a:highlight>
                  <a:srgbClr val="FFFFFF"/>
                </a:highlight>
              </a:rPr>
              <a:t>expectation </a:t>
            </a:r>
            <a:r>
              <a:rPr lang="en" sz="1100">
                <a:solidFill>
                  <a:srgbClr val="333333"/>
                </a:solidFill>
                <a:highlight>
                  <a:srgbClr val="FFFFFF"/>
                </a:highlight>
              </a:rPr>
              <a:t>of the measurement or the central location of the distribution, is an important characteristic of a distribution of interest.</a:t>
            </a:r>
            <a:endParaRPr sz="1100">
              <a:solidFill>
                <a:srgbClr val="333333"/>
              </a:solidFill>
              <a:highlight>
                <a:srgbClr val="FFFFFF"/>
              </a:highlight>
            </a:endParaRPr>
          </a:p>
          <a:p>
            <a:pPr indent="-298450" lvl="0" marL="457200" rtl="0" algn="l">
              <a:spcBef>
                <a:spcPts val="0"/>
              </a:spcBef>
              <a:spcAft>
                <a:spcPts val="0"/>
              </a:spcAft>
              <a:buClr>
                <a:srgbClr val="333333"/>
              </a:buClr>
              <a:buSzPts val="1100"/>
              <a:buChar char="➔"/>
            </a:pPr>
            <a:r>
              <a:rPr lang="en" sz="1100">
                <a:solidFill>
                  <a:srgbClr val="333333"/>
                </a:solidFill>
                <a:highlight>
                  <a:srgbClr val="FFFFFF"/>
                </a:highlight>
              </a:rPr>
              <a:t>A natural estimator of the expectation is the </a:t>
            </a:r>
            <a:r>
              <a:rPr b="1" lang="en" sz="1100">
                <a:solidFill>
                  <a:srgbClr val="333333"/>
                </a:solidFill>
                <a:highlight>
                  <a:srgbClr val="FFFFFF"/>
                </a:highlight>
              </a:rPr>
              <a:t>sample average</a:t>
            </a:r>
            <a:r>
              <a:rPr lang="en" sz="1100">
                <a:solidFill>
                  <a:srgbClr val="333333"/>
                </a:solidFill>
                <a:highlight>
                  <a:srgbClr val="FFFFFF"/>
                </a:highlight>
              </a:rPr>
              <a:t>.</a:t>
            </a:r>
            <a:endParaRPr sz="1100">
              <a:solidFill>
                <a:srgbClr val="333333"/>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Estimation of the Expectation</a:t>
            </a:r>
            <a:endParaRPr/>
          </a:p>
        </p:txBody>
      </p:sp>
      <p:sp>
        <p:nvSpPr>
          <p:cNvPr id="92" name="Google Shape;92;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b="1" lang="en" sz="1100" u="sng"/>
              <a:t>The Accuracy of the Sample Average</a:t>
            </a:r>
            <a:r>
              <a:rPr lang="en" sz="1100"/>
              <a:t>:</a:t>
            </a:r>
            <a:endParaRPr sz="1100"/>
          </a:p>
          <a:p>
            <a:pPr indent="-298450" lvl="1" marL="914400" rtl="0" algn="l">
              <a:spcBef>
                <a:spcPts val="0"/>
              </a:spcBef>
              <a:spcAft>
                <a:spcPts val="0"/>
              </a:spcAft>
              <a:buSzPts val="1100"/>
              <a:buChar char="◆"/>
            </a:pPr>
            <a:r>
              <a:rPr lang="en" sz="1100"/>
              <a:t>Remember that the sample average is an estimator of the expectation. </a:t>
            </a:r>
            <a:endParaRPr sz="1100"/>
          </a:p>
          <a:p>
            <a:pPr indent="-298450" lvl="1" marL="914400" rtl="0" algn="l">
              <a:spcBef>
                <a:spcPts val="0"/>
              </a:spcBef>
              <a:spcAft>
                <a:spcPts val="0"/>
              </a:spcAft>
              <a:buSzPts val="1100"/>
              <a:buChar char="◆"/>
            </a:pPr>
            <a:r>
              <a:rPr lang="en" sz="1100"/>
              <a:t>The goal of this section is to assess the closeness of the estimator and the parameter we are trying to estimate. Ideally we would like the estimator to be closed to the parameter. </a:t>
            </a:r>
            <a:endParaRPr sz="1100"/>
          </a:p>
          <a:p>
            <a:pPr indent="-298450" lvl="1" marL="914400" rtl="0" algn="l">
              <a:spcBef>
                <a:spcPts val="0"/>
              </a:spcBef>
              <a:spcAft>
                <a:spcPts val="0"/>
              </a:spcAft>
              <a:buSzPts val="1100"/>
              <a:buChar char="◆"/>
            </a:pPr>
            <a:r>
              <a:rPr lang="en" sz="1100"/>
              <a:t> Assessing the closeness of the estimator to the parameter corresponds to the comparison between the distribution of the random variable, i.e. the estimator, and the value of the parameter.</a:t>
            </a:r>
            <a:endParaRPr sz="1100"/>
          </a:p>
          <a:p>
            <a:pPr indent="-298450" lvl="1" marL="914400" rtl="0" algn="l">
              <a:spcBef>
                <a:spcPts val="0"/>
              </a:spcBef>
              <a:spcAft>
                <a:spcPts val="0"/>
              </a:spcAft>
              <a:buSzPts val="1100"/>
              <a:buChar char="◆"/>
            </a:pPr>
            <a:r>
              <a:rPr lang="en" sz="1100"/>
              <a:t>In the case of the </a:t>
            </a:r>
            <a:r>
              <a:rPr lang="en" sz="1100"/>
              <a:t>sample average is an estimator of the expectation, the assessment of the closeness of the estimator to the parameter is equivalent to the investigation of the spread of the distribution of the sample average about its expectation.</a:t>
            </a:r>
            <a:endParaRPr sz="1100"/>
          </a:p>
          <a:p>
            <a:pPr indent="-298450" lvl="1" marL="914400" rtl="0" algn="l">
              <a:spcBef>
                <a:spcPts val="0"/>
              </a:spcBef>
              <a:spcAft>
                <a:spcPts val="0"/>
              </a:spcAft>
              <a:buSzPts val="1100"/>
              <a:buChar char="◆"/>
            </a:pPr>
            <a:r>
              <a:rPr b="1" lang="en" sz="1100"/>
              <a:t>One method to for assessing the closeness of the sample average to the expectation</a:t>
            </a:r>
            <a:r>
              <a:rPr lang="en" sz="1100"/>
              <a:t> it estimates is through a </a:t>
            </a:r>
            <a:r>
              <a:rPr b="1" lang="en" sz="1100">
                <a:solidFill>
                  <a:srgbClr val="333333"/>
                </a:solidFill>
                <a:highlight>
                  <a:srgbClr val="00FF00"/>
                </a:highlight>
              </a:rPr>
              <a:t>simulation or the Normal approximation</a:t>
            </a:r>
            <a:r>
              <a:rPr lang="en" sz="1100"/>
              <a:t> (</a:t>
            </a:r>
            <a:r>
              <a:rPr lang="en" sz="1100"/>
              <a:t>See the examples in Page 161-163 and let me know if you have any questions)</a:t>
            </a:r>
            <a:r>
              <a:rPr lang="en" sz="1100"/>
              <a:t>. </a:t>
            </a:r>
            <a:endParaRPr sz="1100"/>
          </a:p>
          <a:p>
            <a:pPr indent="-298450" lvl="1" marL="914400" rtl="0" algn="l">
              <a:spcBef>
                <a:spcPts val="0"/>
              </a:spcBef>
              <a:spcAft>
                <a:spcPts val="0"/>
              </a:spcAft>
              <a:buSzPts val="1100"/>
              <a:buChar char="◆"/>
            </a:pPr>
            <a:r>
              <a:rPr lang="en" sz="1100"/>
              <a:t>An alternative method for assessing the accuracy of an estimator of the expectation may involve the use of an overall </a:t>
            </a:r>
            <a:r>
              <a:rPr b="1" lang="en" sz="1100"/>
              <a:t>summary of the spread of the distribution</a:t>
            </a:r>
            <a:r>
              <a:rPr lang="en" sz="1100"/>
              <a:t>.</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Estimation of the Expectation</a:t>
            </a:r>
            <a:endParaRPr/>
          </a:p>
        </p:txBody>
      </p:sp>
      <p:sp>
        <p:nvSpPr>
          <p:cNvPr id="98" name="Google Shape;98;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b="1" lang="en" sz="1100" u="sng"/>
              <a:t>The Accuracy of the Sample Average</a:t>
            </a:r>
            <a:r>
              <a:rPr lang="en" sz="1100"/>
              <a:t>:</a:t>
            </a:r>
            <a:endParaRPr sz="1100"/>
          </a:p>
          <a:p>
            <a:pPr indent="-298450" lvl="1" marL="914400" rtl="0" algn="l">
              <a:spcBef>
                <a:spcPts val="0"/>
              </a:spcBef>
              <a:spcAft>
                <a:spcPts val="0"/>
              </a:spcAft>
              <a:buSzPts val="1100"/>
              <a:buChar char="◆"/>
            </a:pPr>
            <a:r>
              <a:rPr b="1" lang="en" sz="1100"/>
              <a:t>A standard method for quantifying the spread of a distribution about the expectation</a:t>
            </a:r>
            <a:r>
              <a:rPr lang="en" sz="1100"/>
              <a:t> is t</a:t>
            </a:r>
            <a:r>
              <a:rPr b="1" lang="en" sz="1100">
                <a:highlight>
                  <a:srgbClr val="00FF00"/>
                </a:highlight>
              </a:rPr>
              <a:t>he variance (or its square root, the standard deviation)</a:t>
            </a:r>
            <a:r>
              <a:rPr lang="en" sz="1100"/>
              <a:t>. Given an estimator of the expectation of a measurement, the sample average for example, we may evaluate the accuracy of the estimator by considering its variance.</a:t>
            </a:r>
            <a:endParaRPr sz="1100"/>
          </a:p>
          <a:p>
            <a:pPr indent="-298450" lvl="1" marL="914400" rtl="0" algn="l">
              <a:spcBef>
                <a:spcPts val="0"/>
              </a:spcBef>
              <a:spcAft>
                <a:spcPts val="0"/>
              </a:spcAft>
              <a:buSzPts val="1100"/>
              <a:buChar char="◆"/>
            </a:pPr>
            <a:r>
              <a:rPr lang="en" sz="1100" u="sng">
                <a:highlight>
                  <a:srgbClr val="00FFFF"/>
                </a:highlight>
              </a:rPr>
              <a:t>The smaller the variance the more accurate is the estimator</a:t>
            </a:r>
            <a:r>
              <a:rPr lang="en" sz="1100"/>
              <a:t>.</a:t>
            </a:r>
            <a:endParaRPr sz="1100"/>
          </a:p>
          <a:p>
            <a:pPr indent="-298450" lvl="1" marL="914400" rtl="0" algn="l">
              <a:spcBef>
                <a:spcPts val="0"/>
              </a:spcBef>
              <a:spcAft>
                <a:spcPts val="0"/>
              </a:spcAft>
              <a:buSzPts val="1100"/>
              <a:buChar char="◆"/>
            </a:pPr>
            <a:r>
              <a:rPr lang="en" sz="1100"/>
              <a:t>Below is the Variance of the Sample average: </a:t>
            </a:r>
            <a:endParaRPr sz="1100"/>
          </a:p>
        </p:txBody>
      </p:sp>
      <p:pic>
        <p:nvPicPr>
          <p:cNvPr id="99" name="Google Shape;99;p18"/>
          <p:cNvPicPr preferRelativeResize="0"/>
          <p:nvPr/>
        </p:nvPicPr>
        <p:blipFill>
          <a:blip r:embed="rId3">
            <a:alphaModFix/>
          </a:blip>
          <a:stretch>
            <a:fillRect/>
          </a:stretch>
        </p:blipFill>
        <p:spPr>
          <a:xfrm>
            <a:off x="1600313" y="2695575"/>
            <a:ext cx="5248275" cy="895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Estimation of the Expectation</a:t>
            </a:r>
            <a:endParaRPr/>
          </a:p>
        </p:txBody>
      </p:sp>
      <p:sp>
        <p:nvSpPr>
          <p:cNvPr id="105" name="Google Shape;105;p19"/>
          <p:cNvSpPr txBox="1"/>
          <p:nvPr>
            <p:ph idx="1" type="body"/>
          </p:nvPr>
        </p:nvSpPr>
        <p:spPr>
          <a:xfrm>
            <a:off x="311700" y="1281775"/>
            <a:ext cx="8520600" cy="33027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b="1" lang="en" sz="1100" u="sng"/>
              <a:t>The Accuracy of the Sample Average</a:t>
            </a:r>
            <a:r>
              <a:rPr lang="en" sz="1100"/>
              <a:t>:</a:t>
            </a:r>
            <a:endParaRPr sz="1100"/>
          </a:p>
          <a:p>
            <a:pPr indent="-298450" lvl="1" marL="914400" marR="0" rtl="0" algn="l">
              <a:lnSpc>
                <a:spcPct val="115000"/>
              </a:lnSpc>
              <a:spcBef>
                <a:spcPts val="0"/>
              </a:spcBef>
              <a:spcAft>
                <a:spcPts val="0"/>
              </a:spcAft>
              <a:buSzPts val="1100"/>
              <a:buChar char="◆"/>
            </a:pPr>
            <a:r>
              <a:rPr lang="en" sz="1100"/>
              <a:t>The </a:t>
            </a:r>
            <a:r>
              <a:rPr b="1" lang="en" sz="1100"/>
              <a:t>larger the sample size n</a:t>
            </a:r>
            <a:r>
              <a:rPr lang="en" sz="1100"/>
              <a:t>, the </a:t>
            </a:r>
            <a:r>
              <a:rPr b="1" lang="en" sz="1100"/>
              <a:t>smaller is the variance of the estimator</a:t>
            </a:r>
            <a:r>
              <a:rPr lang="en" sz="1100"/>
              <a:t>, in </a:t>
            </a:r>
            <a:r>
              <a:rPr lang="en" sz="1100" u="sng"/>
              <a:t>which case the values of the estimator tend to be more concentrated about the expectation</a:t>
            </a:r>
            <a:r>
              <a:rPr lang="en" sz="1100"/>
              <a:t>. </a:t>
            </a:r>
            <a:endParaRPr sz="1100"/>
          </a:p>
          <a:p>
            <a:pPr indent="-298450" lvl="1" marL="914400" marR="0" rtl="0" algn="l">
              <a:lnSpc>
                <a:spcPct val="115000"/>
              </a:lnSpc>
              <a:spcBef>
                <a:spcPts val="0"/>
              </a:spcBef>
              <a:spcAft>
                <a:spcPts val="0"/>
              </a:spcAft>
              <a:buSzPts val="1100"/>
              <a:buChar char="◆"/>
            </a:pPr>
            <a:r>
              <a:rPr lang="en" sz="1100"/>
              <a:t>Hence, </a:t>
            </a:r>
            <a:r>
              <a:rPr b="1" lang="en" sz="1100"/>
              <a:t>one may make the estimator more accurate </a:t>
            </a:r>
            <a:r>
              <a:rPr lang="en" sz="1100"/>
              <a:t>by </a:t>
            </a:r>
            <a:r>
              <a:rPr b="1" lang="en" sz="1100">
                <a:highlight>
                  <a:srgbClr val="00FF00"/>
                </a:highlight>
              </a:rPr>
              <a:t>increasing the sample size</a:t>
            </a:r>
            <a:r>
              <a:rPr lang="en" sz="1100"/>
              <a:t>.</a:t>
            </a:r>
            <a:endParaRPr sz="1100"/>
          </a:p>
          <a:p>
            <a:pPr indent="-298450" lvl="1" marL="914400" marR="0" rtl="0" algn="l">
              <a:lnSpc>
                <a:spcPct val="115000"/>
              </a:lnSpc>
              <a:spcBef>
                <a:spcPts val="0"/>
              </a:spcBef>
              <a:spcAft>
                <a:spcPts val="0"/>
              </a:spcAft>
              <a:buSzPts val="1100"/>
              <a:buChar char="◆"/>
            </a:pPr>
            <a:r>
              <a:rPr lang="en" sz="1100"/>
              <a:t>Another method for improving the accuracy of the average of measurements in estimating the expectation is </a:t>
            </a:r>
            <a:r>
              <a:rPr b="1" lang="en" sz="1100"/>
              <a:t>the application of a more accurate measurement device</a:t>
            </a:r>
            <a:r>
              <a:rPr lang="en" sz="1100"/>
              <a:t>. If the Var(X) of the measurement device decreases so does the variance of the sample average of such measurements.</a:t>
            </a:r>
            <a:endParaRPr sz="1200">
              <a:solidFill>
                <a:srgbClr val="333333"/>
              </a:solidFill>
              <a:highlight>
                <a:srgbClr val="FFFFFF"/>
              </a:highlight>
              <a:latin typeface="Arial"/>
              <a:ea typeface="Arial"/>
              <a:cs typeface="Arial"/>
              <a:sym typeface="Arial"/>
            </a:endParaRPr>
          </a:p>
          <a:p>
            <a:pPr indent="-304800" lvl="1" marL="914400" marR="0" rtl="0" algn="l">
              <a:lnSpc>
                <a:spcPct val="115000"/>
              </a:lnSpc>
              <a:spcBef>
                <a:spcPts val="0"/>
              </a:spcBef>
              <a:spcAft>
                <a:spcPts val="0"/>
              </a:spcAft>
              <a:buClr>
                <a:srgbClr val="333333"/>
              </a:buClr>
              <a:buSzPts val="1200"/>
              <a:buFont typeface="Arial"/>
              <a:buChar char="◆"/>
            </a:pPr>
            <a:r>
              <a:rPr lang="en" sz="1100"/>
              <a:t>When we investigate the accuracy of estimators, we will generally use overall summaries of the spread of their distribution around the target value of the parameter.</a:t>
            </a:r>
            <a:endParaRPr sz="1200">
              <a:solidFill>
                <a:srgbClr val="333333"/>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Estimation of the Expectation</a:t>
            </a:r>
            <a:endParaRPr/>
          </a:p>
        </p:txBody>
      </p:sp>
      <p:sp>
        <p:nvSpPr>
          <p:cNvPr id="111" name="Google Shape;111;p20"/>
          <p:cNvSpPr txBox="1"/>
          <p:nvPr>
            <p:ph idx="1" type="body"/>
          </p:nvPr>
        </p:nvSpPr>
        <p:spPr>
          <a:xfrm>
            <a:off x="311700" y="1281775"/>
            <a:ext cx="8520600" cy="33027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b="1" lang="en" sz="1100" u="sng"/>
              <a:t>Comparing Estimators</a:t>
            </a:r>
            <a:r>
              <a:rPr lang="en" sz="1100"/>
              <a:t>:</a:t>
            </a:r>
            <a:endParaRPr sz="1100"/>
          </a:p>
          <a:p>
            <a:pPr indent="-304800" lvl="1" marL="914400" marR="0" rtl="0" algn="l">
              <a:lnSpc>
                <a:spcPct val="115000"/>
              </a:lnSpc>
              <a:spcBef>
                <a:spcPts val="0"/>
              </a:spcBef>
              <a:spcAft>
                <a:spcPts val="0"/>
              </a:spcAft>
              <a:buClr>
                <a:srgbClr val="333333"/>
              </a:buClr>
              <a:buSzPts val="1200"/>
              <a:buFont typeface="Arial"/>
              <a:buChar char="◆"/>
            </a:pPr>
            <a:r>
              <a:rPr lang="en" sz="1100"/>
              <a:t>This section is about a more theoretical assessment of the estimator.</a:t>
            </a:r>
            <a:endParaRPr sz="1100"/>
          </a:p>
          <a:p>
            <a:pPr indent="-304800" lvl="1" marL="914400" marR="0" rtl="0" algn="l">
              <a:lnSpc>
                <a:spcPct val="115000"/>
              </a:lnSpc>
              <a:spcBef>
                <a:spcPts val="0"/>
              </a:spcBef>
              <a:spcAft>
                <a:spcPts val="0"/>
              </a:spcAft>
              <a:buClr>
                <a:srgbClr val="333333"/>
              </a:buClr>
              <a:buSzPts val="1200"/>
              <a:buFont typeface="Arial"/>
              <a:buChar char="◆"/>
            </a:pPr>
            <a:r>
              <a:rPr lang="en" sz="1100"/>
              <a:t>The question address here is: “How close are the unknown (and random) values of the estimator to a given value of the parameter?”</a:t>
            </a:r>
            <a:endParaRPr sz="1100"/>
          </a:p>
          <a:p>
            <a:pPr indent="-298450" lvl="1" marL="914400" rtl="0" algn="l">
              <a:spcBef>
                <a:spcPts val="0"/>
              </a:spcBef>
              <a:spcAft>
                <a:spcPts val="0"/>
              </a:spcAft>
              <a:buSzPts val="1100"/>
              <a:buChar char="◆"/>
            </a:pPr>
            <a:r>
              <a:rPr lang="en" sz="1100"/>
              <a:t>In the comparison between estimators we do not evaluate them in the context of the observed data. Rather, we compare them as random variables. The comparison deals with the properties of the estimators in a given theoretical context. Below are the steps we follow:</a:t>
            </a:r>
            <a:endParaRPr sz="1100"/>
          </a:p>
          <a:p>
            <a:pPr indent="-298450" lvl="2" marL="1371600" rtl="0" algn="l">
              <a:spcBef>
                <a:spcPts val="0"/>
              </a:spcBef>
              <a:spcAft>
                <a:spcPts val="0"/>
              </a:spcAft>
              <a:buSzPts val="1100"/>
              <a:buChar char="●"/>
            </a:pPr>
            <a:r>
              <a:rPr lang="en" sz="1100"/>
              <a:t>Assume in the comparison that the observations emerge from some distribution</a:t>
            </a:r>
            <a:endParaRPr sz="1100"/>
          </a:p>
          <a:p>
            <a:pPr indent="-304800" lvl="2" marL="1371600" rtl="0" algn="l">
              <a:spcBef>
                <a:spcPts val="0"/>
              </a:spcBef>
              <a:spcAft>
                <a:spcPts val="0"/>
              </a:spcAft>
              <a:buClr>
                <a:srgbClr val="333333"/>
              </a:buClr>
              <a:buSzPts val="1200"/>
              <a:buFont typeface="Arial"/>
              <a:buChar char="●"/>
            </a:pPr>
            <a:r>
              <a:rPr lang="en" sz="1100"/>
              <a:t>Specify parameter values for this distribution and select the appropriate sample size</a:t>
            </a:r>
            <a:endParaRPr sz="1100"/>
          </a:p>
          <a:p>
            <a:pPr indent="-304800" lvl="2" marL="1371600" rtl="0" algn="l">
              <a:spcBef>
                <a:spcPts val="0"/>
              </a:spcBef>
              <a:spcAft>
                <a:spcPts val="0"/>
              </a:spcAft>
              <a:buClr>
                <a:srgbClr val="333333"/>
              </a:buClr>
              <a:buSzPts val="1200"/>
              <a:buFont typeface="Arial"/>
              <a:buChar char="●"/>
            </a:pPr>
            <a:r>
              <a:rPr lang="en" sz="1100"/>
              <a:t>Compare the accuracy of one estimator against that of the other</a:t>
            </a:r>
            <a:endParaRPr sz="1100"/>
          </a:p>
          <a:p>
            <a:pPr indent="-298450" lvl="1" marL="914400" marR="0" rtl="0" algn="l">
              <a:lnSpc>
                <a:spcPct val="115000"/>
              </a:lnSpc>
              <a:spcBef>
                <a:spcPts val="0"/>
              </a:spcBef>
              <a:spcAft>
                <a:spcPts val="0"/>
              </a:spcAft>
              <a:buSzPts val="1100"/>
              <a:buChar char="◆"/>
            </a:pPr>
            <a:r>
              <a:rPr lang="en" sz="1100"/>
              <a:t>Following the outlined steps above, the book compare the sample average to the sample mid-range as estimators of the expectation, </a:t>
            </a:r>
            <a:r>
              <a:rPr b="1" lang="en" sz="1100"/>
              <a:t>when considering a Normal measurement</a:t>
            </a:r>
            <a:r>
              <a:rPr lang="en" sz="1100"/>
              <a:t>. We see that the variance of the sample average is much smaller than that of the mid range. (Page 165- 166)</a:t>
            </a:r>
            <a:endParaRPr sz="1100"/>
          </a:p>
          <a:p>
            <a:pPr indent="-298450" lvl="1" marL="914400" marR="0" rtl="0" algn="l">
              <a:lnSpc>
                <a:spcPct val="115000"/>
              </a:lnSpc>
              <a:spcBef>
                <a:spcPts val="0"/>
              </a:spcBef>
              <a:spcAft>
                <a:spcPts val="0"/>
              </a:spcAft>
              <a:buSzPts val="1100"/>
              <a:buChar char="◆"/>
            </a:pPr>
            <a:r>
              <a:rPr lang="en" sz="1100"/>
              <a:t>This shows that the accuracy of the sample average is better in this case than the accuracy of the mid-range estimator.</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Estimation of the Expectation</a:t>
            </a:r>
            <a:endParaRPr/>
          </a:p>
        </p:txBody>
      </p:sp>
      <p:sp>
        <p:nvSpPr>
          <p:cNvPr id="117" name="Google Shape;117;p21"/>
          <p:cNvSpPr txBox="1"/>
          <p:nvPr>
            <p:ph idx="1" type="body"/>
          </p:nvPr>
        </p:nvSpPr>
        <p:spPr>
          <a:xfrm>
            <a:off x="311700" y="1281775"/>
            <a:ext cx="8520600" cy="33027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b="1" lang="en" sz="1100" u="sng"/>
              <a:t>Comparing Estimators</a:t>
            </a:r>
            <a:r>
              <a:rPr lang="en" sz="1100"/>
              <a:t>:</a:t>
            </a:r>
            <a:endParaRPr sz="1100"/>
          </a:p>
          <a:p>
            <a:pPr indent="-298450" lvl="1" marL="914400" marR="0" rtl="0" algn="l">
              <a:lnSpc>
                <a:spcPct val="115000"/>
              </a:lnSpc>
              <a:spcBef>
                <a:spcPts val="0"/>
              </a:spcBef>
              <a:spcAft>
                <a:spcPts val="0"/>
              </a:spcAft>
              <a:buSzPts val="1100"/>
              <a:buChar char="◆"/>
            </a:pPr>
            <a:r>
              <a:rPr lang="en" sz="1100"/>
              <a:t>We see from the example above that when considering a </a:t>
            </a:r>
            <a:r>
              <a:rPr b="1" lang="en" sz="1100"/>
              <a:t>Normal measurement</a:t>
            </a:r>
            <a:r>
              <a:rPr lang="en" sz="1100"/>
              <a:t>,  the sample average is the best estimator for the expectation than the mid range.</a:t>
            </a:r>
            <a:endParaRPr sz="1100"/>
          </a:p>
          <a:p>
            <a:pPr indent="-298450" lvl="1" marL="914400" marR="0" rtl="0" algn="l">
              <a:lnSpc>
                <a:spcPct val="115000"/>
              </a:lnSpc>
              <a:spcBef>
                <a:spcPts val="0"/>
              </a:spcBef>
              <a:spcAft>
                <a:spcPts val="0"/>
              </a:spcAft>
              <a:buSzPts val="1100"/>
              <a:buChar char="◆"/>
            </a:pPr>
            <a:r>
              <a:rPr lang="en" sz="1100"/>
              <a:t>The simulation in Page 166, shows that if we consider a </a:t>
            </a:r>
            <a:r>
              <a:rPr b="1" lang="en" sz="1100"/>
              <a:t>Uniform distribution</a:t>
            </a:r>
            <a:r>
              <a:rPr lang="en" sz="1100"/>
              <a:t> as the distribution of the measurement, the mid range now becomes the best estimator for the expectation than the mid range. </a:t>
            </a:r>
            <a:endParaRPr sz="1100"/>
          </a:p>
          <a:p>
            <a:pPr indent="-298450" lvl="1" marL="914400" marR="0" rtl="0" algn="l">
              <a:lnSpc>
                <a:spcPct val="115000"/>
              </a:lnSpc>
              <a:spcBef>
                <a:spcPts val="0"/>
              </a:spcBef>
              <a:spcAft>
                <a:spcPts val="0"/>
              </a:spcAft>
              <a:buSzPts val="1100"/>
              <a:buChar char="◆"/>
            </a:pPr>
            <a:r>
              <a:rPr lang="en" sz="1100"/>
              <a:t>An important lesson here is that the distribution of the measurement will be a determining factor of the best estimator for the expectation.</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