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cf5992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cf5992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9e4f57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9e4f57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cf5992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1cf5992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29e4f57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29e4f57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9e4f57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9e4f57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9e4f57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9e4f57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9e4f57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29e4f57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8f864cb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8f864cb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99d073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99d073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cf5992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cf5992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cf5992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cf5992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cf5992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cf5992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cf5992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cf5992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cf5992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cf5992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cf5992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cf5992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1cf5992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1cf5992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679150" y="4663225"/>
            <a:ext cx="2514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Prepared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by Eddy Kamboh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4_zPOKZVHfc" TargetMode="External"/><Relationship Id="rId4" Type="http://schemas.openxmlformats.org/officeDocument/2006/relationships/hyperlink" Target="https://youtu.be/JpdwcOaGmfU" TargetMode="External"/><Relationship Id="rId5" Type="http://schemas.openxmlformats.org/officeDocument/2006/relationships/hyperlink" Target="https://youtu.be/U4cHRHmdTfI" TargetMode="External"/><Relationship Id="rId6" Type="http://schemas.openxmlformats.org/officeDocument/2006/relationships/hyperlink" Target="https://youtu.be/SGVVLVrDO7Q" TargetMode="External"/><Relationship Id="rId7" Type="http://schemas.openxmlformats.org/officeDocument/2006/relationships/hyperlink" Target="https://youtu.be/KLr2_bCTK_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datasciencecentral.com/profiles/blogs/significance-level-vs-confidence-level-vs-confidence-interv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siqk51_czGE" TargetMode="External"/><Relationship Id="rId4" Type="http://schemas.openxmlformats.org/officeDocument/2006/relationships/hyperlink" Target="https://youtu.be/i937-BeFPIg" TargetMode="External"/><Relationship Id="rId5" Type="http://schemas.openxmlformats.org/officeDocument/2006/relationships/hyperlink" Target="https://youtu.be/qGaAbBsMIvQ" TargetMode="External"/><Relationship Id="rId6" Type="http://schemas.openxmlformats.org/officeDocument/2006/relationships/hyperlink" Target="https://youtu.be/N5-UByIAds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hanacademy.org/math/statistics-probability/confidence-intervals-one-samp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THos6w8KgT7QduuXm5hgPN_BeSex9GicQiH6I02DByo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G6JDrWWZiY4" TargetMode="External"/><Relationship Id="rId4" Type="http://schemas.openxmlformats.org/officeDocument/2006/relationships/hyperlink" Target="https://youtu.be/D4DjvLZZdlE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NUwtSxHwptE" TargetMode="External"/><Relationship Id="rId4" Type="http://schemas.openxmlformats.org/officeDocument/2006/relationships/hyperlink" Target="https://youtu.be/0l1eUTSLBDM" TargetMode="Externa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11	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Normal Measurements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In the construction of the confidence intervals in the </a:t>
            </a:r>
            <a:r>
              <a:rPr b="1" lang="en" sz="1100"/>
              <a:t>previous section</a:t>
            </a:r>
            <a:r>
              <a:rPr lang="en" sz="1100"/>
              <a:t> it was assumed that the </a:t>
            </a:r>
            <a:r>
              <a:rPr b="1" lang="en" sz="1100">
                <a:highlight>
                  <a:srgbClr val="FFFF00"/>
                </a:highlight>
              </a:rPr>
              <a:t>sample size is large enough</a:t>
            </a:r>
            <a:r>
              <a:rPr lang="en" sz="1100"/>
              <a:t>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/>
              <a:t>This assumption was used both in the application of the </a:t>
            </a:r>
            <a:r>
              <a:rPr b="1" lang="en" sz="1100"/>
              <a:t>Central Limit Theorem</a:t>
            </a:r>
            <a:r>
              <a:rPr lang="en" sz="1100"/>
              <a:t> and in the </a:t>
            </a:r>
            <a:r>
              <a:rPr b="1" lang="en" sz="1100"/>
              <a:t>substitution of the unknown variance</a:t>
            </a:r>
            <a:r>
              <a:rPr lang="en" sz="1100"/>
              <a:t> by its </a:t>
            </a:r>
            <a:r>
              <a:rPr b="1" lang="en" sz="1100"/>
              <a:t>estimated value</a:t>
            </a:r>
            <a:r>
              <a:rPr lang="en" sz="1100"/>
              <a:t>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For a </a:t>
            </a:r>
            <a:r>
              <a:rPr b="1" lang="en" sz="1100"/>
              <a:t>small sample size</a:t>
            </a:r>
            <a:r>
              <a:rPr lang="en" sz="1100"/>
              <a:t> the reasoning that was applied before </a:t>
            </a:r>
            <a:r>
              <a:rPr lang="en" sz="1100" u="sng"/>
              <a:t>may no longer be valid</a:t>
            </a:r>
            <a:r>
              <a:rPr lang="en" sz="1100"/>
              <a:t>. The </a:t>
            </a:r>
            <a:r>
              <a:rPr b="1" lang="en" sz="1100"/>
              <a:t>Normal distribution</a:t>
            </a:r>
            <a:r>
              <a:rPr lang="en" sz="1100"/>
              <a:t> may not be a </a:t>
            </a:r>
            <a:r>
              <a:rPr lang="en" sz="1100" u="sng"/>
              <a:t>good enough approximation of the sampling distribution of the sample average</a:t>
            </a:r>
            <a:r>
              <a:rPr lang="en" sz="1100"/>
              <a:t> and the </a:t>
            </a:r>
            <a:r>
              <a:rPr b="1" lang="en" sz="1100"/>
              <a:t>sample variance</a:t>
            </a:r>
            <a:r>
              <a:rPr lang="en" sz="1100"/>
              <a:t> may </a:t>
            </a:r>
            <a:r>
              <a:rPr b="1" lang="en" sz="1100"/>
              <a:t>differ</a:t>
            </a:r>
            <a:r>
              <a:rPr lang="en" sz="1100"/>
              <a:t> substantially </a:t>
            </a:r>
            <a:r>
              <a:rPr lang="en" sz="1100" u="sng"/>
              <a:t>from the actual value of the measurement variance</a:t>
            </a:r>
            <a:r>
              <a:rPr lang="en" sz="1100"/>
              <a:t>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In this section we make the assumption that the distribution of the measurements is Normal since the inference is based on small samples.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Normal Measurements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We need to remember that the assumption of Normal distribution for small sample size does not work all the time. The book use the example of the price of a car, which follow an Exponential </a:t>
            </a:r>
            <a:r>
              <a:rPr lang="en" sz="1100"/>
              <a:t>distribution</a:t>
            </a:r>
            <a:r>
              <a:rPr lang="en" sz="1100"/>
              <a:t>. Therefore the application of the methods from this section can produce incorrect inference.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https://youtu.be/4_zPOKZVHfc</a:t>
            </a:r>
            <a:r>
              <a:rPr lang="en" sz="1100"/>
              <a:t> 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https://youtu.be/JpdwcOaGmfU</a:t>
            </a:r>
            <a:r>
              <a:rPr lang="en" sz="1100"/>
              <a:t> 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https://youtu.be/U4cHRHmdTfI</a:t>
            </a:r>
            <a:r>
              <a:rPr lang="en" sz="1100"/>
              <a:t> 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https://youtu.be/SGVVLVrDO7Q</a:t>
            </a:r>
            <a:r>
              <a:rPr lang="en" sz="1100"/>
              <a:t> 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https://youtu.be/KLr2_bCTK_E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Sample Size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For this section, you can refer to the examples in the book and let me know if you have any questions.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04825"/>
            <a:ext cx="56769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for Confidence Intervals, 95% Confidence Level</a:t>
            </a:r>
            <a:endParaRPr b="0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00" y="2067575"/>
            <a:ext cx="48958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973100" y="3513950"/>
            <a:ext cx="72363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 vs. Confidence Level vs. Significance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https://www.datasciencecentral.com/profiles/blogs/significance-level-vs-confidence-level-vs-confidence-interval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Self-Quiz Review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898075" y="1232800"/>
            <a:ext cx="78051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https://youtu.be/siqk51_czGE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https://youtu.be/i937-BeFPIg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https://youtu.be/qGaAbBsMIvQ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https://youtu.be/N5-UByIAdsw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Khan Academy Videos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32475" y="1204775"/>
            <a:ext cx="8520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are several videos covering confidence intervals on Khan Academy. I encourage to watch them to supplement what is presented in the textbook: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◆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https://www.khanacademy.org/math/statistics-probability/confidence-intervals-one-sample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Quiz Unit 3 - Review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https://docs.google.com/document/d/1THos6w8KgT7QduuXm5hgPN_BeSex9GicQiH6I02DByo/edit?usp=sharing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Student Learning Objectives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Intervals for Mean and Proportion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Intervals for Normal Measurements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Choosing the Sample Size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Summary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Formulas for Confidence Intervals, 95% Confidence Level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Self-Quiz Review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Khan Academy videos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Graded Quiz Unit 3 - Review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Define confidence intervals and confidence levels.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Construct a confidence interval for the expectation of a measurement and for the probability of an event.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Compute the sample size that will produce a confidence interval of a given width.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Mean and Proportion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</a:t>
            </a:r>
            <a:r>
              <a:rPr b="1" lang="en" sz="1100" u="sng"/>
              <a:t>confidence interval</a:t>
            </a:r>
            <a:r>
              <a:rPr lang="en" sz="1100"/>
              <a:t>, like a point estimator, is a </a:t>
            </a:r>
            <a:r>
              <a:rPr lang="en" sz="1100" u="sng"/>
              <a:t>method for estimating the unknown value of a parameter</a:t>
            </a:r>
            <a:r>
              <a:rPr lang="en" sz="1100"/>
              <a:t>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</a:t>
            </a:r>
            <a:r>
              <a:rPr lang="en" sz="1100"/>
              <a:t>nstead of producing a single number, the </a:t>
            </a:r>
            <a:r>
              <a:rPr b="1" lang="en" sz="1100"/>
              <a:t>confidence interval</a:t>
            </a:r>
            <a:r>
              <a:rPr lang="en" sz="1100"/>
              <a:t> is an </a:t>
            </a:r>
            <a:r>
              <a:rPr b="1" lang="en" sz="1100" u="sng"/>
              <a:t>interval of numbers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interval of values is calculated from the data.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</a:t>
            </a:r>
            <a:r>
              <a:rPr b="1" lang="en" sz="1100"/>
              <a:t>confidence interval</a:t>
            </a:r>
            <a:r>
              <a:rPr lang="en" sz="1100"/>
              <a:t> is likely to </a:t>
            </a:r>
            <a:r>
              <a:rPr lang="en" sz="1100" u="sng"/>
              <a:t>include the unknown population parameter</a:t>
            </a:r>
            <a:r>
              <a:rPr lang="en" sz="1100"/>
              <a:t>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</a:t>
            </a:r>
            <a:r>
              <a:rPr lang="en" sz="1100" u="sng"/>
              <a:t>probability of the event of inclusion</a:t>
            </a:r>
            <a:r>
              <a:rPr lang="en" sz="1100"/>
              <a:t> is denoted as the </a:t>
            </a:r>
            <a:r>
              <a:rPr b="1" lang="en" sz="1100">
                <a:highlight>
                  <a:srgbClr val="FFFF00"/>
                </a:highlight>
              </a:rPr>
              <a:t>confidence level</a:t>
            </a:r>
            <a:r>
              <a:rPr lang="en" sz="1100"/>
              <a:t> of the confidence intervals.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will cover a method for the computation of confidence intervals for the </a:t>
            </a:r>
            <a:r>
              <a:rPr b="1" lang="en" sz="1100"/>
              <a:t>expectation of a measurement</a:t>
            </a:r>
            <a:r>
              <a:rPr lang="en" sz="1100"/>
              <a:t> and a similar method for the computation of a confidence interval for </a:t>
            </a:r>
            <a:r>
              <a:rPr b="1" lang="en" sz="1100"/>
              <a:t>the probability of an event</a:t>
            </a:r>
            <a:r>
              <a:rPr lang="en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Mean and Proportion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Examples of Confidence Intervals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Recall, a </a:t>
            </a:r>
            <a:r>
              <a:rPr b="1" lang="en" sz="1100"/>
              <a:t>point estimator of the expectation </a:t>
            </a:r>
            <a:r>
              <a:rPr lang="en" sz="1100"/>
              <a:t>of a measurement is the</a:t>
            </a:r>
            <a:r>
              <a:rPr b="1" lang="en" sz="1100"/>
              <a:t> sample average </a:t>
            </a:r>
            <a:r>
              <a:rPr lang="en" sz="1100"/>
              <a:t>of the variable that is associated with the measurement.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A natural interval to consider is an interval centered at the sample average 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The structure of the confidence interval of confidence level 95% is                                                                                        , where S is the estimated standard deviation of the measurement (namely, the sample standard deviation) and n is the sample size.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The interval above can be expressed in the form:</a:t>
            </a:r>
            <a:endParaRPr sz="1100"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75" y="2245579"/>
            <a:ext cx="225425" cy="26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725" y="2601575"/>
            <a:ext cx="26003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850" y="3587950"/>
            <a:ext cx="1173879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Mean and Proportion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Examples of Confidence Intervals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Recall that the 1.96 = qnorm(0.975) # This is the percentile value corresponding to the upper tail of the Normal distribution when 95% of the probability is centered around the mean.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Note that we can also use the 90% confidence interval level. Here instead of using 1.96 in the formula, we use 1.645 =qnorm(0.95) # </a:t>
            </a:r>
            <a:r>
              <a:rPr lang="en" sz="1100"/>
              <a:t>This is the percentile value corresponding to the upper tail of the Normal distribution when 90% of the probability is centered around the mean.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Note that we can also use the 99% confidence interval level. Here instead of using 1.96 in the formula, we use 2.58 =qnorm(0.995) # This is the percentile value corresponding to the upper tail of the Normal distribution when 99% of the probability is centered around the mean. You can see that we can use different confidence interval level.</a:t>
            </a:r>
            <a:endParaRPr sz="1100"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Mean and Proportion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Examples of Confidence Intervals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Recall the estimator of the probability p is the relative proportion of occurrences of the event in the sample,    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The structure of the confidence interval of confidence level 95% is                                                                                  where n is the sample size.      Replaces        as the estimate of the parameter and                             replace             as the estimate of the variance of the estimator.  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The interval above can be expressed in the form: </a:t>
            </a:r>
            <a:endParaRPr sz="11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275" y="1578650"/>
            <a:ext cx="13892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800" y="1904950"/>
            <a:ext cx="2848874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0" y="2254850"/>
            <a:ext cx="13892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675" y="2232554"/>
            <a:ext cx="225425" cy="26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750" y="2261100"/>
            <a:ext cx="9429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8125" y="2231250"/>
            <a:ext cx="39552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799300"/>
            <a:ext cx="1222150" cy="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Mean and Proportion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Confidence Intervals for the Mean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This section deals with the theory behind the construction of confidence intervals for the expectation.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https://youtu.be/G6JDrWWZiY4</a:t>
            </a:r>
            <a:r>
              <a:rPr lang="en" sz="1100"/>
              <a:t> 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https://youtu.be/D4DjvLZZdlE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Below is the correct way to interpret the confidence interval as described in the book:</a:t>
            </a:r>
            <a:endParaRPr sz="1100"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000" y="3155300"/>
            <a:ext cx="63817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for </a:t>
            </a:r>
            <a:r>
              <a:rPr lang="en"/>
              <a:t>Mean and Proportion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Confidence Intervals for a Proportion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This section deals with the theory behind the construction of confidence intervals for the proportion.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https://youtu.be/NUwtSxHwptE</a:t>
            </a:r>
            <a:endParaRPr sz="1100"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https://youtu.be/0l1eUTSLBDM</a:t>
            </a:r>
            <a:r>
              <a:rPr lang="en" sz="1100"/>
              <a:t> </a:t>
            </a:r>
            <a:endParaRPr sz="1100"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738" y="2571738"/>
            <a:ext cx="51530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