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slide" Target="slides/slide20.xml"/><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3320180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3320180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637713d6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637713d6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637713d6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637713d6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637713d6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637713d6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637713d6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637713d6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6f11868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6f11868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6f11868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6f11868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6f11868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6f11868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a5ed6a8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a5ed6a8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a5ed6a8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a5ed6a8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c99d073d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c99d073d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a5ed6a8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a5ed6a8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4ba3447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4ba3447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4ba34479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4ba34479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4ba34479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4ba34479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4ba34479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4ba34479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4ba34479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4ba34479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4ba34479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4ba34479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4ba34479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4ba34479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2" name="Google Shape;12;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3" name="Google Shape;13;p2"/>
          <p:cNvGrpSpPr/>
          <p:nvPr/>
        </p:nvGrpSpPr>
        <p:grpSpPr>
          <a:xfrm>
            <a:off x="1004144" y="1022025"/>
            <a:ext cx="7136668" cy="152400"/>
            <a:chOff x="1346429" y="1011300"/>
            <a:chExt cx="6452100" cy="152400"/>
          </a:xfrm>
        </p:grpSpPr>
        <p:cxnSp>
          <p:nvCxnSpPr>
            <p:cNvPr id="14" name="Google Shape;14;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5" name="Google Shape;15;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6" name="Google Shape;16;p2"/>
          <p:cNvGrpSpPr/>
          <p:nvPr/>
        </p:nvGrpSpPr>
        <p:grpSpPr>
          <a:xfrm>
            <a:off x="1004151" y="3969100"/>
            <a:ext cx="7136668" cy="152400"/>
            <a:chOff x="1346435" y="3969088"/>
            <a:chExt cx="6452100" cy="152400"/>
          </a:xfrm>
        </p:grpSpPr>
        <p:cxnSp>
          <p:nvCxnSpPr>
            <p:cNvPr id="17" name="Google Shape;17;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9" name="Google Shape;19;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20" name="Google Shape;20;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 name="Google Shape;2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9" name="Google Shape;59;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5" name="Google Shape;2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0" name="Google Shape;3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3" name="Google Shape;33;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4679150" y="4663225"/>
            <a:ext cx="25146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Prepared</a:t>
            </a:r>
            <a:r>
              <a:rPr lang="en">
                <a:latin typeface="Open Sans"/>
                <a:ea typeface="Open Sans"/>
                <a:cs typeface="Open Sans"/>
                <a:sym typeface="Open Sans"/>
              </a:rPr>
              <a:t> by Eddy Kamboh</a:t>
            </a:r>
            <a:endParaRPr>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online.stat.psu.edu/statprogram/reviews/statistical-concepts/proportions" TargetMode="External"/><Relationship Id="rId4" Type="http://schemas.openxmlformats.org/officeDocument/2006/relationships/hyperlink" Target="https://www.youtube.com/watch?v=5LFhu0vGzk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youtu.be/K31BtEO5kiw" TargetMode="External"/><Relationship Id="rId4" Type="http://schemas.openxmlformats.org/officeDocument/2006/relationships/hyperlink" Target="https://youtu.be/_Yd4oUxCH-Q" TargetMode="External"/><Relationship Id="rId5" Type="http://schemas.openxmlformats.org/officeDocument/2006/relationships/hyperlink" Target="https://youtu.be/5RJcbaBWO1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youtu.be/NtPCgrcUi10" TargetMode="External"/><Relationship Id="rId4" Type="http://schemas.openxmlformats.org/officeDocument/2006/relationships/hyperlink" Target="https://youtu.be/S-nqkRcfA1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youtu.be/9tpJEZnx9zU" TargetMode="External"/><Relationship Id="rId4" Type="http://schemas.openxmlformats.org/officeDocument/2006/relationships/hyperlink" Target="https://youtu.be/trOdkviqLkw" TargetMode="External"/><Relationship Id="rId5" Type="http://schemas.openxmlformats.org/officeDocument/2006/relationships/hyperlink" Target="https://youtu.be/ZZKNRbrz3Jw" TargetMode="External"/><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Chapter 12		</a:t>
            </a:r>
            <a:endParaRPr/>
          </a:p>
        </p:txBody>
      </p:sp>
      <p:sp>
        <p:nvSpPr>
          <p:cNvPr id="68" name="Google Shape;68;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Testing Hypothesis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Theory of Hypothesis Testing</a:t>
            </a:r>
            <a:endParaRPr/>
          </a:p>
        </p:txBody>
      </p:sp>
      <p:sp>
        <p:nvSpPr>
          <p:cNvPr id="123" name="Google Shape;123;p22"/>
          <p:cNvSpPr txBox="1"/>
          <p:nvPr>
            <p:ph idx="1" type="body"/>
          </p:nvPr>
        </p:nvSpPr>
        <p:spPr>
          <a:xfrm>
            <a:off x="342600" y="1243150"/>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rgbClr val="333333"/>
              </a:buClr>
              <a:buSzPts val="1100"/>
              <a:buChar char="➔"/>
            </a:pPr>
            <a:r>
              <a:rPr b="1" lang="en" sz="1100">
                <a:solidFill>
                  <a:srgbClr val="333333"/>
                </a:solidFill>
                <a:highlight>
                  <a:srgbClr val="FFFFFF"/>
                </a:highlight>
              </a:rPr>
              <a:t>Error Types and Error Probabilities</a:t>
            </a:r>
            <a:r>
              <a:rPr lang="en" sz="1100">
                <a:solidFill>
                  <a:srgbClr val="333333"/>
                </a:solidFill>
                <a:highlight>
                  <a:srgbClr val="FFFFFF"/>
                </a:highlight>
              </a:rPr>
              <a:t>:</a:t>
            </a:r>
            <a:endParaRPr sz="1100">
              <a:solidFill>
                <a:srgbClr val="333333"/>
              </a:solidFill>
              <a:highlight>
                <a:srgbClr val="FFFFFF"/>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There are two types of errors that can be encountered when conducting a Hypothesis testing.</a:t>
            </a:r>
            <a:endParaRPr sz="1100">
              <a:solidFill>
                <a:srgbClr val="333333"/>
              </a:solidFill>
              <a:highlight>
                <a:schemeClr val="lt1"/>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A </a:t>
            </a:r>
            <a:r>
              <a:rPr b="1" lang="en" sz="1100">
                <a:solidFill>
                  <a:srgbClr val="333333"/>
                </a:solidFill>
                <a:highlight>
                  <a:schemeClr val="lt1"/>
                </a:highlight>
              </a:rPr>
              <a:t>Type 1 Error</a:t>
            </a:r>
            <a:r>
              <a:rPr lang="en" sz="1100">
                <a:solidFill>
                  <a:srgbClr val="333333"/>
                </a:solidFill>
                <a:highlight>
                  <a:schemeClr val="lt1"/>
                </a:highlight>
              </a:rPr>
              <a:t> is rejecting the null hypothesis when H0 is actually true.</a:t>
            </a:r>
            <a:endParaRPr sz="1100">
              <a:solidFill>
                <a:srgbClr val="333333"/>
              </a:solidFill>
              <a:highlight>
                <a:schemeClr val="lt1"/>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A T</a:t>
            </a:r>
            <a:r>
              <a:rPr b="1" lang="en" sz="1100">
                <a:solidFill>
                  <a:srgbClr val="333333"/>
                </a:solidFill>
                <a:highlight>
                  <a:schemeClr val="lt1"/>
                </a:highlight>
              </a:rPr>
              <a:t>ype 2 Error</a:t>
            </a:r>
            <a:r>
              <a:rPr lang="en" sz="1100">
                <a:solidFill>
                  <a:srgbClr val="333333"/>
                </a:solidFill>
                <a:highlight>
                  <a:schemeClr val="lt1"/>
                </a:highlight>
              </a:rPr>
              <a:t> is failing to reject the null hypothesis when the alternative is actually true.</a:t>
            </a:r>
            <a:endParaRPr sz="1100">
              <a:solidFill>
                <a:srgbClr val="333333"/>
              </a:solidFill>
              <a:highlight>
                <a:schemeClr val="lt1"/>
              </a:highlight>
            </a:endParaRPr>
          </a:p>
          <a:p>
            <a:pPr indent="-298450" lvl="1" marL="914400" rtl="0" algn="l">
              <a:lnSpc>
                <a:spcPct val="200000"/>
              </a:lnSpc>
              <a:spcBef>
                <a:spcPts val="0"/>
              </a:spcBef>
              <a:spcAft>
                <a:spcPts val="0"/>
              </a:spcAft>
              <a:buClr>
                <a:srgbClr val="333333"/>
              </a:buClr>
              <a:buSzPts val="1100"/>
              <a:buChar char="◆"/>
            </a:pPr>
            <a:r>
              <a:rPr b="1" lang="en" sz="1100">
                <a:solidFill>
                  <a:srgbClr val="333333"/>
                </a:solidFill>
                <a:highlight>
                  <a:schemeClr val="lt1"/>
                </a:highlight>
              </a:rPr>
              <a:t>Type 1 Error</a:t>
            </a:r>
            <a:r>
              <a:rPr lang="en" sz="1100">
                <a:solidFill>
                  <a:srgbClr val="333333"/>
                </a:solidFill>
                <a:highlight>
                  <a:schemeClr val="lt1"/>
                </a:highlight>
              </a:rPr>
              <a:t> is more severe that </a:t>
            </a:r>
            <a:r>
              <a:rPr b="1" lang="en" sz="1100">
                <a:solidFill>
                  <a:srgbClr val="333333"/>
                </a:solidFill>
                <a:highlight>
                  <a:schemeClr val="lt1"/>
                </a:highlight>
              </a:rPr>
              <a:t>Type 2 Error</a:t>
            </a:r>
            <a:r>
              <a:rPr lang="en" sz="1100">
                <a:solidFill>
                  <a:srgbClr val="333333"/>
                </a:solidFill>
                <a:highlight>
                  <a:schemeClr val="lt1"/>
                </a:highlight>
              </a:rPr>
              <a:t>. The Type 1 Error is also known as the </a:t>
            </a:r>
            <a:r>
              <a:rPr b="1" lang="en" sz="1100">
                <a:solidFill>
                  <a:srgbClr val="333333"/>
                </a:solidFill>
                <a:highlight>
                  <a:schemeClr val="lt1"/>
                </a:highlight>
              </a:rPr>
              <a:t>significance level</a:t>
            </a:r>
            <a:r>
              <a:rPr lang="en" sz="1100">
                <a:solidFill>
                  <a:srgbClr val="333333"/>
                </a:solidFill>
                <a:highlight>
                  <a:schemeClr val="lt1"/>
                </a:highlight>
              </a:rPr>
              <a:t>. The significance level can be 5% or 1%, with 5% being the most widely used level. If you recall in the previous slide, the </a:t>
            </a:r>
            <a:r>
              <a:rPr b="1" lang="en" sz="1100">
                <a:solidFill>
                  <a:srgbClr val="333333"/>
                </a:solidFill>
                <a:highlight>
                  <a:schemeClr val="lt1"/>
                </a:highlight>
              </a:rPr>
              <a:t>area in red under the curve</a:t>
            </a:r>
            <a:r>
              <a:rPr lang="en" sz="1100">
                <a:solidFill>
                  <a:srgbClr val="333333"/>
                </a:solidFill>
                <a:highlight>
                  <a:schemeClr val="lt1"/>
                </a:highlight>
              </a:rPr>
              <a:t> was the rejection area. That area represent the significance level. If we incorrectly reject the null hypothesis, that is the T statistics falls under the red area, this will occurs with a probability of 5% (assuming the significance level was set at 5%).</a:t>
            </a:r>
            <a:endParaRPr sz="1100">
              <a:solidFill>
                <a:srgbClr val="333333"/>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Theory of Hypothesis Testing</a:t>
            </a:r>
            <a:endParaRPr/>
          </a:p>
        </p:txBody>
      </p:sp>
      <p:sp>
        <p:nvSpPr>
          <p:cNvPr id="129" name="Google Shape;129;p23"/>
          <p:cNvSpPr txBox="1"/>
          <p:nvPr>
            <p:ph idx="1" type="body"/>
          </p:nvPr>
        </p:nvSpPr>
        <p:spPr>
          <a:xfrm>
            <a:off x="342600" y="1243150"/>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rgbClr val="333333"/>
              </a:buClr>
              <a:buSzPts val="1100"/>
              <a:buChar char="➔"/>
            </a:pPr>
            <a:r>
              <a:rPr b="1" lang="en" sz="1100">
                <a:solidFill>
                  <a:srgbClr val="333333"/>
                </a:solidFill>
                <a:highlight>
                  <a:srgbClr val="FFFFFF"/>
                </a:highlight>
              </a:rPr>
              <a:t>Error Types and Error Probabilities</a:t>
            </a:r>
            <a:r>
              <a:rPr lang="en" sz="1100">
                <a:solidFill>
                  <a:srgbClr val="333333"/>
                </a:solidFill>
                <a:highlight>
                  <a:srgbClr val="FFFFFF"/>
                </a:highlight>
              </a:rPr>
              <a:t>:</a:t>
            </a:r>
            <a:endParaRPr sz="1100">
              <a:solidFill>
                <a:srgbClr val="333333"/>
              </a:solidFill>
              <a:highlight>
                <a:srgbClr val="FFFFFF"/>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The best way to express Type 2 errors is in term of its complement (1- Probability of Type 2 Error), which is the probability of rejecting the null hypothesis when the alternative hypothesis is true. </a:t>
            </a:r>
            <a:endParaRPr sz="1100">
              <a:solidFill>
                <a:srgbClr val="333333"/>
              </a:solidFill>
              <a:highlight>
                <a:schemeClr val="lt1"/>
              </a:highlight>
            </a:endParaRPr>
          </a:p>
        </p:txBody>
      </p:sp>
      <p:pic>
        <p:nvPicPr>
          <p:cNvPr id="130" name="Google Shape;130;p23"/>
          <p:cNvPicPr preferRelativeResize="0"/>
          <p:nvPr/>
        </p:nvPicPr>
        <p:blipFill>
          <a:blip r:embed="rId3">
            <a:alphaModFix/>
          </a:blip>
          <a:stretch>
            <a:fillRect/>
          </a:stretch>
        </p:blipFill>
        <p:spPr>
          <a:xfrm>
            <a:off x="2638425" y="2457450"/>
            <a:ext cx="4171950" cy="99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Theory of Hypothesis Testing</a:t>
            </a:r>
            <a:endParaRPr/>
          </a:p>
        </p:txBody>
      </p:sp>
      <p:sp>
        <p:nvSpPr>
          <p:cNvPr id="136" name="Google Shape;136;p24"/>
          <p:cNvSpPr txBox="1"/>
          <p:nvPr>
            <p:ph idx="1" type="body"/>
          </p:nvPr>
        </p:nvSpPr>
        <p:spPr>
          <a:xfrm>
            <a:off x="342600" y="1243150"/>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rgbClr val="333333"/>
              </a:buClr>
              <a:buSzPts val="1100"/>
              <a:buChar char="➔"/>
            </a:pPr>
            <a:r>
              <a:rPr b="1" lang="en" sz="1100">
                <a:solidFill>
                  <a:srgbClr val="333333"/>
                </a:solidFill>
                <a:highlight>
                  <a:srgbClr val="FFFFFF"/>
                </a:highlight>
              </a:rPr>
              <a:t>p-Values</a:t>
            </a:r>
            <a:r>
              <a:rPr lang="en" sz="1100">
                <a:solidFill>
                  <a:srgbClr val="333333"/>
                </a:solidFill>
                <a:highlight>
                  <a:srgbClr val="FFFFFF"/>
                </a:highlight>
              </a:rPr>
              <a:t>:</a:t>
            </a:r>
            <a:endParaRPr sz="1100">
              <a:solidFill>
                <a:srgbClr val="333333"/>
              </a:solidFill>
              <a:highlight>
                <a:srgbClr val="FFFFFF"/>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The p-value is another test statistic.</a:t>
            </a:r>
            <a:endParaRPr sz="1100">
              <a:solidFill>
                <a:srgbClr val="333333"/>
              </a:solidFill>
              <a:highlight>
                <a:schemeClr val="lt1"/>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It is the </a:t>
            </a:r>
            <a:r>
              <a:rPr b="1" lang="en" sz="1100">
                <a:solidFill>
                  <a:srgbClr val="333333"/>
                </a:solidFill>
                <a:highlight>
                  <a:schemeClr val="lt1"/>
                </a:highlight>
              </a:rPr>
              <a:t>significance level </a:t>
            </a:r>
            <a:r>
              <a:rPr lang="en" sz="1100">
                <a:solidFill>
                  <a:srgbClr val="333333"/>
                </a:solidFill>
                <a:highlight>
                  <a:schemeClr val="lt1"/>
                </a:highlight>
              </a:rPr>
              <a:t>of the test in which </a:t>
            </a:r>
            <a:r>
              <a:rPr b="1" lang="en" sz="1100">
                <a:solidFill>
                  <a:srgbClr val="333333"/>
                </a:solidFill>
                <a:highlight>
                  <a:schemeClr val="lt1"/>
                </a:highlight>
              </a:rPr>
              <a:t>the observed value of the statistic</a:t>
            </a:r>
            <a:r>
              <a:rPr lang="en" sz="1100">
                <a:solidFill>
                  <a:srgbClr val="333333"/>
                </a:solidFill>
                <a:highlight>
                  <a:schemeClr val="lt1"/>
                </a:highlight>
              </a:rPr>
              <a:t> serves as the threshold.</a:t>
            </a:r>
            <a:endParaRPr sz="1100">
              <a:solidFill>
                <a:srgbClr val="333333"/>
              </a:solidFill>
              <a:highlight>
                <a:schemeClr val="lt1"/>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The </a:t>
            </a:r>
            <a:r>
              <a:rPr b="1" lang="en" sz="1100">
                <a:solidFill>
                  <a:srgbClr val="333333"/>
                </a:solidFill>
                <a:highlight>
                  <a:schemeClr val="lt1"/>
                </a:highlight>
              </a:rPr>
              <a:t>p-value</a:t>
            </a:r>
            <a:r>
              <a:rPr lang="en" sz="1100">
                <a:solidFill>
                  <a:srgbClr val="333333"/>
                </a:solidFill>
                <a:highlight>
                  <a:schemeClr val="lt1"/>
                </a:highlight>
              </a:rPr>
              <a:t> is used as a test statistic by comparing its value to the </a:t>
            </a:r>
            <a:r>
              <a:rPr b="1" lang="en" sz="1100">
                <a:solidFill>
                  <a:srgbClr val="333333"/>
                </a:solidFill>
                <a:highlight>
                  <a:schemeClr val="lt1"/>
                </a:highlight>
              </a:rPr>
              <a:t>predefined significance level</a:t>
            </a:r>
            <a:r>
              <a:rPr lang="en" sz="1100">
                <a:solidFill>
                  <a:srgbClr val="333333"/>
                </a:solidFill>
                <a:highlight>
                  <a:schemeClr val="lt1"/>
                </a:highlight>
              </a:rPr>
              <a:t>.</a:t>
            </a:r>
            <a:endParaRPr sz="1100">
              <a:solidFill>
                <a:srgbClr val="333333"/>
              </a:solidFill>
              <a:highlight>
                <a:schemeClr val="lt1"/>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Remember, the </a:t>
            </a:r>
            <a:r>
              <a:rPr b="1" lang="en" sz="1100">
                <a:solidFill>
                  <a:srgbClr val="333333"/>
                </a:solidFill>
                <a:highlight>
                  <a:schemeClr val="lt1"/>
                </a:highlight>
              </a:rPr>
              <a:t>predefined significance level</a:t>
            </a:r>
            <a:r>
              <a:rPr lang="en" sz="1100">
                <a:solidFill>
                  <a:srgbClr val="333333"/>
                </a:solidFill>
                <a:highlight>
                  <a:schemeClr val="lt1"/>
                </a:highlight>
              </a:rPr>
              <a:t> is the red area under the curve shown previously. It is the rejection area of the null hypothesis. If the p-value is less than this area, we will reject the null hypothesis. If the p-value is greater than the red area, we will fail to reject the null hypothesis.</a:t>
            </a:r>
            <a:endParaRPr sz="1100">
              <a:solidFill>
                <a:srgbClr val="333333"/>
              </a:solidFill>
              <a:highlight>
                <a:schemeClr val="lt1"/>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If the significance level is 1% then the null hypothesis is rejected for p-values less that 0.01. Likewise, if the significance level is set at the 5% level then the null hypothesis is rejected for p-values less than 0.05.</a:t>
            </a:r>
            <a:endParaRPr sz="1100">
              <a:solidFill>
                <a:srgbClr val="333333"/>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Testing Hypothesis on Expectation</a:t>
            </a:r>
            <a:endParaRPr/>
          </a:p>
        </p:txBody>
      </p:sp>
      <p:sp>
        <p:nvSpPr>
          <p:cNvPr id="142" name="Google Shape;142;p25"/>
          <p:cNvSpPr txBox="1"/>
          <p:nvPr>
            <p:ph idx="1" type="body"/>
          </p:nvPr>
        </p:nvSpPr>
        <p:spPr>
          <a:xfrm>
            <a:off x="342600" y="1243150"/>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rgbClr val="333333"/>
              </a:buClr>
              <a:buSzPts val="1100"/>
              <a:buChar char="➔"/>
            </a:pPr>
            <a:r>
              <a:rPr b="1" lang="en" sz="1100">
                <a:solidFill>
                  <a:srgbClr val="333333"/>
                </a:solidFill>
                <a:highlight>
                  <a:srgbClr val="FFFFFF"/>
                </a:highlight>
              </a:rPr>
              <a:t>Read page 211 to 218</a:t>
            </a:r>
            <a:r>
              <a:rPr lang="en" sz="1100">
                <a:solidFill>
                  <a:srgbClr val="333333"/>
                </a:solidFill>
                <a:highlight>
                  <a:srgbClr val="FFFFFF"/>
                </a:highlight>
              </a:rPr>
              <a:t> and let me know if you have any questions</a:t>
            </a:r>
            <a:endParaRPr sz="1100">
              <a:solidFill>
                <a:srgbClr val="333333"/>
              </a:solidFill>
              <a:highlight>
                <a:srgbClr val="FFFFFF"/>
              </a:highlight>
            </a:endParaRPr>
          </a:p>
          <a:p>
            <a:pPr indent="0" lvl="0" marL="457200" rtl="0" algn="l">
              <a:lnSpc>
                <a:spcPct val="200000"/>
              </a:lnSpc>
              <a:spcBef>
                <a:spcPts val="1600"/>
              </a:spcBef>
              <a:spcAft>
                <a:spcPts val="0"/>
              </a:spcAft>
              <a:buNone/>
            </a:pPr>
            <a:r>
              <a:t/>
            </a:r>
            <a:endParaRPr sz="1100">
              <a:solidFill>
                <a:srgbClr val="333333"/>
              </a:solidFill>
              <a:highlight>
                <a:srgbClr val="FFFFFF"/>
              </a:highlight>
            </a:endParaRPr>
          </a:p>
          <a:p>
            <a:pPr indent="0" lvl="0" marL="914400" rtl="0" algn="l">
              <a:lnSpc>
                <a:spcPct val="200000"/>
              </a:lnSpc>
              <a:spcBef>
                <a:spcPts val="1600"/>
              </a:spcBef>
              <a:spcAft>
                <a:spcPts val="1600"/>
              </a:spcAft>
              <a:buNone/>
            </a:pPr>
            <a:r>
              <a:t/>
            </a:r>
            <a:endParaRPr sz="1100">
              <a:solidFill>
                <a:srgbClr val="333333"/>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Testing Hypothesis on Proportion</a:t>
            </a:r>
            <a:endParaRPr/>
          </a:p>
        </p:txBody>
      </p:sp>
      <p:sp>
        <p:nvSpPr>
          <p:cNvPr id="148" name="Google Shape;148;p26"/>
          <p:cNvSpPr txBox="1"/>
          <p:nvPr>
            <p:ph idx="1" type="body"/>
          </p:nvPr>
        </p:nvSpPr>
        <p:spPr>
          <a:xfrm>
            <a:off x="342600" y="1243150"/>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rgbClr val="333333"/>
              </a:buClr>
              <a:buSzPts val="1100"/>
              <a:buChar char="➔"/>
            </a:pPr>
            <a:r>
              <a:rPr lang="en" sz="1100">
                <a:solidFill>
                  <a:srgbClr val="333333"/>
                </a:solidFill>
                <a:highlight>
                  <a:srgbClr val="FFFFFF"/>
                </a:highlight>
              </a:rPr>
              <a:t>It is important to the that for the case of Proportion, the test statistic is the square of the Z statistic (see the detail in the book). The sampling distribution of this statistic under the null hypothesis is, approximately, the </a:t>
            </a:r>
            <a:r>
              <a:rPr b="1" lang="en" sz="1100">
                <a:solidFill>
                  <a:srgbClr val="333333"/>
                </a:solidFill>
                <a:highlight>
                  <a:srgbClr val="FFFFFF"/>
                </a:highlight>
              </a:rPr>
              <a:t>chi-square distribution</a:t>
            </a:r>
            <a:r>
              <a:rPr lang="en" sz="1100">
                <a:solidFill>
                  <a:srgbClr val="333333"/>
                </a:solidFill>
                <a:highlight>
                  <a:srgbClr val="FFFFFF"/>
                </a:highlight>
              </a:rPr>
              <a:t>. The R function </a:t>
            </a:r>
            <a:r>
              <a:rPr b="1" lang="en" sz="1100">
                <a:solidFill>
                  <a:srgbClr val="333333"/>
                </a:solidFill>
                <a:highlight>
                  <a:srgbClr val="FFFFFF"/>
                </a:highlight>
              </a:rPr>
              <a:t>prop.test</a:t>
            </a:r>
            <a:r>
              <a:rPr lang="en" sz="1100">
                <a:solidFill>
                  <a:srgbClr val="333333"/>
                </a:solidFill>
                <a:highlight>
                  <a:srgbClr val="FFFFFF"/>
                </a:highlight>
              </a:rPr>
              <a:t> will automatically compute that statistic for us.</a:t>
            </a:r>
            <a:endParaRPr sz="1100">
              <a:solidFill>
                <a:srgbClr val="333333"/>
              </a:solidFill>
              <a:highlight>
                <a:srgbClr val="FFFFFF"/>
              </a:highlight>
            </a:endParaRPr>
          </a:p>
          <a:p>
            <a:pPr indent="-298450" lvl="0" marL="457200" rtl="0" algn="l">
              <a:lnSpc>
                <a:spcPct val="200000"/>
              </a:lnSpc>
              <a:spcBef>
                <a:spcPts val="0"/>
              </a:spcBef>
              <a:spcAft>
                <a:spcPts val="0"/>
              </a:spcAft>
              <a:buClr>
                <a:srgbClr val="333333"/>
              </a:buClr>
              <a:buSzPts val="1100"/>
              <a:buChar char="➔"/>
            </a:pPr>
            <a:r>
              <a:rPr lang="en" sz="1100" u="sng">
                <a:solidFill>
                  <a:schemeClr val="hlink"/>
                </a:solidFill>
                <a:latin typeface="Arial"/>
                <a:ea typeface="Arial"/>
                <a:cs typeface="Arial"/>
                <a:sym typeface="Arial"/>
                <a:hlinkClick r:id="rId3"/>
              </a:rPr>
              <a:t>https://online.stat.psu.edu/statprogram/reviews/statistical-concepts/proportions</a:t>
            </a:r>
            <a:endParaRPr sz="1100">
              <a:solidFill>
                <a:srgbClr val="333333"/>
              </a:solidFill>
              <a:highlight>
                <a:srgbClr val="FFFFFF"/>
              </a:highlight>
            </a:endParaRPr>
          </a:p>
          <a:p>
            <a:pPr indent="-298450" lvl="0" marL="457200" rtl="0" algn="l">
              <a:lnSpc>
                <a:spcPct val="200000"/>
              </a:lnSpc>
              <a:spcBef>
                <a:spcPts val="0"/>
              </a:spcBef>
              <a:spcAft>
                <a:spcPts val="0"/>
              </a:spcAft>
              <a:buClr>
                <a:srgbClr val="333333"/>
              </a:buClr>
              <a:buSzPts val="1100"/>
              <a:buChar char="➔"/>
            </a:pPr>
            <a:r>
              <a:rPr lang="en" sz="1100" u="sng">
                <a:solidFill>
                  <a:schemeClr val="hlink"/>
                </a:solidFill>
                <a:latin typeface="Arial"/>
                <a:ea typeface="Arial"/>
                <a:cs typeface="Arial"/>
                <a:sym typeface="Arial"/>
                <a:hlinkClick r:id="rId4"/>
              </a:rPr>
              <a:t>https://www.youtube.com/watch?v=5LFhu0vGzkI</a:t>
            </a:r>
            <a:endParaRPr sz="1100">
              <a:solidFill>
                <a:srgbClr val="333333"/>
              </a:solidFill>
              <a:highlight>
                <a:srgbClr val="FFFFFF"/>
              </a:highlight>
            </a:endParaRPr>
          </a:p>
          <a:p>
            <a:pPr indent="0" lvl="0" marL="457200" rtl="0" algn="l">
              <a:lnSpc>
                <a:spcPct val="200000"/>
              </a:lnSpc>
              <a:spcBef>
                <a:spcPts val="1600"/>
              </a:spcBef>
              <a:spcAft>
                <a:spcPts val="0"/>
              </a:spcAft>
              <a:buNone/>
            </a:pPr>
            <a:r>
              <a:t/>
            </a:r>
            <a:endParaRPr sz="1100">
              <a:solidFill>
                <a:srgbClr val="333333"/>
              </a:solidFill>
              <a:highlight>
                <a:srgbClr val="FFFFFF"/>
              </a:highlight>
            </a:endParaRPr>
          </a:p>
          <a:p>
            <a:pPr indent="0" lvl="0" marL="914400" rtl="0" algn="l">
              <a:lnSpc>
                <a:spcPct val="200000"/>
              </a:lnSpc>
              <a:spcBef>
                <a:spcPts val="1600"/>
              </a:spcBef>
              <a:spcAft>
                <a:spcPts val="1600"/>
              </a:spcAft>
              <a:buNone/>
            </a:pPr>
            <a:r>
              <a:t/>
            </a:r>
            <a:endParaRPr sz="1100">
              <a:solidFill>
                <a:srgbClr val="333333"/>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pic>
        <p:nvPicPr>
          <p:cNvPr id="154" name="Google Shape;154;p27"/>
          <p:cNvPicPr preferRelativeResize="0"/>
          <p:nvPr/>
        </p:nvPicPr>
        <p:blipFill>
          <a:blip r:embed="rId3">
            <a:alphaModFix/>
          </a:blip>
          <a:stretch>
            <a:fillRect/>
          </a:stretch>
        </p:blipFill>
        <p:spPr>
          <a:xfrm>
            <a:off x="1336075" y="1076225"/>
            <a:ext cx="5748676" cy="368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pic>
        <p:nvPicPr>
          <p:cNvPr id="160" name="Google Shape;160;p28"/>
          <p:cNvPicPr preferRelativeResize="0"/>
          <p:nvPr/>
        </p:nvPicPr>
        <p:blipFill>
          <a:blip r:embed="rId3">
            <a:alphaModFix/>
          </a:blip>
          <a:stretch>
            <a:fillRect/>
          </a:stretch>
        </p:blipFill>
        <p:spPr>
          <a:xfrm>
            <a:off x="1295400" y="1304825"/>
            <a:ext cx="6505575" cy="2914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pic>
        <p:nvPicPr>
          <p:cNvPr id="166" name="Google Shape;166;p29"/>
          <p:cNvPicPr preferRelativeResize="0"/>
          <p:nvPr/>
        </p:nvPicPr>
        <p:blipFill>
          <a:blip r:embed="rId3">
            <a:alphaModFix/>
          </a:blip>
          <a:stretch>
            <a:fillRect/>
          </a:stretch>
        </p:blipFill>
        <p:spPr>
          <a:xfrm>
            <a:off x="1981200" y="1304825"/>
            <a:ext cx="5086350" cy="1924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Self-Quiz Unit 4 Review</a:t>
            </a:r>
            <a:endParaRPr/>
          </a:p>
        </p:txBody>
      </p:sp>
      <p:sp>
        <p:nvSpPr>
          <p:cNvPr id="172" name="Google Shape;172;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33333"/>
                </a:solidFill>
                <a:highlight>
                  <a:srgbClr val="FFFFFF"/>
                </a:highlight>
              </a:rPr>
              <a:t>data&lt;-read.csv('http://pluto.huji.ac.il/~msby/StatThink/Datasets/cars.csv')</a:t>
            </a:r>
            <a:endParaRPr sz="1100">
              <a:solidFill>
                <a:srgbClr val="333333"/>
              </a:solidFill>
              <a:highlight>
                <a:srgbClr val="FFFFFF"/>
              </a:highlight>
            </a:endParaRPr>
          </a:p>
          <a:p>
            <a:pPr indent="0" lvl="0" marL="0" rtl="0" algn="l">
              <a:spcBef>
                <a:spcPts val="1600"/>
              </a:spcBef>
              <a:spcAft>
                <a:spcPts val="0"/>
              </a:spcAft>
              <a:buNone/>
            </a:pPr>
            <a:r>
              <a:t/>
            </a:r>
            <a:endParaRPr sz="1100">
              <a:solidFill>
                <a:srgbClr val="333333"/>
              </a:solidFill>
              <a:highlight>
                <a:srgbClr val="FFFFFF"/>
              </a:highlight>
            </a:endParaRPr>
          </a:p>
          <a:p>
            <a:pPr indent="0" lvl="0" marL="0" rtl="0" algn="l">
              <a:spcBef>
                <a:spcPts val="1600"/>
              </a:spcBef>
              <a:spcAft>
                <a:spcPts val="0"/>
              </a:spcAft>
              <a:buNone/>
            </a:pPr>
            <a:r>
              <a:rPr lang="en" sz="1100">
                <a:solidFill>
                  <a:srgbClr val="333333"/>
                </a:solidFill>
                <a:highlight>
                  <a:srgbClr val="FFFFFF"/>
                </a:highlight>
              </a:rPr>
              <a:t>## </a:t>
            </a:r>
            <a:r>
              <a:rPr lang="en" sz="1100">
                <a:solidFill>
                  <a:srgbClr val="333333"/>
                </a:solidFill>
                <a:highlight>
                  <a:srgbClr val="FFFFFF"/>
                </a:highlight>
                <a:uFill>
                  <a:noFill/>
                </a:uFill>
                <a:hlinkClick r:id="rId3">
                  <a:extLst>
                    <a:ext uri="{A12FA001-AC4F-418D-AE19-62706E023703}">
                      <ahyp:hlinkClr val="tx"/>
                    </a:ext>
                  </a:extLst>
                </a:hlinkClick>
              </a:rPr>
              <a:t>https://youtu.be/K31BtEO5kiw</a:t>
            </a:r>
            <a:r>
              <a:rPr lang="en" sz="1100">
                <a:solidFill>
                  <a:srgbClr val="333333"/>
                </a:solidFill>
                <a:highlight>
                  <a:srgbClr val="FFFFFF"/>
                </a:highlight>
              </a:rPr>
              <a:t>   </a:t>
            </a:r>
            <a:endParaRPr sz="1100">
              <a:solidFill>
                <a:srgbClr val="333333"/>
              </a:solidFill>
              <a:highlight>
                <a:srgbClr val="FFFFFF"/>
              </a:highlight>
            </a:endParaRPr>
          </a:p>
          <a:p>
            <a:pPr indent="0" lvl="0" marL="0" rtl="0" algn="l">
              <a:spcBef>
                <a:spcPts val="1600"/>
              </a:spcBef>
              <a:spcAft>
                <a:spcPts val="0"/>
              </a:spcAft>
              <a:buNone/>
            </a:pPr>
            <a:r>
              <a:t/>
            </a:r>
            <a:endParaRPr sz="1100">
              <a:solidFill>
                <a:srgbClr val="333333"/>
              </a:solidFill>
              <a:highlight>
                <a:srgbClr val="FFFFFF"/>
              </a:highlight>
            </a:endParaRPr>
          </a:p>
          <a:p>
            <a:pPr indent="0" lvl="0" marL="0" rtl="0" algn="l">
              <a:spcBef>
                <a:spcPts val="1600"/>
              </a:spcBef>
              <a:spcAft>
                <a:spcPts val="0"/>
              </a:spcAft>
              <a:buNone/>
            </a:pPr>
            <a:r>
              <a:rPr lang="en" sz="1100">
                <a:solidFill>
                  <a:srgbClr val="333333"/>
                </a:solidFill>
                <a:highlight>
                  <a:srgbClr val="FFFFFF"/>
                </a:highlight>
              </a:rPr>
              <a:t>### </a:t>
            </a:r>
            <a:r>
              <a:rPr lang="en" sz="1100">
                <a:solidFill>
                  <a:srgbClr val="333333"/>
                </a:solidFill>
                <a:highlight>
                  <a:srgbClr val="FFFFFF"/>
                </a:highlight>
                <a:uFill>
                  <a:noFill/>
                </a:uFill>
                <a:hlinkClick r:id="rId4">
                  <a:extLst>
                    <a:ext uri="{A12FA001-AC4F-418D-AE19-62706E023703}">
                      <ahyp:hlinkClr val="tx"/>
                    </a:ext>
                  </a:extLst>
                </a:hlinkClick>
              </a:rPr>
              <a:t>https://youtu.be/_Yd4oUxCH-Q</a:t>
            </a:r>
            <a:r>
              <a:rPr lang="en" sz="1100">
                <a:solidFill>
                  <a:srgbClr val="333333"/>
                </a:solidFill>
                <a:highlight>
                  <a:srgbClr val="FFFFFF"/>
                </a:highlight>
              </a:rPr>
              <a:t>   </a:t>
            </a:r>
            <a:endParaRPr sz="1100">
              <a:solidFill>
                <a:srgbClr val="333333"/>
              </a:solidFill>
              <a:highlight>
                <a:srgbClr val="FFFFFF"/>
              </a:highlight>
            </a:endParaRPr>
          </a:p>
          <a:p>
            <a:pPr indent="0" lvl="0" marL="0" rtl="0" algn="l">
              <a:spcBef>
                <a:spcPts val="1600"/>
              </a:spcBef>
              <a:spcAft>
                <a:spcPts val="0"/>
              </a:spcAft>
              <a:buNone/>
            </a:pPr>
            <a:r>
              <a:t/>
            </a:r>
            <a:endParaRPr sz="1100">
              <a:solidFill>
                <a:srgbClr val="333333"/>
              </a:solidFill>
              <a:highlight>
                <a:srgbClr val="FFFFFF"/>
              </a:highlight>
            </a:endParaRPr>
          </a:p>
          <a:p>
            <a:pPr indent="0" lvl="0" marL="0" rtl="0" algn="l">
              <a:spcBef>
                <a:spcPts val="1600"/>
              </a:spcBef>
              <a:spcAft>
                <a:spcPts val="1600"/>
              </a:spcAft>
              <a:buNone/>
            </a:pPr>
            <a:r>
              <a:rPr lang="en" sz="1100">
                <a:solidFill>
                  <a:srgbClr val="333333"/>
                </a:solidFill>
                <a:highlight>
                  <a:srgbClr val="FFFFFF"/>
                </a:highlight>
              </a:rPr>
              <a:t>## </a:t>
            </a:r>
            <a:r>
              <a:rPr lang="en" sz="1100">
                <a:solidFill>
                  <a:srgbClr val="333333"/>
                </a:solidFill>
                <a:highlight>
                  <a:srgbClr val="FFFFFF"/>
                </a:highlight>
                <a:uFill>
                  <a:noFill/>
                </a:uFill>
                <a:hlinkClick r:id="rId5">
                  <a:extLst>
                    <a:ext uri="{A12FA001-AC4F-418D-AE19-62706E023703}">
                      <ahyp:hlinkClr val="tx"/>
                    </a:ext>
                  </a:extLst>
                </a:hlinkClick>
              </a:rPr>
              <a:t>https://youtu.be/5RJcbaBWO1A</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Assignment Unit 4 Guide</a:t>
            </a:r>
            <a:endParaRPr/>
          </a:p>
        </p:txBody>
      </p:sp>
      <p:sp>
        <p:nvSpPr>
          <p:cNvPr id="178" name="Google Shape;178;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333333"/>
              </a:solidFill>
              <a:highlight>
                <a:srgbClr val="FFFFFF"/>
              </a:highlight>
            </a:endParaRPr>
          </a:p>
          <a:p>
            <a:pPr indent="0" lvl="0" marL="0" rtl="0" algn="l">
              <a:spcBef>
                <a:spcPts val="1600"/>
              </a:spcBef>
              <a:spcAft>
                <a:spcPts val="0"/>
              </a:spcAft>
              <a:buNone/>
            </a:pPr>
            <a:r>
              <a:rPr lang="en" sz="1100">
                <a:solidFill>
                  <a:srgbClr val="333333"/>
                </a:solidFill>
                <a:highlight>
                  <a:srgbClr val="FFFFFF"/>
                </a:highlight>
              </a:rPr>
              <a:t># </a:t>
            </a:r>
            <a:r>
              <a:rPr lang="en" sz="1100" u="sng">
                <a:solidFill>
                  <a:schemeClr val="hlink"/>
                </a:solidFill>
                <a:highlight>
                  <a:srgbClr val="FFFFFF"/>
                </a:highlight>
                <a:hlinkClick r:id="rId3"/>
              </a:rPr>
              <a:t>https://youtu.be/NtPCgrcUi10</a:t>
            </a:r>
            <a:r>
              <a:rPr lang="en" sz="1100">
                <a:solidFill>
                  <a:srgbClr val="333333"/>
                </a:solidFill>
                <a:highlight>
                  <a:srgbClr val="FFFFFF"/>
                </a:highlight>
              </a:rPr>
              <a:t> </a:t>
            </a:r>
            <a:endParaRPr sz="1100">
              <a:solidFill>
                <a:srgbClr val="333333"/>
              </a:solidFill>
              <a:highlight>
                <a:srgbClr val="FFFFFF"/>
              </a:highlight>
            </a:endParaRPr>
          </a:p>
          <a:p>
            <a:pPr indent="0" lvl="0" marL="0" rtl="0" algn="l">
              <a:spcBef>
                <a:spcPts val="1600"/>
              </a:spcBef>
              <a:spcAft>
                <a:spcPts val="0"/>
              </a:spcAft>
              <a:buNone/>
            </a:pPr>
            <a:r>
              <a:rPr lang="en" sz="1100">
                <a:solidFill>
                  <a:srgbClr val="333333"/>
                </a:solidFill>
                <a:highlight>
                  <a:srgbClr val="FFFFFF"/>
                </a:highlight>
              </a:rPr>
              <a:t># </a:t>
            </a:r>
            <a:r>
              <a:rPr lang="en" sz="1100" u="sng">
                <a:solidFill>
                  <a:schemeClr val="hlink"/>
                </a:solidFill>
                <a:highlight>
                  <a:srgbClr val="FFFFFF"/>
                </a:highlight>
                <a:hlinkClick r:id="rId4"/>
              </a:rPr>
              <a:t>https://youtu.be/S-nqkRcfA1k</a:t>
            </a:r>
            <a:r>
              <a:rPr lang="en" sz="1100">
                <a:solidFill>
                  <a:srgbClr val="333333"/>
                </a:solidFill>
                <a:highlight>
                  <a:srgbClr val="FFFFFF"/>
                </a:highlight>
              </a:rPr>
              <a:t> </a:t>
            </a:r>
            <a:endParaRPr sz="1100">
              <a:solidFill>
                <a:srgbClr val="333333"/>
              </a:solidFill>
              <a:highlight>
                <a:srgbClr val="FFFFFF"/>
              </a:highlight>
            </a:endParaRPr>
          </a:p>
          <a:p>
            <a:pPr indent="0" lvl="0" marL="0" rtl="0" algn="l">
              <a:spcBef>
                <a:spcPts val="1600"/>
              </a:spcBef>
              <a:spcAft>
                <a:spcPts val="0"/>
              </a:spcAft>
              <a:buNone/>
            </a:pPr>
            <a:r>
              <a:t/>
            </a:r>
            <a:endParaRPr sz="1100">
              <a:solidFill>
                <a:srgbClr val="333333"/>
              </a:solidFill>
              <a:highlight>
                <a:srgbClr val="FFFFFF"/>
              </a:highlight>
            </a:endParaRPr>
          </a:p>
          <a:p>
            <a:pPr indent="0" lvl="0" marL="0" rtl="0" algn="l">
              <a:spcBef>
                <a:spcPts val="1600"/>
              </a:spcBef>
              <a:spcAft>
                <a:spcPts val="1600"/>
              </a:spcAft>
              <a:buNone/>
            </a:pPr>
            <a:r>
              <a:t/>
            </a:r>
            <a:endParaRPr sz="1100">
              <a:solidFill>
                <a:srgbClr val="33333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Char char="●"/>
            </a:pPr>
            <a:r>
              <a:rPr lang="en" sz="1100"/>
              <a:t>Student Learning Objectives</a:t>
            </a:r>
            <a:endParaRPr sz="1100"/>
          </a:p>
          <a:p>
            <a:pPr indent="-298450" lvl="0" marL="457200" rtl="0" algn="l">
              <a:lnSpc>
                <a:spcPct val="200000"/>
              </a:lnSpc>
              <a:spcBef>
                <a:spcPts val="0"/>
              </a:spcBef>
              <a:spcAft>
                <a:spcPts val="0"/>
              </a:spcAft>
              <a:buSzPts val="1100"/>
              <a:buChar char="●"/>
            </a:pPr>
            <a:r>
              <a:rPr lang="en" sz="1100"/>
              <a:t>The Theory of Hypothesis Testing</a:t>
            </a:r>
            <a:endParaRPr sz="1100"/>
          </a:p>
          <a:p>
            <a:pPr indent="-298450" lvl="0" marL="457200" rtl="0" algn="l">
              <a:lnSpc>
                <a:spcPct val="200000"/>
              </a:lnSpc>
              <a:spcBef>
                <a:spcPts val="0"/>
              </a:spcBef>
              <a:spcAft>
                <a:spcPts val="0"/>
              </a:spcAft>
              <a:buSzPts val="1100"/>
              <a:buChar char="●"/>
            </a:pPr>
            <a:r>
              <a:rPr lang="en" sz="1100"/>
              <a:t>Testing Hypothesis on Expectation</a:t>
            </a:r>
            <a:endParaRPr sz="1100"/>
          </a:p>
          <a:p>
            <a:pPr indent="-298450" lvl="0" marL="457200" rtl="0" algn="l">
              <a:lnSpc>
                <a:spcPct val="200000"/>
              </a:lnSpc>
              <a:spcBef>
                <a:spcPts val="0"/>
              </a:spcBef>
              <a:spcAft>
                <a:spcPts val="0"/>
              </a:spcAft>
              <a:buSzPts val="1100"/>
              <a:buChar char="●"/>
            </a:pPr>
            <a:r>
              <a:rPr lang="en" sz="1100"/>
              <a:t>Testing Hypothesis on Proportion</a:t>
            </a:r>
            <a:endParaRPr sz="1100"/>
          </a:p>
          <a:p>
            <a:pPr indent="-298450" lvl="0" marL="457200" rtl="0" algn="l">
              <a:lnSpc>
                <a:spcPct val="200000"/>
              </a:lnSpc>
              <a:spcBef>
                <a:spcPts val="0"/>
              </a:spcBef>
              <a:spcAft>
                <a:spcPts val="0"/>
              </a:spcAft>
              <a:buSzPts val="1100"/>
              <a:buChar char="●"/>
            </a:pPr>
            <a:r>
              <a:rPr lang="en" sz="1100"/>
              <a:t>Summary</a:t>
            </a:r>
            <a:endParaRPr sz="1100"/>
          </a:p>
          <a:p>
            <a:pPr indent="-298450" lvl="0" marL="457200" rtl="0" algn="l">
              <a:lnSpc>
                <a:spcPct val="200000"/>
              </a:lnSpc>
              <a:spcBef>
                <a:spcPts val="0"/>
              </a:spcBef>
              <a:spcAft>
                <a:spcPts val="0"/>
              </a:spcAft>
              <a:buSzPts val="1100"/>
              <a:buChar char="●"/>
            </a:pPr>
            <a:r>
              <a:rPr lang="en" sz="1100"/>
              <a:t>Self-Quiz Unit 4 Review</a:t>
            </a:r>
            <a:endParaRPr sz="1100"/>
          </a:p>
          <a:p>
            <a:pPr indent="-298450" lvl="0" marL="457200" rtl="0" algn="l">
              <a:lnSpc>
                <a:spcPct val="200000"/>
              </a:lnSpc>
              <a:spcBef>
                <a:spcPts val="0"/>
              </a:spcBef>
              <a:spcAft>
                <a:spcPts val="0"/>
              </a:spcAft>
              <a:buSzPts val="1100"/>
              <a:buChar char="●"/>
            </a:pPr>
            <a:r>
              <a:rPr lang="en" sz="1100"/>
              <a:t>Assignment Unit 4 Guide</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Assignment Unit 4 Guide</a:t>
            </a:r>
            <a:endParaRPr/>
          </a:p>
        </p:txBody>
      </p:sp>
      <p:sp>
        <p:nvSpPr>
          <p:cNvPr id="184" name="Google Shape;184;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333333"/>
              </a:solidFill>
              <a:highlight>
                <a:srgbClr val="FFFFFF"/>
              </a:highlight>
            </a:endParaRPr>
          </a:p>
          <a:p>
            <a:pPr indent="0" lvl="0" marL="0" rtl="0" algn="l">
              <a:spcBef>
                <a:spcPts val="1600"/>
              </a:spcBef>
              <a:spcAft>
                <a:spcPts val="0"/>
              </a:spcAft>
              <a:buNone/>
            </a:pPr>
            <a:r>
              <a:rPr lang="en" sz="1100">
                <a:solidFill>
                  <a:srgbClr val="333333"/>
                </a:solidFill>
                <a:highlight>
                  <a:srgbClr val="FFFFFF"/>
                </a:highlight>
              </a:rPr>
              <a:t>************************** Below is the structure of the simulation you are asked to run in question # 7</a:t>
            </a:r>
            <a:endParaRPr sz="1100">
              <a:solidFill>
                <a:srgbClr val="333333"/>
              </a:solidFill>
              <a:highlight>
                <a:srgbClr val="FFFFFF"/>
              </a:highlight>
            </a:endParaRPr>
          </a:p>
          <a:p>
            <a:pPr indent="0" lvl="0" marL="0" rtl="0" algn="l">
              <a:spcBef>
                <a:spcPts val="1600"/>
              </a:spcBef>
              <a:spcAft>
                <a:spcPts val="0"/>
              </a:spcAft>
              <a:buNone/>
            </a:pPr>
            <a:r>
              <a:rPr lang="en" sz="1100">
                <a:solidFill>
                  <a:srgbClr val="333333"/>
                </a:solidFill>
                <a:highlight>
                  <a:srgbClr val="FFFFFF"/>
                </a:highlight>
              </a:rPr>
              <a:t>abs.diff.means&lt;-rep(0,10^5)</a:t>
            </a:r>
            <a:endParaRPr sz="1100">
              <a:solidFill>
                <a:srgbClr val="333333"/>
              </a:solidFill>
              <a:highlight>
                <a:srgbClr val="FFFFFF"/>
              </a:highlight>
            </a:endParaRPr>
          </a:p>
          <a:p>
            <a:pPr indent="0" lvl="0" marL="0" rtl="0" algn="l">
              <a:spcBef>
                <a:spcPts val="1600"/>
              </a:spcBef>
              <a:spcAft>
                <a:spcPts val="0"/>
              </a:spcAft>
              <a:buNone/>
            </a:pPr>
            <a:r>
              <a:rPr lang="en" sz="1100">
                <a:solidFill>
                  <a:srgbClr val="333333"/>
                </a:solidFill>
                <a:highlight>
                  <a:srgbClr val="FFFFFF"/>
                </a:highlight>
              </a:rPr>
              <a:t>for(i in 1:10^5){</a:t>
            </a:r>
            <a:endParaRPr sz="1100">
              <a:solidFill>
                <a:srgbClr val="333333"/>
              </a:solidFill>
              <a:highlight>
                <a:srgbClr val="FFFFFF"/>
              </a:highlight>
            </a:endParaRPr>
          </a:p>
          <a:p>
            <a:pPr indent="0" lvl="0" marL="0" rtl="0" algn="l">
              <a:spcBef>
                <a:spcPts val="1600"/>
              </a:spcBef>
              <a:spcAft>
                <a:spcPts val="0"/>
              </a:spcAft>
              <a:buNone/>
            </a:pPr>
            <a:r>
              <a:rPr lang="en" sz="1100">
                <a:solidFill>
                  <a:srgbClr val="333333"/>
                </a:solidFill>
                <a:highlight>
                  <a:srgbClr val="FFFFFF"/>
                </a:highlight>
              </a:rPr>
              <a:t>  x&lt;-sample(x)</a:t>
            </a:r>
            <a:endParaRPr sz="1100">
              <a:solidFill>
                <a:srgbClr val="333333"/>
              </a:solidFill>
              <a:highlight>
                <a:srgbClr val="FFFFFF"/>
              </a:highlight>
            </a:endParaRPr>
          </a:p>
          <a:p>
            <a:pPr indent="0" lvl="0" marL="0" rtl="0" algn="l">
              <a:spcBef>
                <a:spcPts val="1600"/>
              </a:spcBef>
              <a:spcAft>
                <a:spcPts val="0"/>
              </a:spcAft>
              <a:buNone/>
            </a:pPr>
            <a:r>
              <a:rPr lang="en" sz="1100">
                <a:solidFill>
                  <a:srgbClr val="333333"/>
                </a:solidFill>
                <a:highlight>
                  <a:srgbClr val="FFFFFF"/>
                </a:highlight>
              </a:rPr>
              <a:t>  abs.diff.means[i]&lt;-abs(mean(x[1:10])-mean(x[11:20]))</a:t>
            </a:r>
            <a:endParaRPr sz="1100">
              <a:solidFill>
                <a:srgbClr val="333333"/>
              </a:solidFill>
              <a:highlight>
                <a:srgbClr val="FFFFFF"/>
              </a:highlight>
            </a:endParaRPr>
          </a:p>
          <a:p>
            <a:pPr indent="0" lvl="0" marL="0" rtl="0" algn="l">
              <a:spcBef>
                <a:spcPts val="1600"/>
              </a:spcBef>
              <a:spcAft>
                <a:spcPts val="0"/>
              </a:spcAft>
              <a:buNone/>
            </a:pPr>
            <a:r>
              <a:rPr lang="en" sz="1100">
                <a:solidFill>
                  <a:srgbClr val="333333"/>
                </a:solidFill>
                <a:highlight>
                  <a:srgbClr val="FFFFFF"/>
                </a:highlight>
              </a:rPr>
              <a:t>}</a:t>
            </a:r>
            <a:endParaRPr sz="1100">
              <a:solidFill>
                <a:srgbClr val="333333"/>
              </a:solidFill>
              <a:highlight>
                <a:srgbClr val="FFFFFF"/>
              </a:highlight>
            </a:endParaRPr>
          </a:p>
          <a:p>
            <a:pPr indent="0" lvl="0" marL="0" rtl="0" algn="l">
              <a:spcBef>
                <a:spcPts val="1600"/>
              </a:spcBef>
              <a:spcAft>
                <a:spcPts val="0"/>
              </a:spcAft>
              <a:buNone/>
            </a:pPr>
            <a:r>
              <a:rPr lang="en" sz="1100">
                <a:solidFill>
                  <a:srgbClr val="333333"/>
                </a:solidFill>
                <a:highlight>
                  <a:srgbClr val="FFFFFF"/>
                </a:highlight>
              </a:rPr>
              <a:t>mean(abs.diff.means&gt;m)</a:t>
            </a:r>
            <a:endParaRPr sz="1100">
              <a:solidFill>
                <a:srgbClr val="333333"/>
              </a:solidFill>
              <a:highlight>
                <a:srgbClr val="FFFFFF"/>
              </a:highlight>
            </a:endParaRPr>
          </a:p>
          <a:p>
            <a:pPr indent="0" lvl="0" marL="0" rtl="0" algn="l">
              <a:spcBef>
                <a:spcPts val="1600"/>
              </a:spcBef>
              <a:spcAft>
                <a:spcPts val="0"/>
              </a:spcAft>
              <a:buNone/>
            </a:pPr>
            <a:r>
              <a:t/>
            </a:r>
            <a:endParaRPr sz="1100">
              <a:solidFill>
                <a:srgbClr val="333333"/>
              </a:solidFill>
              <a:highlight>
                <a:srgbClr val="FFFFFF"/>
              </a:highlight>
            </a:endParaRPr>
          </a:p>
          <a:p>
            <a:pPr indent="0" lvl="0" marL="0" rtl="0" algn="l">
              <a:spcBef>
                <a:spcPts val="1600"/>
              </a:spcBef>
              <a:spcAft>
                <a:spcPts val="1600"/>
              </a:spcAft>
              <a:buNone/>
            </a:pPr>
            <a:r>
              <a:t/>
            </a:r>
            <a:endParaRPr sz="1100">
              <a:solidFill>
                <a:srgbClr val="33333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Student Learning Objectives</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Char char="➔"/>
            </a:pPr>
            <a:r>
              <a:rPr lang="en" sz="1100">
                <a:solidFill>
                  <a:srgbClr val="333333"/>
                </a:solidFill>
                <a:highlight>
                  <a:srgbClr val="FFFFFF"/>
                </a:highlight>
              </a:rPr>
              <a:t>Formulate statistical hypothesis for testing.</a:t>
            </a:r>
            <a:endParaRPr sz="1100">
              <a:solidFill>
                <a:srgbClr val="333333"/>
              </a:solidFill>
              <a:highlight>
                <a:srgbClr val="FFFFFF"/>
              </a:highlight>
            </a:endParaRPr>
          </a:p>
          <a:p>
            <a:pPr indent="-298450" lvl="0" marL="457200" rtl="0" algn="l">
              <a:lnSpc>
                <a:spcPct val="200000"/>
              </a:lnSpc>
              <a:spcBef>
                <a:spcPts val="0"/>
              </a:spcBef>
              <a:spcAft>
                <a:spcPts val="0"/>
              </a:spcAft>
              <a:buClr>
                <a:srgbClr val="333333"/>
              </a:buClr>
              <a:buSzPts val="1100"/>
              <a:buChar char="➔"/>
            </a:pPr>
            <a:r>
              <a:rPr lang="en" sz="1100">
                <a:solidFill>
                  <a:srgbClr val="333333"/>
                </a:solidFill>
                <a:highlight>
                  <a:srgbClr val="FFFFFF"/>
                </a:highlight>
              </a:rPr>
              <a:t>Test, based on a sample, hypotheses regarding the expectation of the measurement and the probability of an event.</a:t>
            </a:r>
            <a:endParaRPr sz="1100">
              <a:solidFill>
                <a:srgbClr val="333333"/>
              </a:solidFill>
              <a:highlight>
                <a:srgbClr val="FFFFFF"/>
              </a:highlight>
            </a:endParaRPr>
          </a:p>
          <a:p>
            <a:pPr indent="-298450" lvl="0" marL="457200" rtl="0" algn="l">
              <a:lnSpc>
                <a:spcPct val="200000"/>
              </a:lnSpc>
              <a:spcBef>
                <a:spcPts val="0"/>
              </a:spcBef>
              <a:spcAft>
                <a:spcPts val="0"/>
              </a:spcAft>
              <a:buClr>
                <a:srgbClr val="333333"/>
              </a:buClr>
              <a:buSzPts val="1100"/>
              <a:buChar char="➔"/>
            </a:pPr>
            <a:r>
              <a:rPr lang="en" sz="1100">
                <a:solidFill>
                  <a:srgbClr val="333333"/>
                </a:solidFill>
                <a:highlight>
                  <a:srgbClr val="FFFFFF"/>
                </a:highlight>
              </a:rPr>
              <a:t>Identify the limitations of statistical hypothesis testing and the danger of misinterpretation of the test’s conclusions.</a:t>
            </a:r>
            <a:endParaRPr sz="1100">
              <a:solidFill>
                <a:srgbClr val="333333"/>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Theory of Hypothesis Testing</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Char char="➔"/>
            </a:pPr>
            <a:r>
              <a:rPr lang="en" sz="1100">
                <a:solidFill>
                  <a:srgbClr val="333333"/>
                </a:solidFill>
                <a:highlight>
                  <a:srgbClr val="FFFFFF"/>
                </a:highlight>
              </a:rPr>
              <a:t>Statistical inference is used in order to detect and characterize meaningful phenomena that may be hidden in an environment contaminated by random noise.</a:t>
            </a:r>
            <a:endParaRPr sz="1100">
              <a:solidFill>
                <a:srgbClr val="333333"/>
              </a:solidFill>
              <a:highlight>
                <a:srgbClr val="FFFFFF"/>
              </a:highlight>
            </a:endParaRPr>
          </a:p>
          <a:p>
            <a:pPr indent="-304800" lvl="0" marL="457200" rtl="0" algn="l">
              <a:lnSpc>
                <a:spcPct val="200000"/>
              </a:lnSpc>
              <a:spcBef>
                <a:spcPts val="0"/>
              </a:spcBef>
              <a:spcAft>
                <a:spcPts val="0"/>
              </a:spcAft>
              <a:buClr>
                <a:srgbClr val="333333"/>
              </a:buClr>
              <a:buSzPts val="1200"/>
              <a:buFont typeface="Arial"/>
              <a:buChar char="➔"/>
            </a:pPr>
            <a:r>
              <a:rPr lang="en" sz="1100">
                <a:solidFill>
                  <a:srgbClr val="333333"/>
                </a:solidFill>
                <a:highlight>
                  <a:srgbClr val="FFFFFF"/>
                </a:highlight>
              </a:rPr>
              <a:t>The R function “t.test” is used to conduct hypothesis testing.</a:t>
            </a:r>
            <a:endParaRPr sz="1100">
              <a:solidFill>
                <a:srgbClr val="333333"/>
              </a:solidFill>
              <a:highlight>
                <a:srgbClr val="FFFFFF"/>
              </a:highlight>
            </a:endParaRPr>
          </a:p>
          <a:p>
            <a:pPr indent="-298450" lvl="0" marL="457200" rtl="0" algn="l">
              <a:lnSpc>
                <a:spcPct val="200000"/>
              </a:lnSpc>
              <a:spcBef>
                <a:spcPts val="0"/>
              </a:spcBef>
              <a:spcAft>
                <a:spcPts val="0"/>
              </a:spcAft>
              <a:buClr>
                <a:srgbClr val="333333"/>
              </a:buClr>
              <a:buSzPts val="1100"/>
              <a:buChar char="➔"/>
            </a:pPr>
            <a:r>
              <a:rPr lang="en" sz="1100">
                <a:solidFill>
                  <a:srgbClr val="333333"/>
                </a:solidFill>
                <a:highlight>
                  <a:srgbClr val="FFFFFF"/>
                </a:highlight>
              </a:rPr>
              <a:t>The first step in hypothesis testing is the </a:t>
            </a:r>
            <a:r>
              <a:rPr b="1" lang="en" sz="1100">
                <a:solidFill>
                  <a:srgbClr val="333333"/>
                </a:solidFill>
                <a:highlight>
                  <a:srgbClr val="FFFFFF"/>
                </a:highlight>
              </a:rPr>
              <a:t>formulation of the statistical model </a:t>
            </a:r>
            <a:r>
              <a:rPr lang="en" sz="1100">
                <a:solidFill>
                  <a:srgbClr val="333333"/>
                </a:solidFill>
                <a:highlight>
                  <a:srgbClr val="FFFFFF"/>
                </a:highlight>
              </a:rPr>
              <a:t>and the </a:t>
            </a:r>
            <a:r>
              <a:rPr b="1" lang="en" sz="1100">
                <a:solidFill>
                  <a:srgbClr val="333333"/>
                </a:solidFill>
                <a:highlight>
                  <a:srgbClr val="FFFFFF"/>
                </a:highlight>
              </a:rPr>
              <a:t>identification of the parmeter(s)</a:t>
            </a:r>
            <a:r>
              <a:rPr lang="en" sz="1100">
                <a:solidFill>
                  <a:srgbClr val="333333"/>
                </a:solidFill>
                <a:highlight>
                  <a:srgbClr val="FFFFFF"/>
                </a:highlight>
              </a:rPr>
              <a:t> that should be investigated. In the book, an example of statistical model correspond to the assumption that in the variable “price” are an instance of a random sample. The parameters under investigation are: the expectation and the variance of the measurement.</a:t>
            </a:r>
            <a:endParaRPr sz="1100">
              <a:solidFill>
                <a:srgbClr val="333333"/>
              </a:solidFill>
              <a:highlight>
                <a:srgbClr val="FFFFFF"/>
              </a:highlight>
            </a:endParaRPr>
          </a:p>
          <a:p>
            <a:pPr indent="-298450" lvl="0" marL="457200" rtl="0" algn="l">
              <a:lnSpc>
                <a:spcPct val="200000"/>
              </a:lnSpc>
              <a:spcBef>
                <a:spcPts val="0"/>
              </a:spcBef>
              <a:spcAft>
                <a:spcPts val="0"/>
              </a:spcAft>
              <a:buClr>
                <a:srgbClr val="333333"/>
              </a:buClr>
              <a:buSzPts val="1100"/>
              <a:buChar char="➔"/>
            </a:pPr>
            <a:r>
              <a:rPr lang="en" sz="1100">
                <a:solidFill>
                  <a:srgbClr val="333333"/>
                </a:solidFill>
                <a:highlight>
                  <a:srgbClr val="FFFFFF"/>
                </a:highlight>
              </a:rPr>
              <a:t>Once the first step is completed, the </a:t>
            </a:r>
            <a:r>
              <a:rPr b="1" lang="en" sz="1100">
                <a:solidFill>
                  <a:srgbClr val="333333"/>
                </a:solidFill>
                <a:highlight>
                  <a:srgbClr val="FFFFFF"/>
                </a:highlight>
              </a:rPr>
              <a:t>process of testing a statistical hypothesis</a:t>
            </a:r>
            <a:r>
              <a:rPr lang="en" sz="1100">
                <a:solidFill>
                  <a:srgbClr val="333333"/>
                </a:solidFill>
                <a:highlight>
                  <a:srgbClr val="FFFFFF"/>
                </a:highlight>
              </a:rPr>
              <a:t> can be broken into three steps: 1) </a:t>
            </a:r>
            <a:r>
              <a:rPr b="1" lang="en" sz="1100">
                <a:solidFill>
                  <a:srgbClr val="333333"/>
                </a:solidFill>
                <a:highlight>
                  <a:srgbClr val="FFFFFF"/>
                </a:highlight>
              </a:rPr>
              <a:t>formulation of the hypotheses</a:t>
            </a:r>
            <a:r>
              <a:rPr lang="en" sz="1100">
                <a:solidFill>
                  <a:srgbClr val="333333"/>
                </a:solidFill>
                <a:highlight>
                  <a:srgbClr val="FFFFFF"/>
                </a:highlight>
              </a:rPr>
              <a:t>, 2) </a:t>
            </a:r>
            <a:r>
              <a:rPr b="1" lang="en" sz="1100">
                <a:solidFill>
                  <a:srgbClr val="333333"/>
                </a:solidFill>
                <a:highlight>
                  <a:srgbClr val="FFFFFF"/>
                </a:highlight>
              </a:rPr>
              <a:t>specification of the test</a:t>
            </a:r>
            <a:r>
              <a:rPr lang="en" sz="1100">
                <a:solidFill>
                  <a:srgbClr val="333333"/>
                </a:solidFill>
                <a:highlight>
                  <a:srgbClr val="FFFFFF"/>
                </a:highlight>
              </a:rPr>
              <a:t>, and 3) </a:t>
            </a:r>
            <a:r>
              <a:rPr b="1" lang="en" sz="1100">
                <a:solidFill>
                  <a:srgbClr val="333333"/>
                </a:solidFill>
                <a:highlight>
                  <a:srgbClr val="FFFFFF"/>
                </a:highlight>
              </a:rPr>
              <a:t>reaching the final conclusion</a:t>
            </a:r>
            <a:r>
              <a:rPr lang="en" sz="1100">
                <a:solidFill>
                  <a:srgbClr val="333333"/>
                </a:solidFill>
                <a:highlight>
                  <a:srgbClr val="FFFFFF"/>
                </a:highlight>
              </a:rPr>
              <a:t>.</a:t>
            </a:r>
            <a:endParaRPr sz="1100">
              <a:solidFill>
                <a:srgbClr val="333333"/>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Theory of Hypothesis Testing</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Char char="➔"/>
            </a:pPr>
            <a:r>
              <a:rPr lang="en" sz="1100">
                <a:solidFill>
                  <a:srgbClr val="333333"/>
                </a:solidFill>
                <a:highlight>
                  <a:srgbClr val="FFFFFF"/>
                </a:highlight>
              </a:rPr>
              <a:t>The hypothesis formulation step and the specification step of the test can be performed before the collection of the observations. These two steps are done on the basis of the probabilistic characteristics of the statistical model and in the context of the sampling distribution.</a:t>
            </a:r>
            <a:endParaRPr sz="1100">
              <a:solidFill>
                <a:srgbClr val="333333"/>
              </a:solidFill>
              <a:highlight>
                <a:srgbClr val="FFFFFF"/>
              </a:highlight>
            </a:endParaRPr>
          </a:p>
          <a:p>
            <a:pPr indent="-298450" lvl="0" marL="457200" rtl="0" algn="l">
              <a:lnSpc>
                <a:spcPct val="200000"/>
              </a:lnSpc>
              <a:spcBef>
                <a:spcPts val="0"/>
              </a:spcBef>
              <a:spcAft>
                <a:spcPts val="0"/>
              </a:spcAft>
              <a:buClr>
                <a:srgbClr val="333333"/>
              </a:buClr>
              <a:buSzPts val="1100"/>
              <a:buChar char="➔"/>
            </a:pPr>
            <a:r>
              <a:rPr lang="en" sz="1100">
                <a:solidFill>
                  <a:srgbClr val="333333"/>
                </a:solidFill>
                <a:highlight>
                  <a:srgbClr val="FFFFFF"/>
                </a:highlight>
              </a:rPr>
              <a:t>The step of reaching the final conclusion involves the actual data and the R function “t.test”</a:t>
            </a:r>
            <a:endParaRPr sz="1100">
              <a:solidFill>
                <a:srgbClr val="333333"/>
              </a:solidFill>
              <a:highlight>
                <a:srgbClr val="FFFFFF"/>
              </a:highlight>
            </a:endParaRPr>
          </a:p>
          <a:p>
            <a:pPr indent="-298450" lvl="0" marL="457200" rtl="0" algn="l">
              <a:lnSpc>
                <a:spcPct val="200000"/>
              </a:lnSpc>
              <a:spcBef>
                <a:spcPts val="0"/>
              </a:spcBef>
              <a:spcAft>
                <a:spcPts val="0"/>
              </a:spcAft>
              <a:buClr>
                <a:srgbClr val="333333"/>
              </a:buClr>
              <a:buSzPts val="1100"/>
              <a:buChar char="➔"/>
            </a:pPr>
            <a:r>
              <a:rPr b="1" lang="en" sz="1100">
                <a:solidFill>
                  <a:srgbClr val="333333"/>
                </a:solidFill>
                <a:highlight>
                  <a:srgbClr val="FFFFFF"/>
                </a:highlight>
              </a:rPr>
              <a:t>1) Formulating the </a:t>
            </a:r>
            <a:r>
              <a:rPr b="1" lang="en" sz="1100">
                <a:solidFill>
                  <a:srgbClr val="333333"/>
                </a:solidFill>
                <a:highlight>
                  <a:srgbClr val="FFFFFF"/>
                </a:highlight>
              </a:rPr>
              <a:t>hypothesis</a:t>
            </a:r>
            <a:r>
              <a:rPr lang="en" sz="1100">
                <a:solidFill>
                  <a:srgbClr val="333333"/>
                </a:solidFill>
                <a:highlight>
                  <a:srgbClr val="FFFFFF"/>
                </a:highlight>
              </a:rPr>
              <a:t>:</a:t>
            </a:r>
            <a:endParaRPr sz="1100">
              <a:solidFill>
                <a:srgbClr val="333333"/>
              </a:solidFill>
              <a:highlight>
                <a:srgbClr val="FFFFFF"/>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rgbClr val="FFFFFF"/>
                </a:highlight>
              </a:rPr>
              <a:t>This steps involve defining the </a:t>
            </a:r>
            <a:r>
              <a:rPr b="1" lang="en" sz="1100">
                <a:solidFill>
                  <a:srgbClr val="333333"/>
                </a:solidFill>
                <a:highlight>
                  <a:srgbClr val="FFFFFF"/>
                </a:highlight>
              </a:rPr>
              <a:t>null hypothesis (H_o)</a:t>
            </a:r>
            <a:r>
              <a:rPr lang="en" sz="1100">
                <a:solidFill>
                  <a:srgbClr val="333333"/>
                </a:solidFill>
                <a:highlight>
                  <a:srgbClr val="FFFFFF"/>
                </a:highlight>
              </a:rPr>
              <a:t> and the </a:t>
            </a:r>
            <a:r>
              <a:rPr b="1" lang="en" sz="1100">
                <a:solidFill>
                  <a:srgbClr val="333333"/>
                </a:solidFill>
                <a:highlight>
                  <a:srgbClr val="FFFFFF"/>
                </a:highlight>
              </a:rPr>
              <a:t>alternative hypothesis (H_1)</a:t>
            </a:r>
            <a:endParaRPr b="1" sz="1100">
              <a:solidFill>
                <a:srgbClr val="333333"/>
              </a:solidFill>
              <a:highlight>
                <a:srgbClr val="FFFFFF"/>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rgbClr val="FFFFFF"/>
                </a:highlight>
              </a:rPr>
              <a:t>Formulating hypotheses </a:t>
            </a:r>
            <a:r>
              <a:rPr lang="en" sz="1100">
                <a:solidFill>
                  <a:srgbClr val="333333"/>
                </a:solidFill>
                <a:highlight>
                  <a:srgbClr val="FFFFFF"/>
                </a:highlight>
              </a:rPr>
              <a:t>emerges in response to  the situation when the phenomena under investigation is absent or present. It is then important to clearly identify or define the phenomena under investigation.</a:t>
            </a:r>
            <a:endParaRPr sz="1100">
              <a:solidFill>
                <a:srgbClr val="333333"/>
              </a:solidFill>
              <a:highlight>
                <a:srgbClr val="FFFFFF"/>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rgbClr val="FFFFFF"/>
                </a:highlight>
              </a:rPr>
              <a:t>T</a:t>
            </a:r>
            <a:r>
              <a:rPr lang="en" sz="1100">
                <a:solidFill>
                  <a:srgbClr val="333333"/>
                </a:solidFill>
                <a:highlight>
                  <a:srgbClr val="FFFFFF"/>
                </a:highlight>
              </a:rPr>
              <a:t>he </a:t>
            </a:r>
            <a:r>
              <a:rPr b="1" lang="en" sz="1100">
                <a:solidFill>
                  <a:srgbClr val="333333"/>
                </a:solidFill>
                <a:highlight>
                  <a:srgbClr val="FFFFFF"/>
                </a:highlight>
              </a:rPr>
              <a:t>null hypothesis (H_o)</a:t>
            </a:r>
            <a:r>
              <a:rPr lang="en" sz="1100">
                <a:solidFill>
                  <a:srgbClr val="333333"/>
                </a:solidFill>
                <a:highlight>
                  <a:srgbClr val="FFFFFF"/>
                </a:highlight>
              </a:rPr>
              <a:t> represents the parameter values where the phenomena is absent.</a:t>
            </a:r>
            <a:endParaRPr sz="1100">
              <a:solidFill>
                <a:srgbClr val="333333"/>
              </a:solidFill>
              <a:highlight>
                <a:srgbClr val="FFFFFF"/>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rgbClr val="FFFFFF"/>
                </a:highlight>
              </a:rPr>
              <a:t>The </a:t>
            </a:r>
            <a:r>
              <a:rPr b="1" lang="en" sz="1100">
                <a:solidFill>
                  <a:srgbClr val="333333"/>
                </a:solidFill>
                <a:highlight>
                  <a:srgbClr val="FFFFFF"/>
                </a:highlight>
              </a:rPr>
              <a:t>alternative hypothesis (H_1)</a:t>
            </a:r>
            <a:r>
              <a:rPr lang="en" sz="1100">
                <a:solidFill>
                  <a:srgbClr val="333333"/>
                </a:solidFill>
                <a:highlight>
                  <a:srgbClr val="FFFFFF"/>
                </a:highlight>
              </a:rPr>
              <a:t> represents the parameter values where the phenomena is present.</a:t>
            </a:r>
            <a:endParaRPr sz="1100">
              <a:solidFill>
                <a:srgbClr val="33333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Theory of Hypothesis Testing</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rgbClr val="333333"/>
              </a:buClr>
              <a:buSzPts val="1100"/>
              <a:buChar char="➔"/>
            </a:pPr>
            <a:r>
              <a:rPr b="1" lang="en" sz="1100">
                <a:solidFill>
                  <a:srgbClr val="333333"/>
                </a:solidFill>
                <a:highlight>
                  <a:srgbClr val="FFFFFF"/>
                </a:highlight>
              </a:rPr>
              <a:t>1) Formulating the hypotheses</a:t>
            </a:r>
            <a:r>
              <a:rPr lang="en" sz="1100">
                <a:solidFill>
                  <a:srgbClr val="333333"/>
                </a:solidFill>
                <a:highlight>
                  <a:srgbClr val="FFFFFF"/>
                </a:highlight>
              </a:rPr>
              <a:t>:</a:t>
            </a:r>
            <a:endParaRPr sz="1100">
              <a:solidFill>
                <a:srgbClr val="333333"/>
              </a:solidFill>
              <a:highlight>
                <a:srgbClr val="FFFFFF"/>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rgbClr val="FFFFFF"/>
                </a:highlight>
              </a:rPr>
              <a:t>It is also important to note that a variation in the formulation of the phenomena can change the definition of th null and alternative hypotheses</a:t>
            </a:r>
            <a:endParaRPr sz="1100">
              <a:solidFill>
                <a:srgbClr val="333333"/>
              </a:solidFill>
              <a:highlight>
                <a:srgbClr val="FFFFFF"/>
              </a:highlight>
            </a:endParaRPr>
          </a:p>
          <a:p>
            <a:pPr indent="-298450" lvl="1" marL="914400" rtl="0" algn="l">
              <a:lnSpc>
                <a:spcPct val="200000"/>
              </a:lnSpc>
              <a:spcBef>
                <a:spcPts val="0"/>
              </a:spcBef>
              <a:spcAft>
                <a:spcPts val="0"/>
              </a:spcAft>
              <a:buClr>
                <a:srgbClr val="333333"/>
              </a:buClr>
              <a:buSzPts val="1100"/>
              <a:buChar char="◆"/>
            </a:pPr>
            <a:r>
              <a:rPr b="1" lang="en" sz="1100">
                <a:solidFill>
                  <a:srgbClr val="333333"/>
                </a:solidFill>
                <a:highlight>
                  <a:srgbClr val="FFFFFF"/>
                </a:highlight>
              </a:rPr>
              <a:t>A two-sided alternative </a:t>
            </a:r>
            <a:r>
              <a:rPr lang="en" sz="1100">
                <a:solidFill>
                  <a:srgbClr val="333333"/>
                </a:solidFill>
                <a:highlight>
                  <a:srgbClr val="FFFFFF"/>
                </a:highlight>
              </a:rPr>
              <a:t>is when the alternative hypothesis (H_1) is not an inequality</a:t>
            </a:r>
            <a:endParaRPr sz="1100">
              <a:solidFill>
                <a:srgbClr val="333333"/>
              </a:solidFill>
              <a:highlight>
                <a:srgbClr val="FFFFFF"/>
              </a:highlight>
            </a:endParaRPr>
          </a:p>
          <a:p>
            <a:pPr indent="-298450" lvl="1" marL="914400" rtl="0" algn="l">
              <a:lnSpc>
                <a:spcPct val="200000"/>
              </a:lnSpc>
              <a:spcBef>
                <a:spcPts val="0"/>
              </a:spcBef>
              <a:spcAft>
                <a:spcPts val="0"/>
              </a:spcAft>
              <a:buClr>
                <a:srgbClr val="333333"/>
              </a:buClr>
              <a:buSzPts val="1100"/>
              <a:buChar char="◆"/>
            </a:pPr>
            <a:r>
              <a:rPr b="1" lang="en" sz="1100">
                <a:solidFill>
                  <a:srgbClr val="333333"/>
                </a:solidFill>
                <a:highlight>
                  <a:srgbClr val="FFFFFF"/>
                </a:highlight>
              </a:rPr>
              <a:t>A one-sided alternatives</a:t>
            </a:r>
            <a:r>
              <a:rPr lang="en" sz="1100">
                <a:solidFill>
                  <a:srgbClr val="333333"/>
                </a:solidFill>
                <a:highlight>
                  <a:srgbClr val="FFFFFF"/>
                </a:highlight>
              </a:rPr>
              <a:t> is when the alternative hypothesis (H_0) is an inequality</a:t>
            </a:r>
            <a:endParaRPr sz="1100">
              <a:solidFill>
                <a:srgbClr val="333333"/>
              </a:solidFill>
              <a:highlight>
                <a:srgbClr val="FFFFFF"/>
              </a:highlight>
            </a:endParaRPr>
          </a:p>
          <a:p>
            <a:pPr indent="-298450" lvl="1" marL="914400" rtl="0" algn="l">
              <a:lnSpc>
                <a:spcPct val="200000"/>
              </a:lnSpc>
              <a:spcBef>
                <a:spcPts val="0"/>
              </a:spcBef>
              <a:spcAft>
                <a:spcPts val="0"/>
              </a:spcAft>
              <a:buClr>
                <a:srgbClr val="333333"/>
              </a:buClr>
              <a:buSzPts val="1100"/>
              <a:buChar char="◆"/>
            </a:pPr>
            <a:r>
              <a:rPr b="1" lang="en" sz="1100">
                <a:solidFill>
                  <a:srgbClr val="333333"/>
                </a:solidFill>
                <a:highlight>
                  <a:srgbClr val="FFFF00"/>
                </a:highlight>
              </a:rPr>
              <a:t>T</a:t>
            </a:r>
            <a:r>
              <a:rPr b="1" lang="en" sz="1100">
                <a:solidFill>
                  <a:srgbClr val="333333"/>
                </a:solidFill>
                <a:highlight>
                  <a:srgbClr val="FFFF00"/>
                </a:highlight>
              </a:rPr>
              <a:t>he formulation of the hypothesis is a reflection of the phenomena one wishes to examine</a:t>
            </a:r>
            <a:r>
              <a:rPr lang="en" sz="1100">
                <a:solidFill>
                  <a:srgbClr val="333333"/>
                </a:solidFill>
                <a:highlight>
                  <a:srgbClr val="FFFFFF"/>
                </a:highlight>
              </a:rPr>
              <a:t>.</a:t>
            </a:r>
            <a:endParaRPr sz="1100">
              <a:solidFill>
                <a:srgbClr val="333333"/>
              </a:solidFill>
              <a:highlight>
                <a:srgbClr val="FFFFFF"/>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rgbClr val="FFFFFF"/>
                </a:highlight>
              </a:rPr>
              <a:t>T</a:t>
            </a:r>
            <a:r>
              <a:rPr lang="en" sz="1100" u="sng">
                <a:solidFill>
                  <a:srgbClr val="333333"/>
                </a:solidFill>
                <a:highlight>
                  <a:srgbClr val="FFFFFF"/>
                </a:highlight>
              </a:rPr>
              <a:t>he setting associated with the presence of the phenomena </a:t>
            </a:r>
            <a:r>
              <a:rPr lang="en" sz="1100">
                <a:solidFill>
                  <a:srgbClr val="333333"/>
                </a:solidFill>
                <a:highlight>
                  <a:srgbClr val="FFFFFF"/>
                </a:highlight>
              </a:rPr>
              <a:t>is denoted the </a:t>
            </a:r>
            <a:r>
              <a:rPr b="1" lang="en" sz="1100">
                <a:solidFill>
                  <a:srgbClr val="333333"/>
                </a:solidFill>
                <a:highlight>
                  <a:srgbClr val="00FF00"/>
                </a:highlight>
              </a:rPr>
              <a:t>alternative hypothesis</a:t>
            </a:r>
            <a:r>
              <a:rPr lang="en" sz="1100">
                <a:solidFill>
                  <a:srgbClr val="333333"/>
                </a:solidFill>
                <a:highlight>
                  <a:srgbClr val="FFFFFF"/>
                </a:highlight>
              </a:rPr>
              <a:t> and the complimentary setting, </a:t>
            </a:r>
            <a:r>
              <a:rPr lang="en" sz="1100" u="sng">
                <a:solidFill>
                  <a:srgbClr val="333333"/>
                </a:solidFill>
                <a:highlight>
                  <a:srgbClr val="FFFFFF"/>
                </a:highlight>
              </a:rPr>
              <a:t>the setting where the phenomena is absent</a:t>
            </a:r>
            <a:r>
              <a:rPr lang="en" sz="1100">
                <a:solidFill>
                  <a:srgbClr val="333333"/>
                </a:solidFill>
                <a:highlight>
                  <a:srgbClr val="FFFFFF"/>
                </a:highlight>
              </a:rPr>
              <a:t>, is denoted the </a:t>
            </a:r>
            <a:r>
              <a:rPr b="1" lang="en" sz="1100">
                <a:solidFill>
                  <a:srgbClr val="333333"/>
                </a:solidFill>
                <a:highlight>
                  <a:srgbClr val="00FF00"/>
                </a:highlight>
              </a:rPr>
              <a:t>null hypothesis</a:t>
            </a:r>
            <a:endParaRPr b="1" sz="1100">
              <a:solidFill>
                <a:srgbClr val="333333"/>
              </a:solidFill>
              <a:highlight>
                <a:srgbClr val="00FF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Theory of Hypothesis Testing</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rgbClr val="333333"/>
              </a:buClr>
              <a:buSzPts val="1100"/>
              <a:buChar char="➔"/>
            </a:pPr>
            <a:r>
              <a:rPr b="1" lang="en" sz="1100">
                <a:solidFill>
                  <a:srgbClr val="333333"/>
                </a:solidFill>
                <a:highlight>
                  <a:srgbClr val="FFFFFF"/>
                </a:highlight>
              </a:rPr>
              <a:t>2</a:t>
            </a:r>
            <a:r>
              <a:rPr b="1" lang="en" sz="1100">
                <a:solidFill>
                  <a:srgbClr val="333333"/>
                </a:solidFill>
                <a:highlight>
                  <a:srgbClr val="FFFFFF"/>
                </a:highlight>
              </a:rPr>
              <a:t>) Specifying the test</a:t>
            </a:r>
            <a:r>
              <a:rPr lang="en" sz="1100">
                <a:solidFill>
                  <a:srgbClr val="333333"/>
                </a:solidFill>
                <a:highlight>
                  <a:srgbClr val="FFFFFF"/>
                </a:highlight>
              </a:rPr>
              <a:t>:</a:t>
            </a:r>
            <a:endParaRPr sz="1100">
              <a:solidFill>
                <a:srgbClr val="333333"/>
              </a:solidFill>
              <a:highlight>
                <a:srgbClr val="FFFFFF"/>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This step involves the selection of the decision rule (or the statistical test) to be used in order to be used to decide between the two hypotheses.</a:t>
            </a:r>
            <a:endParaRPr sz="1100">
              <a:solidFill>
                <a:srgbClr val="333333"/>
              </a:solidFill>
              <a:highlight>
                <a:schemeClr val="lt1"/>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The </a:t>
            </a:r>
            <a:r>
              <a:rPr b="1" lang="en" sz="1100">
                <a:solidFill>
                  <a:srgbClr val="333333"/>
                </a:solidFill>
                <a:highlight>
                  <a:schemeClr val="lt1"/>
                </a:highlight>
              </a:rPr>
              <a:t>decision rule</a:t>
            </a:r>
            <a:r>
              <a:rPr lang="en" sz="1100">
                <a:solidFill>
                  <a:srgbClr val="333333"/>
                </a:solidFill>
                <a:highlight>
                  <a:schemeClr val="lt1"/>
                </a:highlight>
              </a:rPr>
              <a:t> is </a:t>
            </a:r>
            <a:r>
              <a:rPr lang="en" sz="1100" u="sng">
                <a:solidFill>
                  <a:srgbClr val="333333"/>
                </a:solidFill>
                <a:highlight>
                  <a:schemeClr val="lt1"/>
                </a:highlight>
              </a:rPr>
              <a:t>composed</a:t>
            </a:r>
            <a:r>
              <a:rPr lang="en" sz="1100">
                <a:solidFill>
                  <a:srgbClr val="333333"/>
                </a:solidFill>
                <a:highlight>
                  <a:schemeClr val="lt1"/>
                </a:highlight>
              </a:rPr>
              <a:t> of </a:t>
            </a:r>
            <a:r>
              <a:rPr b="1" lang="en" sz="1100">
                <a:solidFill>
                  <a:srgbClr val="333333"/>
                </a:solidFill>
                <a:highlight>
                  <a:schemeClr val="lt1"/>
                </a:highlight>
              </a:rPr>
              <a:t>a statistic (also called </a:t>
            </a:r>
            <a:r>
              <a:rPr b="1" lang="en" sz="1100">
                <a:solidFill>
                  <a:srgbClr val="333333"/>
                </a:solidFill>
                <a:highlight>
                  <a:srgbClr val="00FF00"/>
                </a:highlight>
              </a:rPr>
              <a:t>test </a:t>
            </a:r>
            <a:r>
              <a:rPr b="1" i="1" lang="en" sz="1100">
                <a:solidFill>
                  <a:srgbClr val="333333"/>
                </a:solidFill>
                <a:highlight>
                  <a:srgbClr val="00FF00"/>
                </a:highlight>
              </a:rPr>
              <a:t>statistic</a:t>
            </a:r>
            <a:r>
              <a:rPr b="1" lang="en" sz="1100">
                <a:solidFill>
                  <a:srgbClr val="333333"/>
                </a:solidFill>
                <a:highlight>
                  <a:schemeClr val="lt1"/>
                </a:highlight>
              </a:rPr>
              <a:t>)</a:t>
            </a:r>
            <a:r>
              <a:rPr lang="en" sz="1100">
                <a:solidFill>
                  <a:srgbClr val="333333"/>
                </a:solidFill>
                <a:highlight>
                  <a:schemeClr val="lt1"/>
                </a:highlight>
              </a:rPr>
              <a:t> and </a:t>
            </a:r>
            <a:r>
              <a:rPr b="1" lang="en" sz="1100">
                <a:solidFill>
                  <a:srgbClr val="333333"/>
                </a:solidFill>
                <a:highlight>
                  <a:schemeClr val="lt1"/>
                </a:highlight>
              </a:rPr>
              <a:t>a subset of values of the statistic that correspond to the rejection of the null hypothesis (also called </a:t>
            </a:r>
            <a:r>
              <a:rPr b="1" i="1" lang="en" sz="1100">
                <a:solidFill>
                  <a:srgbClr val="333333"/>
                </a:solidFill>
                <a:highlight>
                  <a:srgbClr val="00FF00"/>
                </a:highlight>
              </a:rPr>
              <a:t>rejection region</a:t>
            </a:r>
            <a:r>
              <a:rPr b="1" lang="en" sz="1100">
                <a:solidFill>
                  <a:srgbClr val="333333"/>
                </a:solidFill>
                <a:highlight>
                  <a:schemeClr val="lt1"/>
                </a:highlight>
              </a:rPr>
              <a:t>)</a:t>
            </a:r>
            <a:r>
              <a:rPr lang="en" sz="1100">
                <a:solidFill>
                  <a:srgbClr val="333333"/>
                </a:solidFill>
                <a:highlight>
                  <a:schemeClr val="lt1"/>
                </a:highlight>
              </a:rPr>
              <a:t>.</a:t>
            </a:r>
            <a:endParaRPr sz="1100">
              <a:solidFill>
                <a:srgbClr val="333333"/>
              </a:solidFill>
              <a:highlight>
                <a:schemeClr val="lt1"/>
              </a:highlight>
            </a:endParaRPr>
          </a:p>
          <a:p>
            <a:pPr indent="-298450" lvl="1" marL="914400" rtl="0" algn="l">
              <a:spcBef>
                <a:spcPts val="0"/>
              </a:spcBef>
              <a:spcAft>
                <a:spcPts val="0"/>
              </a:spcAft>
              <a:buClr>
                <a:srgbClr val="333333"/>
              </a:buClr>
              <a:buSzPts val="1100"/>
              <a:buChar char="◆"/>
            </a:pPr>
            <a:r>
              <a:rPr lang="en" sz="1100">
                <a:solidFill>
                  <a:srgbClr val="333333"/>
                </a:solidFill>
                <a:highlight>
                  <a:schemeClr val="lt1"/>
                </a:highlight>
              </a:rPr>
              <a:t>The decision is to reject the </a:t>
            </a:r>
            <a:r>
              <a:rPr b="1" i="1" lang="en" sz="1100">
                <a:solidFill>
                  <a:srgbClr val="333333"/>
                </a:solidFill>
                <a:highlight>
                  <a:schemeClr val="lt1"/>
                </a:highlight>
              </a:rPr>
              <a:t>null hypothesis</a:t>
            </a:r>
            <a:r>
              <a:rPr b="1" lang="en" sz="1100">
                <a:solidFill>
                  <a:srgbClr val="333333"/>
                </a:solidFill>
                <a:highlight>
                  <a:schemeClr val="lt1"/>
                </a:highlight>
              </a:rPr>
              <a:t> </a:t>
            </a:r>
            <a:r>
              <a:rPr lang="en" sz="1100">
                <a:solidFill>
                  <a:srgbClr val="333333"/>
                </a:solidFill>
                <a:highlight>
                  <a:schemeClr val="lt1"/>
                </a:highlight>
              </a:rPr>
              <a:t>(and consequently choose the </a:t>
            </a:r>
            <a:r>
              <a:rPr b="1" i="1" lang="en" sz="1100">
                <a:solidFill>
                  <a:srgbClr val="333333"/>
                </a:solidFill>
                <a:highlight>
                  <a:schemeClr val="lt1"/>
                </a:highlight>
              </a:rPr>
              <a:t>alternative hypothesis</a:t>
            </a:r>
            <a:r>
              <a:rPr lang="en" sz="1100">
                <a:solidFill>
                  <a:srgbClr val="333333"/>
                </a:solidFill>
                <a:highlight>
                  <a:schemeClr val="lt1"/>
                </a:highlight>
              </a:rPr>
              <a:t>) if the test statistic falls in the rejection region. Otherwise, if the test statistic does not fall in the rejection region then the </a:t>
            </a:r>
            <a:r>
              <a:rPr b="1" i="1" lang="en" sz="1100">
                <a:solidFill>
                  <a:srgbClr val="333333"/>
                </a:solidFill>
                <a:highlight>
                  <a:schemeClr val="lt1"/>
                </a:highlight>
              </a:rPr>
              <a:t>null hypothesis</a:t>
            </a:r>
            <a:r>
              <a:rPr lang="en" sz="1100">
                <a:solidFill>
                  <a:srgbClr val="333333"/>
                </a:solidFill>
                <a:highlight>
                  <a:schemeClr val="lt1"/>
                </a:highlight>
              </a:rPr>
              <a:t> is selected.</a:t>
            </a:r>
            <a:endParaRPr sz="1100">
              <a:solidFill>
                <a:srgbClr val="333333"/>
              </a:solidFill>
              <a:highlight>
                <a:schemeClr val="lt1"/>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The </a:t>
            </a:r>
            <a:r>
              <a:rPr b="1" lang="en" sz="1100">
                <a:solidFill>
                  <a:srgbClr val="333333"/>
                </a:solidFill>
                <a:highlight>
                  <a:schemeClr val="lt1"/>
                </a:highlight>
              </a:rPr>
              <a:t>test statistic</a:t>
            </a:r>
            <a:r>
              <a:rPr lang="en" sz="1100">
                <a:solidFill>
                  <a:srgbClr val="333333"/>
                </a:solidFill>
                <a:highlight>
                  <a:schemeClr val="lt1"/>
                </a:highlight>
              </a:rPr>
              <a:t> measures the discrepancy between the estimated value of the estimator and the expected value under the null hypothesis. This discrepancy is measured in units of the (estimated) standard error.</a:t>
            </a:r>
            <a:endParaRPr sz="1100">
              <a:solidFill>
                <a:srgbClr val="333333"/>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Theory of Hypothesis Testing</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rgbClr val="333333"/>
              </a:buClr>
              <a:buSzPts val="1100"/>
              <a:buChar char="➔"/>
            </a:pPr>
            <a:r>
              <a:rPr b="1" lang="en" sz="1100">
                <a:solidFill>
                  <a:srgbClr val="333333"/>
                </a:solidFill>
                <a:highlight>
                  <a:srgbClr val="FFFFFF"/>
                </a:highlight>
              </a:rPr>
              <a:t>2) Specifying the test</a:t>
            </a:r>
            <a:r>
              <a:rPr lang="en" sz="1100">
                <a:solidFill>
                  <a:srgbClr val="333333"/>
                </a:solidFill>
                <a:highlight>
                  <a:srgbClr val="FFFFFF"/>
                </a:highlight>
              </a:rPr>
              <a:t>:</a:t>
            </a:r>
            <a:endParaRPr sz="1100">
              <a:solidFill>
                <a:srgbClr val="333333"/>
              </a:solidFill>
              <a:highlight>
                <a:srgbClr val="FFFFFF"/>
              </a:highlight>
            </a:endParaRPr>
          </a:p>
          <a:p>
            <a:pPr indent="-298450" lvl="1" marL="914400" rtl="0" algn="l">
              <a:lnSpc>
                <a:spcPct val="200000"/>
              </a:lnSpc>
              <a:spcBef>
                <a:spcPts val="0"/>
              </a:spcBef>
              <a:spcAft>
                <a:spcPts val="0"/>
              </a:spcAft>
              <a:buClr>
                <a:srgbClr val="333333"/>
              </a:buClr>
              <a:buSzPts val="1100"/>
              <a:buChar char="◆"/>
            </a:pPr>
            <a:r>
              <a:rPr lang="en" sz="1100" u="sng">
                <a:solidFill>
                  <a:schemeClr val="hlink"/>
                </a:solidFill>
                <a:highlight>
                  <a:schemeClr val="lt1"/>
                </a:highlight>
                <a:hlinkClick r:id="rId3"/>
              </a:rPr>
              <a:t>https://youtu.be/9tpJEZnx9zU</a:t>
            </a:r>
            <a:endParaRPr sz="1100">
              <a:solidFill>
                <a:srgbClr val="333333"/>
              </a:solidFill>
              <a:highlight>
                <a:schemeClr val="lt1"/>
              </a:highlight>
            </a:endParaRPr>
          </a:p>
          <a:p>
            <a:pPr indent="-298450" lvl="1" marL="914400" rtl="0" algn="l">
              <a:lnSpc>
                <a:spcPct val="200000"/>
              </a:lnSpc>
              <a:spcBef>
                <a:spcPts val="0"/>
              </a:spcBef>
              <a:spcAft>
                <a:spcPts val="0"/>
              </a:spcAft>
              <a:buClr>
                <a:srgbClr val="333333"/>
              </a:buClr>
              <a:buSzPts val="1100"/>
              <a:buChar char="◆"/>
            </a:pPr>
            <a:r>
              <a:rPr lang="en" sz="1100" u="sng">
                <a:solidFill>
                  <a:schemeClr val="hlink"/>
                </a:solidFill>
                <a:highlight>
                  <a:schemeClr val="lt1"/>
                </a:highlight>
                <a:hlinkClick r:id="rId4"/>
              </a:rPr>
              <a:t>https://youtu.be/trOdkviqLkw</a:t>
            </a:r>
            <a:endParaRPr sz="1100">
              <a:solidFill>
                <a:srgbClr val="333333"/>
              </a:solidFill>
              <a:highlight>
                <a:schemeClr val="lt1"/>
              </a:highlight>
            </a:endParaRPr>
          </a:p>
          <a:p>
            <a:pPr indent="-298450" lvl="1" marL="914400" rtl="0" algn="l">
              <a:lnSpc>
                <a:spcPct val="200000"/>
              </a:lnSpc>
              <a:spcBef>
                <a:spcPts val="0"/>
              </a:spcBef>
              <a:spcAft>
                <a:spcPts val="0"/>
              </a:spcAft>
              <a:buClr>
                <a:srgbClr val="333333"/>
              </a:buClr>
              <a:buSzPts val="1100"/>
              <a:buChar char="◆"/>
            </a:pPr>
            <a:r>
              <a:rPr lang="en" sz="1100" u="sng">
                <a:solidFill>
                  <a:schemeClr val="hlink"/>
                </a:solidFill>
                <a:highlight>
                  <a:schemeClr val="lt1"/>
                </a:highlight>
                <a:hlinkClick r:id="rId5"/>
              </a:rPr>
              <a:t>https://youtu.be/ZZKNRbrz3Jw</a:t>
            </a:r>
            <a:r>
              <a:rPr lang="en" sz="1100">
                <a:solidFill>
                  <a:srgbClr val="333333"/>
                </a:solidFill>
                <a:highlight>
                  <a:schemeClr val="lt1"/>
                </a:highlight>
              </a:rPr>
              <a:t> </a:t>
            </a:r>
            <a:endParaRPr sz="1100">
              <a:solidFill>
                <a:srgbClr val="333333"/>
              </a:solidFill>
              <a:highlight>
                <a:schemeClr val="lt1"/>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The </a:t>
            </a:r>
            <a:r>
              <a:rPr b="1" lang="en" sz="1100">
                <a:solidFill>
                  <a:srgbClr val="333333"/>
                </a:solidFill>
                <a:highlight>
                  <a:schemeClr val="lt1"/>
                </a:highlight>
              </a:rPr>
              <a:t>area in red under the curve</a:t>
            </a:r>
            <a:r>
              <a:rPr lang="en" sz="1100">
                <a:solidFill>
                  <a:srgbClr val="333333"/>
                </a:solidFill>
                <a:highlight>
                  <a:schemeClr val="lt1"/>
                </a:highlight>
              </a:rPr>
              <a:t> is the rejection area</a:t>
            </a:r>
            <a:endParaRPr sz="1100">
              <a:solidFill>
                <a:srgbClr val="333333"/>
              </a:solidFill>
              <a:highlight>
                <a:schemeClr val="lt1"/>
              </a:highlight>
            </a:endParaRPr>
          </a:p>
          <a:p>
            <a:pPr indent="0" lvl="0" marL="0" rtl="0" algn="l">
              <a:lnSpc>
                <a:spcPct val="200000"/>
              </a:lnSpc>
              <a:spcBef>
                <a:spcPts val="1600"/>
              </a:spcBef>
              <a:spcAft>
                <a:spcPts val="0"/>
              </a:spcAft>
              <a:buNone/>
            </a:pPr>
            <a:r>
              <a:t/>
            </a:r>
            <a:endParaRPr sz="1100">
              <a:solidFill>
                <a:srgbClr val="333333"/>
              </a:solidFill>
              <a:highlight>
                <a:schemeClr val="lt1"/>
              </a:highlight>
            </a:endParaRPr>
          </a:p>
          <a:p>
            <a:pPr indent="-298450" lvl="1" marL="914400" rtl="0" algn="l">
              <a:lnSpc>
                <a:spcPct val="200000"/>
              </a:lnSpc>
              <a:spcBef>
                <a:spcPts val="1600"/>
              </a:spcBef>
              <a:spcAft>
                <a:spcPts val="0"/>
              </a:spcAft>
              <a:buClr>
                <a:srgbClr val="333333"/>
              </a:buClr>
              <a:buSzPts val="1100"/>
              <a:buChar char="◆"/>
            </a:pPr>
            <a:r>
              <a:rPr lang="en" sz="1100">
                <a:solidFill>
                  <a:srgbClr val="333333"/>
                </a:solidFill>
                <a:highlight>
                  <a:schemeClr val="lt1"/>
                </a:highlight>
              </a:rPr>
              <a:t>The area in while under the curve is where we fail to reject the null hypothesis.</a:t>
            </a:r>
            <a:endParaRPr sz="1100">
              <a:solidFill>
                <a:srgbClr val="333333"/>
              </a:solidFill>
              <a:highlight>
                <a:schemeClr val="lt1"/>
              </a:highlight>
            </a:endParaRPr>
          </a:p>
        </p:txBody>
      </p:sp>
      <p:pic>
        <p:nvPicPr>
          <p:cNvPr id="111" name="Google Shape;111;p20"/>
          <p:cNvPicPr preferRelativeResize="0"/>
          <p:nvPr/>
        </p:nvPicPr>
        <p:blipFill>
          <a:blip r:embed="rId6">
            <a:alphaModFix/>
          </a:blip>
          <a:stretch>
            <a:fillRect/>
          </a:stretch>
        </p:blipFill>
        <p:spPr>
          <a:xfrm>
            <a:off x="5488970" y="1336400"/>
            <a:ext cx="3120950" cy="219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Theory of Hypothesis Testing</a:t>
            </a:r>
            <a:endParaRPr/>
          </a:p>
        </p:txBody>
      </p:sp>
      <p:sp>
        <p:nvSpPr>
          <p:cNvPr id="117" name="Google Shape;117;p21"/>
          <p:cNvSpPr txBox="1"/>
          <p:nvPr>
            <p:ph idx="1" type="body"/>
          </p:nvPr>
        </p:nvSpPr>
        <p:spPr>
          <a:xfrm>
            <a:off x="342600" y="1243150"/>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rgbClr val="333333"/>
              </a:buClr>
              <a:buSzPts val="1100"/>
              <a:buChar char="➔"/>
            </a:pPr>
            <a:r>
              <a:rPr b="1" lang="en" sz="1100">
                <a:solidFill>
                  <a:srgbClr val="333333"/>
                </a:solidFill>
                <a:highlight>
                  <a:srgbClr val="FFFFFF"/>
                </a:highlight>
              </a:rPr>
              <a:t>3</a:t>
            </a:r>
            <a:r>
              <a:rPr b="1" lang="en" sz="1100">
                <a:solidFill>
                  <a:srgbClr val="333333"/>
                </a:solidFill>
                <a:highlight>
                  <a:srgbClr val="FFFFFF"/>
                </a:highlight>
              </a:rPr>
              <a:t>) Reaching a conclusion</a:t>
            </a:r>
            <a:r>
              <a:rPr lang="en" sz="1100">
                <a:solidFill>
                  <a:srgbClr val="333333"/>
                </a:solidFill>
                <a:highlight>
                  <a:srgbClr val="FFFFFF"/>
                </a:highlight>
              </a:rPr>
              <a:t>:</a:t>
            </a:r>
            <a:endParaRPr sz="1100">
              <a:solidFill>
                <a:srgbClr val="333333"/>
              </a:solidFill>
              <a:highlight>
                <a:srgbClr val="FFFFFF"/>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At this step, we compute the observed value of the test statistic and check whether or not the observed value belongs to the rejection region.</a:t>
            </a:r>
            <a:endParaRPr sz="1100">
              <a:solidFill>
                <a:srgbClr val="333333"/>
              </a:solidFill>
              <a:highlight>
                <a:schemeClr val="lt1"/>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If it </a:t>
            </a:r>
            <a:r>
              <a:rPr b="1" lang="en" sz="1100">
                <a:solidFill>
                  <a:srgbClr val="333333"/>
                </a:solidFill>
                <a:highlight>
                  <a:schemeClr val="lt1"/>
                </a:highlight>
              </a:rPr>
              <a:t>does belong to the rejection region</a:t>
            </a:r>
            <a:r>
              <a:rPr lang="en" sz="1100">
                <a:solidFill>
                  <a:srgbClr val="333333"/>
                </a:solidFill>
                <a:highlight>
                  <a:schemeClr val="lt1"/>
                </a:highlight>
              </a:rPr>
              <a:t> then t</a:t>
            </a:r>
            <a:r>
              <a:rPr b="1" lang="en" sz="1100">
                <a:solidFill>
                  <a:srgbClr val="333333"/>
                </a:solidFill>
                <a:highlight>
                  <a:schemeClr val="lt1"/>
                </a:highlight>
              </a:rPr>
              <a:t>he decision is to reject the null hypothesis</a:t>
            </a:r>
            <a:r>
              <a:rPr lang="en" sz="1100">
                <a:solidFill>
                  <a:srgbClr val="333333"/>
                </a:solidFill>
                <a:highlight>
                  <a:schemeClr val="lt1"/>
                </a:highlight>
              </a:rPr>
              <a:t>.</a:t>
            </a:r>
            <a:endParaRPr sz="1100">
              <a:solidFill>
                <a:srgbClr val="333333"/>
              </a:solidFill>
              <a:highlight>
                <a:schemeClr val="lt1"/>
              </a:highlight>
            </a:endParaRPr>
          </a:p>
          <a:p>
            <a:pPr indent="-298450" lvl="1" marL="914400" rtl="0" algn="l">
              <a:lnSpc>
                <a:spcPct val="200000"/>
              </a:lnSpc>
              <a:spcBef>
                <a:spcPts val="0"/>
              </a:spcBef>
              <a:spcAft>
                <a:spcPts val="0"/>
              </a:spcAft>
              <a:buClr>
                <a:srgbClr val="333333"/>
              </a:buClr>
              <a:buSzPts val="1100"/>
              <a:buChar char="◆"/>
            </a:pPr>
            <a:r>
              <a:rPr lang="en" sz="1100">
                <a:solidFill>
                  <a:srgbClr val="333333"/>
                </a:solidFill>
                <a:highlight>
                  <a:schemeClr val="lt1"/>
                </a:highlight>
              </a:rPr>
              <a:t>Otherwise, </a:t>
            </a:r>
            <a:r>
              <a:rPr b="1" lang="en" sz="1100">
                <a:solidFill>
                  <a:srgbClr val="333333"/>
                </a:solidFill>
                <a:highlight>
                  <a:schemeClr val="lt1"/>
                </a:highlight>
              </a:rPr>
              <a:t>if the statistic does not belong to the rejection region</a:t>
            </a:r>
            <a:r>
              <a:rPr lang="en" sz="1100">
                <a:solidFill>
                  <a:srgbClr val="333333"/>
                </a:solidFill>
                <a:highlight>
                  <a:schemeClr val="lt1"/>
                </a:highlight>
              </a:rPr>
              <a:t>, then the d</a:t>
            </a:r>
            <a:r>
              <a:rPr b="1" lang="en" sz="1100">
                <a:solidFill>
                  <a:srgbClr val="333333"/>
                </a:solidFill>
                <a:highlight>
                  <a:schemeClr val="lt1"/>
                </a:highlight>
              </a:rPr>
              <a:t>ecision is to accept the null hypothesis (actually it is best to say </a:t>
            </a:r>
            <a:r>
              <a:rPr b="1" lang="en" sz="1100">
                <a:solidFill>
                  <a:srgbClr val="333333"/>
                </a:solidFill>
                <a:highlight>
                  <a:srgbClr val="FFFF00"/>
                </a:highlight>
              </a:rPr>
              <a:t>we fail to reject the null hypothesis</a:t>
            </a:r>
            <a:r>
              <a:rPr b="1" lang="en" sz="1100">
                <a:solidFill>
                  <a:srgbClr val="333333"/>
                </a:solidFill>
                <a:highlight>
                  <a:schemeClr val="lt1"/>
                </a:highlight>
              </a:rPr>
              <a:t>)</a:t>
            </a:r>
            <a:r>
              <a:rPr lang="en" sz="1100">
                <a:solidFill>
                  <a:srgbClr val="333333"/>
                </a:solidFill>
                <a:highlight>
                  <a:schemeClr val="lt1"/>
                </a:highlight>
              </a:rPr>
              <a:t>.</a:t>
            </a:r>
            <a:endParaRPr sz="1100">
              <a:solidFill>
                <a:srgbClr val="333333"/>
              </a:solidFill>
              <a:highlight>
                <a:schemeClr val="lt1"/>
              </a:highlight>
            </a:endParaRPr>
          </a:p>
          <a:p>
            <a:pPr indent="0" lvl="0" marL="914400" rtl="0" algn="l">
              <a:lnSpc>
                <a:spcPct val="200000"/>
              </a:lnSpc>
              <a:spcBef>
                <a:spcPts val="1600"/>
              </a:spcBef>
              <a:spcAft>
                <a:spcPts val="1600"/>
              </a:spcAft>
              <a:buNone/>
            </a:pPr>
            <a:r>
              <a:t/>
            </a:r>
            <a:endParaRPr sz="1100">
              <a:solidFill>
                <a:srgbClr val="333333"/>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