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65953c2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65953c2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65953c2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65953c2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6d5b21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6d5b21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99d073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99d073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65953c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65953c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5953c2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5953c2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65953c27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65953c2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65953c2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65953c2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65953c2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65953c2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5953c2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65953c2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65953c27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65953c27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679150" y="4663225"/>
            <a:ext cx="25146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Prepared</a:t>
            </a:r>
            <a:r>
              <a:rPr lang="en">
                <a:latin typeface="Open Sans"/>
                <a:ea typeface="Open Sans"/>
                <a:cs typeface="Open Sans"/>
                <a:sym typeface="Open Sans"/>
              </a:rPr>
              <a:t> by Eddy Kamboh</a:t>
            </a:r>
            <a:endParaRPr>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youtu.be/-HY3qwbP2eo" TargetMode="External"/><Relationship Id="rId4" Type="http://schemas.openxmlformats.org/officeDocument/2006/relationships/hyperlink" Target="https://youtu.be/zl5JhafA-hY" TargetMode="External"/><Relationship Id="rId5" Type="http://schemas.openxmlformats.org/officeDocument/2006/relationships/hyperlink" Target="https://youtu.be/wepmTirnNk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Chapter 13		</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Two Samples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pic>
        <p:nvPicPr>
          <p:cNvPr id="127" name="Google Shape;127;p22"/>
          <p:cNvPicPr preferRelativeResize="0"/>
          <p:nvPr/>
        </p:nvPicPr>
        <p:blipFill>
          <a:blip r:embed="rId3">
            <a:alphaModFix/>
          </a:blip>
          <a:stretch>
            <a:fillRect/>
          </a:stretch>
        </p:blipFill>
        <p:spPr>
          <a:xfrm>
            <a:off x="1143000" y="1304825"/>
            <a:ext cx="6724650" cy="990600"/>
          </a:xfrm>
          <a:prstGeom prst="rect">
            <a:avLst/>
          </a:prstGeom>
          <a:noFill/>
          <a:ln>
            <a:noFill/>
          </a:ln>
        </p:spPr>
      </p:pic>
      <p:pic>
        <p:nvPicPr>
          <p:cNvPr id="128" name="Google Shape;128;p22"/>
          <p:cNvPicPr preferRelativeResize="0"/>
          <p:nvPr/>
        </p:nvPicPr>
        <p:blipFill>
          <a:blip r:embed="rId4">
            <a:alphaModFix/>
          </a:blip>
          <a:stretch>
            <a:fillRect/>
          </a:stretch>
        </p:blipFill>
        <p:spPr>
          <a:xfrm>
            <a:off x="1143000" y="2447825"/>
            <a:ext cx="6772275"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pic>
        <p:nvPicPr>
          <p:cNvPr id="134" name="Google Shape;134;p23"/>
          <p:cNvPicPr preferRelativeResize="0"/>
          <p:nvPr/>
        </p:nvPicPr>
        <p:blipFill>
          <a:blip r:embed="rId3">
            <a:alphaModFix/>
          </a:blip>
          <a:stretch>
            <a:fillRect/>
          </a:stretch>
        </p:blipFill>
        <p:spPr>
          <a:xfrm>
            <a:off x="1447800" y="1304825"/>
            <a:ext cx="6134100" cy="12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Self-Quiz Unit 5</a:t>
            </a:r>
            <a:endParaRPr/>
          </a:p>
        </p:txBody>
      </p:sp>
      <p:sp>
        <p:nvSpPr>
          <p:cNvPr id="140" name="Google Shape;140;p24"/>
          <p:cNvSpPr txBox="1"/>
          <p:nvPr/>
        </p:nvSpPr>
        <p:spPr>
          <a:xfrm>
            <a:off x="625550" y="1351525"/>
            <a:ext cx="81246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Q1 - Q4: </a:t>
            </a:r>
            <a:r>
              <a:rPr lang="en" u="sng">
                <a:solidFill>
                  <a:schemeClr val="hlink"/>
                </a:solidFill>
                <a:latin typeface="Open Sans"/>
                <a:ea typeface="Open Sans"/>
                <a:cs typeface="Open Sans"/>
                <a:sym typeface="Open Sans"/>
                <a:hlinkClick r:id="rId3"/>
              </a:rPr>
              <a:t>https://youtu.be/-HY3qwbP2eo</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Q5 - Q7: </a:t>
            </a:r>
            <a:r>
              <a:rPr lang="en" u="sng">
                <a:solidFill>
                  <a:schemeClr val="hlink"/>
                </a:solidFill>
                <a:latin typeface="Open Sans"/>
                <a:ea typeface="Open Sans"/>
                <a:cs typeface="Open Sans"/>
                <a:sym typeface="Open Sans"/>
                <a:hlinkClick r:id="rId4"/>
              </a:rPr>
              <a:t>https://youtu.be/zl5JhafA-hY</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Q8 -Q10: </a:t>
            </a:r>
            <a:r>
              <a:rPr lang="en" u="sng">
                <a:solidFill>
                  <a:schemeClr val="hlink"/>
                </a:solidFill>
                <a:latin typeface="Open Sans"/>
                <a:ea typeface="Open Sans"/>
                <a:cs typeface="Open Sans"/>
                <a:sym typeface="Open Sans"/>
                <a:hlinkClick r:id="rId5"/>
              </a:rPr>
              <a:t>https://youtu.be/wepmTirnNkQ</a:t>
            </a: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Comparing Two Distributions</a:t>
            </a:r>
            <a:endParaRPr/>
          </a:p>
          <a:p>
            <a:pPr indent="-342900" lvl="0" marL="457200" rtl="0" algn="l">
              <a:spcBef>
                <a:spcPts val="0"/>
              </a:spcBef>
              <a:spcAft>
                <a:spcPts val="0"/>
              </a:spcAft>
              <a:buSzPts val="1800"/>
              <a:buChar char="●"/>
            </a:pPr>
            <a:r>
              <a:rPr lang="en"/>
              <a:t>Comparing the Sample Means</a:t>
            </a:r>
            <a:endParaRPr/>
          </a:p>
          <a:p>
            <a:pPr indent="-342900" lvl="0" marL="457200" rtl="0" algn="l">
              <a:spcBef>
                <a:spcPts val="0"/>
              </a:spcBef>
              <a:spcAft>
                <a:spcPts val="0"/>
              </a:spcAft>
              <a:buSzPts val="1800"/>
              <a:buChar char="●"/>
            </a:pPr>
            <a:r>
              <a:rPr lang="en"/>
              <a:t>Comparing Sample Variances</a:t>
            </a:r>
            <a:endParaRPr/>
          </a:p>
          <a:p>
            <a:pPr indent="-342900" lvl="0" marL="457200" rtl="0" algn="l">
              <a:spcBef>
                <a:spcPts val="0"/>
              </a:spcBef>
              <a:spcAft>
                <a:spcPts val="0"/>
              </a:spcAft>
              <a:buSzPts val="1800"/>
              <a:buChar char="●"/>
            </a:pPr>
            <a:r>
              <a:rPr lang="en"/>
              <a:t>Summary </a:t>
            </a:r>
            <a:endParaRPr/>
          </a:p>
          <a:p>
            <a:pPr indent="-342900" lvl="0" marL="457200" rtl="0" algn="l">
              <a:spcBef>
                <a:spcPts val="0"/>
              </a:spcBef>
              <a:spcAft>
                <a:spcPts val="0"/>
              </a:spcAft>
              <a:buSzPts val="1800"/>
              <a:buChar char="●"/>
            </a:pPr>
            <a:r>
              <a:rPr lang="en"/>
              <a:t>Self-Quiz unit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Two Distributions</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So far we have studied the tools for the investigation of the characteristics of the distribution of a single measurement</a:t>
            </a:r>
            <a:endParaRPr sz="1100"/>
          </a:p>
          <a:p>
            <a:pPr indent="-298450" lvl="0" marL="457200" rtl="0" algn="l">
              <a:lnSpc>
                <a:spcPct val="200000"/>
              </a:lnSpc>
              <a:spcBef>
                <a:spcPts val="0"/>
              </a:spcBef>
              <a:spcAft>
                <a:spcPts val="0"/>
              </a:spcAft>
              <a:buSzPts val="1100"/>
              <a:buChar char="➔"/>
            </a:pPr>
            <a:r>
              <a:rPr lang="en" sz="1100"/>
              <a:t>Now we are going to see tools to make inference regarding the relationships between several measurements</a:t>
            </a:r>
            <a:endParaRPr sz="1100"/>
          </a:p>
          <a:p>
            <a:pPr indent="-298450" lvl="0" marL="457200" rtl="0" algn="l">
              <a:lnSpc>
                <a:spcPct val="200000"/>
              </a:lnSpc>
              <a:spcBef>
                <a:spcPts val="0"/>
              </a:spcBef>
              <a:spcAft>
                <a:spcPts val="0"/>
              </a:spcAft>
              <a:buSzPts val="1100"/>
              <a:buChar char="➔"/>
            </a:pPr>
            <a:r>
              <a:rPr lang="en" sz="1100"/>
              <a:t>We will try to understand how the outcome of one measurement </a:t>
            </a:r>
            <a:r>
              <a:rPr lang="en" sz="1100"/>
              <a:t>affects</a:t>
            </a:r>
            <a:r>
              <a:rPr lang="en" sz="1100"/>
              <a:t> the outcome of another measurement</a:t>
            </a:r>
            <a:endParaRPr sz="1100"/>
          </a:p>
          <a:p>
            <a:pPr indent="-298450" lvl="0" marL="457200" rtl="0" algn="l">
              <a:lnSpc>
                <a:spcPct val="200000"/>
              </a:lnSpc>
              <a:spcBef>
                <a:spcPts val="0"/>
              </a:spcBef>
              <a:spcAft>
                <a:spcPts val="0"/>
              </a:spcAft>
              <a:buSzPts val="1100"/>
              <a:buChar char="➔"/>
            </a:pPr>
            <a:r>
              <a:rPr lang="en" sz="1100"/>
              <a:t>An </a:t>
            </a:r>
            <a:r>
              <a:rPr b="1" lang="en" sz="1100"/>
              <a:t>explanatory variable</a:t>
            </a:r>
            <a:r>
              <a:rPr lang="en" sz="1100"/>
              <a:t> is a variable whose values affect the distribution of another variable called the </a:t>
            </a:r>
            <a:r>
              <a:rPr b="1" lang="en" sz="1100"/>
              <a:t>response variable</a:t>
            </a:r>
            <a:r>
              <a:rPr lang="en" sz="1100"/>
              <a:t>.</a:t>
            </a:r>
            <a:endParaRPr sz="1100"/>
          </a:p>
          <a:p>
            <a:pPr indent="0" lvl="0" marL="457200" rtl="0" algn="l">
              <a:lnSpc>
                <a:spcPct val="200000"/>
              </a:lnSpc>
              <a:spcBef>
                <a:spcPts val="1600"/>
              </a:spcBef>
              <a:spcAft>
                <a:spcPts val="0"/>
              </a:spcAft>
              <a:buNone/>
            </a:pPr>
            <a:r>
              <a:t/>
            </a:r>
            <a:endParaRPr sz="1100"/>
          </a:p>
          <a:p>
            <a:pPr indent="0" lvl="0" marL="457200" rtl="0" algn="l">
              <a:lnSpc>
                <a:spcPct val="200000"/>
              </a:lnSpc>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the Sample Means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The book provides good explanations how to use the R function “</a:t>
            </a:r>
            <a:r>
              <a:rPr b="1" lang="en" sz="1100"/>
              <a:t>Plot()</a:t>
            </a:r>
            <a:r>
              <a:rPr lang="en" sz="1100"/>
              <a:t>” and “</a:t>
            </a:r>
            <a:r>
              <a:rPr b="1" lang="en" sz="1100"/>
              <a:t>t.test</a:t>
            </a:r>
            <a:r>
              <a:rPr lang="en" sz="1100"/>
              <a:t>” for the purpose of comparing the sample means.</a:t>
            </a:r>
            <a:endParaRPr sz="1100"/>
          </a:p>
          <a:p>
            <a:pPr indent="-298450" lvl="0" marL="457200" rtl="0" algn="l">
              <a:lnSpc>
                <a:spcPct val="200000"/>
              </a:lnSpc>
              <a:spcBef>
                <a:spcPts val="0"/>
              </a:spcBef>
              <a:spcAft>
                <a:spcPts val="0"/>
              </a:spcAft>
              <a:buSzPts val="1100"/>
              <a:buChar char="➔"/>
            </a:pPr>
            <a:r>
              <a:rPr lang="en" sz="1100"/>
              <a:t>This section is concerned with the comparison of two populations with different distribution. </a:t>
            </a:r>
            <a:endParaRPr sz="1100"/>
          </a:p>
          <a:p>
            <a:pPr indent="-298450" lvl="0" marL="457200" rtl="0" algn="l">
              <a:lnSpc>
                <a:spcPct val="200000"/>
              </a:lnSpc>
              <a:spcBef>
                <a:spcPts val="0"/>
              </a:spcBef>
              <a:spcAft>
                <a:spcPts val="0"/>
              </a:spcAft>
              <a:buSzPts val="1100"/>
              <a:buChar char="➔"/>
            </a:pPr>
            <a:r>
              <a:rPr lang="en" sz="1100"/>
              <a:t>The confidence interval for the difference in sample means is given by the following formula:</a:t>
            </a:r>
            <a:endParaRPr sz="1100"/>
          </a:p>
          <a:p>
            <a:pPr indent="-298450" lvl="0" marL="457200" rtl="0" algn="l">
              <a:lnSpc>
                <a:spcPct val="200000"/>
              </a:lnSpc>
              <a:spcBef>
                <a:spcPts val="0"/>
              </a:spcBef>
              <a:spcAft>
                <a:spcPts val="0"/>
              </a:spcAft>
              <a:buSzPts val="1100"/>
              <a:buChar char="➔"/>
            </a:pPr>
            <a:r>
              <a:rPr lang="en" sz="1100"/>
              <a:t>.</a:t>
            </a:r>
            <a:endParaRPr sz="1100"/>
          </a:p>
          <a:p>
            <a:pPr indent="-298450" lvl="0" marL="457200" rtl="0" algn="l">
              <a:lnSpc>
                <a:spcPct val="200000"/>
              </a:lnSpc>
              <a:spcBef>
                <a:spcPts val="0"/>
              </a:spcBef>
              <a:spcAft>
                <a:spcPts val="0"/>
              </a:spcAft>
              <a:buSzPts val="1100"/>
              <a:buChar char="➔"/>
            </a:pPr>
            <a:r>
              <a:rPr lang="en" sz="1100"/>
              <a:t>.</a:t>
            </a:r>
            <a:endParaRPr sz="1100"/>
          </a:p>
          <a:p>
            <a:pPr indent="-298450" lvl="0" marL="457200" rtl="0" algn="l">
              <a:lnSpc>
                <a:spcPct val="200000"/>
              </a:lnSpc>
              <a:spcBef>
                <a:spcPts val="0"/>
              </a:spcBef>
              <a:spcAft>
                <a:spcPts val="0"/>
              </a:spcAft>
              <a:buSzPts val="1100"/>
              <a:buChar char="➔"/>
            </a:pPr>
            <a:r>
              <a:rPr lang="en" sz="1100"/>
              <a:t>.</a:t>
            </a:r>
            <a:endParaRPr sz="1100"/>
          </a:p>
          <a:p>
            <a:pPr indent="-298450" lvl="0" marL="457200" rtl="0" algn="l">
              <a:lnSpc>
                <a:spcPct val="200000"/>
              </a:lnSpc>
              <a:spcBef>
                <a:spcPts val="0"/>
              </a:spcBef>
              <a:spcAft>
                <a:spcPts val="0"/>
              </a:spcAft>
              <a:buSzPts val="1100"/>
              <a:buChar char="➔"/>
            </a:pPr>
            <a:r>
              <a:rPr lang="en" sz="1100"/>
              <a:t>And the boundaries (lower and upper bound) of this interval is summarized as follow:</a:t>
            </a:r>
            <a:endParaRPr sz="1100"/>
          </a:p>
          <a:p>
            <a:pPr indent="0" lvl="0" marL="0" rtl="0" algn="l">
              <a:lnSpc>
                <a:spcPct val="200000"/>
              </a:lnSpc>
              <a:spcBef>
                <a:spcPts val="1600"/>
              </a:spcBef>
              <a:spcAft>
                <a:spcPts val="1600"/>
              </a:spcAft>
              <a:buNone/>
            </a:pPr>
            <a:r>
              <a:t/>
            </a:r>
            <a:endParaRPr sz="1100"/>
          </a:p>
        </p:txBody>
      </p:sp>
      <p:pic>
        <p:nvPicPr>
          <p:cNvPr id="87" name="Google Shape;87;p16"/>
          <p:cNvPicPr preferRelativeResize="0"/>
          <p:nvPr/>
        </p:nvPicPr>
        <p:blipFill>
          <a:blip r:embed="rId3">
            <a:alphaModFix/>
          </a:blip>
          <a:stretch>
            <a:fillRect/>
          </a:stretch>
        </p:blipFill>
        <p:spPr>
          <a:xfrm>
            <a:off x="1390650" y="2595563"/>
            <a:ext cx="6362700" cy="866775"/>
          </a:xfrm>
          <a:prstGeom prst="rect">
            <a:avLst/>
          </a:prstGeom>
          <a:noFill/>
          <a:ln>
            <a:noFill/>
          </a:ln>
        </p:spPr>
      </p:pic>
      <p:pic>
        <p:nvPicPr>
          <p:cNvPr id="88" name="Google Shape;88;p16"/>
          <p:cNvPicPr preferRelativeResize="0"/>
          <p:nvPr/>
        </p:nvPicPr>
        <p:blipFill>
          <a:blip r:embed="rId4">
            <a:alphaModFix/>
          </a:blip>
          <a:stretch>
            <a:fillRect/>
          </a:stretch>
        </p:blipFill>
        <p:spPr>
          <a:xfrm>
            <a:off x="5614600" y="3941400"/>
            <a:ext cx="2138750" cy="48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the Sample Means</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The test-statistics when performing the hypothesis test for the difference in means is given by:</a:t>
            </a:r>
            <a:endParaRPr sz="1100"/>
          </a:p>
        </p:txBody>
      </p:sp>
      <p:pic>
        <p:nvPicPr>
          <p:cNvPr id="95" name="Google Shape;95;p17"/>
          <p:cNvPicPr preferRelativeResize="0"/>
          <p:nvPr/>
        </p:nvPicPr>
        <p:blipFill>
          <a:blip r:embed="rId3">
            <a:alphaModFix/>
          </a:blip>
          <a:stretch>
            <a:fillRect/>
          </a:stretch>
        </p:blipFill>
        <p:spPr>
          <a:xfrm>
            <a:off x="2557463" y="2243138"/>
            <a:ext cx="4029075" cy="65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Sample Variances</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In this section, we are comparing the variance of two populations with different distributions</a:t>
            </a:r>
            <a:endParaRPr sz="1100"/>
          </a:p>
          <a:p>
            <a:pPr indent="-298450" lvl="0" marL="457200" rtl="0" algn="l">
              <a:lnSpc>
                <a:spcPct val="200000"/>
              </a:lnSpc>
              <a:spcBef>
                <a:spcPts val="0"/>
              </a:spcBef>
              <a:spcAft>
                <a:spcPts val="0"/>
              </a:spcAft>
              <a:buSzPts val="1100"/>
              <a:buChar char="➔"/>
            </a:pPr>
            <a:r>
              <a:rPr lang="en" sz="1100"/>
              <a:t>The comparison of variances from two populations is done with a new random variable obtained as a ratio of the estimators of the variances. This random variable follow the F-distribution:</a:t>
            </a:r>
            <a:endParaRPr sz="1100"/>
          </a:p>
          <a:p>
            <a:pPr indent="-298450" lvl="0" marL="457200" rtl="0" algn="l">
              <a:lnSpc>
                <a:spcPct val="200000"/>
              </a:lnSpc>
              <a:spcBef>
                <a:spcPts val="0"/>
              </a:spcBef>
              <a:spcAft>
                <a:spcPts val="0"/>
              </a:spcAft>
              <a:buSzPts val="1100"/>
              <a:buChar char="➔"/>
            </a:pPr>
            <a:r>
              <a:rPr lang="en" sz="1100"/>
              <a:t>.</a:t>
            </a:r>
            <a:endParaRPr sz="1100"/>
          </a:p>
          <a:p>
            <a:pPr indent="-298450" lvl="0" marL="457200" rtl="0" algn="l">
              <a:lnSpc>
                <a:spcPct val="200000"/>
              </a:lnSpc>
              <a:spcBef>
                <a:spcPts val="0"/>
              </a:spcBef>
              <a:spcAft>
                <a:spcPts val="0"/>
              </a:spcAft>
              <a:buSzPts val="1100"/>
              <a:buChar char="➔"/>
            </a:pPr>
            <a:r>
              <a:rPr lang="en" sz="1100"/>
              <a:t>.</a:t>
            </a:r>
            <a:endParaRPr sz="1100"/>
          </a:p>
          <a:p>
            <a:pPr indent="-298450" lvl="0" marL="457200" marR="0" rtl="0" algn="l">
              <a:lnSpc>
                <a:spcPct val="200000"/>
              </a:lnSpc>
              <a:spcBef>
                <a:spcPts val="0"/>
              </a:spcBef>
              <a:spcAft>
                <a:spcPts val="0"/>
              </a:spcAft>
              <a:buSzPts val="1100"/>
              <a:buChar char="➔"/>
            </a:pPr>
            <a:r>
              <a:rPr lang="en" sz="1100"/>
              <a:t>The distribution of this random variable is denoted the F-distribution. </a:t>
            </a:r>
            <a:endParaRPr sz="1100"/>
          </a:p>
          <a:p>
            <a:pPr indent="-298450" lvl="0" marL="457200" marR="0" rtl="0" algn="l">
              <a:lnSpc>
                <a:spcPct val="200000"/>
              </a:lnSpc>
              <a:spcBef>
                <a:spcPts val="0"/>
              </a:spcBef>
              <a:spcAft>
                <a:spcPts val="0"/>
              </a:spcAft>
              <a:buSzPts val="1100"/>
              <a:buChar char="➔"/>
            </a:pPr>
            <a:r>
              <a:rPr lang="en" sz="1100"/>
              <a:t>This distribution is characterized by the number of degrees of freedom associated with the estimator of the variance at the numerator and by the number of degrees of freedom associated with the estimator of the variance at the denominator. </a:t>
            </a:r>
            <a:endParaRPr sz="1100"/>
          </a:p>
          <a:p>
            <a:pPr indent="-298450" lvl="0" marL="457200" marR="0" rtl="0" algn="l">
              <a:lnSpc>
                <a:spcPct val="200000"/>
              </a:lnSpc>
              <a:spcBef>
                <a:spcPts val="0"/>
              </a:spcBef>
              <a:spcAft>
                <a:spcPts val="0"/>
              </a:spcAft>
              <a:buSzPts val="1100"/>
              <a:buChar char="➔"/>
            </a:pPr>
            <a:r>
              <a:rPr lang="en" sz="1100"/>
              <a:t>The number of degrees of freedom associated with the estimation of each variance is the number of observation used for the computation of the estimator, minus 1.</a:t>
            </a:r>
            <a:endParaRPr sz="1100"/>
          </a:p>
          <a:p>
            <a:pPr indent="0" lvl="0" marL="0" rtl="0" algn="l">
              <a:lnSpc>
                <a:spcPct val="200000"/>
              </a:lnSpc>
              <a:spcBef>
                <a:spcPts val="1600"/>
              </a:spcBef>
              <a:spcAft>
                <a:spcPts val="1600"/>
              </a:spcAft>
              <a:buNone/>
            </a:pPr>
            <a:r>
              <a:t/>
            </a:r>
            <a:endParaRPr sz="1100"/>
          </a:p>
        </p:txBody>
      </p:sp>
      <p:pic>
        <p:nvPicPr>
          <p:cNvPr id="102" name="Google Shape;102;p18"/>
          <p:cNvPicPr preferRelativeResize="0"/>
          <p:nvPr/>
        </p:nvPicPr>
        <p:blipFill>
          <a:blip r:embed="rId3">
            <a:alphaModFix/>
          </a:blip>
          <a:stretch>
            <a:fillRect/>
          </a:stretch>
        </p:blipFill>
        <p:spPr>
          <a:xfrm>
            <a:off x="4062413" y="2252663"/>
            <a:ext cx="2543175" cy="6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Sample Variances</a:t>
            </a:r>
            <a:endParaRPr/>
          </a:p>
        </p:txBody>
      </p:sp>
      <p:pic>
        <p:nvPicPr>
          <p:cNvPr id="108" name="Google Shape;108;p19"/>
          <p:cNvPicPr preferRelativeResize="0"/>
          <p:nvPr/>
        </p:nvPicPr>
        <p:blipFill>
          <a:blip r:embed="rId3">
            <a:alphaModFix/>
          </a:blip>
          <a:stretch>
            <a:fillRect/>
          </a:stretch>
        </p:blipFill>
        <p:spPr>
          <a:xfrm>
            <a:off x="880425" y="1255901"/>
            <a:ext cx="7177725" cy="316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Sample Variances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100"/>
              <a:t>In the current setting the numbers of degrees of freedom are na-1 and nb-1,respectively.</a:t>
            </a:r>
            <a:endParaRPr sz="1100"/>
          </a:p>
          <a:p>
            <a:pPr indent="-298450" lvl="0" marL="457200" rtl="0" algn="l">
              <a:lnSpc>
                <a:spcPct val="200000"/>
              </a:lnSpc>
              <a:spcBef>
                <a:spcPts val="0"/>
              </a:spcBef>
              <a:spcAft>
                <a:spcPts val="0"/>
              </a:spcAft>
              <a:buSzPts val="1100"/>
              <a:buChar char="➔"/>
            </a:pPr>
            <a:r>
              <a:rPr lang="en" sz="1100"/>
              <a:t>The percentiles of the F-distribution can be computed in R using the function “qf". The R function var.test() will produce the test and the confidence interval.</a:t>
            </a:r>
            <a:endParaRPr sz="1100"/>
          </a:p>
          <a:p>
            <a:pPr indent="-298450" lvl="0" marL="457200" rtl="0" algn="l">
              <a:lnSpc>
                <a:spcPct val="200000"/>
              </a:lnSpc>
              <a:spcBef>
                <a:spcPts val="0"/>
              </a:spcBef>
              <a:spcAft>
                <a:spcPts val="0"/>
              </a:spcAft>
              <a:buSzPts val="1100"/>
              <a:buChar char="➔"/>
            </a:pPr>
            <a:r>
              <a:rPr lang="en" sz="1100"/>
              <a:t>The confidence interval for the ratio between variances is formulated as followed:</a:t>
            </a:r>
            <a:endParaRPr sz="1100"/>
          </a:p>
        </p:txBody>
      </p:sp>
      <p:pic>
        <p:nvPicPr>
          <p:cNvPr id="115" name="Google Shape;115;p20"/>
          <p:cNvPicPr preferRelativeResize="0"/>
          <p:nvPr/>
        </p:nvPicPr>
        <p:blipFill>
          <a:blip r:embed="rId3">
            <a:alphaModFix/>
          </a:blip>
          <a:stretch>
            <a:fillRect/>
          </a:stretch>
        </p:blipFill>
        <p:spPr>
          <a:xfrm>
            <a:off x="1957388" y="2714625"/>
            <a:ext cx="5229225" cy="6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Sample Variances</a:t>
            </a:r>
            <a:endParaRPr/>
          </a:p>
        </p:txBody>
      </p:sp>
      <p:pic>
        <p:nvPicPr>
          <p:cNvPr id="121" name="Google Shape;121;p21"/>
          <p:cNvPicPr preferRelativeResize="0"/>
          <p:nvPr/>
        </p:nvPicPr>
        <p:blipFill>
          <a:blip r:embed="rId3">
            <a:alphaModFix/>
          </a:blip>
          <a:stretch>
            <a:fillRect/>
          </a:stretch>
        </p:blipFill>
        <p:spPr>
          <a:xfrm>
            <a:off x="1219200" y="1304825"/>
            <a:ext cx="6505575" cy="159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