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f974fa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f974fa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f974fab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f974fab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fb62d65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fb62d65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b62d657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b62d657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fb62d657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fb62d6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b62d65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fb62d65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fb62d65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fb62d65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b62d657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b62d657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fb62d65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fb62d65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b62d657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fb62d657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c99d073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c99d073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fb62d657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fb62d657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fb62d657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fb62d657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fb62d65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fb62d65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fb62d65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fb62d65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fb62d657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fb62d657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model for the distribution of the observations is assumed each time a simulation is carried out.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simulation itself involves the generation of random samples from that model for the given sample size and for a given value of the parameter.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statistic is evaluated and stored for each generated sample.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Thereby, via the generation of many samples, an approximation of the sampling distribution of the statistic is produced.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 probabilistic statement inferred from the Normal approximation can be compared to the results of the simulation.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Substantial disagreement between the Normal approximation and the outcome of the simulations is an evidence that the Normal approximation may not be valid in the specific setting.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Simulations can be used in order to compute the expectation, the standard deviation or any other numerical summary of the sampling distribution of a statistic.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All one needs to do is compute the required summary for the simulated sequence of statistic values and hence obtain an approximation of the required summary.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706cc7ea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706cc7ea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706cc7ea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9706cc7ea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f974fa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f974fa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f974fab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f974fab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974fab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974fab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974fab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974fab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974fab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974fab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f974fab4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f974fab4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f974fab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f974fab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" name="Google Shape;19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200525" y="4682925"/>
            <a:ext cx="29217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Prepared by Eddy Kamboh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khanacademy.org/math/statistics-probability/sampling-distributions-library/what-is-a-sampling-distribution/v/introduction-to-sampling-distributions" TargetMode="External"/><Relationship Id="rId4" Type="http://schemas.openxmlformats.org/officeDocument/2006/relationships/hyperlink" Target="https://www.khanacademy.org/math/statistics-probability/sampling-distributions-library/sample-means/v/statistics-sample-vs-population-mea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youtu.be/mt9u0_i_Y8Y" TargetMode="External"/><Relationship Id="rId4" Type="http://schemas.openxmlformats.org/officeDocument/2006/relationships/hyperlink" Target="https://youtu.be/X3OBXFaweEA" TargetMode="External"/><Relationship Id="rId5" Type="http://schemas.openxmlformats.org/officeDocument/2006/relationships/hyperlink" Target="https://youtu.be/sWTcZxolVPc" TargetMode="External"/><Relationship Id="rId6" Type="http://schemas.openxmlformats.org/officeDocument/2006/relationships/hyperlink" Target="https://youtu.be/yBAFF704Y7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youtu.be/hMlNLUUuSaY" TargetMode="External"/><Relationship Id="rId4" Type="http://schemas.openxmlformats.org/officeDocument/2006/relationships/hyperlink" Target="https://youtu.be/KddAfhfA4E4" TargetMode="External"/><Relationship Id="rId5" Type="http://schemas.openxmlformats.org/officeDocument/2006/relationships/hyperlink" Target="https://youtu.be/JU899f_kW2U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9		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Statistical Inference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75" y="1924050"/>
            <a:ext cx="2647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76425"/>
            <a:ext cx="24669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475" y="2863150"/>
            <a:ext cx="5219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925" y="3907025"/>
            <a:ext cx="49911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1567775" y="1213788"/>
            <a:ext cx="2363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This formula gives the sample average. This statistic is a numerical values.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5002450" y="1291950"/>
            <a:ext cx="3508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This formula gives the sample average. This statistic is a random variable since it is an average in the context of random sample.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971425" y="2990788"/>
            <a:ext cx="2363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This formula gives the sample variance. This statistic is a numerical values.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971425" y="3822875"/>
            <a:ext cx="29718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This formula gives the sample variance. This statistic is a random variable </a:t>
            </a: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since it is an average in the context of random sample.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Distribution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The sample distribution emerge from two ways: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SzPts val="1100"/>
              <a:buChar char="◆"/>
            </a:pPr>
            <a:r>
              <a:rPr lang="en" sz="1100"/>
              <a:t>As a random selection of samples from a particular population.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such a case, the sampling distribution of the sample, and hence of the statistic, is linked to the distribution of values of the variable in the population.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the second approach, the sample distribution of the statistic is linked to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the theoretical model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 This is the standard approach. The book will always use the theoretical approach to model the  sampling distribution.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79900" cy="33766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3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0" y="938475"/>
            <a:ext cx="83836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3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924"/>
            <a:ext cx="8839199" cy="21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747775" y="1289725"/>
            <a:ext cx="74604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➔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 functions to be familiar with (you can google to find more help):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◆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Binomial: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functions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dbinom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pbinom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and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qbinom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may be used in order to compute the probability, the cumulative probability, and the percentiles, respectively, for the Binomial distribution.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Open Sans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 </a:t>
            </a:r>
            <a:r>
              <a:rPr lang="en" sz="11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“rbinom”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can be used in order to</a:t>
            </a:r>
            <a:r>
              <a:rPr lang="en" sz="1100" u="sng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simulate a random sample from this distribution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◆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Poisson: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functions “dpois”, “ppois”, and “qpois” may be used in order to compute the probability, the cumulative probability, and the percentiles, respectively, for the Poisson distribution.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The function 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</a:rPr>
              <a:t>“</a:t>
            </a:r>
            <a:r>
              <a:rPr lang="en" sz="950">
                <a:solidFill>
                  <a:srgbClr val="333333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rpois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</a:rPr>
              <a:t>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 can be used in order to </a:t>
            </a:r>
            <a:r>
              <a:rPr lang="en" sz="1200" u="sng">
                <a:solidFill>
                  <a:srgbClr val="333333"/>
                </a:solidFill>
                <a:highlight>
                  <a:srgbClr val="FFFFFF"/>
                </a:highlight>
              </a:rPr>
              <a:t>simulate a random sample from this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3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3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664175" y="1181625"/>
            <a:ext cx="74604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➔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 functions to be familiar with (you can google to find more help):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◆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Uniform: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functions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dunif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punif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and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qunif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may be used in order to compute the density, the cumulative probability, and the percentiles for the Uniform distribution.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 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5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runif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can be used in order to </a:t>
            </a:r>
            <a:r>
              <a:rPr lang="en" sz="1200" u="sng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simulate a random sample from this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◆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Exponential: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functions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dexp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pexp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and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qexp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may be used in order to compute the density, the cumulative probability, and the percentiles, respectively, for the Exponential distribution.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 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5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rexp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can be used in order to </a:t>
            </a:r>
            <a:r>
              <a:rPr lang="en" sz="1200" u="sng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simulate a random sample from this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375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Distributions of Observations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664175" y="1181625"/>
            <a:ext cx="74604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➔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R functions to be familiar with (you can google to find more help):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◆"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Normal: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functions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dnorm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pnorm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”, and “</a:t>
            </a:r>
            <a:r>
              <a:rPr lang="en" sz="950">
                <a:solidFill>
                  <a:srgbClr val="333333"/>
                </a:solidFill>
                <a:highlight>
                  <a:srgbClr val="F7F7F7"/>
                </a:highlight>
                <a:latin typeface="Open Sans"/>
                <a:ea typeface="Open Sans"/>
                <a:cs typeface="Open Sans"/>
                <a:sym typeface="Open Sans"/>
              </a:rPr>
              <a:t>qnorm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” may be used in order to compute the density, the cumulative probability, and the percentiles for the Normal distribution.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function 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" sz="95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rnorm</a:t>
            </a:r>
            <a:r>
              <a:rPr lang="en" sz="1200">
                <a:solidFill>
                  <a:srgbClr val="333333"/>
                </a:solidFill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”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can be used in order to </a:t>
            </a:r>
            <a:r>
              <a:rPr lang="en" sz="1200" u="sng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simulate a random sample from this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Distribution of Statistics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Theoretical models describe the distribution of a measurement as a function of a parameter, or a small number of parameters.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general formulation of statistical inference problems involves the identification of a theoretical model for the distribution of the measurements.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This </a:t>
            </a:r>
            <a:r>
              <a:rPr lang="en" sz="1100">
                <a:solidFill>
                  <a:srgbClr val="333333"/>
                </a:solidFill>
                <a:highlight>
                  <a:srgbClr val="00FFFF"/>
                </a:highlight>
              </a:rPr>
              <a:t>theoretical model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is a function of a </a:t>
            </a:r>
            <a:r>
              <a:rPr lang="en" sz="1100">
                <a:solidFill>
                  <a:srgbClr val="333333"/>
                </a:solidFill>
                <a:highlight>
                  <a:srgbClr val="00FFFF"/>
                </a:highlight>
              </a:rPr>
              <a:t>parameter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whose value is </a:t>
            </a:r>
            <a:r>
              <a:rPr lang="en" sz="1100">
                <a:solidFill>
                  <a:srgbClr val="333333"/>
                </a:solidFill>
                <a:highlight>
                  <a:srgbClr val="00FFFF"/>
                </a:highlight>
              </a:rPr>
              <a:t>unknown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goal is to </a:t>
            </a:r>
            <a:r>
              <a:rPr lang="en" sz="1100" u="sng">
                <a:solidFill>
                  <a:srgbClr val="333333"/>
                </a:solidFill>
                <a:highlight>
                  <a:srgbClr val="00FF00"/>
                </a:highlight>
              </a:rPr>
              <a:t>produce statements that refer to this unknown parameter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 These statements are based on a sample of observations from the given distribution.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Examples of approaches used in statistical inference to guess the value of the unknown parameter includes: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 guess of the value of the parameter. This approach is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point estimation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An interval which contains the value of the parameter with some subscribed probability. This is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confidence interval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approach.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 hypothesis test that the parameter obtains a specific value. This approach is 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hypothesis testing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Distribution of Statistics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b="1" lang="en" sz="1100">
                <a:solidFill>
                  <a:srgbClr val="333333"/>
                </a:solidFill>
                <a:highlight>
                  <a:srgbClr val="00FF00"/>
                </a:highlight>
              </a:rPr>
              <a:t>Statistics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(computed as a function of the measurement) are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vehicles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for conducting the statistical inferences.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the point estimation approach, the statistics used are called </a:t>
            </a:r>
            <a:r>
              <a:rPr b="1" lang="en" sz="1100" u="sng">
                <a:solidFill>
                  <a:srgbClr val="333333"/>
                </a:solidFill>
                <a:highlight>
                  <a:srgbClr val="FFFFFF"/>
                </a:highlight>
              </a:rPr>
              <a:t>estimators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the confidence interval approach, the statistics used are called </a:t>
            </a:r>
            <a:r>
              <a:rPr b="1" lang="en" sz="1100" u="sng">
                <a:solidFill>
                  <a:srgbClr val="333333"/>
                </a:solidFill>
                <a:highlight>
                  <a:srgbClr val="FFFFFF"/>
                </a:highlight>
              </a:rPr>
              <a:t>confidence interval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the hypothesis testing approach, the statistics used are called </a:t>
            </a:r>
            <a:r>
              <a:rPr b="1" lang="en" sz="1100" u="sng">
                <a:solidFill>
                  <a:srgbClr val="333333"/>
                </a:solidFill>
                <a:highlight>
                  <a:srgbClr val="FFFFFF"/>
                </a:highlight>
              </a:rPr>
              <a:t>test statistics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relevant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possesses a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distribution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that it inherits from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sampling distribution of the observations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 This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distribution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is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sampling distribution of the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properties of the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as a tool for inference are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 assessed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terms of its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sampling distribution.</a:t>
            </a:r>
            <a:endParaRPr b="1"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order to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assess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performance of the statistics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we should be able to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determine their sampling distribution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 There are two approaches to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determine the sampling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approach is to use a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Normal approximation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approach relies on the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 Limit Theorem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second approach is to 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simulate the distribution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This relies on functions available in R for the simulation of a random sample from a given distribution.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885325"/>
            <a:ext cx="8520600" cy="3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Student Learning Objectives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Key Terms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Cars Data Set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Sampling Distribution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Statistics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Sampling Distribution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Theoretical Distributions of Observations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Sampling Distribution of Statistics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Normal Approximation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Simulation</a:t>
            </a:r>
            <a:r>
              <a:rPr lang="en" sz="1100"/>
              <a:t>s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Self-Quiz Review</a:t>
            </a:r>
            <a:endParaRPr sz="11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Approximation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general, the sampling distribution of a statistic is not the same as the sampling distribution of the measurements from which it is computed.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most important scenario where the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 limit distribution of the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has a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known shape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is when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statistic is the sample average or a function of the sample average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 such a case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Central Limit Theorem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may be applied in order to show that, at least for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a sample size not too small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,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distribution of the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is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approximately Normal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Normal approximation of the distribution of a statistic is valid for cases other than the sample average or functions thereof.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On the other hand, one need not always assume that the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distribution of a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is necessarily 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Normal.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 I</a:t>
            </a:r>
            <a:r>
              <a:rPr b="1" lang="en" sz="1100">
                <a:solidFill>
                  <a:srgbClr val="333333"/>
                </a:solidFill>
                <a:highlight>
                  <a:srgbClr val="FFFFFF"/>
                </a:highlight>
              </a:rPr>
              <a:t>n many cases it is not, even for a large sample size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Approximation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0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Approximation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96350" cy="19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Normal Approximation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Char char="➔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Some addition resources: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https://www.khanacademy.org/math/statistics-probability/sampling-distributions-library/what-is-a-sampling-distribution/v/introduction-to-sampling-distributions</a:t>
            </a:r>
            <a:r>
              <a:rPr lang="en" sz="1100">
                <a:solidFill>
                  <a:srgbClr val="595959"/>
                </a:solidFill>
              </a:rPr>
              <a:t> (Introduction to sampling distributions)</a:t>
            </a:r>
            <a:endParaRPr sz="1100">
              <a:solidFill>
                <a:srgbClr val="595959"/>
              </a:solidFill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◆"/>
            </a:pPr>
            <a:r>
              <a:rPr lang="en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https://www.khanacademy.org/math/statistics-probability/sampling-distributions-library/sample-means/v/statistics-sample-vs-population-mean</a:t>
            </a:r>
            <a:r>
              <a:rPr lang="en" sz="1100">
                <a:solidFill>
                  <a:srgbClr val="595959"/>
                </a:solidFill>
              </a:rPr>
              <a:t> (Inferring population mean from sample mean + videos on central limit theorem)</a:t>
            </a:r>
            <a:endParaRPr sz="1100">
              <a:solidFill>
                <a:srgbClr val="59595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https://youtu.be/mt9u0_i_Y8Y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lang="en" sz="12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Attention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 that here when I said Poisson distribution it should have been an Exponential distribution. The book assumes the distribution of price in the car data to be Exponential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https://youtu.be/X3OBXFaweEA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https://youtu.be/sWTcZxolVPc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AutoNum type="arabicPeriod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https://youtu.be/yBAFF704Y7g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Self-Quiz Review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 Q1 to Q6: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https://youtu.be/hMlNLUUuSaY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# Q7: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https://youtu.be/KddAfhfA4E4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# Q8 to Q10: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https://youtu.be/JU899f_kW2U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Self-Quiz Review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</a:t>
            </a:r>
            <a:r>
              <a:rPr lang="en" sz="1100"/>
              <a:t>ars &lt;- read.csv('http://pluto.huji.ac.il/~msby/StatThink/Datasets/cars.csv')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area &lt;- cars$length*cars$width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mean(area)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median(area)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IQR&lt;-quantile(area,c(0.25,0.75))[2]-quantile(area,c(0.25,0.75))[1]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Outlier1&lt;-sum(quantile(area,c(0.25,0.75))[2]+1.5*IQR&lt;area) # 1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Outlier2&lt;-sum(quantile(area,c(0.25,0.75))[1]-1.5*IQR&gt;area) # 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sum(is.na(area)) # 0</a:t>
            </a:r>
            <a:endParaRPr sz="1100"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280800" y="452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Student Learning Objectives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Define key terms that are associated with inferential 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Recognize the variables of the “cars.csv" data frame.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Revise concepts related to random variables, the sampling distribution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and the Central Limit Theorem.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parameter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characteristic of a population.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statistic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function of the data. It is a characteristic of a sampe.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Point estimation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attempts to obtain the best guess to the value of that parameter.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estimator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statistic that produces the best guess to the value of the parameter.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Confidence interval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is an interval that is most likely to contain the population parameter.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confidence level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is the sampling probability that the confidence interval will indeed contain the parameter.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hypothesis testing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refers to the formal procedures used by statisticians to accept or reject statistical hypotheses. A statistical hypothesis is an assumption about a population parameter. This assumption may or may not be true.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test statistic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is used in a hypothesis test when you are deciding to support or reject the null hypothesis. It is a function of the sample data used to decide whether or not to reject the null hypothesis.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significance leve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l: also denoted as alpha or α, is the probability of rejecting the null hypothesis when it is true.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is an important tool for the investigation of the relations between two measurements, or variables. Models of regression describe the change in the distribution in one variable as a function of the other variable.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response variable (or dependent variable)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variable whose distribution is the target of investigation in a regression model.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explanatory variable (or independent variable)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The other variable that may affect that distribution of the response variable in a regression model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37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Terms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Three problems that require statistical inference:</a:t>
            </a:r>
            <a:endParaRPr b="1" i="1"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estimation of a parameter: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Point estimation can be used to estimate a parameter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◆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confidence interval is another approach to estimate the parameter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Hypothesis testing: here hypothesis testing is used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Arial"/>
              <a:buChar char="➔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Investigation of the relations between two measurements: here regression is used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Cars Data Set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This is the dataset that will be used for all the procedures presented in Chapters 10-15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-You can use the R code below to read the cars dataset without having to download any files: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highlight>
                  <a:srgbClr val="FFFF00"/>
                </a:highlight>
              </a:rPr>
              <a:t>cars</a:t>
            </a:r>
            <a:r>
              <a:rPr lang="en">
                <a:highlight>
                  <a:srgbClr val="FFFF00"/>
                </a:highlight>
              </a:rPr>
              <a:t>&lt;-read.csv('http://pluto.huji.ac.il/~msby/StatThink/Datasets/cars.csv')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04375" y="18643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Distribution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Statistical inferences are based on statistics computed from the data.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Every tools (point estimation, confidence intervals, or testing hypothesis) used in statistical inference will then be based on statistics.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b="1" lang="en" sz="1100"/>
              <a:t>Example of statistics</a:t>
            </a:r>
            <a:r>
              <a:rPr lang="en" sz="1100"/>
              <a:t>: sample average; sample standard deviation;the smallest or largest value of a dataset; quartiles, the median and the frequency of a factor.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n" sz="1100"/>
              <a:t>Very important distinction: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lang="en" sz="11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computed in the context of the given data frame (or sample data), it is a single numerical value. In this case, the statistic will be represented by small letters.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◆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1" lang="en" sz="11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statistic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computed in the context of the random sample (or collection of data frames or sampling distribution), the statistics is a random variable. In this case, the statistic will be represented by capital letters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