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257b95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257b95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344160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344160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8257b9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257b9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257b958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257b958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8257b95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257b95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257b958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257b958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257b95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8257b95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dde0a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dde0a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0dde0a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0dde0a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0dde0a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0dde0a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4d846b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4d846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0dde0a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0dde0a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8257b95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8257b95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257b958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8257b958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8257b95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257b95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youtu.be/Vrg16RWykE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youtu.be/Vrg16RWykEI" TargetMode="External"/><Relationship Id="rId5" Type="http://schemas.openxmlformats.org/officeDocument/2006/relationships/hyperlink" Target="https://youtu.be/-v1axLZ9DqY"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www.khanacademy.org/math/statistics-probability/summarizing-quantitative-data/modal/v/impact-on-median-and-mean-when-removing-lowest-value-example" TargetMode="External"/><Relationship Id="rId10" Type="http://schemas.openxmlformats.org/officeDocument/2006/relationships/hyperlink" Target="https://www.khanacademy.org/math/statistics-probability/summarizing-quantitative-data/modal/v/comparing-means-and-medians" TargetMode="External"/><Relationship Id="rId13" Type="http://schemas.openxmlformats.org/officeDocument/2006/relationships/hyperlink" Target="https://www.khanacademy.org/math/statistics-probability/summarizing-quantitative-data/modal/v/impact-on-median-and-mean-when-increasing-highest-value" TargetMode="External"/><Relationship Id="rId12" Type="http://schemas.openxmlformats.org/officeDocument/2006/relationships/hyperlink" Target="https://www.khanacademy.org/math/statistics-probability/summarizing-quantitative-data/modal/v/impact-on-median-and-mean-when-removing-lowest-value-example"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hanacademy.org/math/statistics-probability/summarizing-quantitative-data/modal/v/statistics-intro-mean-median-and-mode" TargetMode="External"/><Relationship Id="rId4" Type="http://schemas.openxmlformats.org/officeDocument/2006/relationships/hyperlink" Target="https://www.khanacademy.org/math/statistics-probability/summarizing-quantitative-data/modal/v/statistics-intro-mean-median-and-mode" TargetMode="External"/><Relationship Id="rId9" Type="http://schemas.openxmlformats.org/officeDocument/2006/relationships/hyperlink" Target="https://www.khanacademy.org/math/statistics-probability/summarizing-quantitative-data/modal/v/comparing-means-and-medians" TargetMode="External"/><Relationship Id="rId15" Type="http://schemas.openxmlformats.org/officeDocument/2006/relationships/hyperlink" Target="https://www.khanacademy.org/math/statistics-probability/summarizing-quantitative-data/modal/v/using-mean-to-find-missing-value" TargetMode="External"/><Relationship Id="rId14" Type="http://schemas.openxmlformats.org/officeDocument/2006/relationships/hyperlink" Target="https://www.khanacademy.org/math/statistics-probability/summarizing-quantitative-data/modal/v/impact-on-median-and-mean-when-increasing-highest-value" TargetMode="External"/><Relationship Id="rId16" Type="http://schemas.openxmlformats.org/officeDocument/2006/relationships/hyperlink" Target="https://www.khanacademy.org/math/statistics-probability/summarizing-quantitative-data/modal/v/using-mean-to-find-missing-value" TargetMode="External"/><Relationship Id="rId5" Type="http://schemas.openxmlformats.org/officeDocument/2006/relationships/hyperlink" Target="https://www.khanacademy.org/math/statistics-probability/summarizing-quantitative-data/modal/v/mean-median-and-mode" TargetMode="External"/><Relationship Id="rId6" Type="http://schemas.openxmlformats.org/officeDocument/2006/relationships/hyperlink" Target="https://www.khanacademy.org/math/statistics-probability/summarizing-quantitative-data/modal/v/mean-median-and-mode" TargetMode="External"/><Relationship Id="rId7" Type="http://schemas.openxmlformats.org/officeDocument/2006/relationships/hyperlink" Target="https://www.khanacademy.org/math/statistics-probability/summarizing-quantitative-data/modal/v/comparing-distribution-means" TargetMode="External"/><Relationship Id="rId8" Type="http://schemas.openxmlformats.org/officeDocument/2006/relationships/hyperlink" Target="https://www.khanacademy.org/math/statistics-probability/summarizing-quantitative-data/modal/v/comparing-distribution-means"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www.khanacademy.org/math/statistics-probability/summarizing-quantitative-data/modal/v/population-standard-deviation" TargetMode="External"/><Relationship Id="rId10" Type="http://schemas.openxmlformats.org/officeDocument/2006/relationships/hyperlink" Target="https://www.khanacademy.org/math/statistics-probability/summarizing-quantitative-data/modal/v/variance-of-a-population" TargetMode="External"/><Relationship Id="rId13" Type="http://schemas.openxmlformats.org/officeDocument/2006/relationships/hyperlink" Target="https://www.khanacademy.org/math/statistics-probability/summarizing-quantitative-data/modal/v/mean-and-standard-deviation-versus-median-and-iqr" TargetMode="External"/><Relationship Id="rId12" Type="http://schemas.openxmlformats.org/officeDocument/2006/relationships/hyperlink" Target="https://www.khanacademy.org/math/statistics-probability/summarizing-quantitative-data/modal/v/population-standard-deviation"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hanacademy.org/math/statistics-probability/summarizing-quantitative-data/modal/v/median-and-range-puzzle" TargetMode="External"/><Relationship Id="rId4" Type="http://schemas.openxmlformats.org/officeDocument/2006/relationships/hyperlink" Target="https://www.khanacademy.org/math/statistics-probability/summarizing-quantitative-data/modal/v/median-and-range-puzzle" TargetMode="External"/><Relationship Id="rId9" Type="http://schemas.openxmlformats.org/officeDocument/2006/relationships/hyperlink" Target="https://www.khanacademy.org/math/statistics-probability/summarizing-quantitative-data/modal/v/variance-of-a-population" TargetMode="External"/><Relationship Id="rId14" Type="http://schemas.openxmlformats.org/officeDocument/2006/relationships/hyperlink" Target="https://www.khanacademy.org/math/statistics-probability/summarizing-quantitative-data/modal/v/mean-and-standard-deviation-versus-median-and-iqr" TargetMode="External"/><Relationship Id="rId5" Type="http://schemas.openxmlformats.org/officeDocument/2006/relationships/hyperlink" Target="https://www.khanacademy.org/math/statistics-probability/summarizing-quantitative-data/modal/v/calculating-interquartile-range-iqr" TargetMode="External"/><Relationship Id="rId6" Type="http://schemas.openxmlformats.org/officeDocument/2006/relationships/hyperlink" Target="https://www.khanacademy.org/math/statistics-probability/summarizing-quantitative-data/modal/v/calculating-interquartile-range-iqr" TargetMode="External"/><Relationship Id="rId7" Type="http://schemas.openxmlformats.org/officeDocument/2006/relationships/hyperlink" Target="https://www.khanacademy.org/math/statistics-probability/summarizing-quantitative-data/modal/v/range-variance-and-standard-deviation-as-measures-of-dispersion" TargetMode="External"/><Relationship Id="rId8" Type="http://schemas.openxmlformats.org/officeDocument/2006/relationships/hyperlink" Target="https://www.khanacademy.org/math/statistics-probability/summarizing-quantitative-data/modal/v/range-variance-and-standard-deviation-as-measures-of-dispersion"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www.khanacademy.org/math/statistics-probability/summarizing-quantitative-data/modal/v/simulation-showing-bias-in-sample-variance" TargetMode="External"/><Relationship Id="rId10" Type="http://schemas.openxmlformats.org/officeDocument/2006/relationships/hyperlink" Target="https://www.khanacademy.org/math/statistics-probability/summarizing-quantitative-data/modal/v/another-simulation-giving-evidence-that-n-1-gives-us-an-unbiased-estimate-of-variance" TargetMode="External"/><Relationship Id="rId13" Type="http://schemas.openxmlformats.org/officeDocument/2006/relationships/hyperlink" Target="https://www.khanacademy.org/math/statistics-probability/summarizing-quantitative-data/modal/v/simulation-providing-evidence-that-n-1-gives-us-unbiased-estimate" TargetMode="External"/><Relationship Id="rId12" Type="http://schemas.openxmlformats.org/officeDocument/2006/relationships/hyperlink" Target="https://www.khanacademy.org/math/statistics-probability/summarizing-quantitative-data/modal/v/simulation-showing-bias-in-sample-variance"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hanacademy.org/math/statistics-probability/summarizing-quantitative-data/modal/v/statistics-alternate-variance-formulas" TargetMode="External"/><Relationship Id="rId4" Type="http://schemas.openxmlformats.org/officeDocument/2006/relationships/hyperlink" Target="https://www.khanacademy.org/math/statistics-probability/summarizing-quantitative-data/modal/v/statistics-alternate-variance-formulas" TargetMode="External"/><Relationship Id="rId9" Type="http://schemas.openxmlformats.org/officeDocument/2006/relationships/hyperlink" Target="https://www.khanacademy.org/math/statistics-probability/summarizing-quantitative-data/modal/v/another-simulation-giving-evidence-that-n-1-gives-us-an-unbiased-estimate-of-variance" TargetMode="External"/><Relationship Id="rId14" Type="http://schemas.openxmlformats.org/officeDocument/2006/relationships/hyperlink" Target="https://www.khanacademy.org/math/statistics-probability/summarizing-quantitative-data/modal/v/simulation-providing-evidence-that-n-1-gives-us-unbiased-estimate" TargetMode="External"/><Relationship Id="rId5" Type="http://schemas.openxmlformats.org/officeDocument/2006/relationships/hyperlink" Target="https://www.khanacademy.org/math/statistics-probability/summarizing-quantitative-data/modal/v/sample-variance" TargetMode="External"/><Relationship Id="rId6" Type="http://schemas.openxmlformats.org/officeDocument/2006/relationships/hyperlink" Target="https://www.khanacademy.org/math/statistics-probability/summarizing-quantitative-data/modal/v/sample-variance" TargetMode="External"/><Relationship Id="rId7" Type="http://schemas.openxmlformats.org/officeDocument/2006/relationships/hyperlink" Target="https://www.khanacademy.org/math/statistics-probability/summarizing-quantitative-data/modal/v/sample-standard-deviation-and-bias" TargetMode="External"/><Relationship Id="rId8" Type="http://schemas.openxmlformats.org/officeDocument/2006/relationships/hyperlink" Target="https://www.khanacademy.org/math/statistics-probability/summarizing-quantitative-data/modal/v/sample-standard-deviation-and-bias"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s://www.khanacademy.org/math/statistics-probability/summarizing-quantitative-data/modal/v/reading-box-and-whisker-plots" TargetMode="External"/><Relationship Id="rId10" Type="http://schemas.openxmlformats.org/officeDocument/2006/relationships/hyperlink" Target="https://www.khanacademy.org/math/statistics-probability/summarizing-quantitative-data/modal/v/constructing-a-box-and-whisker-plot" TargetMode="External"/><Relationship Id="rId13" Type="http://schemas.openxmlformats.org/officeDocument/2006/relationships/hyperlink" Target="https://www.khanacademy.org/math/statistics-probability/summarizing-quantitative-data/modal/v/interpreting-box-plots" TargetMode="External"/><Relationship Id="rId12" Type="http://schemas.openxmlformats.org/officeDocument/2006/relationships/hyperlink" Target="https://www.khanacademy.org/math/statistics-probability/summarizing-quantitative-data/modal/v/reading-box-and-whisker-plot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hanacademy.org/math/statistics-probability/summarizing-quantitative-data/modal/v/review-and-intuition-why-we-divide-by-n-1-for-the-unbiased-sample-variance" TargetMode="External"/><Relationship Id="rId4" Type="http://schemas.openxmlformats.org/officeDocument/2006/relationships/hyperlink" Target="https://www.khanacademy.org/math/statistics-probability/summarizing-quantitative-data/modal/v/review-and-intuition-why-we-divide-by-n-1-for-the-unbiased-sample-variance" TargetMode="External"/><Relationship Id="rId9" Type="http://schemas.openxmlformats.org/officeDocument/2006/relationships/hyperlink" Target="https://www.khanacademy.org/math/statistics-probability/summarizing-quantitative-data/modal/v/constructing-a-box-and-whisker-plot" TargetMode="External"/><Relationship Id="rId15" Type="http://schemas.openxmlformats.org/officeDocument/2006/relationships/hyperlink" Target="https://www.khanacademy.org/math/statistics-probability/summarizing-quantitative-data/modal/v/judging-outliers-in-a-dataset" TargetMode="External"/><Relationship Id="rId14" Type="http://schemas.openxmlformats.org/officeDocument/2006/relationships/hyperlink" Target="https://www.khanacademy.org/math/statistics-probability/summarizing-quantitative-data/modal/v/interpreting-box-plots" TargetMode="External"/><Relationship Id="rId16" Type="http://schemas.openxmlformats.org/officeDocument/2006/relationships/hyperlink" Target="https://www.khanacademy.org/math/statistics-probability/summarizing-quantitative-data/modal/v/judging-outliers-in-a-dataset" TargetMode="External"/><Relationship Id="rId5" Type="http://schemas.openxmlformats.org/officeDocument/2006/relationships/hyperlink" Target="https://www.khanacademy.org/math/statistics-probability/summarizing-quantitative-data/modal/v/box-and-whisker-plot-exercise-example" TargetMode="External"/><Relationship Id="rId6" Type="http://schemas.openxmlformats.org/officeDocument/2006/relationships/hyperlink" Target="https://www.khanacademy.org/math/statistics-probability/summarizing-quantitative-data/modal/v/box-and-whisker-plot-exercise-example" TargetMode="External"/><Relationship Id="rId7" Type="http://schemas.openxmlformats.org/officeDocument/2006/relationships/hyperlink" Target="https://www.khanacademy.org/math/statistics-probability/summarizing-quantitative-data/modal/v/another-example-constructing-box-plot" TargetMode="External"/><Relationship Id="rId8" Type="http://schemas.openxmlformats.org/officeDocument/2006/relationships/hyperlink" Target="https://www.khanacademy.org/math/statistics-probability/summarizing-quantitative-data/modal/v/another-example-constructing-box-plo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hanacademy.org/math/statistics-probability/summarizing-quantitative-data/modal/v/range-and-mid-range" TargetMode="External"/><Relationship Id="rId4" Type="http://schemas.openxmlformats.org/officeDocument/2006/relationships/hyperlink" Target="https://www.khanacademy.org/math/statistics-probability/summarizing-quantitative-data/modal/v/range-and-mid-range" TargetMode="External"/><Relationship Id="rId5" Type="http://schemas.openxmlformats.org/officeDocument/2006/relationships/hyperlink" Target="https://www.khanacademy.org/math/statistics-probability/summarizing-quantitative-data/modal/v/mean-absolute-deviation" TargetMode="External"/><Relationship Id="rId6" Type="http://schemas.openxmlformats.org/officeDocument/2006/relationships/hyperlink" Target="https://www.khanacademy.org/math/statistics-probability/summarizing-quantitative-data/modal/v/mean-absolute-deviation" TargetMode="External"/><Relationship Id="rId7" Type="http://schemas.openxmlformats.org/officeDocument/2006/relationships/hyperlink" Target="https://www.khanacademy.org/math/statistics-probability/summarizing-quantitative-data/modal/v/mean-absolute-deviation-example" TargetMode="External"/><Relationship Id="rId8" Type="http://schemas.openxmlformats.org/officeDocument/2006/relationships/hyperlink" Target="https://www.khanacademy.org/math/statistics-probability/summarizing-quantitative-data/modal/v/mean-absolute-deviation-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youtu.be/L8Ge-puuuq4" TargetMode="External"/><Relationship Id="rId4" Type="http://schemas.openxmlformats.org/officeDocument/2006/relationships/hyperlink" Target="https://youtu.be/42tpVTRm0Gw" TargetMode="External"/><Relationship Id="rId5" Type="http://schemas.openxmlformats.org/officeDocument/2006/relationships/hyperlink" Target="https://youtu.be/l9Gz63gz1ns" TargetMode="External"/><Relationship Id="rId6" Type="http://schemas.openxmlformats.org/officeDocument/2006/relationships/hyperlink" Target="https://youtu.be/2314pO8N9t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youtu.be/Vrg16RWykE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3</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1600"/>
              </a:spcAft>
              <a:buNone/>
            </a:pPr>
            <a:r>
              <a:rPr lang="en" sz="1800">
                <a:solidFill>
                  <a:schemeClr val="dk2"/>
                </a:solidFill>
              </a:rPr>
              <a:t>Formulas and Videos Review</a:t>
            </a:r>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2"/>
          <p:cNvPicPr preferRelativeResize="0"/>
          <p:nvPr/>
        </p:nvPicPr>
        <p:blipFill>
          <a:blip r:embed="rId3">
            <a:alphaModFix/>
          </a:blip>
          <a:stretch>
            <a:fillRect/>
          </a:stretch>
        </p:blipFill>
        <p:spPr>
          <a:xfrm>
            <a:off x="152400" y="1170125"/>
            <a:ext cx="7316625" cy="3398825"/>
          </a:xfrm>
          <a:prstGeom prst="rect">
            <a:avLst/>
          </a:prstGeom>
          <a:noFill/>
          <a:ln>
            <a:noFill/>
          </a:ln>
        </p:spPr>
      </p:pic>
      <p:sp>
        <p:nvSpPr>
          <p:cNvPr id="120" name="Google Shape;120;p22"/>
          <p:cNvSpPr txBox="1"/>
          <p:nvPr/>
        </p:nvSpPr>
        <p:spPr>
          <a:xfrm>
            <a:off x="779725" y="4555275"/>
            <a:ext cx="76743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https://youtu.be/Vrg16RWykEI</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1600"/>
              </a:spcAft>
              <a:buNone/>
            </a:pPr>
            <a:r>
              <a:rPr lang="en" sz="1800">
                <a:solidFill>
                  <a:schemeClr val="dk2"/>
                </a:solidFill>
              </a:rPr>
              <a:t>Formulas and Videos Review</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3"/>
          <p:cNvPicPr preferRelativeResize="0"/>
          <p:nvPr/>
        </p:nvPicPr>
        <p:blipFill>
          <a:blip r:embed="rId3">
            <a:alphaModFix/>
          </a:blip>
          <a:stretch>
            <a:fillRect/>
          </a:stretch>
        </p:blipFill>
        <p:spPr>
          <a:xfrm>
            <a:off x="152400" y="1170125"/>
            <a:ext cx="7070376" cy="2879025"/>
          </a:xfrm>
          <a:prstGeom prst="rect">
            <a:avLst/>
          </a:prstGeom>
          <a:noFill/>
          <a:ln>
            <a:noFill/>
          </a:ln>
        </p:spPr>
      </p:pic>
      <p:sp>
        <p:nvSpPr>
          <p:cNvPr id="128" name="Google Shape;128;p23"/>
          <p:cNvSpPr txBox="1"/>
          <p:nvPr/>
        </p:nvSpPr>
        <p:spPr>
          <a:xfrm>
            <a:off x="560850" y="3789225"/>
            <a:ext cx="7770000" cy="8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https://youtu.be/Vrg16RWykEI</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https://youtu.be/-v1axLZ9DqY</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0"/>
              </a:spcAft>
              <a:buNone/>
            </a:pPr>
            <a:r>
              <a:rPr lang="en" sz="1800">
                <a:solidFill>
                  <a:schemeClr val="dk2"/>
                </a:solidFill>
              </a:rPr>
              <a:t>Optional Extra Videos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rgbClr val="0000FF"/>
                </a:solidFill>
                <a:hlinkClick r:id="rId3">
                  <a:extLst>
                    <a:ext uri="{A12FA001-AC4F-418D-AE19-62706E023703}">
                      <ahyp:hlinkClr val="tx"/>
                    </a:ext>
                  </a:extLst>
                </a:hlinkClick>
              </a:rPr>
              <a:t>https://www.khanacademy.org/math/statistics-probability/summarizing-quantitative-data/modal/v/statistics-intro-mean-median-and-mode</a:t>
            </a:r>
            <a:endParaRPr sz="1100" u="sng">
              <a:solidFill>
                <a:srgbClr val="0000FF"/>
              </a:solidFill>
              <a:hlinkClick r:id="rId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5">
                  <a:extLst>
                    <a:ext uri="{A12FA001-AC4F-418D-AE19-62706E023703}">
                      <ahyp:hlinkClr val="tx"/>
                    </a:ext>
                  </a:extLst>
                </a:hlinkClick>
              </a:rPr>
              <a:t>https://www.khanacademy.org/math/statistics-probability/summarizing-quantitative-data/modal/v/mean-median-and-mode</a:t>
            </a:r>
            <a:endParaRPr sz="1100" u="sng">
              <a:solidFill>
                <a:srgbClr val="0000FF"/>
              </a:solidFill>
              <a:hlinkClick r:id="rId6">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7">
                  <a:extLst>
                    <a:ext uri="{A12FA001-AC4F-418D-AE19-62706E023703}">
                      <ahyp:hlinkClr val="tx"/>
                    </a:ext>
                  </a:extLst>
                </a:hlinkClick>
              </a:rPr>
              <a:t>https://www.khanacademy.org/math/statistics-probability/summarizing-quantitative-data/modal/v/comparing-distribution-means</a:t>
            </a:r>
            <a:endParaRPr sz="1100" u="sng">
              <a:solidFill>
                <a:srgbClr val="0000FF"/>
              </a:solidFill>
              <a:hlinkClick r:id="rId8">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9">
                  <a:extLst>
                    <a:ext uri="{A12FA001-AC4F-418D-AE19-62706E023703}">
                      <ahyp:hlinkClr val="tx"/>
                    </a:ext>
                  </a:extLst>
                </a:hlinkClick>
              </a:rPr>
              <a:t>https://www.khanacademy.org/math/statistics-probability/summarizing-quantitative-data/modal/v/comparing-means-and-medians</a:t>
            </a:r>
            <a:endParaRPr sz="1100" u="sng">
              <a:solidFill>
                <a:srgbClr val="0000FF"/>
              </a:solidFill>
              <a:hlinkClick r:id="rId10">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1">
                  <a:extLst>
                    <a:ext uri="{A12FA001-AC4F-418D-AE19-62706E023703}">
                      <ahyp:hlinkClr val="tx"/>
                    </a:ext>
                  </a:extLst>
                </a:hlinkClick>
              </a:rPr>
              <a:t>https://www.khanacademy.org/math/statistics-probability/summarizing-quantitative-data/modal/v/impact-on-median-and-mean-when-removing-lowest-value-example</a:t>
            </a:r>
            <a:endParaRPr sz="1100" u="sng">
              <a:solidFill>
                <a:srgbClr val="0000FF"/>
              </a:solidFill>
              <a:hlinkClick r:id="rId12">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3">
                  <a:extLst>
                    <a:ext uri="{A12FA001-AC4F-418D-AE19-62706E023703}">
                      <ahyp:hlinkClr val="tx"/>
                    </a:ext>
                  </a:extLst>
                </a:hlinkClick>
              </a:rPr>
              <a:t>https://www.khanacademy.org/math/statistics-probability/summarizing-quantitative-data/modal/v/impact-on-median-and-mean-when-increasing-highest-value</a:t>
            </a:r>
            <a:endParaRPr sz="1100" u="sng">
              <a:solidFill>
                <a:srgbClr val="0000FF"/>
              </a:solidFill>
              <a:hlinkClick r:id="rId1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5">
                  <a:extLst>
                    <a:ext uri="{A12FA001-AC4F-418D-AE19-62706E023703}">
                      <ahyp:hlinkClr val="tx"/>
                    </a:ext>
                  </a:extLst>
                </a:hlinkClick>
              </a:rPr>
              <a:t>https://www.khanacademy.org/math/statistics-probability/summarizing-quantitative-data/modal/v/using-mean-to-find-missing-value</a:t>
            </a:r>
            <a:endParaRPr sz="1100" u="sng">
              <a:solidFill>
                <a:srgbClr val="0000FF"/>
              </a:solidFill>
              <a:hlinkClick r:id="rId16">
                <a:extLst>
                  <a:ext uri="{A12FA001-AC4F-418D-AE19-62706E023703}">
                    <ahyp:hlinkClr val="tx"/>
                  </a:ext>
                </a:extLst>
              </a:hlinkClick>
            </a:endParaRPr>
          </a:p>
          <a:p>
            <a:pPr indent="0" lvl="0" marL="0" rtl="0" algn="l">
              <a:spcBef>
                <a:spcPts val="1000"/>
              </a:spcBef>
              <a:spcAft>
                <a:spcPts val="1600"/>
              </a:spcAft>
              <a:buNone/>
            </a:pPr>
            <a:r>
              <a:t/>
            </a:r>
            <a:endParaRPr/>
          </a:p>
        </p:txBody>
      </p:sp>
      <p:sp>
        <p:nvSpPr>
          <p:cNvPr id="135" name="Google Shape;13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0"/>
              </a:spcAft>
              <a:buNone/>
            </a:pPr>
            <a:r>
              <a:rPr lang="en" sz="1800">
                <a:solidFill>
                  <a:schemeClr val="dk2"/>
                </a:solidFill>
              </a:rPr>
              <a:t>Optional Extra Videos</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rgbClr val="0000FF"/>
                </a:solidFill>
                <a:hlinkClick r:id="rId3">
                  <a:extLst>
                    <a:ext uri="{A12FA001-AC4F-418D-AE19-62706E023703}">
                      <ahyp:hlinkClr val="tx"/>
                    </a:ext>
                  </a:extLst>
                </a:hlinkClick>
              </a:rPr>
              <a:t>https://www.khanacademy.org/math/statistics-probability/summarizing-quantitative-data/modal/v/median-and-range-puzzle</a:t>
            </a:r>
            <a:endParaRPr sz="1100" u="sng">
              <a:solidFill>
                <a:srgbClr val="0000FF"/>
              </a:solidFill>
              <a:hlinkClick r:id="rId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5">
                  <a:extLst>
                    <a:ext uri="{A12FA001-AC4F-418D-AE19-62706E023703}">
                      <ahyp:hlinkClr val="tx"/>
                    </a:ext>
                  </a:extLst>
                </a:hlinkClick>
              </a:rPr>
              <a:t>https://www.khanacademy.org/math/statistics-probability/summarizing-quantitative-data/modal/v/calculating-interquartile-range-iqr</a:t>
            </a:r>
            <a:endParaRPr sz="1100" u="sng">
              <a:solidFill>
                <a:srgbClr val="0000FF"/>
              </a:solidFill>
              <a:hlinkClick r:id="rId6">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7">
                  <a:extLst>
                    <a:ext uri="{A12FA001-AC4F-418D-AE19-62706E023703}">
                      <ahyp:hlinkClr val="tx"/>
                    </a:ext>
                  </a:extLst>
                </a:hlinkClick>
              </a:rPr>
              <a:t>https://www.khanacademy.org/math/statistics-probability/summarizing-quantitative-data/modal/v/range-variance-and-standard-deviation-as-measures-of-dispersion</a:t>
            </a:r>
            <a:endParaRPr sz="1100" u="sng">
              <a:solidFill>
                <a:srgbClr val="0000FF"/>
              </a:solidFill>
              <a:hlinkClick r:id="rId8">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9">
                  <a:extLst>
                    <a:ext uri="{A12FA001-AC4F-418D-AE19-62706E023703}">
                      <ahyp:hlinkClr val="tx"/>
                    </a:ext>
                  </a:extLst>
                </a:hlinkClick>
              </a:rPr>
              <a:t>https://www.khanacademy.org/math/statistics-probability/summarizing-quantitative-data/modal/v/variance-of-a-population</a:t>
            </a:r>
            <a:endParaRPr sz="1100" u="sng">
              <a:solidFill>
                <a:srgbClr val="0000FF"/>
              </a:solidFill>
              <a:hlinkClick r:id="rId10">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1">
                  <a:extLst>
                    <a:ext uri="{A12FA001-AC4F-418D-AE19-62706E023703}">
                      <ahyp:hlinkClr val="tx"/>
                    </a:ext>
                  </a:extLst>
                </a:hlinkClick>
              </a:rPr>
              <a:t>https://www.khanacademy.org/math/statistics-probability/summarizing-quantitative-data/modal/v/population-standard-deviation</a:t>
            </a:r>
            <a:endParaRPr sz="1100" u="sng">
              <a:solidFill>
                <a:srgbClr val="0000FF"/>
              </a:solidFill>
              <a:hlinkClick r:id="rId12">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3">
                  <a:extLst>
                    <a:ext uri="{A12FA001-AC4F-418D-AE19-62706E023703}">
                      <ahyp:hlinkClr val="tx"/>
                    </a:ext>
                  </a:extLst>
                </a:hlinkClick>
              </a:rPr>
              <a:t>https://www.khanacademy.org/math/statistics-probability/summarizing-quantitative-data/modal/v/mean-and-standard-deviation-versus-median-and-iqr</a:t>
            </a:r>
            <a:endParaRPr sz="1100" u="sng">
              <a:solidFill>
                <a:srgbClr val="0000FF"/>
              </a:solidFill>
              <a:hlinkClick r:id="rId14">
                <a:extLst>
                  <a:ext uri="{A12FA001-AC4F-418D-AE19-62706E023703}">
                    <ahyp:hlinkClr val="tx"/>
                  </a:ext>
                </a:extLst>
              </a:hlinkClick>
            </a:endParaRPr>
          </a:p>
          <a:p>
            <a:pPr indent="0" lvl="0" marL="0" rtl="0" algn="l">
              <a:spcBef>
                <a:spcPts val="1000"/>
              </a:spcBef>
              <a:spcAft>
                <a:spcPts val="1600"/>
              </a:spcAft>
              <a:buNone/>
            </a:pPr>
            <a:r>
              <a:t/>
            </a:r>
            <a:endParaRPr/>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0"/>
              </a:spcAft>
              <a:buNone/>
            </a:pPr>
            <a:r>
              <a:rPr lang="en" sz="1800">
                <a:solidFill>
                  <a:schemeClr val="dk2"/>
                </a:solidFill>
              </a:rPr>
              <a:t>Optional Extra Videos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rgbClr val="0000FF"/>
                </a:solidFill>
                <a:hlinkClick r:id="rId3">
                  <a:extLst>
                    <a:ext uri="{A12FA001-AC4F-418D-AE19-62706E023703}">
                      <ahyp:hlinkClr val="tx"/>
                    </a:ext>
                  </a:extLst>
                </a:hlinkClick>
              </a:rPr>
              <a:t>https://www.khanacademy.org/math/statistics-probability/summarizing-quantitative-data/modal/v/statistics-alternate-variance-formulas</a:t>
            </a:r>
            <a:endParaRPr sz="1100" u="sng">
              <a:solidFill>
                <a:srgbClr val="0000FF"/>
              </a:solidFill>
              <a:hlinkClick r:id="rId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5">
                  <a:extLst>
                    <a:ext uri="{A12FA001-AC4F-418D-AE19-62706E023703}">
                      <ahyp:hlinkClr val="tx"/>
                    </a:ext>
                  </a:extLst>
                </a:hlinkClick>
              </a:rPr>
              <a:t>https://www.khanacademy.org/math/statistics-probability/summarizing-quantitative-data/modal/v/sample-variance</a:t>
            </a:r>
            <a:endParaRPr sz="1100" u="sng">
              <a:solidFill>
                <a:srgbClr val="0000FF"/>
              </a:solidFill>
              <a:hlinkClick r:id="rId6">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7">
                  <a:extLst>
                    <a:ext uri="{A12FA001-AC4F-418D-AE19-62706E023703}">
                      <ahyp:hlinkClr val="tx"/>
                    </a:ext>
                  </a:extLst>
                </a:hlinkClick>
              </a:rPr>
              <a:t>https://www.khanacademy.org/math/statistics-probability/summarizing-quantitative-data/modal/v/sample-standard-deviation-and-bias</a:t>
            </a:r>
            <a:endParaRPr sz="1100" u="sng">
              <a:solidFill>
                <a:srgbClr val="0000FF"/>
              </a:solidFill>
              <a:hlinkClick r:id="rId8">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9">
                  <a:extLst>
                    <a:ext uri="{A12FA001-AC4F-418D-AE19-62706E023703}">
                      <ahyp:hlinkClr val="tx"/>
                    </a:ext>
                  </a:extLst>
                </a:hlinkClick>
              </a:rPr>
              <a:t>https://www.khanacademy.org/math/statistics-probability/summarizing-quantitative-data/modal/v/another-simulation-giving-evidence-that-n-1-gives-us-an-unbiased-estimate-of-variance</a:t>
            </a:r>
            <a:endParaRPr sz="1100" u="sng">
              <a:solidFill>
                <a:srgbClr val="0000FF"/>
              </a:solidFill>
              <a:hlinkClick r:id="rId10">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1">
                  <a:extLst>
                    <a:ext uri="{A12FA001-AC4F-418D-AE19-62706E023703}">
                      <ahyp:hlinkClr val="tx"/>
                    </a:ext>
                  </a:extLst>
                </a:hlinkClick>
              </a:rPr>
              <a:t>https://www.khanacademy.org/math/statistics-probability/summarizing-quantitative-data/modal/v/simulation-showing-bias-in-sample-variance</a:t>
            </a:r>
            <a:endParaRPr sz="1100" u="sng">
              <a:solidFill>
                <a:srgbClr val="0000FF"/>
              </a:solidFill>
              <a:hlinkClick r:id="rId12">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3">
                  <a:extLst>
                    <a:ext uri="{A12FA001-AC4F-418D-AE19-62706E023703}">
                      <ahyp:hlinkClr val="tx"/>
                    </a:ext>
                  </a:extLst>
                </a:hlinkClick>
              </a:rPr>
              <a:t>https://www.khanacademy.org/math/statistics-probability/summarizing-quantitative-data/modal/v/simulation-providing-evidence-that-n-1-gives-us-unbiased-estimate</a:t>
            </a:r>
            <a:endParaRPr sz="1100" u="sng">
              <a:solidFill>
                <a:srgbClr val="0000FF"/>
              </a:solidFill>
              <a:hlinkClick r:id="rId14">
                <a:extLst>
                  <a:ext uri="{A12FA001-AC4F-418D-AE19-62706E023703}">
                    <ahyp:hlinkClr val="tx"/>
                  </a:ext>
                </a:extLst>
              </a:hlinkClick>
            </a:endParaRPr>
          </a:p>
          <a:p>
            <a:pPr indent="0" lvl="0" marL="0" rtl="0" algn="l">
              <a:spcBef>
                <a:spcPts val="1000"/>
              </a:spcBef>
              <a:spcAft>
                <a:spcPts val="1600"/>
              </a:spcAft>
              <a:buNone/>
            </a:pPr>
            <a:r>
              <a:t/>
            </a:r>
            <a:endParaRPr/>
          </a:p>
        </p:txBody>
      </p:sp>
      <p:sp>
        <p:nvSpPr>
          <p:cNvPr id="149" name="Google Shape;14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0"/>
              </a:spcAft>
              <a:buNone/>
            </a:pPr>
            <a:r>
              <a:rPr lang="en" sz="1800">
                <a:solidFill>
                  <a:schemeClr val="dk2"/>
                </a:solidFill>
              </a:rPr>
              <a:t>Optional Extra Videos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rgbClr val="0000FF"/>
                </a:solidFill>
                <a:hlinkClick r:id="rId3">
                  <a:extLst>
                    <a:ext uri="{A12FA001-AC4F-418D-AE19-62706E023703}">
                      <ahyp:hlinkClr val="tx"/>
                    </a:ext>
                  </a:extLst>
                </a:hlinkClick>
              </a:rPr>
              <a:t>https://www.khanacademy.org/math/statistics-probability/summarizing-quantitative-data/modal/v/review-and-intuition-why-we-divide-by-n-1-for-the-unbiased-sample-variance</a:t>
            </a:r>
            <a:endParaRPr sz="1100" u="sng">
              <a:solidFill>
                <a:srgbClr val="0000FF"/>
              </a:solidFill>
              <a:hlinkClick r:id="rId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5">
                  <a:extLst>
                    <a:ext uri="{A12FA001-AC4F-418D-AE19-62706E023703}">
                      <ahyp:hlinkClr val="tx"/>
                    </a:ext>
                  </a:extLst>
                </a:hlinkClick>
              </a:rPr>
              <a:t>https://www.khanacademy.org/math/statistics-probability/summarizing-quantitative-data/modal/v/box-and-whisker-plot-exercise-example</a:t>
            </a:r>
            <a:endParaRPr sz="1100" u="sng">
              <a:solidFill>
                <a:srgbClr val="0000FF"/>
              </a:solidFill>
              <a:hlinkClick r:id="rId6">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7">
                  <a:extLst>
                    <a:ext uri="{A12FA001-AC4F-418D-AE19-62706E023703}">
                      <ahyp:hlinkClr val="tx"/>
                    </a:ext>
                  </a:extLst>
                </a:hlinkClick>
              </a:rPr>
              <a:t>https://www.khanacademy.org/math/statistics-probability/summarizing-quantitative-data/modal/v/another-example-constructing-box-plot</a:t>
            </a:r>
            <a:endParaRPr sz="1100" u="sng">
              <a:solidFill>
                <a:srgbClr val="0000FF"/>
              </a:solidFill>
              <a:hlinkClick r:id="rId8">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9">
                  <a:extLst>
                    <a:ext uri="{A12FA001-AC4F-418D-AE19-62706E023703}">
                      <ahyp:hlinkClr val="tx"/>
                    </a:ext>
                  </a:extLst>
                </a:hlinkClick>
              </a:rPr>
              <a:t>https://www.khanacademy.org/math/statistics-probability/summarizing-quantitative-data/modal/v/constructing-a-box-and-whisker-plot</a:t>
            </a:r>
            <a:endParaRPr sz="1100" u="sng">
              <a:solidFill>
                <a:srgbClr val="0000FF"/>
              </a:solidFill>
              <a:hlinkClick r:id="rId10">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1">
                  <a:extLst>
                    <a:ext uri="{A12FA001-AC4F-418D-AE19-62706E023703}">
                      <ahyp:hlinkClr val="tx"/>
                    </a:ext>
                  </a:extLst>
                </a:hlinkClick>
              </a:rPr>
              <a:t>https://www.khanacademy.org/math/statistics-probability/summarizing-quantitative-data/modal/v/reading-box-and-whisker-plots</a:t>
            </a:r>
            <a:endParaRPr sz="1100" u="sng">
              <a:solidFill>
                <a:srgbClr val="0000FF"/>
              </a:solidFill>
              <a:hlinkClick r:id="rId12">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3">
                  <a:extLst>
                    <a:ext uri="{A12FA001-AC4F-418D-AE19-62706E023703}">
                      <ahyp:hlinkClr val="tx"/>
                    </a:ext>
                  </a:extLst>
                </a:hlinkClick>
              </a:rPr>
              <a:t>https://www.khanacademy.org/math/statistics-probability/summarizing-quantitative-data/modal/v/interpreting-box-plots</a:t>
            </a:r>
            <a:endParaRPr sz="1100" u="sng">
              <a:solidFill>
                <a:srgbClr val="0000FF"/>
              </a:solidFill>
              <a:hlinkClick r:id="rId1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15">
                  <a:extLst>
                    <a:ext uri="{A12FA001-AC4F-418D-AE19-62706E023703}">
                      <ahyp:hlinkClr val="tx"/>
                    </a:ext>
                  </a:extLst>
                </a:hlinkClick>
              </a:rPr>
              <a:t>https://www.khanacademy.org/math/statistics-probability/summarizing-quantitative-data/modal/v/judging-outliers-in-a-dataset</a:t>
            </a:r>
            <a:endParaRPr sz="1100" u="sng">
              <a:solidFill>
                <a:srgbClr val="0000FF"/>
              </a:solidFill>
              <a:hlinkClick r:id="rId16">
                <a:extLst>
                  <a:ext uri="{A12FA001-AC4F-418D-AE19-62706E023703}">
                    <ahyp:hlinkClr val="tx"/>
                  </a:ext>
                </a:extLst>
              </a:hlinkClick>
            </a:endParaRPr>
          </a:p>
          <a:p>
            <a:pPr indent="0" lvl="0" marL="0" rtl="0" algn="l">
              <a:spcBef>
                <a:spcPts val="1000"/>
              </a:spcBef>
              <a:spcAft>
                <a:spcPts val="1600"/>
              </a:spcAft>
              <a:buNone/>
            </a:pPr>
            <a:r>
              <a:t/>
            </a:r>
            <a:endParaRPr/>
          </a:p>
        </p:txBody>
      </p:sp>
      <p:sp>
        <p:nvSpPr>
          <p:cNvPr id="156" name="Google Shape;15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0"/>
              </a:spcAft>
              <a:buNone/>
            </a:pPr>
            <a:r>
              <a:rPr lang="en" sz="1800">
                <a:solidFill>
                  <a:schemeClr val="dk2"/>
                </a:solidFill>
              </a:rPr>
              <a:t>Optional Extra Videos</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rgbClr val="0000FF"/>
                </a:solidFill>
                <a:hlinkClick r:id="rId3">
                  <a:extLst>
                    <a:ext uri="{A12FA001-AC4F-418D-AE19-62706E023703}">
                      <ahyp:hlinkClr val="tx"/>
                    </a:ext>
                  </a:extLst>
                </a:hlinkClick>
              </a:rPr>
              <a:t>https://www.khanacademy.org/math/statistics-probability/summarizing-quantitative-data/modal/v/range-and-mid-range</a:t>
            </a:r>
            <a:endParaRPr sz="1100" u="sng">
              <a:solidFill>
                <a:srgbClr val="0000FF"/>
              </a:solidFill>
              <a:hlinkClick r:id="rId4">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5">
                  <a:extLst>
                    <a:ext uri="{A12FA001-AC4F-418D-AE19-62706E023703}">
                      <ahyp:hlinkClr val="tx"/>
                    </a:ext>
                  </a:extLst>
                </a:hlinkClick>
              </a:rPr>
              <a:t>https://www.khanacademy.org/math/statistics-probability/summarizing-quantitative-data/modal/v/mean-absolute-deviation</a:t>
            </a:r>
            <a:endParaRPr sz="1100" u="sng">
              <a:solidFill>
                <a:srgbClr val="0000FF"/>
              </a:solidFill>
              <a:hlinkClick r:id="rId6">
                <a:extLst>
                  <a:ext uri="{A12FA001-AC4F-418D-AE19-62706E023703}">
                    <ahyp:hlinkClr val="tx"/>
                  </a:ext>
                </a:extLst>
              </a:hlinkClick>
            </a:endParaRPr>
          </a:p>
          <a:p>
            <a:pPr indent="0" lvl="0" marL="0" rtl="0" algn="l">
              <a:spcBef>
                <a:spcPts val="1000"/>
              </a:spcBef>
              <a:spcAft>
                <a:spcPts val="0"/>
              </a:spcAft>
              <a:buClr>
                <a:schemeClr val="dk1"/>
              </a:buClr>
              <a:buSzPts val="1100"/>
              <a:buFont typeface="Arial"/>
              <a:buNone/>
            </a:pPr>
            <a:r>
              <a:rPr lang="en" sz="1100" u="sng">
                <a:solidFill>
                  <a:srgbClr val="0000FF"/>
                </a:solidFill>
                <a:hlinkClick r:id="rId7">
                  <a:extLst>
                    <a:ext uri="{A12FA001-AC4F-418D-AE19-62706E023703}">
                      <ahyp:hlinkClr val="tx"/>
                    </a:ext>
                  </a:extLst>
                </a:hlinkClick>
              </a:rPr>
              <a:t>https://www.khanacademy.org/math/statistics-probability/summarizing-quantitative-data/modal/v/mean-absolute-deviation-example</a:t>
            </a:r>
            <a:endParaRPr sz="1100" u="sng">
              <a:solidFill>
                <a:srgbClr val="0000FF"/>
              </a:solidFill>
              <a:hlinkClick r:id="rId8">
                <a:extLst>
                  <a:ext uri="{A12FA001-AC4F-418D-AE19-62706E023703}">
                    <ahyp:hlinkClr val="tx"/>
                  </a:ext>
                </a:extLst>
              </a:hlinkClick>
            </a:endParaRPr>
          </a:p>
          <a:p>
            <a:pPr indent="0" lvl="0" marL="0" rtl="0" algn="l">
              <a:spcBef>
                <a:spcPts val="1000"/>
              </a:spcBef>
              <a:spcAft>
                <a:spcPts val="1600"/>
              </a:spcAft>
              <a:buNone/>
            </a:pPr>
            <a:r>
              <a:t/>
            </a:r>
            <a:endParaRPr/>
          </a:p>
        </p:txBody>
      </p:sp>
      <p:sp>
        <p:nvSpPr>
          <p:cNvPr id="163" name="Google Shape;16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 Summary</a:t>
            </a:r>
            <a:endParaRPr/>
          </a:p>
          <a:p>
            <a:pPr indent="-342900" lvl="0" marL="457200" rtl="0" algn="l">
              <a:spcBef>
                <a:spcPts val="0"/>
              </a:spcBef>
              <a:spcAft>
                <a:spcPts val="0"/>
              </a:spcAft>
              <a:buSzPts val="1800"/>
              <a:buChar char="●"/>
            </a:pPr>
            <a:r>
              <a:rPr lang="en"/>
              <a:t>Unit 3 Self-Quiz : Videos Explanation</a:t>
            </a:r>
            <a:endParaRPr/>
          </a:p>
          <a:p>
            <a:pPr indent="-342900" lvl="0" marL="457200" rtl="0" algn="l">
              <a:lnSpc>
                <a:spcPct val="138000"/>
              </a:lnSpc>
              <a:spcBef>
                <a:spcPts val="0"/>
              </a:spcBef>
              <a:spcAft>
                <a:spcPts val="0"/>
              </a:spcAft>
              <a:buSzPts val="1800"/>
              <a:buChar char="●"/>
            </a:pPr>
            <a:r>
              <a:rPr lang="en"/>
              <a:t>Definition</a:t>
            </a:r>
            <a:endParaRPr/>
          </a:p>
          <a:p>
            <a:pPr indent="-342900" lvl="0" marL="457200" rtl="0" algn="l">
              <a:lnSpc>
                <a:spcPct val="138000"/>
              </a:lnSpc>
              <a:spcBef>
                <a:spcPts val="0"/>
              </a:spcBef>
              <a:spcAft>
                <a:spcPts val="0"/>
              </a:spcAft>
              <a:buSzPts val="1800"/>
              <a:buChar char="●"/>
            </a:pPr>
            <a:r>
              <a:rPr lang="en"/>
              <a:t>Formulas and Videos Review</a:t>
            </a:r>
            <a:endParaRPr/>
          </a:p>
          <a:p>
            <a:pPr indent="-342900" lvl="0" marL="457200" rtl="0" algn="l">
              <a:lnSpc>
                <a:spcPct val="138000"/>
              </a:lnSpc>
              <a:spcBef>
                <a:spcPts val="0"/>
              </a:spcBef>
              <a:spcAft>
                <a:spcPts val="0"/>
              </a:spcAft>
              <a:buSzPts val="1800"/>
              <a:buChar char="●"/>
            </a:pPr>
            <a:r>
              <a:rPr lang="en"/>
              <a:t>Optional Extra Videos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16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can be described and presented in many different formats.</a:t>
            </a:r>
            <a:endParaRPr/>
          </a:p>
          <a:p>
            <a:pPr indent="-342900" lvl="0" marL="457200" rtl="0" algn="l">
              <a:spcBef>
                <a:spcPts val="0"/>
              </a:spcBef>
              <a:spcAft>
                <a:spcPts val="0"/>
              </a:spcAft>
              <a:buSzPts val="1800"/>
              <a:buChar char="●"/>
            </a:pPr>
            <a:r>
              <a:rPr lang="en"/>
              <a:t>A statistical graph is a tool that helps you learn about the shape of the distribution of a sample.</a:t>
            </a:r>
            <a:endParaRPr/>
          </a:p>
          <a:p>
            <a:pPr indent="-342900" lvl="0" marL="457200" rtl="0" algn="l">
              <a:spcBef>
                <a:spcPts val="0"/>
              </a:spcBef>
              <a:spcAft>
                <a:spcPts val="0"/>
              </a:spcAft>
              <a:buSzPts val="1800"/>
              <a:buChar char="●"/>
            </a:pPr>
            <a:r>
              <a:rPr lang="en"/>
              <a:t>Statisticians often start the analysis by graphing the data in order to get an overall picture of it.</a:t>
            </a:r>
            <a:endParaRPr/>
          </a:p>
          <a:p>
            <a:pPr indent="-342900" lvl="0" marL="457200" rtl="0" algn="l">
              <a:spcBef>
                <a:spcPts val="0"/>
              </a:spcBef>
              <a:spcAft>
                <a:spcPts val="0"/>
              </a:spcAft>
              <a:buSzPts val="1800"/>
              <a:buChar char="●"/>
            </a:pPr>
            <a:r>
              <a:rPr lang="en"/>
              <a:t>The histogram is a frequently used method for displaying the distribution of continuous numerical data.</a:t>
            </a:r>
            <a:endParaRPr/>
          </a:p>
          <a:p>
            <a:pPr indent="-342900" lvl="0" marL="457200" rtl="0" algn="l">
              <a:spcBef>
                <a:spcPts val="0"/>
              </a:spcBef>
              <a:spcAft>
                <a:spcPts val="0"/>
              </a:spcAft>
              <a:buSzPts val="1800"/>
              <a:buChar char="●"/>
            </a:pPr>
            <a:r>
              <a:rPr lang="en"/>
              <a:t>The box plot, or box-whisker plot, gives a good graphical overall impression of the concentration of the data.</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box plot, or box-whisker plot, gives a good graphical overall impression of the concentration of the data.</a:t>
            </a:r>
            <a:endParaRPr/>
          </a:p>
          <a:p>
            <a:pPr indent="-342900" lvl="0" marL="457200" rtl="0" algn="l">
              <a:spcBef>
                <a:spcPts val="0"/>
              </a:spcBef>
              <a:spcAft>
                <a:spcPts val="0"/>
              </a:spcAft>
              <a:buSzPts val="1800"/>
              <a:buChar char="●"/>
            </a:pPr>
            <a:r>
              <a:rPr lang="en"/>
              <a:t>Outliers are values that do not t with the rest of the data and lie outside of the normal range.</a:t>
            </a:r>
            <a:endParaRPr/>
          </a:p>
          <a:p>
            <a:pPr indent="-342900" lvl="0" marL="457200" rtl="0" algn="l">
              <a:spcBef>
                <a:spcPts val="0"/>
              </a:spcBef>
              <a:spcAft>
                <a:spcPts val="0"/>
              </a:spcAft>
              <a:buSzPts val="1800"/>
              <a:buChar char="●"/>
            </a:pPr>
            <a:r>
              <a:rPr lang="en"/>
              <a:t>The two most widely used measures of the central location of the data are the mean (average) and the median.</a:t>
            </a:r>
            <a:endParaRPr/>
          </a:p>
          <a:p>
            <a:pPr indent="-342900" lvl="0" marL="457200" rtl="0" algn="l">
              <a:spcBef>
                <a:spcPts val="0"/>
              </a:spcBef>
              <a:spcAft>
                <a:spcPts val="0"/>
              </a:spcAft>
              <a:buSzPts val="1800"/>
              <a:buChar char="●"/>
            </a:pPr>
            <a:r>
              <a:rPr lang="en"/>
              <a:t>The median is generally a better measure of the center when there are extreme values or outliers because it is not a ected by the precise numerical values of the outliers.</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mean can be calculated by averaging the data points or it also can be calculated with the relative frequencies of the values that are present in the data.</a:t>
            </a:r>
            <a:endParaRPr/>
          </a:p>
          <a:p>
            <a:pPr indent="-342900" lvl="0" marL="457200" rtl="0" algn="l">
              <a:spcBef>
                <a:spcPts val="0"/>
              </a:spcBef>
              <a:spcAft>
                <a:spcPts val="0"/>
              </a:spcAft>
              <a:buSzPts val="1800"/>
              <a:buChar char="●"/>
            </a:pPr>
            <a:r>
              <a:rPr lang="en"/>
              <a:t>One measure of the spread of the data is the </a:t>
            </a:r>
            <a:r>
              <a:rPr lang="en"/>
              <a:t>interquartile</a:t>
            </a:r>
            <a:r>
              <a:rPr lang="en"/>
              <a:t> range</a:t>
            </a:r>
            <a:endParaRPr/>
          </a:p>
          <a:p>
            <a:pPr indent="-342900" lvl="0" marL="457200" rtl="0" algn="l">
              <a:spcBef>
                <a:spcPts val="0"/>
              </a:spcBef>
              <a:spcAft>
                <a:spcPts val="0"/>
              </a:spcAft>
              <a:buSzPts val="1800"/>
              <a:buChar char="●"/>
            </a:pPr>
            <a:r>
              <a:rPr lang="en"/>
              <a:t>the most important measure of spread is the standard deviation.</a:t>
            </a:r>
            <a:endParaRPr/>
          </a:p>
          <a:p>
            <a:pPr indent="0" lvl="0" marL="0" rtl="0" algn="l">
              <a:spcBef>
                <a:spcPts val="1600"/>
              </a:spcBef>
              <a:spcAft>
                <a:spcPts val="16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2"/>
                </a:solidFill>
              </a:rPr>
              <a:t>Unit 3 Self-Quiz : Videos Explanation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https://youtu.be/L8Ge-puuuq4</a:t>
            </a:r>
            <a:endParaRPr/>
          </a:p>
          <a:p>
            <a:pPr indent="0" lvl="0" marL="0" rtl="0" algn="l">
              <a:spcBef>
                <a:spcPts val="1600"/>
              </a:spcBef>
              <a:spcAft>
                <a:spcPts val="0"/>
              </a:spcAft>
              <a:buNone/>
            </a:pPr>
            <a:r>
              <a:rPr lang="en" u="sng">
                <a:solidFill>
                  <a:schemeClr val="hlink"/>
                </a:solidFill>
                <a:hlinkClick r:id="rId4"/>
              </a:rPr>
              <a:t>https://youtu.be/42tpVTRm0Gw</a:t>
            </a:r>
            <a:endParaRPr/>
          </a:p>
          <a:p>
            <a:pPr indent="0" lvl="0" marL="0" rtl="0" algn="l">
              <a:spcBef>
                <a:spcPts val="1600"/>
              </a:spcBef>
              <a:spcAft>
                <a:spcPts val="0"/>
              </a:spcAft>
              <a:buNone/>
            </a:pPr>
            <a:r>
              <a:rPr lang="en" u="sng">
                <a:solidFill>
                  <a:schemeClr val="hlink"/>
                </a:solidFill>
                <a:hlinkClick r:id="rId5"/>
              </a:rPr>
              <a:t>https://youtu.be/l9Gz63gz1ns</a:t>
            </a:r>
            <a:endParaRPr/>
          </a:p>
          <a:p>
            <a:pPr indent="0" lvl="0" marL="0" rtl="0" algn="l">
              <a:spcBef>
                <a:spcPts val="1600"/>
              </a:spcBef>
              <a:spcAft>
                <a:spcPts val="0"/>
              </a:spcAft>
              <a:buNone/>
            </a:pPr>
            <a:r>
              <a:rPr lang="en" u="sng">
                <a:solidFill>
                  <a:schemeClr val="hlink"/>
                </a:solidFill>
                <a:hlinkClick r:id="rId6"/>
              </a:rPr>
              <a:t>https://youtu.be/2314pO8N9to</a:t>
            </a:r>
            <a:endParaRPr/>
          </a:p>
          <a:p>
            <a:pPr indent="0" lvl="0" marL="0" rtl="0" algn="l">
              <a:spcBef>
                <a:spcPts val="1600"/>
              </a:spcBef>
              <a:spcAft>
                <a:spcPts val="1600"/>
              </a:spcAft>
              <a:buNone/>
            </a:pPr>
            <a:r>
              <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96" name="Google Shape;96;p19"/>
          <p:cNvSpPr txBox="1"/>
          <p:nvPr>
            <p:ph idx="1" type="body"/>
          </p:nvPr>
        </p:nvSpPr>
        <p:spPr>
          <a:xfrm>
            <a:off x="311700" y="1152475"/>
            <a:ext cx="85206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Median</a:t>
            </a:r>
            <a:r>
              <a:rPr lang="en"/>
              <a:t>: A number that separates ordered data into halves: half the values are the same number or smaller than the median and half the values are the same number or larger than the median. The median may or may not be part of the data. </a:t>
            </a:r>
            <a:endParaRPr/>
          </a:p>
          <a:p>
            <a:pPr indent="0" lvl="0" marL="0" rtl="0" algn="l">
              <a:spcBef>
                <a:spcPts val="1600"/>
              </a:spcBef>
              <a:spcAft>
                <a:spcPts val="0"/>
              </a:spcAft>
              <a:buNone/>
            </a:pPr>
            <a:r>
              <a:rPr b="1" lang="en"/>
              <a:t>Quartiles</a:t>
            </a:r>
            <a:r>
              <a:rPr lang="en"/>
              <a:t>: The numbers that separate the data into quarters. Quartiles may or may not be part of the data. The second quartile is the median of the data. </a:t>
            </a:r>
            <a:endParaRPr/>
          </a:p>
          <a:p>
            <a:pPr indent="0" lvl="0" marL="0" rtl="0" algn="l">
              <a:spcBef>
                <a:spcPts val="1600"/>
              </a:spcBef>
              <a:spcAft>
                <a:spcPts val="0"/>
              </a:spcAft>
              <a:buNone/>
            </a:pPr>
            <a:r>
              <a:rPr b="1" lang="en"/>
              <a:t>Outlier</a:t>
            </a:r>
            <a:r>
              <a:rPr lang="en"/>
              <a:t>: An observation that does not fit the rest of the data. Interquartile Range (IQR) : The distance between the third quartile (Q3) and the first quartile (Q1). </a:t>
            </a:r>
            <a:endParaRPr/>
          </a:p>
          <a:p>
            <a:pPr indent="0" lvl="0" marL="0" rtl="0" algn="l">
              <a:spcBef>
                <a:spcPts val="1600"/>
              </a:spcBef>
              <a:spcAft>
                <a:spcPts val="1600"/>
              </a:spcAft>
              <a:buNone/>
            </a:pPr>
            <a:r>
              <a:rPr b="1" lang="en"/>
              <a:t>IQR = Q3 - Q1</a:t>
            </a:r>
            <a:r>
              <a:rPr lang="en"/>
              <a:t>.</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103" name="Google Shape;10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20"/>
          <p:cNvPicPr preferRelativeResize="0"/>
          <p:nvPr/>
        </p:nvPicPr>
        <p:blipFill>
          <a:blip r:embed="rId3">
            <a:alphaModFix/>
          </a:blip>
          <a:stretch>
            <a:fillRect/>
          </a:stretch>
        </p:blipFill>
        <p:spPr>
          <a:xfrm>
            <a:off x="152400" y="1170125"/>
            <a:ext cx="6743700" cy="379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8000"/>
              </a:lnSpc>
              <a:spcBef>
                <a:spcPts val="0"/>
              </a:spcBef>
              <a:spcAft>
                <a:spcPts val="1600"/>
              </a:spcAft>
              <a:buNone/>
            </a:pPr>
            <a:r>
              <a:rPr lang="en" sz="1800">
                <a:solidFill>
                  <a:schemeClr val="dk2"/>
                </a:solidFill>
              </a:rPr>
              <a:t>Formulas and Videos Review</a:t>
            </a:r>
            <a:endParaRPr/>
          </a:p>
        </p:txBody>
      </p:sp>
      <p:sp>
        <p:nvSpPr>
          <p:cNvPr id="110" name="Google Shape;11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1"/>
          <p:cNvPicPr preferRelativeResize="0"/>
          <p:nvPr/>
        </p:nvPicPr>
        <p:blipFill>
          <a:blip r:embed="rId3">
            <a:alphaModFix/>
          </a:blip>
          <a:stretch>
            <a:fillRect/>
          </a:stretch>
        </p:blipFill>
        <p:spPr>
          <a:xfrm>
            <a:off x="152400" y="1170125"/>
            <a:ext cx="6345375" cy="3207325"/>
          </a:xfrm>
          <a:prstGeom prst="rect">
            <a:avLst/>
          </a:prstGeom>
          <a:noFill/>
          <a:ln>
            <a:noFill/>
          </a:ln>
        </p:spPr>
      </p:pic>
      <p:sp>
        <p:nvSpPr>
          <p:cNvPr id="112" name="Google Shape;112;p21"/>
          <p:cNvSpPr txBox="1"/>
          <p:nvPr/>
        </p:nvSpPr>
        <p:spPr>
          <a:xfrm>
            <a:off x="683975" y="4432175"/>
            <a:ext cx="73869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https://youtu.be/Vrg16RWykEI</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