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206fc7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206fc7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dde0a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dde0a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0dde0a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0dde0a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0dde0a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0dde0a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0dde0a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0dde0a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206fc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206fc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206fc7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206fc7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559f16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559f16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559f16b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559f16b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youtu.be/HugWpB6Coz8" TargetMode="External"/><Relationship Id="rId4" Type="http://schemas.openxmlformats.org/officeDocument/2006/relationships/hyperlink" Target="https://youtu.be/Z4NGIXDVFEM" TargetMode="External"/><Relationship Id="rId5" Type="http://schemas.openxmlformats.org/officeDocument/2006/relationships/hyperlink" Target="https://youtu.be/mv4kPiscI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4</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SzPts val="2800"/>
              <a:buNone/>
            </a:pPr>
            <a:r>
              <a:rPr lang="en"/>
              <a:t>Unit 4 Self-Quiz : Videos Explanation</a:t>
            </a:r>
            <a:endParaRPr/>
          </a:p>
          <a:p>
            <a:pPr indent="0" lvl="0" marL="0" rtl="0" algn="ctr">
              <a:lnSpc>
                <a:spcPct val="115000"/>
              </a:lnSpc>
              <a:spcBef>
                <a:spcPts val="1600"/>
              </a:spcBef>
              <a:spcAft>
                <a:spcPts val="1600"/>
              </a:spcAft>
              <a:buNone/>
            </a:pPr>
            <a:r>
              <a:t/>
            </a:r>
            <a:endParaRPr sz="1800">
              <a:solidFill>
                <a:schemeClr val="dk2"/>
              </a:solidFill>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https://youtu.be/HugWpB6Coz8</a:t>
            </a:r>
            <a:endParaRPr/>
          </a:p>
          <a:p>
            <a:pPr indent="0" lvl="0" marL="0" rtl="0" algn="l">
              <a:spcBef>
                <a:spcPts val="1600"/>
              </a:spcBef>
              <a:spcAft>
                <a:spcPts val="0"/>
              </a:spcAft>
              <a:buNone/>
            </a:pPr>
            <a:r>
              <a:rPr lang="en" u="sng">
                <a:solidFill>
                  <a:schemeClr val="hlink"/>
                </a:solidFill>
                <a:hlinkClick r:id="rId4"/>
              </a:rPr>
              <a:t>https://youtu.be/Z4NGIXDVFEM</a:t>
            </a:r>
            <a:endParaRPr/>
          </a:p>
          <a:p>
            <a:pPr indent="0" lvl="0" marL="0" rtl="0" algn="l">
              <a:spcBef>
                <a:spcPts val="1600"/>
              </a:spcBef>
              <a:spcAft>
                <a:spcPts val="0"/>
              </a:spcAft>
              <a:buNone/>
            </a:pPr>
            <a:r>
              <a:rPr lang="en" u="sng">
                <a:solidFill>
                  <a:schemeClr val="hlink"/>
                </a:solidFill>
                <a:hlinkClick r:id="rId5"/>
              </a:rPr>
              <a:t>https://youtu.be/mv4kPiscICo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Reading Summary</a:t>
            </a:r>
            <a:endParaRPr/>
          </a:p>
          <a:p>
            <a:pPr indent="-342900" lvl="0" marL="457200" rtl="0" algn="l">
              <a:spcBef>
                <a:spcPts val="0"/>
              </a:spcBef>
              <a:spcAft>
                <a:spcPts val="0"/>
              </a:spcAft>
              <a:buSzPts val="1800"/>
              <a:buChar char="●"/>
            </a:pPr>
            <a:r>
              <a:rPr lang="en"/>
              <a:t>Definition</a:t>
            </a:r>
            <a:endParaRPr/>
          </a:p>
          <a:p>
            <a:pPr indent="-342900" lvl="0" marL="457200" rtl="0" algn="l">
              <a:spcBef>
                <a:spcPts val="0"/>
              </a:spcBef>
              <a:spcAft>
                <a:spcPts val="0"/>
              </a:spcAft>
              <a:buSzPts val="1800"/>
              <a:buChar char="●"/>
            </a:pPr>
            <a:r>
              <a:rPr lang="en"/>
              <a:t>Formula </a:t>
            </a:r>
            <a:endParaRPr/>
          </a:p>
          <a:p>
            <a:pPr indent="-342900" lvl="0" marL="457200" rtl="0" algn="l">
              <a:spcBef>
                <a:spcPts val="0"/>
              </a:spcBef>
              <a:spcAft>
                <a:spcPts val="0"/>
              </a:spcAft>
              <a:buSzPts val="1800"/>
              <a:buChar char="●"/>
            </a:pPr>
            <a:r>
              <a:rPr lang="en"/>
              <a:t>Unit 4 Self-Quiz : Videos Explanation</a:t>
            </a:r>
            <a:endParaRPr/>
          </a:p>
          <a:p>
            <a:pPr indent="0" lvl="0" marL="0" rtl="0" algn="l">
              <a:spcBef>
                <a:spcPts val="1600"/>
              </a:spcBef>
              <a:spcAft>
                <a:spcPts val="1600"/>
              </a:spcAft>
              <a:buNone/>
            </a:pPr>
            <a:r>
              <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68" name="Google Shape;68;p15"/>
          <p:cNvSpPr txBox="1"/>
          <p:nvPr>
            <p:ph idx="1" type="body"/>
          </p:nvPr>
        </p:nvSpPr>
        <p:spPr>
          <a:xfrm>
            <a:off x="311700" y="1152475"/>
            <a:ext cx="8520600" cy="366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t>
            </a:r>
            <a:r>
              <a:rPr lang="en"/>
              <a:t>ariability in the data come from the fact that different subjects in the sample may obtain different values for the measurement</a:t>
            </a:r>
            <a:endParaRPr/>
          </a:p>
          <a:p>
            <a:pPr indent="-342900" lvl="0" marL="457200" rtl="0" algn="l">
              <a:spcBef>
                <a:spcPts val="0"/>
              </a:spcBef>
              <a:spcAft>
                <a:spcPts val="0"/>
              </a:spcAft>
              <a:buSzPts val="1800"/>
              <a:buChar char="●"/>
            </a:pPr>
            <a:r>
              <a:rPr lang="en"/>
              <a:t>A frequency table, a table of relative frequency, or the cumulative relative frequency can be used to summarized the variability in the data</a:t>
            </a:r>
            <a:endParaRPr/>
          </a:p>
          <a:p>
            <a:pPr indent="-342900" lvl="0" marL="457200" rtl="0" algn="l">
              <a:spcBef>
                <a:spcPts val="0"/>
              </a:spcBef>
              <a:spcAft>
                <a:spcPts val="0"/>
              </a:spcAft>
              <a:buSzPts val="1800"/>
              <a:buChar char="●"/>
            </a:pPr>
            <a:r>
              <a:rPr lang="en"/>
              <a:t>The bar plot, the histogram, or the box plot may be used to provide a graphical display of the variability in the data</a:t>
            </a:r>
            <a:endParaRPr/>
          </a:p>
          <a:p>
            <a:pPr indent="-342900" lvl="0" marL="457200" rtl="0" algn="l">
              <a:spcBef>
                <a:spcPts val="0"/>
              </a:spcBef>
              <a:spcAft>
                <a:spcPts val="0"/>
              </a:spcAft>
              <a:buSzPts val="1800"/>
              <a:buChar char="●"/>
            </a:pPr>
            <a:r>
              <a:rPr lang="en"/>
              <a:t>The main features that characterize the variability in the data are: the </a:t>
            </a:r>
            <a:r>
              <a:rPr b="1" lang="en"/>
              <a:t>location of the distribution</a:t>
            </a:r>
            <a:r>
              <a:rPr lang="en"/>
              <a:t>; and </a:t>
            </a:r>
            <a:r>
              <a:rPr b="1" lang="en"/>
              <a:t>the spread of the data</a:t>
            </a:r>
            <a:endParaRPr b="1"/>
          </a:p>
          <a:p>
            <a:pPr indent="-342900" lvl="0" marL="457200" rtl="0" algn="l">
              <a:spcBef>
                <a:spcPts val="0"/>
              </a:spcBef>
              <a:spcAft>
                <a:spcPts val="0"/>
              </a:spcAft>
              <a:buSzPts val="1800"/>
              <a:buChar char="●"/>
            </a:pPr>
            <a:r>
              <a:rPr lang="en"/>
              <a:t>The mean and the median are used to identify the location of the distribution</a:t>
            </a:r>
            <a:endParaRPr/>
          </a:p>
          <a:p>
            <a:pPr indent="-342900" lvl="0" marL="457200" rtl="0" algn="l">
              <a:spcBef>
                <a:spcPts val="0"/>
              </a:spcBef>
              <a:spcAft>
                <a:spcPts val="0"/>
              </a:spcAft>
              <a:buSzPts val="1800"/>
              <a:buChar char="●"/>
            </a:pPr>
            <a:r>
              <a:rPr lang="en"/>
              <a:t>The spread of the data are quantified by the sample variance, standard deviation and the </a:t>
            </a:r>
            <a:r>
              <a:rPr lang="en"/>
              <a:t>interquartile</a:t>
            </a:r>
            <a:r>
              <a:rPr lang="en"/>
              <a:t> range</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two form of variability not directly associated with the data: the </a:t>
            </a:r>
            <a:r>
              <a:rPr b="1" lang="en"/>
              <a:t>population variability</a:t>
            </a:r>
            <a:r>
              <a:rPr lang="en"/>
              <a:t>; and the </a:t>
            </a:r>
            <a:r>
              <a:rPr b="1" lang="en"/>
              <a:t>random variable variability</a:t>
            </a:r>
            <a:r>
              <a:rPr lang="en"/>
              <a:t>. </a:t>
            </a:r>
            <a:endParaRPr/>
          </a:p>
          <a:p>
            <a:pPr indent="-342900" lvl="0" marL="457200" rtl="0" algn="l">
              <a:spcBef>
                <a:spcPts val="0"/>
              </a:spcBef>
              <a:spcAft>
                <a:spcPts val="0"/>
              </a:spcAft>
              <a:buSzPts val="1800"/>
              <a:buChar char="●"/>
            </a:pPr>
            <a:r>
              <a:rPr lang="en"/>
              <a:t>The variability of the population differ from the variability of the data in that it corresponds to the variability of the quantity of interest across all members of the population and not only for those that were selected to the sample</a:t>
            </a:r>
            <a:endParaRPr/>
          </a:p>
          <a:p>
            <a:pPr indent="-342900" lvl="0" marL="457200" rtl="0" algn="l">
              <a:spcBef>
                <a:spcPts val="0"/>
              </a:spcBef>
              <a:spcAft>
                <a:spcPts val="0"/>
              </a:spcAft>
              <a:buSzPts val="1800"/>
              <a:buChar char="●"/>
            </a:pPr>
            <a:r>
              <a:rPr lang="en"/>
              <a:t>The aim of the variability of the random variable is to model the notion of randomness in measurements or the uncertainty regarding the outcome of  a measurement. </a:t>
            </a:r>
            <a:endParaRPr/>
          </a:p>
          <a:p>
            <a:pPr indent="-342900" lvl="0" marL="457200" rtl="0" algn="l">
              <a:spcBef>
                <a:spcPts val="0"/>
              </a:spcBef>
              <a:spcAft>
                <a:spcPts val="0"/>
              </a:spcAft>
              <a:buSzPts val="1800"/>
              <a:buChar char="●"/>
            </a:pPr>
            <a:r>
              <a:rPr lang="en"/>
              <a:t>T</a:t>
            </a:r>
            <a:r>
              <a:rPr lang="en"/>
              <a:t>he variability of a random variable is usually considered in the context of selecting one subject at random from the population.</a:t>
            </a:r>
            <a:endParaRPr/>
          </a:p>
          <a:p>
            <a:pPr indent="0" lvl="0" marL="0" rtl="0" algn="l">
              <a:spcBef>
                <a:spcPts val="1600"/>
              </a:spcBef>
              <a:spcAft>
                <a:spcPts val="1600"/>
              </a:spcAft>
              <a:buNone/>
            </a:pPr>
            <a:r>
              <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Summary</a:t>
            </a:r>
            <a:endParaRPr/>
          </a:p>
        </p:txBody>
      </p:sp>
      <p:sp>
        <p:nvSpPr>
          <p:cNvPr id="82" name="Google Shape;82;p17"/>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a:t>
            </a:r>
            <a:r>
              <a:rPr b="1" lang="en" u="sng"/>
              <a:t>crucial</a:t>
            </a:r>
            <a:r>
              <a:rPr lang="en"/>
              <a:t> to understand the following: The variability of the data relates to a concrete list of data values presented to us. Meanwhile, the variability of the population and of the random variables are not associated with quantities we actually get to observe.</a:t>
            </a:r>
            <a:endParaRPr/>
          </a:p>
          <a:p>
            <a:pPr indent="-342900" lvl="0" marL="457200" rtl="0" algn="l">
              <a:spcBef>
                <a:spcPts val="0"/>
              </a:spcBef>
              <a:spcAft>
                <a:spcPts val="0"/>
              </a:spcAft>
              <a:buSzPts val="1800"/>
              <a:buChar char="●"/>
            </a:pPr>
            <a:r>
              <a:rPr lang="en"/>
              <a:t>A characteristic of the distribution of an entire population is called a parameter. Example of the population parameters are the population mean (   ) and the population standard deviation (      ).</a:t>
            </a:r>
            <a:endParaRPr/>
          </a:p>
          <a:p>
            <a:pPr indent="-342900" lvl="0" marL="457200" rtl="0" algn="l">
              <a:spcBef>
                <a:spcPts val="0"/>
              </a:spcBef>
              <a:spcAft>
                <a:spcPts val="0"/>
              </a:spcAft>
              <a:buSzPts val="1800"/>
              <a:buChar char="●"/>
            </a:pPr>
            <a:r>
              <a:rPr lang="en"/>
              <a:t>A random variable is the future outcome of a measurement, before the measurement is taken. It is a collection of potential values with a distribution over these values.</a:t>
            </a:r>
            <a:endParaRPr/>
          </a:p>
          <a:p>
            <a:pPr indent="-342900" lvl="0" marL="457200" rtl="0" algn="l">
              <a:spcBef>
                <a:spcPts val="0"/>
              </a:spcBef>
              <a:spcAft>
                <a:spcPts val="0"/>
              </a:spcAft>
              <a:buSzPts val="1800"/>
              <a:buChar char="●"/>
            </a:pPr>
            <a:r>
              <a:rPr lang="en"/>
              <a:t>After the measurement is taken and the specific value is revealed then the random variable ceases to be a random variable! Instead, it becomes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3">
            <a:alphaModFix/>
          </a:blip>
          <a:stretch>
            <a:fillRect/>
          </a:stretch>
        </p:blipFill>
        <p:spPr>
          <a:xfrm>
            <a:off x="8551650" y="2818000"/>
            <a:ext cx="280642" cy="393600"/>
          </a:xfrm>
          <a:prstGeom prst="rect">
            <a:avLst/>
          </a:prstGeom>
          <a:noFill/>
          <a:ln>
            <a:noFill/>
          </a:ln>
        </p:spPr>
      </p:pic>
      <p:pic>
        <p:nvPicPr>
          <p:cNvPr id="85" name="Google Shape;85;p17"/>
          <p:cNvPicPr preferRelativeResize="0"/>
          <p:nvPr/>
        </p:nvPicPr>
        <p:blipFill>
          <a:blip r:embed="rId4">
            <a:alphaModFix/>
          </a:blip>
          <a:stretch>
            <a:fillRect/>
          </a:stretch>
        </p:blipFill>
        <p:spPr>
          <a:xfrm>
            <a:off x="4965650" y="3103999"/>
            <a:ext cx="341976" cy="39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Summary</a:t>
            </a:r>
            <a:endParaRPr/>
          </a:p>
          <a:p>
            <a:pPr indent="0" lvl="0" marL="0" rtl="0" algn="ctr">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context of random variable, the relative frequency is known as the </a:t>
            </a:r>
            <a:r>
              <a:rPr b="1" lang="en" u="sng"/>
              <a:t>likelihood</a:t>
            </a:r>
            <a:r>
              <a:rPr b="1" lang="en" u="sng"/>
              <a:t> probability</a:t>
            </a:r>
            <a:r>
              <a:rPr lang="en"/>
              <a:t>.</a:t>
            </a:r>
            <a:endParaRPr/>
          </a:p>
          <a:p>
            <a:pPr indent="-342900" lvl="0" marL="457200" rtl="0" algn="l">
              <a:spcBef>
                <a:spcPts val="0"/>
              </a:spcBef>
              <a:spcAft>
                <a:spcPts val="0"/>
              </a:spcAft>
              <a:buSzPts val="1800"/>
              <a:buChar char="●"/>
            </a:pPr>
            <a:r>
              <a:rPr lang="en"/>
              <a:t>More formally, a random variable refer to </a:t>
            </a:r>
            <a:r>
              <a:rPr lang="en"/>
              <a:t>numerical</a:t>
            </a:r>
            <a:r>
              <a:rPr lang="en"/>
              <a:t> values such as: the outcome of an observation, or a </a:t>
            </a:r>
            <a:r>
              <a:rPr lang="en"/>
              <a:t>measurement</a:t>
            </a:r>
            <a:r>
              <a:rPr lang="en"/>
              <a:t>, or a function</a:t>
            </a:r>
            <a:endParaRPr/>
          </a:p>
          <a:p>
            <a:pPr indent="-342900" lvl="0" marL="457200" rtl="0" algn="l">
              <a:spcBef>
                <a:spcPts val="0"/>
              </a:spcBef>
              <a:spcAft>
                <a:spcPts val="0"/>
              </a:spcAft>
              <a:buSzPts val="1800"/>
              <a:buChar char="●"/>
            </a:pPr>
            <a:r>
              <a:rPr lang="en"/>
              <a:t>A random variable is characterized by two elements: the </a:t>
            </a:r>
            <a:r>
              <a:rPr b="1" lang="en"/>
              <a:t>sample space</a:t>
            </a:r>
            <a:r>
              <a:rPr lang="en"/>
              <a:t> (the collection of potential values the random variable may take) and the </a:t>
            </a:r>
            <a:r>
              <a:rPr b="1" lang="en"/>
              <a:t>probability</a:t>
            </a:r>
            <a:r>
              <a:rPr lang="en"/>
              <a:t> (the likelihood of obtaining each of the values in the sample space)</a:t>
            </a:r>
            <a:endParaRPr/>
          </a:p>
          <a:p>
            <a:pPr indent="-342900" lvl="0" marL="457200" rtl="0" algn="l">
              <a:spcBef>
                <a:spcPts val="0"/>
              </a:spcBef>
              <a:spcAft>
                <a:spcPts val="0"/>
              </a:spcAft>
              <a:buSzPts val="1800"/>
              <a:buChar char="●"/>
            </a:pPr>
            <a:r>
              <a:rPr lang="en"/>
              <a:t>The </a:t>
            </a:r>
            <a:r>
              <a:rPr b="1" lang="en"/>
              <a:t>probability function</a:t>
            </a:r>
            <a:r>
              <a:rPr lang="en"/>
              <a:t> of a random variable is defined for any value that the random variable may obtain and produces the distribution of the random variable. The probability function may emerge as a </a:t>
            </a:r>
            <a:r>
              <a:rPr b="1" lang="en"/>
              <a:t>relative frequency </a:t>
            </a:r>
            <a:r>
              <a:rPr lang="en"/>
              <a:t>since they both define a distribution</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Summary</a:t>
            </a:r>
            <a:endParaRPr/>
          </a:p>
          <a:p>
            <a:pPr indent="0" lvl="0" marL="0" rtl="0" algn="ctr">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Just like the data and the population, the distribution of a random variable is </a:t>
            </a:r>
            <a:r>
              <a:rPr lang="en"/>
              <a:t>characterised</a:t>
            </a:r>
            <a:r>
              <a:rPr lang="en"/>
              <a:t> by its center and its spread.</a:t>
            </a:r>
            <a:endParaRPr/>
          </a:p>
          <a:p>
            <a:pPr indent="-342900" lvl="0" marL="457200" rtl="0" algn="l">
              <a:spcBef>
                <a:spcPts val="0"/>
              </a:spcBef>
              <a:spcAft>
                <a:spcPts val="0"/>
              </a:spcAft>
              <a:buSzPts val="1800"/>
              <a:buChar char="●"/>
            </a:pPr>
            <a:r>
              <a:rPr lang="en"/>
              <a:t>The center of the distribution of the random variable is called the </a:t>
            </a:r>
            <a:r>
              <a:rPr b="1" lang="en"/>
              <a:t>Expectation</a:t>
            </a:r>
            <a:r>
              <a:rPr lang="en"/>
              <a:t>. As you will see in the subsequent slide, the formula for the expectation is similar to that of the mean. The only difference is that the probability function can be viewed as the relative frequency</a:t>
            </a:r>
            <a:endParaRPr/>
          </a:p>
          <a:p>
            <a:pPr indent="-342900" lvl="0" marL="457200" rtl="0" algn="l">
              <a:spcBef>
                <a:spcPts val="0"/>
              </a:spcBef>
              <a:spcAft>
                <a:spcPts val="0"/>
              </a:spcAft>
              <a:buSzPts val="1800"/>
              <a:buChar char="●"/>
            </a:pPr>
            <a:r>
              <a:rPr lang="en"/>
              <a:t>The spread of the distribution of a random variable is called the variance.</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20"/>
          <p:cNvPicPr preferRelativeResize="0"/>
          <p:nvPr/>
        </p:nvPicPr>
        <p:blipFill>
          <a:blip r:embed="rId3">
            <a:alphaModFix/>
          </a:blip>
          <a:stretch>
            <a:fillRect/>
          </a:stretch>
        </p:blipFill>
        <p:spPr>
          <a:xfrm>
            <a:off x="152400" y="1170125"/>
            <a:ext cx="8602500" cy="349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SzPts val="2800"/>
              <a:buNone/>
            </a:pPr>
            <a:r>
              <a:rPr lang="en"/>
              <a:t>Formula </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1"/>
          <p:cNvPicPr preferRelativeResize="0"/>
          <p:nvPr/>
        </p:nvPicPr>
        <p:blipFill>
          <a:blip r:embed="rId3">
            <a:alphaModFix/>
          </a:blip>
          <a:stretch>
            <a:fillRect/>
          </a:stretch>
        </p:blipFill>
        <p:spPr>
          <a:xfrm>
            <a:off x="152400" y="1170125"/>
            <a:ext cx="8164749" cy="281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