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b34c52df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b34c52df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0dde0a8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0dde0a8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0dde0a8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0dde0a8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0dde0a8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0dde0a8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aeee596d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aeee596d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aeee596d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aeee596d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8206fc7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8206fc7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4b34c52d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b34c52d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4b34c52df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b34c52df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youtube.com/watch?v=k9nRcadQYsU" TargetMode="External"/><Relationship Id="rId4" Type="http://schemas.openxmlformats.org/officeDocument/2006/relationships/hyperlink" Target="https://www.youtube.com/watch?v=CCqWkJ_pqN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youtube.com/watch?v=iYiOVISWXS4" TargetMode="External"/><Relationship Id="rId4" Type="http://schemas.openxmlformats.org/officeDocument/2006/relationships/hyperlink" Target="https://www.youtube.com/watch?v=4R8xm19DmPM" TargetMode="External"/><Relationship Id="rId5" Type="http://schemas.openxmlformats.org/officeDocument/2006/relationships/hyperlink" Target="https://www.youtube.com/watch?v=Pujol1yC1_A" TargetMode="External"/><Relationship Id="rId6" Type="http://schemas.openxmlformats.org/officeDocument/2006/relationships/hyperlink" Target="https://newonlinecourses.science.psu.edu/stat414/node/91/" TargetMode="External"/><Relationship Id="rId7" Type="http://schemas.openxmlformats.org/officeDocument/2006/relationships/hyperlink" Target="https://www.youtube.com/watch?v=mJjtvsPPtE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youtube.com/watch?v=c11d3vVM5v8" TargetMode="External"/><Relationship Id="rId4" Type="http://schemas.openxmlformats.org/officeDocument/2006/relationships/hyperlink" Target="https://www.youtube.com/watch?v=gI5y3RZe9fk" TargetMode="External"/><Relationship Id="rId5" Type="http://schemas.openxmlformats.org/officeDocument/2006/relationships/hyperlink" Target="https://www.youtube.com/watch?v=g7FVtTvFUgM" TargetMode="External"/><Relationship Id="rId6" Type="http://schemas.openxmlformats.org/officeDocument/2006/relationships/hyperlink" Target="https://www.youtube.com/watch?v=A60szMsurc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Unit 6</a:t>
            </a:r>
            <a:endParaRPr/>
          </a:p>
        </p:txBody>
      </p:sp>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lang="en" sz="1800">
                <a:solidFill>
                  <a:schemeClr val="dk2"/>
                </a:solidFill>
              </a:rPr>
              <a:t>Additional Resources</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https://www.youtube.com/watch?v=k9nRcadQYsU</a:t>
            </a:r>
            <a:r>
              <a:rPr lang="en"/>
              <a:t> (The Normal Approximation of the Binomial Distribution)</a:t>
            </a:r>
            <a:endParaRPr/>
          </a:p>
          <a:p>
            <a:pPr indent="0" lvl="0" marL="0" rtl="0" algn="l">
              <a:spcBef>
                <a:spcPts val="1600"/>
              </a:spcBef>
              <a:spcAft>
                <a:spcPts val="0"/>
              </a:spcAft>
              <a:buNone/>
            </a:pPr>
            <a:r>
              <a:rPr lang="en" u="sng">
                <a:solidFill>
                  <a:schemeClr val="hlink"/>
                </a:solidFill>
                <a:hlinkClick r:id="rId4"/>
              </a:rPr>
              <a:t>https://www.youtube.com/watch?v=CCqWkJ_pqNU</a:t>
            </a:r>
            <a:r>
              <a:rPr lang="en"/>
              <a:t> </a:t>
            </a:r>
            <a:r>
              <a:rPr lang="en"/>
              <a:t>(The Normal Approximation of the Binomial Distribution)</a:t>
            </a:r>
            <a:endParaRPr/>
          </a:p>
          <a:p>
            <a:pPr indent="0" lvl="0" marL="0" rtl="0" algn="l">
              <a:spcBef>
                <a:spcPts val="1600"/>
              </a:spcBef>
              <a:spcAft>
                <a:spcPts val="1600"/>
              </a:spcAft>
              <a:buNone/>
            </a:pPr>
            <a:r>
              <a:t/>
            </a:r>
            <a:endParaRPr/>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Reading Summary</a:t>
            </a:r>
            <a:endParaRPr/>
          </a:p>
          <a:p>
            <a:pPr indent="-342900" lvl="0" marL="457200" rtl="0" algn="l">
              <a:spcBef>
                <a:spcPts val="0"/>
              </a:spcBef>
              <a:spcAft>
                <a:spcPts val="0"/>
              </a:spcAft>
              <a:buSzPts val="1800"/>
              <a:buChar char="●"/>
            </a:pPr>
            <a:r>
              <a:rPr lang="en"/>
              <a:t>Definition</a:t>
            </a:r>
            <a:endParaRPr/>
          </a:p>
          <a:p>
            <a:pPr indent="-342900" lvl="0" marL="457200" rtl="0" algn="l">
              <a:spcBef>
                <a:spcPts val="0"/>
              </a:spcBef>
              <a:spcAft>
                <a:spcPts val="0"/>
              </a:spcAft>
              <a:buSzPts val="1800"/>
              <a:buChar char="●"/>
            </a:pPr>
            <a:r>
              <a:rPr lang="en"/>
              <a:t>Formulas</a:t>
            </a:r>
            <a:endParaRPr/>
          </a:p>
          <a:p>
            <a:pPr indent="-342900" lvl="0" marL="457200" rtl="0" algn="l">
              <a:spcBef>
                <a:spcPts val="0"/>
              </a:spcBef>
              <a:spcAft>
                <a:spcPts val="0"/>
              </a:spcAft>
              <a:buSzPts val="1800"/>
              <a:buChar char="●"/>
            </a:pPr>
            <a:r>
              <a:rPr lang="en"/>
              <a:t>Additional Resources</a:t>
            </a:r>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Normal distribution is the most important of all distributions that are used in statistics.</a:t>
            </a:r>
            <a:endParaRPr/>
          </a:p>
          <a:p>
            <a:pPr indent="-342900" lvl="0" marL="457200" rtl="0" algn="l">
              <a:spcBef>
                <a:spcPts val="0"/>
              </a:spcBef>
              <a:spcAft>
                <a:spcPts val="0"/>
              </a:spcAft>
              <a:buSzPts val="1800"/>
              <a:buChar char="●"/>
            </a:pPr>
            <a:r>
              <a:rPr lang="en"/>
              <a:t>even in cases where the measurement is modeled by other distributions (i.e. Binomial, Poisson, Uniform, Exponential, etc.) the Normal distribution emerges as an approximation of the distribution of numerical characteristics of the data produced by such measurements.</a:t>
            </a:r>
            <a:endParaRPr/>
          </a:p>
          <a:p>
            <a:pPr indent="-342900" lvl="0" marL="457200" rtl="0" algn="l">
              <a:spcBef>
                <a:spcPts val="0"/>
              </a:spcBef>
              <a:spcAft>
                <a:spcPts val="0"/>
              </a:spcAft>
              <a:buSzPts val="1800"/>
              <a:buChar char="●"/>
            </a:pPr>
            <a:r>
              <a:rPr lang="en"/>
              <a:t>The density of the Normal distribution can be computed with the aid of the function “dnorm". The cumulative probability can be computed with the function “pnorm".</a:t>
            </a:r>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0" name="Google Shape;70;p15"/>
          <p:cNvPicPr preferRelativeResize="0"/>
          <p:nvPr/>
        </p:nvPicPr>
        <p:blipFill>
          <a:blip r:embed="rId3">
            <a:alphaModFix/>
          </a:blip>
          <a:stretch>
            <a:fillRect/>
          </a:stretch>
        </p:blipFill>
        <p:spPr>
          <a:xfrm>
            <a:off x="697650" y="4104325"/>
            <a:ext cx="8070925" cy="95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standard normal distribution is a normal distribution of standardized values, which are called z-scores.</a:t>
            </a:r>
            <a:endParaRPr/>
          </a:p>
          <a:p>
            <a:pPr indent="-342900" lvl="0" marL="457200" rtl="0" algn="l">
              <a:spcBef>
                <a:spcPts val="0"/>
              </a:spcBef>
              <a:spcAft>
                <a:spcPts val="0"/>
              </a:spcAft>
              <a:buSzPts val="1800"/>
              <a:buChar char="●"/>
            </a:pPr>
            <a:r>
              <a:rPr lang="en"/>
              <a:t>A z-score is the original measurement measured in units of the standard deviation from the expectation.</a:t>
            </a:r>
            <a:endParaRPr/>
          </a:p>
          <a:p>
            <a:pPr indent="-342900" lvl="0" marL="457200" rtl="0" algn="l">
              <a:spcBef>
                <a:spcPts val="0"/>
              </a:spcBef>
              <a:spcAft>
                <a:spcPts val="0"/>
              </a:spcAft>
              <a:buSzPts val="1800"/>
              <a:buChar char="●"/>
            </a:pPr>
            <a:r>
              <a:rPr lang="en"/>
              <a:t>The expectation for the standard Normal distribution is 0 and the variance is 1.</a:t>
            </a:r>
            <a:endParaRPr/>
          </a:p>
          <a:p>
            <a:pPr indent="-342900" lvl="0" marL="457200" rtl="0" algn="l">
              <a:spcBef>
                <a:spcPts val="0"/>
              </a:spcBef>
              <a:spcAft>
                <a:spcPts val="0"/>
              </a:spcAft>
              <a:buSzPts val="1800"/>
              <a:buChar char="●"/>
            </a:pPr>
            <a:r>
              <a:rPr lang="en"/>
              <a:t>The Normal distribution emerges frequently as an approximation of the distribution of data characteristics.</a:t>
            </a:r>
            <a:endParaRPr/>
          </a:p>
          <a:p>
            <a:pPr indent="-342900" lvl="0" marL="457200" rtl="0" algn="l">
              <a:spcBef>
                <a:spcPts val="0"/>
              </a:spcBef>
              <a:spcAft>
                <a:spcPts val="0"/>
              </a:spcAft>
              <a:buSzPts val="1800"/>
              <a:buChar char="●"/>
            </a:pPr>
            <a:r>
              <a:rPr lang="en"/>
              <a:t>The probability theory that mathematically establishes such approximation is called the </a:t>
            </a:r>
            <a:r>
              <a:rPr b="1" lang="en"/>
              <a:t>Central Limit Theorem</a:t>
            </a:r>
            <a:endParaRPr b="1"/>
          </a:p>
          <a:p>
            <a:pPr indent="0" lvl="0" marL="0" rtl="0" algn="l">
              <a:spcBef>
                <a:spcPts val="1600"/>
              </a:spcBef>
              <a:spcAft>
                <a:spcPts val="1600"/>
              </a:spcAft>
              <a:buNone/>
            </a:pPr>
            <a:r>
              <a:t/>
            </a:r>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t>
            </a:r>
            <a:r>
              <a:rPr lang="en"/>
              <a:t>he important point is that the Normal distribution may serve as an approximation to a wide class of distributions</a:t>
            </a:r>
            <a:endParaRPr/>
          </a:p>
          <a:p>
            <a:pPr indent="-342900" lvl="0" marL="457200" rtl="0" algn="l">
              <a:spcBef>
                <a:spcPts val="0"/>
              </a:spcBef>
              <a:spcAft>
                <a:spcPts val="0"/>
              </a:spcAft>
              <a:buSzPts val="1800"/>
              <a:buChar char="●"/>
            </a:pPr>
            <a:r>
              <a:rPr lang="en"/>
              <a:t> It is important not assume that any distribution is well approximated by the Normal distribution.</a:t>
            </a:r>
            <a:endParaRPr/>
          </a:p>
          <a:p>
            <a:pPr indent="-342900" lvl="0" marL="457200" rtl="0" algn="l">
              <a:spcBef>
                <a:spcPts val="0"/>
              </a:spcBef>
              <a:spcAft>
                <a:spcPts val="0"/>
              </a:spcAft>
              <a:buSzPts val="1800"/>
              <a:buChar char="●"/>
            </a:pPr>
            <a:r>
              <a:t/>
            </a:r>
            <a:endParaRPr/>
          </a:p>
          <a:p>
            <a:pPr indent="0" lvl="0" marL="0" rtl="0" algn="l">
              <a:spcBef>
                <a:spcPts val="1600"/>
              </a:spcBef>
              <a:spcAft>
                <a:spcPts val="1600"/>
              </a:spcAft>
              <a:buNone/>
            </a:pPr>
            <a:r>
              <a:t/>
            </a:r>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a:t>
            </a:r>
            <a:r>
              <a:rPr lang="en"/>
              <a:t>hen n is large and p is small then the Poisson distribution may produce a better approximation of a Binomial probability. When the Poisson distribution is used for the approximation we call it a </a:t>
            </a:r>
            <a:r>
              <a:rPr b="1" lang="en"/>
              <a:t>Poisson Approximation</a:t>
            </a:r>
            <a:r>
              <a:rPr lang="en"/>
              <a:t>.</a:t>
            </a:r>
            <a:endParaRPr/>
          </a:p>
          <a:p>
            <a:pPr indent="-342900" lvl="0" marL="457200" rtl="0" algn="l">
              <a:spcBef>
                <a:spcPts val="0"/>
              </a:spcBef>
              <a:spcAft>
                <a:spcPts val="0"/>
              </a:spcAft>
              <a:buSzPts val="1800"/>
              <a:buChar char="●"/>
            </a:pPr>
            <a:r>
              <a:rPr lang="en"/>
              <a:t>When n is large and p is large, use the </a:t>
            </a:r>
            <a:r>
              <a:rPr b="1" lang="en"/>
              <a:t>Normal approximation</a:t>
            </a:r>
            <a:r>
              <a:rPr lang="en"/>
              <a:t> to approximate the binomial distribution.  When n is small and p is large, use the </a:t>
            </a:r>
            <a:r>
              <a:rPr b="1" lang="en"/>
              <a:t>Normal approximation</a:t>
            </a:r>
            <a:r>
              <a:rPr lang="en"/>
              <a:t> with correction ([x-0.5; x + 0.5]) to approximate the binomial distribution.</a:t>
            </a:r>
            <a:endParaRPr/>
          </a:p>
          <a:p>
            <a:pPr indent="-342900" lvl="0" marL="457200" rtl="0" algn="l">
              <a:spcBef>
                <a:spcPts val="0"/>
              </a:spcBef>
              <a:spcAft>
                <a:spcPts val="0"/>
              </a:spcAft>
              <a:buSzPts val="1800"/>
              <a:buChar char="●"/>
            </a:pPr>
            <a:r>
              <a:t/>
            </a:r>
            <a:endParaRPr/>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Definition</a:t>
            </a:r>
            <a:endParaRPr/>
          </a:p>
        </p:txBody>
      </p:sp>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8" name="Google Shape;98;p19"/>
          <p:cNvPicPr preferRelativeResize="0"/>
          <p:nvPr/>
        </p:nvPicPr>
        <p:blipFill>
          <a:blip r:embed="rId3">
            <a:alphaModFix/>
          </a:blip>
          <a:stretch>
            <a:fillRect/>
          </a:stretch>
        </p:blipFill>
        <p:spPr>
          <a:xfrm>
            <a:off x="152400" y="1177850"/>
            <a:ext cx="8679900" cy="3699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lang="en" sz="1800">
                <a:solidFill>
                  <a:schemeClr val="dk2"/>
                </a:solidFill>
              </a:rPr>
              <a:t>Additional Resources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https://www.youtube.com/watch?v=iYiOVISWXS4</a:t>
            </a:r>
            <a:r>
              <a:rPr lang="en"/>
              <a:t> (Normal Distribution)</a:t>
            </a:r>
            <a:endParaRPr/>
          </a:p>
          <a:p>
            <a:pPr indent="0" lvl="0" marL="0" rtl="0" algn="l">
              <a:spcBef>
                <a:spcPts val="1600"/>
              </a:spcBef>
              <a:spcAft>
                <a:spcPts val="0"/>
              </a:spcAft>
              <a:buNone/>
            </a:pPr>
            <a:r>
              <a:rPr lang="en" u="sng">
                <a:solidFill>
                  <a:schemeClr val="hlink"/>
                </a:solidFill>
                <a:hlinkClick r:id="rId4"/>
              </a:rPr>
              <a:t>https://www.youtube.com/watch?v=4R8xm19DmPM</a:t>
            </a:r>
            <a:r>
              <a:rPr lang="en"/>
              <a:t> (Standardizing Normal Distribution)</a:t>
            </a:r>
            <a:endParaRPr/>
          </a:p>
          <a:p>
            <a:pPr indent="0" lvl="0" marL="0" rtl="0" algn="l">
              <a:spcBef>
                <a:spcPts val="1600"/>
              </a:spcBef>
              <a:spcAft>
                <a:spcPts val="0"/>
              </a:spcAft>
              <a:buNone/>
            </a:pPr>
            <a:r>
              <a:rPr lang="en" u="sng">
                <a:solidFill>
                  <a:schemeClr val="hlink"/>
                </a:solidFill>
                <a:hlinkClick r:id="rId5"/>
              </a:rPr>
              <a:t>https://www.youtube.com/watch?v=Pujol1yC1_A</a:t>
            </a:r>
            <a:r>
              <a:rPr lang="en"/>
              <a:t> (Central Limit Theorem)</a:t>
            </a:r>
            <a:endParaRPr/>
          </a:p>
          <a:p>
            <a:pPr indent="0" lvl="0" marL="0" rtl="0" algn="l">
              <a:spcBef>
                <a:spcPts val="1600"/>
              </a:spcBef>
              <a:spcAft>
                <a:spcPts val="0"/>
              </a:spcAft>
              <a:buNone/>
            </a:pPr>
            <a:r>
              <a:rPr lang="en" u="sng">
                <a:solidFill>
                  <a:schemeClr val="hlink"/>
                </a:solidFill>
                <a:hlinkClick r:id="rId6"/>
              </a:rPr>
              <a:t>https://newonlinecourses.science.psu.edu/stat414/node/91/</a:t>
            </a:r>
            <a:r>
              <a:rPr lang="en"/>
              <a:t> </a:t>
            </a:r>
            <a:r>
              <a:rPr lang="en"/>
              <a:t>(Normal Distribution)</a:t>
            </a:r>
            <a:endParaRPr/>
          </a:p>
          <a:p>
            <a:pPr indent="0" lvl="0" marL="0" rtl="0" algn="l">
              <a:spcBef>
                <a:spcPts val="1600"/>
              </a:spcBef>
              <a:spcAft>
                <a:spcPts val="0"/>
              </a:spcAft>
              <a:buNone/>
            </a:pPr>
            <a:r>
              <a:rPr lang="en" u="sng">
                <a:solidFill>
                  <a:schemeClr val="hlink"/>
                </a:solidFill>
                <a:hlinkClick r:id="rId7"/>
              </a:rPr>
              <a:t>https://www.youtube.com/watch?v=mJjtvsPPtEA</a:t>
            </a:r>
            <a:r>
              <a:rPr lang="en"/>
              <a:t> (Calculating Normal Probabilities in 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lang="en" sz="1800">
                <a:solidFill>
                  <a:schemeClr val="dk2"/>
                </a:solidFill>
              </a:rPr>
              <a:t>Additional Resources</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https://www.youtube.com/watch?v=c11d3vVM5v8</a:t>
            </a:r>
            <a:r>
              <a:rPr lang="en"/>
              <a:t> (What is a "Standard Normal Distribution"?)</a:t>
            </a:r>
            <a:endParaRPr/>
          </a:p>
          <a:p>
            <a:pPr indent="0" lvl="0" marL="0" rtl="0" algn="l">
              <a:spcBef>
                <a:spcPts val="1600"/>
              </a:spcBef>
              <a:spcAft>
                <a:spcPts val="0"/>
              </a:spcAft>
              <a:buNone/>
            </a:pPr>
            <a:r>
              <a:rPr lang="en" u="sng">
                <a:solidFill>
                  <a:schemeClr val="hlink"/>
                </a:solidFill>
                <a:hlinkClick r:id="rId4"/>
              </a:rPr>
              <a:t>https://www.youtube.com/watch?v=gI5y3RZe9fk</a:t>
            </a:r>
            <a:r>
              <a:rPr lang="en"/>
              <a:t> (The Normal Probability Distribution)</a:t>
            </a:r>
            <a:endParaRPr/>
          </a:p>
          <a:p>
            <a:pPr indent="0" lvl="0" marL="0" rtl="0" algn="l">
              <a:spcBef>
                <a:spcPts val="1600"/>
              </a:spcBef>
              <a:spcAft>
                <a:spcPts val="0"/>
              </a:spcAft>
              <a:buNone/>
            </a:pPr>
            <a:r>
              <a:rPr lang="en" u="sng">
                <a:solidFill>
                  <a:schemeClr val="hlink"/>
                </a:solidFill>
                <a:hlinkClick r:id="rId5"/>
              </a:rPr>
              <a:t>https://www.youtube.com/watch?v=g7FVtTvFUgM</a:t>
            </a:r>
            <a:r>
              <a:rPr lang="en"/>
              <a:t> (Area Under the Normal Probability Distribution)</a:t>
            </a:r>
            <a:endParaRPr/>
          </a:p>
          <a:p>
            <a:pPr indent="0" lvl="0" marL="0" rtl="0" algn="l">
              <a:spcBef>
                <a:spcPts val="1600"/>
              </a:spcBef>
              <a:spcAft>
                <a:spcPts val="1600"/>
              </a:spcAft>
              <a:buNone/>
            </a:pPr>
            <a:r>
              <a:rPr lang="en" u="sng">
                <a:solidFill>
                  <a:schemeClr val="hlink"/>
                </a:solidFill>
                <a:hlinkClick r:id="rId6"/>
              </a:rPr>
              <a:t>https://www.youtube.com/watch?v=A60szMsurcA</a:t>
            </a:r>
            <a:r>
              <a:rPr lang="en"/>
              <a:t> (Using the pnorm function for normal distribution)</a:t>
            </a:r>
            <a:endParaRPr/>
          </a:p>
        </p:txBody>
      </p:sp>
      <p:sp>
        <p:nvSpPr>
          <p:cNvPr id="112" name="Google Shape;11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