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8206fc7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8206fc7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b3438b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b3438b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dde0a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dde0a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0dde0a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0dde0a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0dde0a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0dde0a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b5cad0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b5cad0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b5cad04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b5cad04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0dde0a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0dde0a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b5cad04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b5cad04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8206fc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206fc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hanacademy.org/math/statistics-probability/sampling-distributions-library/what-is-a-sampling-distribution/v/introduction-to-sampling-distributions" TargetMode="External"/><Relationship Id="rId4" Type="http://schemas.openxmlformats.org/officeDocument/2006/relationships/hyperlink" Target="https://www.khanacademy.org/math/statistics-probability/sampling-distributions-library/sample-means/v/statistics-sample-vs-population-me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7</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rPr>
              <a:t>Formulas</a:t>
            </a:r>
            <a:endParaRPr/>
          </a:p>
        </p:txBody>
      </p:sp>
      <p:sp>
        <p:nvSpPr>
          <p:cNvPr id="117" name="Google Shape;11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152400" y="1170125"/>
            <a:ext cx="8096350" cy="198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solidFill>
                  <a:schemeClr val="dk2"/>
                </a:solidFill>
              </a:rPr>
              <a:t>Additional Resources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https://www.khanacademy.org/math/statistics-probability/sampling-distributions-library/what-is-a-sampling-distribution/v/introduction-to-sampling-distributions</a:t>
            </a:r>
            <a:r>
              <a:rPr lang="en"/>
              <a:t> (Introduction to sampling distributions)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4"/>
              </a:rPr>
              <a:t>https://www.khanacademy.org/math/statistics-probability/sampling-distributions-library/sample-means/v/statistics-sample-vs-population-mean</a:t>
            </a:r>
            <a:r>
              <a:rPr lang="en"/>
              <a:t> (Inferring population mean from sample mean + videos on central limit theorem)</a:t>
            </a:r>
            <a:endParaRPr/>
          </a:p>
        </p:txBody>
      </p:sp>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Reading Summary</a:t>
            </a:r>
            <a:endParaRPr/>
          </a:p>
          <a:p>
            <a:pPr indent="-342900" lvl="0" marL="457200" rtl="0" algn="l">
              <a:spcBef>
                <a:spcPts val="0"/>
              </a:spcBef>
              <a:spcAft>
                <a:spcPts val="0"/>
              </a:spcAft>
              <a:buSzPts val="1800"/>
              <a:buChar char="●"/>
            </a:pPr>
            <a:r>
              <a:rPr lang="en"/>
              <a:t>Definition</a:t>
            </a:r>
            <a:endParaRPr/>
          </a:p>
          <a:p>
            <a:pPr indent="-342900" lvl="0" marL="457200" rtl="0" algn="l">
              <a:spcBef>
                <a:spcPts val="0"/>
              </a:spcBef>
              <a:spcAft>
                <a:spcPts val="0"/>
              </a:spcAft>
              <a:buSzPts val="1800"/>
              <a:buChar char="●"/>
            </a:pPr>
            <a:r>
              <a:rPr lang="en"/>
              <a:t>Formulas</a:t>
            </a:r>
            <a:endParaRPr/>
          </a:p>
          <a:p>
            <a:pPr indent="-342900" lvl="0" marL="457200" rtl="0" algn="l">
              <a:spcBef>
                <a:spcPts val="0"/>
              </a:spcBef>
              <a:spcAft>
                <a:spcPts val="0"/>
              </a:spcAft>
              <a:buSzPts val="1800"/>
              <a:buChar char="●"/>
            </a:pPr>
            <a:r>
              <a:rPr lang="en"/>
              <a:t>Additional Resources</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chapter, the concept of </a:t>
            </a:r>
            <a:r>
              <a:rPr b="1" lang="en"/>
              <a:t>Random Sample</a:t>
            </a:r>
            <a:r>
              <a:rPr lang="en"/>
              <a:t> is introduced.</a:t>
            </a:r>
            <a:endParaRPr/>
          </a:p>
          <a:p>
            <a:pPr indent="-342900" lvl="0" marL="457200" rtl="0" algn="l">
              <a:spcBef>
                <a:spcPts val="0"/>
              </a:spcBef>
              <a:spcAft>
                <a:spcPts val="0"/>
              </a:spcAft>
              <a:buSzPts val="1800"/>
              <a:buChar char="●"/>
            </a:pPr>
            <a:r>
              <a:rPr lang="en"/>
              <a:t>The best way to understand the concept of random sample, think back about the relationship between the random variable and the observed value.</a:t>
            </a:r>
            <a:endParaRPr/>
          </a:p>
          <a:p>
            <a:pPr indent="-342900" lvl="0" marL="457200" rtl="0" algn="l">
              <a:spcBef>
                <a:spcPts val="0"/>
              </a:spcBef>
              <a:spcAft>
                <a:spcPts val="0"/>
              </a:spcAft>
              <a:buSzPts val="1800"/>
              <a:buChar char="●"/>
            </a:pPr>
            <a:r>
              <a:rPr lang="en"/>
              <a:t>Remember that a random variable is a set of values that a variable can take and it is unknown. However, when the value of the variable become known or has been </a:t>
            </a:r>
            <a:r>
              <a:rPr lang="en"/>
              <a:t>observed</a:t>
            </a:r>
            <a:r>
              <a:rPr lang="en"/>
              <a:t>, it stops becoming a random variable and become and observed value.</a:t>
            </a:r>
            <a:endParaRPr/>
          </a:p>
          <a:p>
            <a:pPr indent="-342900" lvl="0" marL="457200" rtl="0" algn="l">
              <a:spcBef>
                <a:spcPts val="0"/>
              </a:spcBef>
              <a:spcAft>
                <a:spcPts val="0"/>
              </a:spcAft>
              <a:buSzPts val="1800"/>
              <a:buChar char="●"/>
            </a:pPr>
            <a:r>
              <a:rPr lang="en"/>
              <a:t>The relation between the random sample and the data is similar to the relation between a random variable and the observed value.</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b="1" lang="en"/>
              <a:t>data</a:t>
            </a:r>
            <a:r>
              <a:rPr lang="en"/>
              <a:t> is the </a:t>
            </a:r>
            <a:r>
              <a:rPr b="1" lang="en"/>
              <a:t>observed values</a:t>
            </a:r>
            <a:r>
              <a:rPr lang="en"/>
              <a:t> of a sample taken from a population. The content of the data is </a:t>
            </a:r>
            <a:r>
              <a:rPr b="1" lang="en"/>
              <a:t>known</a:t>
            </a:r>
            <a:r>
              <a:rPr lang="en"/>
              <a:t>.</a:t>
            </a:r>
            <a:endParaRPr/>
          </a:p>
          <a:p>
            <a:pPr indent="-342900" lvl="0" marL="457200" rtl="0" algn="l">
              <a:spcBef>
                <a:spcPts val="0"/>
              </a:spcBef>
              <a:spcAft>
                <a:spcPts val="0"/>
              </a:spcAft>
              <a:buSzPts val="1800"/>
              <a:buChar char="●"/>
            </a:pPr>
            <a:r>
              <a:rPr lang="en"/>
              <a:t>The </a:t>
            </a:r>
            <a:r>
              <a:rPr b="1" lang="en"/>
              <a:t>random sample</a:t>
            </a:r>
            <a:r>
              <a:rPr lang="en"/>
              <a:t>, similarly to a random variable, is the </a:t>
            </a:r>
            <a:r>
              <a:rPr b="1" lang="en"/>
              <a:t>data</a:t>
            </a:r>
            <a:r>
              <a:rPr lang="en"/>
              <a:t> that will be selected when taking a </a:t>
            </a:r>
            <a:r>
              <a:rPr b="1" lang="en"/>
              <a:t>sample</a:t>
            </a:r>
            <a:r>
              <a:rPr lang="en"/>
              <a:t>, prior to the selection itself. The </a:t>
            </a:r>
            <a:r>
              <a:rPr b="1" lang="en"/>
              <a:t>content of the random sample</a:t>
            </a:r>
            <a:r>
              <a:rPr lang="en"/>
              <a:t> is </a:t>
            </a:r>
            <a:r>
              <a:rPr b="1" lang="en"/>
              <a:t>unknown</a:t>
            </a:r>
            <a:r>
              <a:rPr lang="en"/>
              <a:t>, since the sample has not yet been taken.</a:t>
            </a:r>
            <a:endParaRPr/>
          </a:p>
          <a:p>
            <a:pPr indent="-342900" lvl="0" marL="457200" rtl="0" algn="l">
              <a:spcBef>
                <a:spcPts val="0"/>
              </a:spcBef>
              <a:spcAft>
                <a:spcPts val="0"/>
              </a:spcAft>
              <a:buSzPts val="1800"/>
              <a:buChar char="●"/>
            </a:pPr>
            <a:r>
              <a:rPr lang="en"/>
              <a:t>The collection of all possible evaluations of the sample is the </a:t>
            </a:r>
            <a:r>
              <a:rPr b="1" lang="en"/>
              <a:t>sample space of the random sample</a:t>
            </a:r>
            <a:r>
              <a:rPr lang="en"/>
              <a:t> and the </a:t>
            </a:r>
            <a:r>
              <a:rPr b="1" lang="en"/>
              <a:t>probabilities</a:t>
            </a:r>
            <a:r>
              <a:rPr lang="en"/>
              <a:t> of the different evaluations produce the </a:t>
            </a:r>
            <a:r>
              <a:rPr b="1" lang="en"/>
              <a:t>distribution of the random sample</a:t>
            </a:r>
            <a:r>
              <a:rPr lang="en"/>
              <a:t>.</a:t>
            </a:r>
            <a:endParaRPr/>
          </a:p>
          <a:p>
            <a:pPr indent="0" lvl="0" marL="0" rtl="0" algn="l">
              <a:spcBef>
                <a:spcPts val="1600"/>
              </a:spcBef>
              <a:spcAft>
                <a:spcPts val="1600"/>
              </a:spcAft>
              <a:buNone/>
            </a:pPr>
            <a:r>
              <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b="1" lang="en"/>
              <a:t>statistic</a:t>
            </a:r>
            <a:r>
              <a:rPr lang="en"/>
              <a:t> is a function of the data. Example of statistics are the average of the data, the sample variance and standard deviation, the median of the data, etc.</a:t>
            </a:r>
            <a:endParaRPr/>
          </a:p>
          <a:p>
            <a:pPr indent="-342900" lvl="0" marL="457200" rtl="0" algn="l">
              <a:spcBef>
                <a:spcPts val="0"/>
              </a:spcBef>
              <a:spcAft>
                <a:spcPts val="0"/>
              </a:spcAft>
              <a:buSzPts val="1800"/>
              <a:buChar char="●"/>
            </a:pPr>
            <a:r>
              <a:rPr lang="en"/>
              <a:t>The definition of a statistic can also be extended to the random sample. In other words, a statistic is also a function of a random sample</a:t>
            </a:r>
            <a:endParaRPr/>
          </a:p>
          <a:p>
            <a:pPr indent="-342900" lvl="0" marL="457200" rtl="0" algn="l">
              <a:spcBef>
                <a:spcPts val="0"/>
              </a:spcBef>
              <a:spcAft>
                <a:spcPts val="0"/>
              </a:spcAft>
              <a:buSzPts val="1800"/>
              <a:buChar char="●"/>
            </a:pPr>
            <a:r>
              <a:rPr lang="en"/>
              <a:t>The difference between the statistic in the context of the data versus in the context of the random variable is that a statistic is </a:t>
            </a:r>
            <a:r>
              <a:rPr b="1" lang="en"/>
              <a:t>known</a:t>
            </a:r>
            <a:r>
              <a:rPr lang="en"/>
              <a:t> when considered in the context of the data however, the statistic is </a:t>
            </a:r>
            <a:r>
              <a:rPr b="1" lang="en"/>
              <a:t>unknown</a:t>
            </a:r>
            <a:r>
              <a:rPr lang="en"/>
              <a:t> (is more a random variable) in the context of a random sample.</a:t>
            </a:r>
            <a:endParaRPr/>
          </a:p>
          <a:p>
            <a:pPr indent="0" lvl="0" marL="0" rtl="0" algn="l">
              <a:spcBef>
                <a:spcPts val="1600"/>
              </a:spcBef>
              <a:spcAft>
                <a:spcPts val="1600"/>
              </a:spcAft>
              <a:buNone/>
            </a:pPr>
            <a:r>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t>
            </a:r>
            <a:r>
              <a:rPr lang="en"/>
              <a:t>rom the </a:t>
            </a:r>
            <a:r>
              <a:rPr b="1" lang="en"/>
              <a:t>sampling distribution of the random sample</a:t>
            </a:r>
            <a:r>
              <a:rPr lang="en"/>
              <a:t> one may identify the probability of each value of the statistic, thus obtaining the </a:t>
            </a:r>
            <a:r>
              <a:rPr b="1" lang="en"/>
              <a:t>sampling distribution of the statistic</a:t>
            </a:r>
            <a:r>
              <a:rPr lang="en"/>
              <a:t>.</a:t>
            </a:r>
            <a:endParaRPr/>
          </a:p>
          <a:p>
            <a:pPr indent="-342900" lvl="0" marL="457200" rtl="0" algn="l">
              <a:spcBef>
                <a:spcPts val="0"/>
              </a:spcBef>
              <a:spcAft>
                <a:spcPts val="0"/>
              </a:spcAft>
              <a:buSzPts val="1800"/>
              <a:buChar char="●"/>
            </a:pPr>
            <a:r>
              <a:rPr lang="en"/>
              <a:t>When thinking of a </a:t>
            </a:r>
            <a:r>
              <a:rPr b="1" lang="en"/>
              <a:t>statistic</a:t>
            </a:r>
            <a:r>
              <a:rPr lang="en"/>
              <a:t> in the context of a </a:t>
            </a:r>
            <a:r>
              <a:rPr b="1" lang="en"/>
              <a:t>random sample</a:t>
            </a:r>
            <a:r>
              <a:rPr lang="en"/>
              <a:t> it becomes a </a:t>
            </a:r>
            <a:r>
              <a:rPr b="1" lang="en"/>
              <a:t>random variable</a:t>
            </a:r>
            <a:r>
              <a:rPr lang="en"/>
              <a:t>. The distribution of the statistic is called the </a:t>
            </a:r>
            <a:r>
              <a:rPr b="1" lang="en"/>
              <a:t>sampling distribution of the statistic.</a:t>
            </a:r>
            <a:r>
              <a:rPr lang="en"/>
              <a:t> Consequently, we may talk of the sampling distribution of the median, the sample distribution of the sample variance, etc.</a:t>
            </a:r>
            <a:endParaRPr/>
          </a:p>
          <a:p>
            <a:pPr indent="-342900" lvl="0" marL="457200" rtl="0" algn="l">
              <a:spcBef>
                <a:spcPts val="0"/>
              </a:spcBef>
              <a:spcAft>
                <a:spcPts val="0"/>
              </a:spcAft>
              <a:buSzPts val="1800"/>
              <a:buChar char="●"/>
            </a:pPr>
            <a:r>
              <a:rPr lang="en"/>
              <a:t>The </a:t>
            </a:r>
            <a:r>
              <a:rPr b="1" lang="en"/>
              <a:t>Law of Large Numbers</a:t>
            </a:r>
            <a:r>
              <a:rPr lang="en"/>
              <a:t> states that, as the sample size becomes larger, the sampling distribution of the sample average becomes more and more concentrated about the expectation.</a:t>
            </a:r>
            <a:endParaRPr/>
          </a:p>
          <a:p>
            <a:pPr indent="0" lvl="0" marL="0" rtl="0" algn="l">
              <a:spcBef>
                <a:spcPts val="1600"/>
              </a:spcBef>
              <a:spcAft>
                <a:spcPts val="1600"/>
              </a:spcAft>
              <a:buNone/>
            </a:pPr>
            <a:r>
              <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rPr>
              <a:t>Summary</a:t>
            </a:r>
            <a:endParaRPr/>
          </a:p>
        </p:txBody>
      </p:sp>
      <p:sp>
        <p:nvSpPr>
          <p:cNvPr id="96" name="Google Shape;96;p19"/>
          <p:cNvSpPr txBox="1"/>
          <p:nvPr>
            <p:ph idx="1" type="body"/>
          </p:nvPr>
        </p:nvSpPr>
        <p:spPr>
          <a:xfrm>
            <a:off x="311700" y="957575"/>
            <a:ext cx="8520600" cy="361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Central Limit Theorem (CLT in short) provides an approximation of this distribution.</a:t>
            </a:r>
            <a:endParaRPr/>
          </a:p>
          <a:p>
            <a:pPr indent="-342900" lvl="0" marL="457200" rtl="0" algn="l">
              <a:spcBef>
                <a:spcPts val="0"/>
              </a:spcBef>
              <a:spcAft>
                <a:spcPts val="0"/>
              </a:spcAft>
              <a:buSzPts val="1800"/>
              <a:buChar char="●"/>
            </a:pPr>
            <a:r>
              <a:rPr lang="en"/>
              <a:t>The deviation between the sample average and the expectation of the measurement tend to decreases with the increase in sample size.</a:t>
            </a:r>
            <a:endParaRPr/>
          </a:p>
          <a:p>
            <a:pPr indent="-342900" lvl="0" marL="457200" rtl="0" algn="l">
              <a:spcBef>
                <a:spcPts val="0"/>
              </a:spcBef>
              <a:spcAft>
                <a:spcPts val="0"/>
              </a:spcAft>
              <a:buSzPts val="1800"/>
              <a:buChar char="●"/>
            </a:pPr>
            <a:r>
              <a:rPr lang="en"/>
              <a:t>The </a:t>
            </a:r>
            <a:r>
              <a:rPr b="1" lang="en"/>
              <a:t>Central Limit Theorem states</a:t>
            </a:r>
            <a:r>
              <a:rPr lang="en"/>
              <a:t> that, with the increase in sample size, the sample average converges (after standardization) to the standard Normal distribution.</a:t>
            </a:r>
            <a:endParaRPr/>
          </a:p>
          <a:p>
            <a:pPr indent="-342900" lvl="0" marL="457200" rtl="0" algn="l">
              <a:spcBef>
                <a:spcPts val="0"/>
              </a:spcBef>
              <a:spcAft>
                <a:spcPts val="0"/>
              </a:spcAft>
              <a:buSzPts val="1800"/>
              <a:buChar char="●"/>
            </a:pPr>
            <a:r>
              <a:rPr lang="en"/>
              <a:t>The conclusion of the </a:t>
            </a:r>
            <a:r>
              <a:rPr b="1" lang="en"/>
              <a:t>Central Limit Theorem</a:t>
            </a:r>
            <a:r>
              <a:rPr lang="en"/>
              <a:t> is that the sampling distribution of the sample average can be approximated by the Normal distribution, regardless what is the distribution of the original measurement, but provided that the sample size is large enough.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rPr>
              <a:t>Summary</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statement is very important, since it allows us, in the context of the sample average, to carry out probabilistic computations using the Normal distribution even if we do not know the actual distribution of the measurement. All we need to know for the computation are the expectation of the measurement, its variance (or standard deviation) and the sample size.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110" name="Google Shape;11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21"/>
          <p:cNvPicPr preferRelativeResize="0"/>
          <p:nvPr/>
        </p:nvPicPr>
        <p:blipFill>
          <a:blip r:embed="rId3">
            <a:alphaModFix/>
          </a:blip>
          <a:stretch>
            <a:fillRect/>
          </a:stretch>
        </p:blipFill>
        <p:spPr>
          <a:xfrm>
            <a:off x="152400" y="1170125"/>
            <a:ext cx="852060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