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076" autoAdjust="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EEC152-3A00-48E0-B966-7D6B367F0F94}" type="datetimeFigureOut">
              <a:rPr lang="en-CA" smtClean="0"/>
              <a:t>21/10/2018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61A7F8-3D30-4D32-800A-40261763028D}" type="slidenum">
              <a:rPr lang="en-CA" smtClean="0"/>
              <a:t>‹#›</a:t>
            </a:fld>
            <a:endParaRPr lang="en-CA"/>
          </a:p>
        </p:txBody>
      </p:sp>
    </p:spTree>
    <p:extLst>
      <p:ext uri="{BB962C8B-B14F-4D97-AF65-F5344CB8AC3E}">
        <p14:creationId xmlns:p14="http://schemas.microsoft.com/office/powerpoint/2010/main" val="3819608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solidFill>
                  <a:schemeClr val="bg1"/>
                </a:solidFill>
                <a:latin typeface="Arial" panose="020B0604020202020204" pitchFamily="34" charset="0"/>
                <a:cs typeface="Arial" panose="020B0604020202020204" pitchFamily="34" charset="0"/>
              </a:rPr>
              <a:t>It is known that the Northern Lights are accompanied by and produce magnetic disturbances that are measurable from the Earth’s surface.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dirty="0">
              <a:solidFill>
                <a:schemeClr val="bg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061A7F8-3D30-4D32-800A-40261763028D}" type="slidenum">
              <a:rPr lang="en-CA" smtClean="0"/>
              <a:t>3</a:t>
            </a:fld>
            <a:endParaRPr lang="en-CA"/>
          </a:p>
        </p:txBody>
      </p:sp>
    </p:spTree>
    <p:extLst>
      <p:ext uri="{BB962C8B-B14F-4D97-AF65-F5344CB8AC3E}">
        <p14:creationId xmlns:p14="http://schemas.microsoft.com/office/powerpoint/2010/main" val="1840180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b="0" i="0" kern="1200" dirty="0">
                <a:solidFill>
                  <a:schemeClr val="tx1"/>
                </a:solidFill>
                <a:effectLst/>
                <a:latin typeface="+mn-lt"/>
                <a:ea typeface="+mn-ea"/>
                <a:cs typeface="+mn-cs"/>
              </a:rPr>
              <a:t>Ground-based magnetometer (GMAG) data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b="0" i="0" kern="1200" dirty="0">
                <a:solidFill>
                  <a:schemeClr val="tx1"/>
                </a:solidFill>
                <a:effectLst/>
                <a:latin typeface="+mn-lt"/>
                <a:ea typeface="+mn-ea"/>
                <a:cs typeface="+mn-cs"/>
              </a:rPr>
              <a:t>Advanced Composition Explorer (ACE) is a NASA exploration mission to study several matters, the data we care about is the energetic particles from the solar wind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Images of the Northern Lights, despite at times being compromised by poor viewing conditions and interference</a:t>
            </a:r>
            <a:endParaRPr lang="en-CA"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1200" dirty="0">
              <a:solidFill>
                <a:schemeClr val="bg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061A7F8-3D30-4D32-800A-40261763028D}" type="slidenum">
              <a:rPr lang="en-CA" smtClean="0"/>
              <a:t>4</a:t>
            </a:fld>
            <a:endParaRPr lang="en-CA"/>
          </a:p>
        </p:txBody>
      </p:sp>
    </p:spTree>
    <p:extLst>
      <p:ext uri="{BB962C8B-B14F-4D97-AF65-F5344CB8AC3E}">
        <p14:creationId xmlns:p14="http://schemas.microsoft.com/office/powerpoint/2010/main" val="3156847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381000">
              <a:buClr>
                <a:srgbClr val="FFFFFF"/>
              </a:buClr>
              <a:buSzPts val="2400"/>
              <a:buFont typeface="Arial"/>
              <a:buChar char="●"/>
            </a:pPr>
            <a:r>
              <a:rPr lang="en-US" sz="1200" kern="0" dirty="0">
                <a:solidFill>
                  <a:schemeClr val="bg1"/>
                </a:solidFill>
                <a:latin typeface="Arial" panose="020B0604020202020204" pitchFamily="34" charset="0"/>
                <a:ea typeface="Arial"/>
                <a:cs typeface="Arial" panose="020B0604020202020204" pitchFamily="34" charset="0"/>
                <a:sym typeface="Arial"/>
              </a:rPr>
              <a:t>Filtering the data</a:t>
            </a:r>
          </a:p>
          <a:p>
            <a:pPr marL="457200" lvl="0" indent="-381000">
              <a:buClr>
                <a:srgbClr val="FFFFFF"/>
              </a:buClr>
              <a:buSzPts val="2400"/>
              <a:buFont typeface="Arial"/>
              <a:buChar char="●"/>
            </a:pPr>
            <a:r>
              <a:rPr lang="en-US" sz="1200" kern="0" dirty="0">
                <a:solidFill>
                  <a:schemeClr val="bg1"/>
                </a:solidFill>
                <a:latin typeface="Arial" panose="020B0604020202020204" pitchFamily="34" charset="0"/>
                <a:ea typeface="Arial"/>
                <a:cs typeface="Arial" panose="020B0604020202020204" pitchFamily="34" charset="0"/>
                <a:sym typeface="Arial"/>
              </a:rPr>
              <a:t>Sorting out ACE and GMAG data</a:t>
            </a:r>
          </a:p>
          <a:p>
            <a:pPr marL="457200" lvl="0" indent="-381000">
              <a:buClr>
                <a:srgbClr val="FFFFFF"/>
              </a:buClr>
              <a:buSzPts val="2400"/>
              <a:buFont typeface="Arial"/>
              <a:buChar char="●"/>
            </a:pPr>
            <a:r>
              <a:rPr lang="en-US" sz="1200" kern="0" dirty="0">
                <a:solidFill>
                  <a:schemeClr val="bg1"/>
                </a:solidFill>
                <a:latin typeface="Arial" panose="020B0604020202020204" pitchFamily="34" charset="0"/>
                <a:cs typeface="Arial" panose="020B0604020202020204" pitchFamily="34" charset="0"/>
                <a:sym typeface="Arial"/>
              </a:rPr>
              <a:t>Analyzing data and determining threshold</a:t>
            </a:r>
            <a:endParaRPr lang="en-CA" sz="1200" kern="0" dirty="0">
              <a:solidFill>
                <a:schemeClr val="bg1"/>
              </a:solidFill>
              <a:latin typeface="Arial" panose="020B0604020202020204" pitchFamily="34" charset="0"/>
              <a:cs typeface="Arial" panose="020B0604020202020204" pitchFamily="34" charset="0"/>
              <a:sym typeface="Arial"/>
            </a:endParaRPr>
          </a:p>
          <a:p>
            <a:pPr marL="457200" lvl="0" indent="-381000">
              <a:buClr>
                <a:srgbClr val="FFFFFF"/>
              </a:buClr>
              <a:buSzPts val="2400"/>
              <a:buFont typeface="Arial"/>
              <a:buChar char="●"/>
            </a:pPr>
            <a:r>
              <a:rPr lang="en-CA" sz="1200" dirty="0">
                <a:solidFill>
                  <a:schemeClr val="bg1"/>
                </a:solidFill>
                <a:latin typeface="Arial" panose="020B0604020202020204" pitchFamily="34" charset="0"/>
                <a:cs typeface="Arial" panose="020B0604020202020204" pitchFamily="34" charset="0"/>
              </a:rPr>
              <a:t>Determining the function THAT BEST REPRESENTS THE BEHAVIOUR OF THE MAGNETIC FIELD</a:t>
            </a:r>
          </a:p>
          <a:p>
            <a:pPr marL="457200" lvl="0" indent="-381000">
              <a:buClr>
                <a:srgbClr val="FFFFFF"/>
              </a:buClr>
              <a:buSzPts val="2400"/>
              <a:buFont typeface="Arial"/>
              <a:buChar char="●"/>
            </a:pPr>
            <a:r>
              <a:rPr lang="en-CA" sz="1200" dirty="0">
                <a:solidFill>
                  <a:schemeClr val="bg1"/>
                </a:solidFill>
                <a:latin typeface="Arial" panose="020B0604020202020204" pitchFamily="34" charset="0"/>
                <a:cs typeface="Arial" panose="020B0604020202020204" pitchFamily="34" charset="0"/>
              </a:rPr>
              <a:t>Predicting aurora appearance</a:t>
            </a:r>
          </a:p>
          <a:p>
            <a:pPr marL="457200" lvl="0" indent="-381000">
              <a:buClr>
                <a:srgbClr val="FFFFFF"/>
              </a:buClr>
              <a:buSzPts val="2400"/>
              <a:buFont typeface="Arial"/>
              <a:buChar char="●"/>
            </a:pPr>
            <a:endParaRPr lang="en-CA" sz="1200" dirty="0">
              <a:solidFill>
                <a:schemeClr val="bg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061A7F8-3D30-4D32-800A-40261763028D}" type="slidenum">
              <a:rPr lang="en-CA" smtClean="0"/>
              <a:t>5</a:t>
            </a:fld>
            <a:endParaRPr lang="en-CA"/>
          </a:p>
        </p:txBody>
      </p:sp>
    </p:spTree>
    <p:extLst>
      <p:ext uri="{BB962C8B-B14F-4D97-AF65-F5344CB8AC3E}">
        <p14:creationId xmlns:p14="http://schemas.microsoft.com/office/powerpoint/2010/main" val="55382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dirty="0">
                <a:solidFill>
                  <a:schemeClr val="bg1"/>
                </a:solidFill>
                <a:latin typeface="Arial" panose="020B0604020202020204" pitchFamily="34" charset="0"/>
                <a:cs typeface="Arial" panose="020B0604020202020204" pitchFamily="34" charset="0"/>
              </a:rPr>
              <a:t>Since ACE gives the speed of the solar flare, and the distance between ACE and Earth is known, the time the solar flare takes to get to ground can be known.</a:t>
            </a:r>
          </a:p>
        </p:txBody>
      </p:sp>
      <p:sp>
        <p:nvSpPr>
          <p:cNvPr id="4" name="Slide Number Placeholder 3"/>
          <p:cNvSpPr>
            <a:spLocks noGrp="1"/>
          </p:cNvSpPr>
          <p:nvPr>
            <p:ph type="sldNum" sz="quarter" idx="10"/>
          </p:nvPr>
        </p:nvSpPr>
        <p:spPr/>
        <p:txBody>
          <a:bodyPr/>
          <a:lstStyle/>
          <a:p>
            <a:fld id="{A061A7F8-3D30-4D32-800A-40261763028D}" type="slidenum">
              <a:rPr lang="en-CA" smtClean="0"/>
              <a:t>6</a:t>
            </a:fld>
            <a:endParaRPr lang="en-CA"/>
          </a:p>
        </p:txBody>
      </p:sp>
    </p:spTree>
    <p:extLst>
      <p:ext uri="{BB962C8B-B14F-4D97-AF65-F5344CB8AC3E}">
        <p14:creationId xmlns:p14="http://schemas.microsoft.com/office/powerpoint/2010/main" val="3428320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1200" dirty="0">
              <a:solidFill>
                <a:schemeClr val="bg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061A7F8-3D30-4D32-800A-40261763028D}" type="slidenum">
              <a:rPr lang="en-CA" smtClean="0"/>
              <a:t>7</a:t>
            </a:fld>
            <a:endParaRPr lang="en-CA"/>
          </a:p>
        </p:txBody>
      </p:sp>
    </p:spTree>
    <p:extLst>
      <p:ext uri="{BB962C8B-B14F-4D97-AF65-F5344CB8AC3E}">
        <p14:creationId xmlns:p14="http://schemas.microsoft.com/office/powerpoint/2010/main" val="1099607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5AEF5B-B28F-43A7-AA4E-CDE0484B5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xmlns="" id="{E78EE15D-69D8-4DBE-AD33-30B43DB679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xmlns="" id="{A9A9FED0-462E-48F1-A65D-1DA7B82FD32A}"/>
              </a:ext>
            </a:extLst>
          </p:cNvPr>
          <p:cNvSpPr>
            <a:spLocks noGrp="1"/>
          </p:cNvSpPr>
          <p:nvPr>
            <p:ph type="dt" sz="half" idx="10"/>
          </p:nvPr>
        </p:nvSpPr>
        <p:spPr/>
        <p:txBody>
          <a:bodyPr/>
          <a:lstStyle/>
          <a:p>
            <a:fld id="{5D4BEABE-A5B3-4CC1-8275-F3027591BC1F}" type="datetimeFigureOut">
              <a:rPr lang="en-CA" smtClean="0"/>
              <a:t>21/10/2018</a:t>
            </a:fld>
            <a:endParaRPr lang="en-CA"/>
          </a:p>
        </p:txBody>
      </p:sp>
      <p:sp>
        <p:nvSpPr>
          <p:cNvPr id="5" name="Footer Placeholder 4">
            <a:extLst>
              <a:ext uri="{FF2B5EF4-FFF2-40B4-BE49-F238E27FC236}">
                <a16:creationId xmlns:a16="http://schemas.microsoft.com/office/drawing/2014/main" xmlns="" id="{71296202-31B5-4837-9FA7-E62688A4119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BA617697-0770-4ED2-AC3B-46F57F9EE2BE}"/>
              </a:ext>
            </a:extLst>
          </p:cNvPr>
          <p:cNvSpPr>
            <a:spLocks noGrp="1"/>
          </p:cNvSpPr>
          <p:nvPr>
            <p:ph type="sldNum" sz="quarter" idx="12"/>
          </p:nvPr>
        </p:nvSpPr>
        <p:spPr/>
        <p:txBody>
          <a:bodyPr/>
          <a:lstStyle/>
          <a:p>
            <a:fld id="{FB678379-9F44-4E4F-B642-1F2C7C997D92}" type="slidenum">
              <a:rPr lang="en-CA" smtClean="0"/>
              <a:t>‹#›</a:t>
            </a:fld>
            <a:endParaRPr lang="en-CA"/>
          </a:p>
        </p:txBody>
      </p:sp>
    </p:spTree>
    <p:extLst>
      <p:ext uri="{BB962C8B-B14F-4D97-AF65-F5344CB8AC3E}">
        <p14:creationId xmlns:p14="http://schemas.microsoft.com/office/powerpoint/2010/main" val="844782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26FE33-4A3E-4996-BBF7-013B036EE73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xmlns="" id="{BCFDB821-C4D0-4D58-B46C-88416CD2B63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xmlns="" id="{0CABC634-DB2C-49E7-BFAA-48FE7EEDC6C6}"/>
              </a:ext>
            </a:extLst>
          </p:cNvPr>
          <p:cNvSpPr>
            <a:spLocks noGrp="1"/>
          </p:cNvSpPr>
          <p:nvPr>
            <p:ph type="dt" sz="half" idx="10"/>
          </p:nvPr>
        </p:nvSpPr>
        <p:spPr/>
        <p:txBody>
          <a:bodyPr/>
          <a:lstStyle/>
          <a:p>
            <a:fld id="{5D4BEABE-A5B3-4CC1-8275-F3027591BC1F}" type="datetimeFigureOut">
              <a:rPr lang="en-CA" smtClean="0"/>
              <a:t>21/10/2018</a:t>
            </a:fld>
            <a:endParaRPr lang="en-CA"/>
          </a:p>
        </p:txBody>
      </p:sp>
      <p:sp>
        <p:nvSpPr>
          <p:cNvPr id="5" name="Footer Placeholder 4">
            <a:extLst>
              <a:ext uri="{FF2B5EF4-FFF2-40B4-BE49-F238E27FC236}">
                <a16:creationId xmlns:a16="http://schemas.microsoft.com/office/drawing/2014/main" xmlns="" id="{305C7EA9-A371-4037-9AE4-09BF080AE92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D005D687-774F-4677-AFCA-053327B3C852}"/>
              </a:ext>
            </a:extLst>
          </p:cNvPr>
          <p:cNvSpPr>
            <a:spLocks noGrp="1"/>
          </p:cNvSpPr>
          <p:nvPr>
            <p:ph type="sldNum" sz="quarter" idx="12"/>
          </p:nvPr>
        </p:nvSpPr>
        <p:spPr/>
        <p:txBody>
          <a:bodyPr/>
          <a:lstStyle/>
          <a:p>
            <a:fld id="{FB678379-9F44-4E4F-B642-1F2C7C997D92}" type="slidenum">
              <a:rPr lang="en-CA" smtClean="0"/>
              <a:t>‹#›</a:t>
            </a:fld>
            <a:endParaRPr lang="en-CA"/>
          </a:p>
        </p:txBody>
      </p:sp>
    </p:spTree>
    <p:extLst>
      <p:ext uri="{BB962C8B-B14F-4D97-AF65-F5344CB8AC3E}">
        <p14:creationId xmlns:p14="http://schemas.microsoft.com/office/powerpoint/2010/main" val="330004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75717D9-9657-4C87-BDD1-939CF73DE0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xmlns="" id="{524D2F5A-0E26-4DD9-827E-1EAC15EB32E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xmlns="" id="{0280CC00-934E-4B33-BA06-4AA385E98E4A}"/>
              </a:ext>
            </a:extLst>
          </p:cNvPr>
          <p:cNvSpPr>
            <a:spLocks noGrp="1"/>
          </p:cNvSpPr>
          <p:nvPr>
            <p:ph type="dt" sz="half" idx="10"/>
          </p:nvPr>
        </p:nvSpPr>
        <p:spPr/>
        <p:txBody>
          <a:bodyPr/>
          <a:lstStyle/>
          <a:p>
            <a:fld id="{5D4BEABE-A5B3-4CC1-8275-F3027591BC1F}" type="datetimeFigureOut">
              <a:rPr lang="en-CA" smtClean="0"/>
              <a:t>21/10/2018</a:t>
            </a:fld>
            <a:endParaRPr lang="en-CA"/>
          </a:p>
        </p:txBody>
      </p:sp>
      <p:sp>
        <p:nvSpPr>
          <p:cNvPr id="5" name="Footer Placeholder 4">
            <a:extLst>
              <a:ext uri="{FF2B5EF4-FFF2-40B4-BE49-F238E27FC236}">
                <a16:creationId xmlns:a16="http://schemas.microsoft.com/office/drawing/2014/main" xmlns="" id="{429F361A-E837-4829-B035-4BD1930CDCE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1D38987F-A7D1-4835-BC8C-964932298CF5}"/>
              </a:ext>
            </a:extLst>
          </p:cNvPr>
          <p:cNvSpPr>
            <a:spLocks noGrp="1"/>
          </p:cNvSpPr>
          <p:nvPr>
            <p:ph type="sldNum" sz="quarter" idx="12"/>
          </p:nvPr>
        </p:nvSpPr>
        <p:spPr/>
        <p:txBody>
          <a:bodyPr/>
          <a:lstStyle/>
          <a:p>
            <a:fld id="{FB678379-9F44-4E4F-B642-1F2C7C997D92}" type="slidenum">
              <a:rPr lang="en-CA" smtClean="0"/>
              <a:t>‹#›</a:t>
            </a:fld>
            <a:endParaRPr lang="en-CA"/>
          </a:p>
        </p:txBody>
      </p:sp>
    </p:spTree>
    <p:extLst>
      <p:ext uri="{BB962C8B-B14F-4D97-AF65-F5344CB8AC3E}">
        <p14:creationId xmlns:p14="http://schemas.microsoft.com/office/powerpoint/2010/main" val="675670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56814E-9265-425C-BDD4-67C2B2D4F46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xmlns="" id="{0C61232E-280D-4DCF-A2AE-7CF06F8247F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xmlns="" id="{5E2C821A-51CE-4874-8C1D-9CE0A5A6EF8D}"/>
              </a:ext>
            </a:extLst>
          </p:cNvPr>
          <p:cNvSpPr>
            <a:spLocks noGrp="1"/>
          </p:cNvSpPr>
          <p:nvPr>
            <p:ph type="dt" sz="half" idx="10"/>
          </p:nvPr>
        </p:nvSpPr>
        <p:spPr/>
        <p:txBody>
          <a:bodyPr/>
          <a:lstStyle/>
          <a:p>
            <a:fld id="{5D4BEABE-A5B3-4CC1-8275-F3027591BC1F}" type="datetimeFigureOut">
              <a:rPr lang="en-CA" smtClean="0"/>
              <a:t>21/10/2018</a:t>
            </a:fld>
            <a:endParaRPr lang="en-CA"/>
          </a:p>
        </p:txBody>
      </p:sp>
      <p:sp>
        <p:nvSpPr>
          <p:cNvPr id="5" name="Footer Placeholder 4">
            <a:extLst>
              <a:ext uri="{FF2B5EF4-FFF2-40B4-BE49-F238E27FC236}">
                <a16:creationId xmlns:a16="http://schemas.microsoft.com/office/drawing/2014/main" xmlns="" id="{850DA9D9-7C53-4A39-91CB-224B4725B19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732293E4-6737-4A44-8F00-FDB772D86EA5}"/>
              </a:ext>
            </a:extLst>
          </p:cNvPr>
          <p:cNvSpPr>
            <a:spLocks noGrp="1"/>
          </p:cNvSpPr>
          <p:nvPr>
            <p:ph type="sldNum" sz="quarter" idx="12"/>
          </p:nvPr>
        </p:nvSpPr>
        <p:spPr/>
        <p:txBody>
          <a:bodyPr/>
          <a:lstStyle/>
          <a:p>
            <a:fld id="{FB678379-9F44-4E4F-B642-1F2C7C997D92}" type="slidenum">
              <a:rPr lang="en-CA" smtClean="0"/>
              <a:t>‹#›</a:t>
            </a:fld>
            <a:endParaRPr lang="en-CA"/>
          </a:p>
        </p:txBody>
      </p:sp>
    </p:spTree>
    <p:extLst>
      <p:ext uri="{BB962C8B-B14F-4D97-AF65-F5344CB8AC3E}">
        <p14:creationId xmlns:p14="http://schemas.microsoft.com/office/powerpoint/2010/main" val="299907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4CADB-5340-49C8-98F7-8A04DD3BB2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xmlns="" id="{1E61A9DB-5DD4-43E4-BCCB-90E8A515C0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E2D4D519-A365-4F1C-9222-BB2C6385F77B}"/>
              </a:ext>
            </a:extLst>
          </p:cNvPr>
          <p:cNvSpPr>
            <a:spLocks noGrp="1"/>
          </p:cNvSpPr>
          <p:nvPr>
            <p:ph type="dt" sz="half" idx="10"/>
          </p:nvPr>
        </p:nvSpPr>
        <p:spPr/>
        <p:txBody>
          <a:bodyPr/>
          <a:lstStyle/>
          <a:p>
            <a:fld id="{5D4BEABE-A5B3-4CC1-8275-F3027591BC1F}" type="datetimeFigureOut">
              <a:rPr lang="en-CA" smtClean="0"/>
              <a:t>21/10/2018</a:t>
            </a:fld>
            <a:endParaRPr lang="en-CA"/>
          </a:p>
        </p:txBody>
      </p:sp>
      <p:sp>
        <p:nvSpPr>
          <p:cNvPr id="5" name="Footer Placeholder 4">
            <a:extLst>
              <a:ext uri="{FF2B5EF4-FFF2-40B4-BE49-F238E27FC236}">
                <a16:creationId xmlns:a16="http://schemas.microsoft.com/office/drawing/2014/main" xmlns="" id="{A5FD2700-8475-4EAC-8F83-62BE933D503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7E660DA6-0D35-4155-8CB9-FEB3518605DE}"/>
              </a:ext>
            </a:extLst>
          </p:cNvPr>
          <p:cNvSpPr>
            <a:spLocks noGrp="1"/>
          </p:cNvSpPr>
          <p:nvPr>
            <p:ph type="sldNum" sz="quarter" idx="12"/>
          </p:nvPr>
        </p:nvSpPr>
        <p:spPr/>
        <p:txBody>
          <a:bodyPr/>
          <a:lstStyle/>
          <a:p>
            <a:fld id="{FB678379-9F44-4E4F-B642-1F2C7C997D92}" type="slidenum">
              <a:rPr lang="en-CA" smtClean="0"/>
              <a:t>‹#›</a:t>
            </a:fld>
            <a:endParaRPr lang="en-CA"/>
          </a:p>
        </p:txBody>
      </p:sp>
    </p:spTree>
    <p:extLst>
      <p:ext uri="{BB962C8B-B14F-4D97-AF65-F5344CB8AC3E}">
        <p14:creationId xmlns:p14="http://schemas.microsoft.com/office/powerpoint/2010/main" val="1134676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6AC325-DA85-4BDE-8987-C1D50AD6184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xmlns="" id="{1130C49F-E9D9-46AB-BE8F-1AFCC4E39B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xmlns="" id="{09E1F6F9-44AB-47DF-AD89-5F1322B151E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xmlns="" id="{11336DF1-1FD8-4295-BFBB-19054C97B4F4}"/>
              </a:ext>
            </a:extLst>
          </p:cNvPr>
          <p:cNvSpPr>
            <a:spLocks noGrp="1"/>
          </p:cNvSpPr>
          <p:nvPr>
            <p:ph type="dt" sz="half" idx="10"/>
          </p:nvPr>
        </p:nvSpPr>
        <p:spPr/>
        <p:txBody>
          <a:bodyPr/>
          <a:lstStyle/>
          <a:p>
            <a:fld id="{5D4BEABE-A5B3-4CC1-8275-F3027591BC1F}" type="datetimeFigureOut">
              <a:rPr lang="en-CA" smtClean="0"/>
              <a:t>21/10/2018</a:t>
            </a:fld>
            <a:endParaRPr lang="en-CA"/>
          </a:p>
        </p:txBody>
      </p:sp>
      <p:sp>
        <p:nvSpPr>
          <p:cNvPr id="6" name="Footer Placeholder 5">
            <a:extLst>
              <a:ext uri="{FF2B5EF4-FFF2-40B4-BE49-F238E27FC236}">
                <a16:creationId xmlns:a16="http://schemas.microsoft.com/office/drawing/2014/main" xmlns="" id="{3EF84DD6-FA1C-4D48-AC92-3E20413E3E8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xmlns="" id="{1F544993-AA5A-4109-A2B8-896576F1EB6E}"/>
              </a:ext>
            </a:extLst>
          </p:cNvPr>
          <p:cNvSpPr>
            <a:spLocks noGrp="1"/>
          </p:cNvSpPr>
          <p:nvPr>
            <p:ph type="sldNum" sz="quarter" idx="12"/>
          </p:nvPr>
        </p:nvSpPr>
        <p:spPr/>
        <p:txBody>
          <a:bodyPr/>
          <a:lstStyle/>
          <a:p>
            <a:fld id="{FB678379-9F44-4E4F-B642-1F2C7C997D92}" type="slidenum">
              <a:rPr lang="en-CA" smtClean="0"/>
              <a:t>‹#›</a:t>
            </a:fld>
            <a:endParaRPr lang="en-CA"/>
          </a:p>
        </p:txBody>
      </p:sp>
    </p:spTree>
    <p:extLst>
      <p:ext uri="{BB962C8B-B14F-4D97-AF65-F5344CB8AC3E}">
        <p14:creationId xmlns:p14="http://schemas.microsoft.com/office/powerpoint/2010/main" val="2711389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BE8A05-091D-4B09-80EC-B968A12B4BB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xmlns="" id="{3E0A3CDB-B1BD-4E20-84F6-2319C143CE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520EDEF2-D826-4921-BA5D-54174FA362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xmlns="" id="{CDA07966-5443-44A0-BE2B-9788309BC8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E405B9AC-F2E0-4834-B9FB-62D07644007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xmlns="" id="{5745AD2A-EF99-4E5A-840B-A98F20B4FC27}"/>
              </a:ext>
            </a:extLst>
          </p:cNvPr>
          <p:cNvSpPr>
            <a:spLocks noGrp="1"/>
          </p:cNvSpPr>
          <p:nvPr>
            <p:ph type="dt" sz="half" idx="10"/>
          </p:nvPr>
        </p:nvSpPr>
        <p:spPr/>
        <p:txBody>
          <a:bodyPr/>
          <a:lstStyle/>
          <a:p>
            <a:fld id="{5D4BEABE-A5B3-4CC1-8275-F3027591BC1F}" type="datetimeFigureOut">
              <a:rPr lang="en-CA" smtClean="0"/>
              <a:t>21/10/2018</a:t>
            </a:fld>
            <a:endParaRPr lang="en-CA"/>
          </a:p>
        </p:txBody>
      </p:sp>
      <p:sp>
        <p:nvSpPr>
          <p:cNvPr id="8" name="Footer Placeholder 7">
            <a:extLst>
              <a:ext uri="{FF2B5EF4-FFF2-40B4-BE49-F238E27FC236}">
                <a16:creationId xmlns:a16="http://schemas.microsoft.com/office/drawing/2014/main" xmlns="" id="{FAA3F2E9-9F46-4507-87CA-D00F927302F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xmlns="" id="{B597A2EB-05C2-46F1-9A14-07C1EF351ACB}"/>
              </a:ext>
            </a:extLst>
          </p:cNvPr>
          <p:cNvSpPr>
            <a:spLocks noGrp="1"/>
          </p:cNvSpPr>
          <p:nvPr>
            <p:ph type="sldNum" sz="quarter" idx="12"/>
          </p:nvPr>
        </p:nvSpPr>
        <p:spPr/>
        <p:txBody>
          <a:bodyPr/>
          <a:lstStyle/>
          <a:p>
            <a:fld id="{FB678379-9F44-4E4F-B642-1F2C7C997D92}" type="slidenum">
              <a:rPr lang="en-CA" smtClean="0"/>
              <a:t>‹#›</a:t>
            </a:fld>
            <a:endParaRPr lang="en-CA"/>
          </a:p>
        </p:txBody>
      </p:sp>
    </p:spTree>
    <p:extLst>
      <p:ext uri="{BB962C8B-B14F-4D97-AF65-F5344CB8AC3E}">
        <p14:creationId xmlns:p14="http://schemas.microsoft.com/office/powerpoint/2010/main" val="161154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D7B1CF-CCFF-47EB-8F91-8C887CB38108}"/>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xmlns="" id="{E0E3EBAC-3B1F-46DD-9903-E1356B174841}"/>
              </a:ext>
            </a:extLst>
          </p:cNvPr>
          <p:cNvSpPr>
            <a:spLocks noGrp="1"/>
          </p:cNvSpPr>
          <p:nvPr>
            <p:ph type="dt" sz="half" idx="10"/>
          </p:nvPr>
        </p:nvSpPr>
        <p:spPr/>
        <p:txBody>
          <a:bodyPr/>
          <a:lstStyle/>
          <a:p>
            <a:fld id="{5D4BEABE-A5B3-4CC1-8275-F3027591BC1F}" type="datetimeFigureOut">
              <a:rPr lang="en-CA" smtClean="0"/>
              <a:t>21/10/2018</a:t>
            </a:fld>
            <a:endParaRPr lang="en-CA"/>
          </a:p>
        </p:txBody>
      </p:sp>
      <p:sp>
        <p:nvSpPr>
          <p:cNvPr id="4" name="Footer Placeholder 3">
            <a:extLst>
              <a:ext uri="{FF2B5EF4-FFF2-40B4-BE49-F238E27FC236}">
                <a16:creationId xmlns:a16="http://schemas.microsoft.com/office/drawing/2014/main" xmlns="" id="{956E454B-459A-466D-858A-F6976E2C1DD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xmlns="" id="{92F6776B-C78A-4D3F-94B6-4DCD165C71CD}"/>
              </a:ext>
            </a:extLst>
          </p:cNvPr>
          <p:cNvSpPr>
            <a:spLocks noGrp="1"/>
          </p:cNvSpPr>
          <p:nvPr>
            <p:ph type="sldNum" sz="quarter" idx="12"/>
          </p:nvPr>
        </p:nvSpPr>
        <p:spPr/>
        <p:txBody>
          <a:bodyPr/>
          <a:lstStyle/>
          <a:p>
            <a:fld id="{FB678379-9F44-4E4F-B642-1F2C7C997D92}" type="slidenum">
              <a:rPr lang="en-CA" smtClean="0"/>
              <a:t>‹#›</a:t>
            </a:fld>
            <a:endParaRPr lang="en-CA"/>
          </a:p>
        </p:txBody>
      </p:sp>
    </p:spTree>
    <p:extLst>
      <p:ext uri="{BB962C8B-B14F-4D97-AF65-F5344CB8AC3E}">
        <p14:creationId xmlns:p14="http://schemas.microsoft.com/office/powerpoint/2010/main" val="1537980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306E36E-39A8-4C71-9A60-AE936BA24934}"/>
              </a:ext>
            </a:extLst>
          </p:cNvPr>
          <p:cNvSpPr>
            <a:spLocks noGrp="1"/>
          </p:cNvSpPr>
          <p:nvPr>
            <p:ph type="dt" sz="half" idx="10"/>
          </p:nvPr>
        </p:nvSpPr>
        <p:spPr/>
        <p:txBody>
          <a:bodyPr/>
          <a:lstStyle/>
          <a:p>
            <a:fld id="{5D4BEABE-A5B3-4CC1-8275-F3027591BC1F}" type="datetimeFigureOut">
              <a:rPr lang="en-CA" smtClean="0"/>
              <a:t>21/10/2018</a:t>
            </a:fld>
            <a:endParaRPr lang="en-CA"/>
          </a:p>
        </p:txBody>
      </p:sp>
      <p:sp>
        <p:nvSpPr>
          <p:cNvPr id="3" name="Footer Placeholder 2">
            <a:extLst>
              <a:ext uri="{FF2B5EF4-FFF2-40B4-BE49-F238E27FC236}">
                <a16:creationId xmlns:a16="http://schemas.microsoft.com/office/drawing/2014/main" xmlns="" id="{F2E00940-9B56-4220-BD3F-1C0C09936917}"/>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xmlns="" id="{A31512ED-E4B3-4BCC-884C-31777E53EF4A}"/>
              </a:ext>
            </a:extLst>
          </p:cNvPr>
          <p:cNvSpPr>
            <a:spLocks noGrp="1"/>
          </p:cNvSpPr>
          <p:nvPr>
            <p:ph type="sldNum" sz="quarter" idx="12"/>
          </p:nvPr>
        </p:nvSpPr>
        <p:spPr/>
        <p:txBody>
          <a:bodyPr/>
          <a:lstStyle/>
          <a:p>
            <a:fld id="{FB678379-9F44-4E4F-B642-1F2C7C997D92}" type="slidenum">
              <a:rPr lang="en-CA" smtClean="0"/>
              <a:t>‹#›</a:t>
            </a:fld>
            <a:endParaRPr lang="en-CA"/>
          </a:p>
        </p:txBody>
      </p:sp>
    </p:spTree>
    <p:extLst>
      <p:ext uri="{BB962C8B-B14F-4D97-AF65-F5344CB8AC3E}">
        <p14:creationId xmlns:p14="http://schemas.microsoft.com/office/powerpoint/2010/main" val="1057592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86CEE0-5CF0-4A17-A250-51536E2A12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xmlns="" id="{F8C4E606-B65A-454C-805F-2467B6A258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xmlns="" id="{58720A4E-7B63-4024-9FFB-952D20D2BA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6DAD0C1-8B1B-4FD8-B547-1C6EAF4D2433}"/>
              </a:ext>
            </a:extLst>
          </p:cNvPr>
          <p:cNvSpPr>
            <a:spLocks noGrp="1"/>
          </p:cNvSpPr>
          <p:nvPr>
            <p:ph type="dt" sz="half" idx="10"/>
          </p:nvPr>
        </p:nvSpPr>
        <p:spPr/>
        <p:txBody>
          <a:bodyPr/>
          <a:lstStyle/>
          <a:p>
            <a:fld id="{5D4BEABE-A5B3-4CC1-8275-F3027591BC1F}" type="datetimeFigureOut">
              <a:rPr lang="en-CA" smtClean="0"/>
              <a:t>21/10/2018</a:t>
            </a:fld>
            <a:endParaRPr lang="en-CA"/>
          </a:p>
        </p:txBody>
      </p:sp>
      <p:sp>
        <p:nvSpPr>
          <p:cNvPr id="6" name="Footer Placeholder 5">
            <a:extLst>
              <a:ext uri="{FF2B5EF4-FFF2-40B4-BE49-F238E27FC236}">
                <a16:creationId xmlns:a16="http://schemas.microsoft.com/office/drawing/2014/main" xmlns="" id="{13F78E78-891A-464E-BE88-761365D3834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xmlns="" id="{8CB7C84F-1969-4B81-ADEE-FAC5E1C5C12D}"/>
              </a:ext>
            </a:extLst>
          </p:cNvPr>
          <p:cNvSpPr>
            <a:spLocks noGrp="1"/>
          </p:cNvSpPr>
          <p:nvPr>
            <p:ph type="sldNum" sz="quarter" idx="12"/>
          </p:nvPr>
        </p:nvSpPr>
        <p:spPr/>
        <p:txBody>
          <a:bodyPr/>
          <a:lstStyle/>
          <a:p>
            <a:fld id="{FB678379-9F44-4E4F-B642-1F2C7C997D92}" type="slidenum">
              <a:rPr lang="en-CA" smtClean="0"/>
              <a:t>‹#›</a:t>
            </a:fld>
            <a:endParaRPr lang="en-CA"/>
          </a:p>
        </p:txBody>
      </p:sp>
    </p:spTree>
    <p:extLst>
      <p:ext uri="{BB962C8B-B14F-4D97-AF65-F5344CB8AC3E}">
        <p14:creationId xmlns:p14="http://schemas.microsoft.com/office/powerpoint/2010/main" val="3201640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8B0456-55CA-402B-BDF9-BDC2342849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xmlns="" id="{C3EC4421-FA2C-4ED0-8FCB-5C5F8A5650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xmlns="" id="{57258370-02B8-456D-9C4A-BFFAA0D748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D7965A0F-4E44-4364-A2B3-841E11931226}"/>
              </a:ext>
            </a:extLst>
          </p:cNvPr>
          <p:cNvSpPr>
            <a:spLocks noGrp="1"/>
          </p:cNvSpPr>
          <p:nvPr>
            <p:ph type="dt" sz="half" idx="10"/>
          </p:nvPr>
        </p:nvSpPr>
        <p:spPr/>
        <p:txBody>
          <a:bodyPr/>
          <a:lstStyle/>
          <a:p>
            <a:fld id="{5D4BEABE-A5B3-4CC1-8275-F3027591BC1F}" type="datetimeFigureOut">
              <a:rPr lang="en-CA" smtClean="0"/>
              <a:t>21/10/2018</a:t>
            </a:fld>
            <a:endParaRPr lang="en-CA"/>
          </a:p>
        </p:txBody>
      </p:sp>
      <p:sp>
        <p:nvSpPr>
          <p:cNvPr id="6" name="Footer Placeholder 5">
            <a:extLst>
              <a:ext uri="{FF2B5EF4-FFF2-40B4-BE49-F238E27FC236}">
                <a16:creationId xmlns:a16="http://schemas.microsoft.com/office/drawing/2014/main" xmlns="" id="{008F7E10-47B2-404C-BE35-A2BF5A62894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xmlns="" id="{58F78DEE-1469-4A3A-9CF4-1AC75EC036AA}"/>
              </a:ext>
            </a:extLst>
          </p:cNvPr>
          <p:cNvSpPr>
            <a:spLocks noGrp="1"/>
          </p:cNvSpPr>
          <p:nvPr>
            <p:ph type="sldNum" sz="quarter" idx="12"/>
          </p:nvPr>
        </p:nvSpPr>
        <p:spPr/>
        <p:txBody>
          <a:bodyPr/>
          <a:lstStyle/>
          <a:p>
            <a:fld id="{FB678379-9F44-4E4F-B642-1F2C7C997D92}" type="slidenum">
              <a:rPr lang="en-CA" smtClean="0"/>
              <a:t>‹#›</a:t>
            </a:fld>
            <a:endParaRPr lang="en-CA"/>
          </a:p>
        </p:txBody>
      </p:sp>
    </p:spTree>
    <p:extLst>
      <p:ext uri="{BB962C8B-B14F-4D97-AF65-F5344CB8AC3E}">
        <p14:creationId xmlns:p14="http://schemas.microsoft.com/office/powerpoint/2010/main" val="1102930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192A3DB-3CB7-48AB-80C2-F44D8DCA24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xmlns="" id="{3160DDAE-46FC-4A8C-8B8C-186EAE44EA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xmlns="" id="{13494848-A884-4F5F-94C6-F6F4EA175A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4BEABE-A5B3-4CC1-8275-F3027591BC1F}" type="datetimeFigureOut">
              <a:rPr lang="en-CA" smtClean="0"/>
              <a:t>21/10/2018</a:t>
            </a:fld>
            <a:endParaRPr lang="en-CA"/>
          </a:p>
        </p:txBody>
      </p:sp>
      <p:sp>
        <p:nvSpPr>
          <p:cNvPr id="5" name="Footer Placeholder 4">
            <a:extLst>
              <a:ext uri="{FF2B5EF4-FFF2-40B4-BE49-F238E27FC236}">
                <a16:creationId xmlns:a16="http://schemas.microsoft.com/office/drawing/2014/main" xmlns="" id="{D2E514DE-AE60-485E-958C-9F6E1625B1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xmlns="" id="{3D4079C7-CA54-458C-90A7-973ED7DA75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678379-9F44-4E4F-B642-1F2C7C997D92}" type="slidenum">
              <a:rPr lang="en-CA" smtClean="0"/>
              <a:t>‹#›</a:t>
            </a:fld>
            <a:endParaRPr lang="en-CA"/>
          </a:p>
        </p:txBody>
      </p:sp>
    </p:spTree>
    <p:extLst>
      <p:ext uri="{BB962C8B-B14F-4D97-AF65-F5344CB8AC3E}">
        <p14:creationId xmlns:p14="http://schemas.microsoft.com/office/powerpoint/2010/main" val="287943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gif"/><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aurora borealis powerpoint template">
            <a:extLst>
              <a:ext uri="{FF2B5EF4-FFF2-40B4-BE49-F238E27FC236}">
                <a16:creationId xmlns:a16="http://schemas.microsoft.com/office/drawing/2014/main" xmlns="" id="{BA9A3AC1-36F7-41D5-A1FF-4C704F2812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EEFFF07B-BC48-40C0-9D17-4D82550F67AF}"/>
              </a:ext>
            </a:extLst>
          </p:cNvPr>
          <p:cNvSpPr txBox="1"/>
          <p:nvPr/>
        </p:nvSpPr>
        <p:spPr>
          <a:xfrm>
            <a:off x="1411673" y="133544"/>
            <a:ext cx="9368654" cy="1015663"/>
          </a:xfrm>
          <a:prstGeom prst="rect">
            <a:avLst/>
          </a:prstGeom>
          <a:noFill/>
        </p:spPr>
        <p:txBody>
          <a:bodyPr wrap="square" rtlCol="0">
            <a:spAutoFit/>
          </a:bodyPr>
          <a:lstStyle/>
          <a:p>
            <a:r>
              <a:rPr lang="en-CA" sz="6000" dirty="0">
                <a:solidFill>
                  <a:schemeClr val="bg1"/>
                </a:solidFill>
                <a:latin typeface="Arial" panose="020B0604020202020204" pitchFamily="34" charset="0"/>
                <a:cs typeface="Arial" panose="020B0604020202020204" pitchFamily="34" charset="0"/>
              </a:rPr>
              <a:t>Aurora Borealis Detection</a:t>
            </a:r>
          </a:p>
        </p:txBody>
      </p:sp>
      <p:sp>
        <p:nvSpPr>
          <p:cNvPr id="6" name="TextBox 5">
            <a:extLst>
              <a:ext uri="{FF2B5EF4-FFF2-40B4-BE49-F238E27FC236}">
                <a16:creationId xmlns:a16="http://schemas.microsoft.com/office/drawing/2014/main" xmlns="" id="{015C4712-97CA-4A7C-B484-0F17D5E79742}"/>
              </a:ext>
            </a:extLst>
          </p:cNvPr>
          <p:cNvSpPr txBox="1"/>
          <p:nvPr/>
        </p:nvSpPr>
        <p:spPr>
          <a:xfrm>
            <a:off x="365628" y="4926631"/>
            <a:ext cx="2763938" cy="584775"/>
          </a:xfrm>
          <a:prstGeom prst="rect">
            <a:avLst/>
          </a:prstGeom>
          <a:noFill/>
        </p:spPr>
        <p:txBody>
          <a:bodyPr wrap="square" rtlCol="0">
            <a:spAutoFit/>
          </a:bodyPr>
          <a:lstStyle/>
          <a:p>
            <a:r>
              <a:rPr lang="en-CA" sz="3200" dirty="0">
                <a:solidFill>
                  <a:schemeClr val="bg1"/>
                </a:solidFill>
                <a:latin typeface="Arial" panose="020B0604020202020204" pitchFamily="34" charset="0"/>
                <a:cs typeface="Arial" panose="020B0604020202020204" pitchFamily="34" charset="0"/>
              </a:rPr>
              <a:t>Team CSA 5</a:t>
            </a:r>
          </a:p>
        </p:txBody>
      </p:sp>
      <p:sp>
        <p:nvSpPr>
          <p:cNvPr id="7" name="TextBox 6">
            <a:extLst>
              <a:ext uri="{FF2B5EF4-FFF2-40B4-BE49-F238E27FC236}">
                <a16:creationId xmlns:a16="http://schemas.microsoft.com/office/drawing/2014/main" xmlns="" id="{8D4F448F-176A-437E-81DB-50D65683C26D}"/>
              </a:ext>
            </a:extLst>
          </p:cNvPr>
          <p:cNvSpPr txBox="1"/>
          <p:nvPr/>
        </p:nvSpPr>
        <p:spPr>
          <a:xfrm>
            <a:off x="7096259" y="4434188"/>
            <a:ext cx="4730113" cy="1569660"/>
          </a:xfrm>
          <a:prstGeom prst="rect">
            <a:avLst/>
          </a:prstGeom>
          <a:noFill/>
        </p:spPr>
        <p:txBody>
          <a:bodyPr wrap="square" rtlCol="0">
            <a:spAutoFit/>
          </a:bodyPr>
          <a:lstStyle/>
          <a:p>
            <a:pPr algn="r"/>
            <a:r>
              <a:rPr lang="en-CA" sz="3200" dirty="0">
                <a:solidFill>
                  <a:schemeClr val="bg1"/>
                </a:solidFill>
                <a:latin typeface="Arial" panose="020B0604020202020204" pitchFamily="34" charset="0"/>
                <a:cs typeface="Arial" panose="020B0604020202020204" pitchFamily="34" charset="0"/>
              </a:rPr>
              <a:t>Stephane Tremblay</a:t>
            </a:r>
          </a:p>
          <a:p>
            <a:pPr algn="r"/>
            <a:r>
              <a:rPr lang="en-CA" sz="3200" dirty="0">
                <a:solidFill>
                  <a:schemeClr val="bg1"/>
                </a:solidFill>
                <a:latin typeface="Arial" panose="020B0604020202020204" pitchFamily="34" charset="0"/>
                <a:cs typeface="Arial" panose="020B0604020202020204" pitchFamily="34" charset="0"/>
              </a:rPr>
              <a:t>Eddy </a:t>
            </a:r>
            <a:r>
              <a:rPr lang="en-CA" sz="3200" dirty="0" err="1">
                <a:solidFill>
                  <a:schemeClr val="bg1"/>
                </a:solidFill>
                <a:latin typeface="Arial" panose="020B0604020202020204" pitchFamily="34" charset="0"/>
                <a:cs typeface="Arial" panose="020B0604020202020204" pitchFamily="34" charset="0"/>
              </a:rPr>
              <a:t>Merhej</a:t>
            </a:r>
            <a:endParaRPr lang="en-CA" sz="3200" dirty="0">
              <a:solidFill>
                <a:schemeClr val="bg1"/>
              </a:solidFill>
              <a:latin typeface="Arial" panose="020B0604020202020204" pitchFamily="34" charset="0"/>
              <a:cs typeface="Arial" panose="020B0604020202020204" pitchFamily="34" charset="0"/>
            </a:endParaRPr>
          </a:p>
          <a:p>
            <a:pPr algn="r"/>
            <a:r>
              <a:rPr lang="en-CA" sz="3200" dirty="0" err="1">
                <a:solidFill>
                  <a:schemeClr val="bg1"/>
                </a:solidFill>
                <a:latin typeface="Arial" panose="020B0604020202020204" pitchFamily="34" charset="0"/>
                <a:cs typeface="Arial" panose="020B0604020202020204" pitchFamily="34" charset="0"/>
              </a:rPr>
              <a:t>Chedli</a:t>
            </a:r>
            <a:r>
              <a:rPr lang="en-CA" sz="3200" dirty="0">
                <a:solidFill>
                  <a:schemeClr val="bg1"/>
                </a:solidFill>
                <a:latin typeface="Arial" panose="020B0604020202020204" pitchFamily="34" charset="0"/>
                <a:cs typeface="Arial" panose="020B0604020202020204" pitchFamily="34" charset="0"/>
              </a:rPr>
              <a:t> </a:t>
            </a:r>
            <a:r>
              <a:rPr lang="en-CA" sz="3200" dirty="0" err="1">
                <a:solidFill>
                  <a:schemeClr val="bg1"/>
                </a:solidFill>
                <a:latin typeface="Arial" panose="020B0604020202020204" pitchFamily="34" charset="0"/>
                <a:cs typeface="Arial" panose="020B0604020202020204" pitchFamily="34" charset="0"/>
              </a:rPr>
              <a:t>Rdissi</a:t>
            </a:r>
            <a:endParaRPr lang="en-CA" sz="3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0288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aurora borealis powerpoint template">
            <a:extLst>
              <a:ext uri="{FF2B5EF4-FFF2-40B4-BE49-F238E27FC236}">
                <a16:creationId xmlns:a16="http://schemas.microsoft.com/office/drawing/2014/main" xmlns="" id="{BA9A3AC1-36F7-41D5-A1FF-4C704F2812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EEFFF07B-BC48-40C0-9D17-4D82550F67AF}"/>
              </a:ext>
            </a:extLst>
          </p:cNvPr>
          <p:cNvSpPr txBox="1"/>
          <p:nvPr/>
        </p:nvSpPr>
        <p:spPr>
          <a:xfrm>
            <a:off x="1745813" y="1859313"/>
            <a:ext cx="8339764" cy="1200329"/>
          </a:xfrm>
          <a:prstGeom prst="rect">
            <a:avLst/>
          </a:prstGeom>
          <a:noFill/>
          <a:ln w="12700">
            <a:noFill/>
          </a:ln>
        </p:spPr>
        <p:txBody>
          <a:bodyPr wrap="square" rtlCol="0">
            <a:spAutoFit/>
          </a:bodyPr>
          <a:lstStyle/>
          <a:p>
            <a:r>
              <a:rPr lang="en-CA" sz="2400" dirty="0">
                <a:solidFill>
                  <a:schemeClr val="bg1"/>
                </a:solidFill>
              </a:rPr>
              <a:t>It is known that the Northern Lights are accompanied by and produce magnetic disturbances that are measurable from the Earth’s surface. </a:t>
            </a:r>
            <a:endParaRPr lang="en-CA" sz="4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979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EFFF07B-BC48-40C0-9D17-4D82550F67AF}"/>
              </a:ext>
            </a:extLst>
          </p:cNvPr>
          <p:cNvSpPr txBox="1"/>
          <p:nvPr/>
        </p:nvSpPr>
        <p:spPr>
          <a:xfrm>
            <a:off x="1745813" y="1859313"/>
            <a:ext cx="8339764" cy="646331"/>
          </a:xfrm>
          <a:prstGeom prst="rect">
            <a:avLst/>
          </a:prstGeom>
          <a:noFill/>
        </p:spPr>
        <p:txBody>
          <a:bodyPr wrap="square" rtlCol="0">
            <a:spAutoFit/>
          </a:bodyPr>
          <a:lstStyle/>
          <a:p>
            <a:r>
              <a:rPr lang="en-CA" dirty="0">
                <a:solidFill>
                  <a:schemeClr val="bg1"/>
                </a:solidFill>
              </a:rPr>
              <a:t>It is known that the Northern Lights are accompanied by and produce magnetic disturbances that are measurable from the Earth’s surface. </a:t>
            </a:r>
            <a:endParaRPr lang="en-CA" sz="3600" dirty="0">
              <a:solidFill>
                <a:schemeClr val="bg1"/>
              </a:solidFill>
              <a:latin typeface="Times New Roman" panose="02020603050405020304" pitchFamily="18" charset="0"/>
              <a:cs typeface="Times New Roman" panose="02020603050405020304" pitchFamily="18" charset="0"/>
            </a:endParaRPr>
          </a:p>
        </p:txBody>
      </p:sp>
      <p:pic>
        <p:nvPicPr>
          <p:cNvPr id="5" name="Shape 123">
            <a:extLst>
              <a:ext uri="{FF2B5EF4-FFF2-40B4-BE49-F238E27FC236}">
                <a16:creationId xmlns:a16="http://schemas.microsoft.com/office/drawing/2014/main" xmlns="" id="{FDE81557-1C9E-4CD3-8705-E36FB91A4B7D}"/>
              </a:ext>
            </a:extLst>
          </p:cNvPr>
          <p:cNvPicPr preferRelativeResize="0"/>
          <p:nvPr/>
        </p:nvPicPr>
        <p:blipFill rotWithShape="1">
          <a:blip r:embed="rId3">
            <a:alphaModFix/>
          </a:blip>
          <a:srcRect/>
          <a:stretch/>
        </p:blipFill>
        <p:spPr>
          <a:xfrm>
            <a:off x="-14939" y="0"/>
            <a:ext cx="12206939" cy="6858000"/>
          </a:xfrm>
          <a:prstGeom prst="rect">
            <a:avLst/>
          </a:prstGeom>
          <a:noFill/>
          <a:ln>
            <a:noFill/>
          </a:ln>
        </p:spPr>
      </p:pic>
      <p:sp>
        <p:nvSpPr>
          <p:cNvPr id="6" name="TextBox 5">
            <a:extLst>
              <a:ext uri="{FF2B5EF4-FFF2-40B4-BE49-F238E27FC236}">
                <a16:creationId xmlns:a16="http://schemas.microsoft.com/office/drawing/2014/main" xmlns="" id="{B87A0BA6-BA2A-439E-BE34-9B5BBBAFA391}"/>
              </a:ext>
            </a:extLst>
          </p:cNvPr>
          <p:cNvSpPr txBox="1"/>
          <p:nvPr/>
        </p:nvSpPr>
        <p:spPr>
          <a:xfrm>
            <a:off x="1512920" y="1459205"/>
            <a:ext cx="9166159" cy="1754326"/>
          </a:xfrm>
          <a:prstGeom prst="rect">
            <a:avLst/>
          </a:prstGeom>
          <a:noFill/>
        </p:spPr>
        <p:txBody>
          <a:bodyPr wrap="square" rtlCol="0">
            <a:spAutoFit/>
          </a:bodyPr>
          <a:lstStyle/>
          <a:p>
            <a:pPr marL="457200" lvl="0" indent="-381000">
              <a:buClr>
                <a:srgbClr val="FFFFFF"/>
              </a:buClr>
              <a:buSzPts val="2400"/>
              <a:buFont typeface="Arial"/>
              <a:buChar char="●"/>
            </a:pPr>
            <a:r>
              <a:rPr kumimoji="0" lang="en-US" sz="3600" b="0" i="0" u="none" strike="noStrike" kern="0" cap="none" spc="0" normalizeH="0" baseline="0" noProof="0" dirty="0">
                <a:ln>
                  <a:noFill/>
                </a:ln>
                <a:solidFill>
                  <a:schemeClr val="bg1"/>
                </a:solidFill>
                <a:effectLst/>
                <a:uLnTx/>
                <a:uFillTx/>
                <a:latin typeface="Arial" panose="020B0604020202020204" pitchFamily="34" charset="0"/>
                <a:ea typeface="Arial"/>
                <a:cs typeface="Arial" panose="020B0604020202020204" pitchFamily="34" charset="0"/>
                <a:sym typeface="Arial"/>
              </a:rPr>
              <a:t>Magnetic disturbances → Northern lights</a:t>
            </a:r>
          </a:p>
          <a:p>
            <a:pPr marL="457200" lvl="0" indent="-381000">
              <a:buClr>
                <a:srgbClr val="FFFFFF"/>
              </a:buClr>
              <a:buSzPts val="2400"/>
              <a:buFont typeface="Arial"/>
              <a:buChar char="●"/>
            </a:pPr>
            <a:r>
              <a:rPr lang="en-CA" sz="3600" dirty="0">
                <a:solidFill>
                  <a:schemeClr val="bg1"/>
                </a:solidFill>
                <a:latin typeface="Arial" panose="020B0604020202020204" pitchFamily="34" charset="0"/>
                <a:cs typeface="Arial" panose="020B0604020202020204" pitchFamily="34" charset="0"/>
              </a:rPr>
              <a:t>Measurable from Earth’s surface</a:t>
            </a:r>
          </a:p>
          <a:p>
            <a:pPr marL="457200" lvl="0" indent="-381000">
              <a:buClr>
                <a:srgbClr val="FFFFFF"/>
              </a:buClr>
              <a:buSzPts val="2400"/>
              <a:buFont typeface="Arial"/>
              <a:buChar char="●"/>
            </a:pPr>
            <a:r>
              <a:rPr lang="en-CA" sz="3600" dirty="0">
                <a:solidFill>
                  <a:schemeClr val="bg1"/>
                </a:solidFill>
                <a:latin typeface="Arial" panose="020B0604020202020204" pitchFamily="34" charset="0"/>
                <a:cs typeface="Arial" panose="020B0604020202020204" pitchFamily="34" charset="0"/>
              </a:rPr>
              <a:t>Improve forecasting of the Northern lights</a:t>
            </a:r>
          </a:p>
        </p:txBody>
      </p:sp>
      <p:sp>
        <p:nvSpPr>
          <p:cNvPr id="7" name="TextBox 6">
            <a:extLst>
              <a:ext uri="{FF2B5EF4-FFF2-40B4-BE49-F238E27FC236}">
                <a16:creationId xmlns:a16="http://schemas.microsoft.com/office/drawing/2014/main" xmlns="" id="{23D8B938-0B89-4578-9D5D-137414FF4F35}"/>
              </a:ext>
            </a:extLst>
          </p:cNvPr>
          <p:cNvSpPr txBox="1"/>
          <p:nvPr/>
        </p:nvSpPr>
        <p:spPr>
          <a:xfrm>
            <a:off x="2719279" y="221771"/>
            <a:ext cx="6738501" cy="1015663"/>
          </a:xfrm>
          <a:prstGeom prst="rect">
            <a:avLst/>
          </a:prstGeom>
          <a:noFill/>
        </p:spPr>
        <p:txBody>
          <a:bodyPr wrap="square" rtlCol="0">
            <a:spAutoFit/>
          </a:bodyPr>
          <a:lstStyle/>
          <a:p>
            <a:r>
              <a:rPr lang="en-CA" sz="6000" dirty="0">
                <a:solidFill>
                  <a:schemeClr val="bg1"/>
                </a:solidFill>
                <a:latin typeface="Arial" panose="020B0604020202020204" pitchFamily="34" charset="0"/>
                <a:cs typeface="Arial" panose="020B0604020202020204" pitchFamily="34" charset="0"/>
              </a:rPr>
              <a:t>Problem Statement</a:t>
            </a:r>
            <a:endParaRPr lang="en-CA" sz="9600" dirty="0">
              <a:solidFill>
                <a:schemeClr val="bg1"/>
              </a:solidFill>
              <a:latin typeface="Arial" panose="020B0604020202020204" pitchFamily="34" charset="0"/>
              <a:cs typeface="Arial" panose="020B0604020202020204" pitchFamily="34" charset="0"/>
            </a:endParaRPr>
          </a:p>
        </p:txBody>
      </p:sp>
      <p:pic>
        <p:nvPicPr>
          <p:cNvPr id="4098" name="Picture 2" descr="Image result for magnetic disturbances from sun to earth">
            <a:extLst>
              <a:ext uri="{FF2B5EF4-FFF2-40B4-BE49-F238E27FC236}">
                <a16:creationId xmlns:a16="http://schemas.microsoft.com/office/drawing/2014/main" xmlns="" id="{8D08A77B-4DC2-4070-A9D9-FBA83D437F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1300" y="3610973"/>
            <a:ext cx="5729400"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776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EFFF07B-BC48-40C0-9D17-4D82550F67AF}"/>
              </a:ext>
            </a:extLst>
          </p:cNvPr>
          <p:cNvSpPr txBox="1"/>
          <p:nvPr/>
        </p:nvSpPr>
        <p:spPr>
          <a:xfrm>
            <a:off x="1745813" y="1859313"/>
            <a:ext cx="8339764" cy="646331"/>
          </a:xfrm>
          <a:prstGeom prst="rect">
            <a:avLst/>
          </a:prstGeom>
          <a:noFill/>
        </p:spPr>
        <p:txBody>
          <a:bodyPr wrap="square" rtlCol="0">
            <a:spAutoFit/>
          </a:bodyPr>
          <a:lstStyle/>
          <a:p>
            <a:r>
              <a:rPr lang="en-CA" dirty="0">
                <a:solidFill>
                  <a:schemeClr val="bg1"/>
                </a:solidFill>
              </a:rPr>
              <a:t>It is known that the Northern Lights are accompanied by and produce magnetic disturbances that are measurable from the Earth’s surface. </a:t>
            </a:r>
            <a:endParaRPr lang="en-CA" sz="3600" dirty="0">
              <a:solidFill>
                <a:schemeClr val="bg1"/>
              </a:solidFill>
              <a:latin typeface="Times New Roman" panose="02020603050405020304" pitchFamily="18" charset="0"/>
              <a:cs typeface="Times New Roman" panose="02020603050405020304" pitchFamily="18" charset="0"/>
            </a:endParaRPr>
          </a:p>
        </p:txBody>
      </p:sp>
      <p:pic>
        <p:nvPicPr>
          <p:cNvPr id="5" name="Shape 123">
            <a:extLst>
              <a:ext uri="{FF2B5EF4-FFF2-40B4-BE49-F238E27FC236}">
                <a16:creationId xmlns:a16="http://schemas.microsoft.com/office/drawing/2014/main" xmlns="" id="{FDE81557-1C9E-4CD3-8705-E36FB91A4B7D}"/>
              </a:ext>
            </a:extLst>
          </p:cNvPr>
          <p:cNvPicPr preferRelativeResize="0"/>
          <p:nvPr/>
        </p:nvPicPr>
        <p:blipFill rotWithShape="1">
          <a:blip r:embed="rId3">
            <a:alphaModFix/>
          </a:blip>
          <a:srcRect/>
          <a:stretch/>
        </p:blipFill>
        <p:spPr>
          <a:xfrm>
            <a:off x="-14939" y="0"/>
            <a:ext cx="12206939" cy="6858000"/>
          </a:xfrm>
          <a:prstGeom prst="rect">
            <a:avLst/>
          </a:prstGeom>
          <a:noFill/>
          <a:ln>
            <a:noFill/>
          </a:ln>
        </p:spPr>
      </p:pic>
      <p:pic>
        <p:nvPicPr>
          <p:cNvPr id="3074" name="Picture 2" descr="Advanced Composition Explorer.jpg">
            <a:extLst>
              <a:ext uri="{FF2B5EF4-FFF2-40B4-BE49-F238E27FC236}">
                <a16:creationId xmlns:a16="http://schemas.microsoft.com/office/drawing/2014/main" xmlns="" id="{836FEC7D-FEFE-4EE6-9DDE-36E4B3EED71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778" b="4549"/>
          <a:stretch/>
        </p:blipFill>
        <p:spPr bwMode="auto">
          <a:xfrm rot="16200000" flipH="1">
            <a:off x="723812" y="3352889"/>
            <a:ext cx="2781300" cy="422892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24A43BBE-6AFC-44C4-8FC3-B613077575D3}"/>
              </a:ext>
            </a:extLst>
          </p:cNvPr>
          <p:cNvSpPr txBox="1"/>
          <p:nvPr/>
        </p:nvSpPr>
        <p:spPr>
          <a:xfrm>
            <a:off x="1512920" y="1459205"/>
            <a:ext cx="9627520" cy="2308324"/>
          </a:xfrm>
          <a:prstGeom prst="rect">
            <a:avLst/>
          </a:prstGeom>
          <a:noFill/>
        </p:spPr>
        <p:txBody>
          <a:bodyPr wrap="square" rtlCol="0">
            <a:spAutoFit/>
          </a:bodyPr>
          <a:lstStyle/>
          <a:p>
            <a:pPr marL="457200" indent="-381000">
              <a:buClr>
                <a:srgbClr val="FFFFFF"/>
              </a:buClr>
              <a:buSzPts val="2400"/>
              <a:buFont typeface="Arial"/>
              <a:buChar char="●"/>
            </a:pPr>
            <a:r>
              <a:rPr lang="en-CA" sz="3600" dirty="0">
                <a:solidFill>
                  <a:schemeClr val="bg1"/>
                </a:solidFill>
                <a:latin typeface="Arial" panose="020B0604020202020204" pitchFamily="34" charset="0"/>
                <a:cs typeface="Arial" panose="020B0604020202020204" pitchFamily="34" charset="0"/>
              </a:rPr>
              <a:t>Advanced Composition Explorer (ACE) data</a:t>
            </a:r>
          </a:p>
          <a:p>
            <a:pPr marL="457200" indent="-381000">
              <a:buClr>
                <a:srgbClr val="FFFFFF"/>
              </a:buClr>
              <a:buSzPts val="2400"/>
              <a:buFont typeface="Arial"/>
              <a:buChar char="●"/>
            </a:pPr>
            <a:r>
              <a:rPr lang="en-CA" sz="3600" dirty="0">
                <a:solidFill>
                  <a:schemeClr val="bg1"/>
                </a:solidFill>
                <a:latin typeface="Arial" panose="020B0604020202020204" pitchFamily="34" charset="0"/>
                <a:cs typeface="Arial" panose="020B0604020202020204" pitchFamily="34" charset="0"/>
              </a:rPr>
              <a:t>Ground-based magnetometer (GMAG) data</a:t>
            </a:r>
            <a:endParaRPr lang="en-US" sz="3600" kern="0" dirty="0">
              <a:solidFill>
                <a:schemeClr val="bg1"/>
              </a:solidFill>
              <a:latin typeface="Arial" panose="020B0604020202020204" pitchFamily="34" charset="0"/>
              <a:cs typeface="Arial" panose="020B0604020202020204" pitchFamily="34" charset="0"/>
              <a:sym typeface="Arial"/>
            </a:endParaRPr>
          </a:p>
          <a:p>
            <a:pPr marL="457200" indent="-381000">
              <a:buClr>
                <a:srgbClr val="FFFFFF"/>
              </a:buClr>
              <a:buSzPts val="2400"/>
              <a:buFont typeface="Arial"/>
              <a:buChar char="●"/>
            </a:pPr>
            <a:r>
              <a:rPr lang="en-CA" sz="3600" dirty="0">
                <a:solidFill>
                  <a:schemeClr val="bg1"/>
                </a:solidFill>
                <a:latin typeface="Arial" panose="020B0604020202020204" pitchFamily="34" charset="0"/>
                <a:cs typeface="Arial" panose="020B0604020202020204" pitchFamily="34" charset="0"/>
              </a:rPr>
              <a:t>Images of the Northern Lights </a:t>
            </a:r>
            <a:r>
              <a:rPr kumimoji="0" lang="en-US" sz="3600" b="0" i="0" u="none" strike="noStrike" kern="0" cap="none" spc="0" normalizeH="0" baseline="0" noProof="0" dirty="0">
                <a:ln>
                  <a:noFill/>
                </a:ln>
                <a:solidFill>
                  <a:schemeClr val="bg1"/>
                </a:solidFill>
                <a:effectLst/>
                <a:uLnTx/>
                <a:uFillTx/>
                <a:latin typeface="Arial" panose="020B0604020202020204" pitchFamily="34" charset="0"/>
                <a:ea typeface="Arial"/>
                <a:cs typeface="Arial" panose="020B0604020202020204" pitchFamily="34" charset="0"/>
                <a:sym typeface="Arial"/>
              </a:rPr>
              <a:t>→</a:t>
            </a:r>
            <a:r>
              <a:rPr lang="en-CA" sz="3600" dirty="0">
                <a:solidFill>
                  <a:schemeClr val="bg1"/>
                </a:solidFill>
                <a:latin typeface="Arial" panose="020B0604020202020204" pitchFamily="34" charset="0"/>
                <a:cs typeface="Arial" panose="020B0604020202020204" pitchFamily="34" charset="0"/>
              </a:rPr>
              <a:t> often poor viewing conditions and interference</a:t>
            </a:r>
          </a:p>
        </p:txBody>
      </p:sp>
      <p:sp>
        <p:nvSpPr>
          <p:cNvPr id="9" name="TextBox 8">
            <a:extLst>
              <a:ext uri="{FF2B5EF4-FFF2-40B4-BE49-F238E27FC236}">
                <a16:creationId xmlns:a16="http://schemas.microsoft.com/office/drawing/2014/main" xmlns="" id="{45A4C6E4-C9BE-4E75-B238-CCF966A2B9D0}"/>
              </a:ext>
            </a:extLst>
          </p:cNvPr>
          <p:cNvSpPr txBox="1"/>
          <p:nvPr/>
        </p:nvSpPr>
        <p:spPr>
          <a:xfrm>
            <a:off x="4163799" y="181234"/>
            <a:ext cx="3864401" cy="1015663"/>
          </a:xfrm>
          <a:prstGeom prst="rect">
            <a:avLst/>
          </a:prstGeom>
          <a:noFill/>
        </p:spPr>
        <p:txBody>
          <a:bodyPr wrap="square" rtlCol="0">
            <a:spAutoFit/>
          </a:bodyPr>
          <a:lstStyle/>
          <a:p>
            <a:r>
              <a:rPr lang="en-CA" sz="6000" dirty="0">
                <a:solidFill>
                  <a:schemeClr val="bg1"/>
                </a:solidFill>
                <a:latin typeface="Arial" panose="020B0604020202020204" pitchFamily="34" charset="0"/>
                <a:cs typeface="Arial" panose="020B0604020202020204" pitchFamily="34" charset="0"/>
              </a:rPr>
              <a:t>Data Used</a:t>
            </a:r>
            <a:endParaRPr lang="en-CA" sz="9600" dirty="0">
              <a:solidFill>
                <a:schemeClr val="bg1"/>
              </a:solidFill>
              <a:latin typeface="Arial" panose="020B0604020202020204" pitchFamily="34" charset="0"/>
              <a:cs typeface="Arial" panose="020B0604020202020204" pitchFamily="34" charset="0"/>
            </a:endParaRPr>
          </a:p>
        </p:txBody>
      </p:sp>
      <p:pic>
        <p:nvPicPr>
          <p:cNvPr id="3076" name="Picture 4" descr="Image result for ground based magnetometer locations canada">
            <a:extLst>
              <a:ext uri="{FF2B5EF4-FFF2-40B4-BE49-F238E27FC236}">
                <a16:creationId xmlns:a16="http://schemas.microsoft.com/office/drawing/2014/main" xmlns="" id="{E4965F63-F8AC-48FA-B567-57BCD98995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8920" y="4076699"/>
            <a:ext cx="4163800" cy="277586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xmlns="" id="{11E7D354-5EC6-42AE-A1FD-C63447662FA8}"/>
              </a:ext>
            </a:extLst>
          </p:cNvPr>
          <p:cNvPicPr>
            <a:picLocks noChangeAspect="1"/>
          </p:cNvPicPr>
          <p:nvPr/>
        </p:nvPicPr>
        <p:blipFill rotWithShape="1">
          <a:blip r:embed="rId6">
            <a:extLst>
              <a:ext uri="{28A0092B-C50C-407E-A947-70E740481C1C}">
                <a14:useLocalDpi xmlns:a14="http://schemas.microsoft.com/office/drawing/2010/main" val="0"/>
              </a:ext>
            </a:extLst>
          </a:blip>
          <a:srcRect r="19407"/>
          <a:stretch/>
        </p:blipFill>
        <p:spPr>
          <a:xfrm>
            <a:off x="8457841" y="4076699"/>
            <a:ext cx="3734159" cy="2781301"/>
          </a:xfrm>
          <a:prstGeom prst="rect">
            <a:avLst/>
          </a:prstGeom>
        </p:spPr>
      </p:pic>
    </p:spTree>
    <p:extLst>
      <p:ext uri="{BB962C8B-B14F-4D97-AF65-F5344CB8AC3E}">
        <p14:creationId xmlns:p14="http://schemas.microsoft.com/office/powerpoint/2010/main" val="1783343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EFFF07B-BC48-40C0-9D17-4D82550F67AF}"/>
              </a:ext>
            </a:extLst>
          </p:cNvPr>
          <p:cNvSpPr txBox="1"/>
          <p:nvPr/>
        </p:nvSpPr>
        <p:spPr>
          <a:xfrm>
            <a:off x="1745813" y="1859313"/>
            <a:ext cx="8339764" cy="646331"/>
          </a:xfrm>
          <a:prstGeom prst="rect">
            <a:avLst/>
          </a:prstGeom>
          <a:noFill/>
        </p:spPr>
        <p:txBody>
          <a:bodyPr wrap="square" rtlCol="0">
            <a:spAutoFit/>
          </a:bodyPr>
          <a:lstStyle/>
          <a:p>
            <a:r>
              <a:rPr lang="en-CA" dirty="0">
                <a:solidFill>
                  <a:schemeClr val="bg1"/>
                </a:solidFill>
              </a:rPr>
              <a:t>It is known that the Northern Lights are accompanied by and produce magnetic disturbances that are measurable from the Earth’s surface. </a:t>
            </a:r>
            <a:endParaRPr lang="en-CA" sz="3600" dirty="0">
              <a:solidFill>
                <a:schemeClr val="bg1"/>
              </a:solidFill>
              <a:latin typeface="Times New Roman" panose="02020603050405020304" pitchFamily="18" charset="0"/>
              <a:cs typeface="Times New Roman" panose="02020603050405020304" pitchFamily="18" charset="0"/>
            </a:endParaRPr>
          </a:p>
        </p:txBody>
      </p:sp>
      <p:pic>
        <p:nvPicPr>
          <p:cNvPr id="5" name="Shape 123">
            <a:extLst>
              <a:ext uri="{FF2B5EF4-FFF2-40B4-BE49-F238E27FC236}">
                <a16:creationId xmlns:a16="http://schemas.microsoft.com/office/drawing/2014/main" xmlns="" id="{FDE81557-1C9E-4CD3-8705-E36FB91A4B7D}"/>
              </a:ext>
            </a:extLst>
          </p:cNvPr>
          <p:cNvPicPr preferRelativeResize="0"/>
          <p:nvPr/>
        </p:nvPicPr>
        <p:blipFill rotWithShape="1">
          <a:blip r:embed="rId3">
            <a:alphaModFix/>
          </a:blip>
          <a:srcRect/>
          <a:stretch/>
        </p:blipFill>
        <p:spPr>
          <a:xfrm>
            <a:off x="-14939" y="0"/>
            <a:ext cx="12206939" cy="6858000"/>
          </a:xfrm>
          <a:prstGeom prst="rect">
            <a:avLst/>
          </a:prstGeom>
          <a:noFill/>
          <a:ln>
            <a:noFill/>
          </a:ln>
        </p:spPr>
      </p:pic>
      <p:sp>
        <p:nvSpPr>
          <p:cNvPr id="6" name="TextBox 5">
            <a:extLst>
              <a:ext uri="{FF2B5EF4-FFF2-40B4-BE49-F238E27FC236}">
                <a16:creationId xmlns:a16="http://schemas.microsoft.com/office/drawing/2014/main" xmlns="" id="{B87A0BA6-BA2A-439E-BE34-9B5BBBAFA391}"/>
              </a:ext>
            </a:extLst>
          </p:cNvPr>
          <p:cNvSpPr txBox="1"/>
          <p:nvPr/>
        </p:nvSpPr>
        <p:spPr>
          <a:xfrm>
            <a:off x="919418" y="1859313"/>
            <a:ext cx="10099102" cy="3416320"/>
          </a:xfrm>
          <a:prstGeom prst="rect">
            <a:avLst/>
          </a:prstGeom>
          <a:noFill/>
        </p:spPr>
        <p:txBody>
          <a:bodyPr wrap="square" rtlCol="0">
            <a:spAutoFit/>
          </a:bodyPr>
          <a:lstStyle/>
          <a:p>
            <a:pPr marL="457200" lvl="0" indent="-381000">
              <a:buClr>
                <a:srgbClr val="FFFFFF"/>
              </a:buClr>
              <a:buSzPts val="2400"/>
              <a:buFont typeface="Arial"/>
              <a:buChar char="●"/>
            </a:pPr>
            <a:r>
              <a:rPr lang="en-US" sz="3600" kern="0" dirty="0">
                <a:solidFill>
                  <a:schemeClr val="bg1"/>
                </a:solidFill>
                <a:latin typeface="Arial" panose="020B0604020202020204" pitchFamily="34" charset="0"/>
                <a:ea typeface="Arial"/>
                <a:cs typeface="Arial" panose="020B0604020202020204" pitchFamily="34" charset="0"/>
                <a:sym typeface="Arial"/>
              </a:rPr>
              <a:t>Filtering the data</a:t>
            </a:r>
          </a:p>
          <a:p>
            <a:pPr marL="457200" lvl="0" indent="-381000">
              <a:buClr>
                <a:srgbClr val="FFFFFF"/>
              </a:buClr>
              <a:buSzPts val="2400"/>
              <a:buFont typeface="Arial"/>
              <a:buChar char="●"/>
            </a:pPr>
            <a:r>
              <a:rPr lang="en-US" sz="3600" kern="0" dirty="0">
                <a:solidFill>
                  <a:schemeClr val="bg1"/>
                </a:solidFill>
                <a:latin typeface="Arial" panose="020B0604020202020204" pitchFamily="34" charset="0"/>
                <a:ea typeface="Arial"/>
                <a:cs typeface="Arial" panose="020B0604020202020204" pitchFamily="34" charset="0"/>
                <a:sym typeface="Arial"/>
              </a:rPr>
              <a:t>Sorting out ACE and GMAG data</a:t>
            </a:r>
          </a:p>
          <a:p>
            <a:pPr marL="457200" lvl="0" indent="-381000">
              <a:buClr>
                <a:srgbClr val="FFFFFF"/>
              </a:buClr>
              <a:buSzPts val="2400"/>
              <a:buFont typeface="Arial"/>
              <a:buChar char="●"/>
            </a:pPr>
            <a:r>
              <a:rPr lang="en-US" sz="3600" kern="0" dirty="0">
                <a:solidFill>
                  <a:schemeClr val="bg1"/>
                </a:solidFill>
                <a:latin typeface="Arial" panose="020B0604020202020204" pitchFamily="34" charset="0"/>
                <a:cs typeface="Arial" panose="020B0604020202020204" pitchFamily="34" charset="0"/>
                <a:sym typeface="Arial"/>
              </a:rPr>
              <a:t>Analyzing data and determining threshold</a:t>
            </a:r>
            <a:endParaRPr lang="en-CA" sz="3600" kern="0" dirty="0">
              <a:solidFill>
                <a:schemeClr val="bg1"/>
              </a:solidFill>
              <a:latin typeface="Arial" panose="020B0604020202020204" pitchFamily="34" charset="0"/>
              <a:cs typeface="Arial" panose="020B0604020202020204" pitchFamily="34" charset="0"/>
              <a:sym typeface="Arial"/>
            </a:endParaRPr>
          </a:p>
          <a:p>
            <a:pPr marL="457200" lvl="0" indent="-381000">
              <a:buClr>
                <a:srgbClr val="FFFFFF"/>
              </a:buClr>
              <a:buSzPts val="2400"/>
              <a:buFont typeface="Arial"/>
              <a:buChar char="●"/>
            </a:pPr>
            <a:r>
              <a:rPr lang="en-CA" sz="3600" dirty="0">
                <a:solidFill>
                  <a:schemeClr val="bg1"/>
                </a:solidFill>
                <a:latin typeface="Arial" panose="020B0604020202020204" pitchFamily="34" charset="0"/>
                <a:cs typeface="Arial" panose="020B0604020202020204" pitchFamily="34" charset="0"/>
              </a:rPr>
              <a:t>Determining the function</a:t>
            </a:r>
          </a:p>
          <a:p>
            <a:pPr marL="457200" lvl="0" indent="-381000">
              <a:buClr>
                <a:srgbClr val="FFFFFF"/>
              </a:buClr>
              <a:buSzPts val="2400"/>
              <a:buFont typeface="Arial"/>
              <a:buChar char="●"/>
            </a:pPr>
            <a:r>
              <a:rPr lang="en-CA" sz="3600" dirty="0">
                <a:solidFill>
                  <a:schemeClr val="bg1"/>
                </a:solidFill>
                <a:latin typeface="Arial" panose="020B0604020202020204" pitchFamily="34" charset="0"/>
                <a:cs typeface="Arial" panose="020B0604020202020204" pitchFamily="34" charset="0"/>
              </a:rPr>
              <a:t>Predicting aurora appearance</a:t>
            </a:r>
          </a:p>
          <a:p>
            <a:pPr marL="457200" lvl="0" indent="-381000">
              <a:buClr>
                <a:srgbClr val="FFFFFF"/>
              </a:buClr>
              <a:buSzPts val="2400"/>
              <a:buFont typeface="Arial"/>
              <a:buChar char="●"/>
            </a:pPr>
            <a:endParaRPr lang="en-CA" sz="3600"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xmlns="" id="{23D8B938-0B89-4578-9D5D-137414FF4F35}"/>
              </a:ext>
            </a:extLst>
          </p:cNvPr>
          <p:cNvSpPr txBox="1"/>
          <p:nvPr/>
        </p:nvSpPr>
        <p:spPr>
          <a:xfrm>
            <a:off x="4576976" y="243486"/>
            <a:ext cx="3038048" cy="1015663"/>
          </a:xfrm>
          <a:prstGeom prst="rect">
            <a:avLst/>
          </a:prstGeom>
          <a:noFill/>
        </p:spPr>
        <p:txBody>
          <a:bodyPr wrap="square" rtlCol="0">
            <a:spAutoFit/>
          </a:bodyPr>
          <a:lstStyle/>
          <a:p>
            <a:r>
              <a:rPr lang="en-CA" sz="6000" dirty="0">
                <a:solidFill>
                  <a:schemeClr val="bg1"/>
                </a:solidFill>
                <a:latin typeface="Arial" panose="020B0604020202020204" pitchFamily="34" charset="0"/>
                <a:cs typeface="Arial" panose="020B0604020202020204" pitchFamily="34" charset="0"/>
              </a:rPr>
              <a:t>Solution</a:t>
            </a:r>
            <a:endParaRPr lang="en-CA" sz="9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6563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EFFF07B-BC48-40C0-9D17-4D82550F67AF}"/>
              </a:ext>
            </a:extLst>
          </p:cNvPr>
          <p:cNvSpPr txBox="1"/>
          <p:nvPr/>
        </p:nvSpPr>
        <p:spPr>
          <a:xfrm>
            <a:off x="1745813" y="1859313"/>
            <a:ext cx="8339764" cy="646331"/>
          </a:xfrm>
          <a:prstGeom prst="rect">
            <a:avLst/>
          </a:prstGeom>
          <a:noFill/>
        </p:spPr>
        <p:txBody>
          <a:bodyPr wrap="square" rtlCol="0">
            <a:spAutoFit/>
          </a:bodyPr>
          <a:lstStyle/>
          <a:p>
            <a:r>
              <a:rPr lang="en-CA" dirty="0">
                <a:solidFill>
                  <a:schemeClr val="bg1"/>
                </a:solidFill>
              </a:rPr>
              <a:t>It is known that the Northern Lights are accompanied by and produce magnetic disturbances that are measurable from the Earth’s surface. </a:t>
            </a:r>
            <a:endParaRPr lang="en-CA" sz="3600" dirty="0">
              <a:solidFill>
                <a:schemeClr val="bg1"/>
              </a:solidFill>
              <a:latin typeface="Times New Roman" panose="02020603050405020304" pitchFamily="18" charset="0"/>
              <a:cs typeface="Times New Roman" panose="02020603050405020304" pitchFamily="18" charset="0"/>
            </a:endParaRPr>
          </a:p>
        </p:txBody>
      </p:sp>
      <p:pic>
        <p:nvPicPr>
          <p:cNvPr id="5" name="Shape 123">
            <a:extLst>
              <a:ext uri="{FF2B5EF4-FFF2-40B4-BE49-F238E27FC236}">
                <a16:creationId xmlns:a16="http://schemas.microsoft.com/office/drawing/2014/main" xmlns="" id="{FDE81557-1C9E-4CD3-8705-E36FB91A4B7D}"/>
              </a:ext>
            </a:extLst>
          </p:cNvPr>
          <p:cNvPicPr preferRelativeResize="0"/>
          <p:nvPr/>
        </p:nvPicPr>
        <p:blipFill rotWithShape="1">
          <a:blip r:embed="rId3">
            <a:alphaModFix/>
          </a:blip>
          <a:srcRect/>
          <a:stretch/>
        </p:blipFill>
        <p:spPr>
          <a:xfrm>
            <a:off x="-14939" y="0"/>
            <a:ext cx="12206939" cy="6858000"/>
          </a:xfrm>
          <a:prstGeom prst="rect">
            <a:avLst/>
          </a:prstGeom>
          <a:noFill/>
          <a:ln>
            <a:noFill/>
          </a:ln>
        </p:spPr>
      </p:pic>
      <p:sp>
        <p:nvSpPr>
          <p:cNvPr id="7" name="TextBox 6">
            <a:extLst>
              <a:ext uri="{FF2B5EF4-FFF2-40B4-BE49-F238E27FC236}">
                <a16:creationId xmlns:a16="http://schemas.microsoft.com/office/drawing/2014/main" xmlns="" id="{23D8B938-0B89-4578-9D5D-137414FF4F35}"/>
              </a:ext>
            </a:extLst>
          </p:cNvPr>
          <p:cNvSpPr txBox="1"/>
          <p:nvPr/>
        </p:nvSpPr>
        <p:spPr>
          <a:xfrm>
            <a:off x="3850738" y="197320"/>
            <a:ext cx="4475584" cy="1015663"/>
          </a:xfrm>
          <a:prstGeom prst="rect">
            <a:avLst/>
          </a:prstGeom>
          <a:noFill/>
        </p:spPr>
        <p:txBody>
          <a:bodyPr wrap="square" rtlCol="0">
            <a:spAutoFit/>
          </a:bodyPr>
          <a:lstStyle/>
          <a:p>
            <a:r>
              <a:rPr lang="en-CA" sz="6000" dirty="0">
                <a:solidFill>
                  <a:schemeClr val="bg1"/>
                </a:solidFill>
                <a:latin typeface="Arial" panose="020B0604020202020204" pitchFamily="34" charset="0"/>
                <a:cs typeface="Arial" panose="020B0604020202020204" pitchFamily="34" charset="0"/>
              </a:rPr>
              <a:t>Our Solution</a:t>
            </a:r>
            <a:endParaRPr lang="en-CA" sz="9600" dirty="0">
              <a:solidFill>
                <a:schemeClr val="bg1"/>
              </a:solidFill>
              <a:latin typeface="Arial" panose="020B0604020202020204" pitchFamily="34" charset="0"/>
              <a:cs typeface="Arial" panose="020B0604020202020204" pitchFamily="34" charset="0"/>
            </a:endParaRPr>
          </a:p>
        </p:txBody>
      </p:sp>
      <p:pic>
        <p:nvPicPr>
          <p:cNvPr id="6148" name="Picture 4" descr="https://raw.githubusercontent.com/EddyMjay/Aurora-Borealis-Team-CSA-05/master/time_ace.JPG?token=AS49qp2lu5z-9dCDh_c_isNrPlH7mmAIks5b1dSwwA%3D%3D">
            <a:extLst>
              <a:ext uri="{FF2B5EF4-FFF2-40B4-BE49-F238E27FC236}">
                <a16:creationId xmlns:a16="http://schemas.microsoft.com/office/drawing/2014/main" xmlns="" id="{216A071E-3105-4ED6-B550-EBBF1BEC0C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478" y="1859313"/>
            <a:ext cx="5343525" cy="424815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https://raw.githubusercontent.com/EddyMjay/Aurora-Borealis-Team-CSA-05/master/time_ground.JPG?token=AS49qvM7QPOpqRGlMSoAFU5PR_WwxX5xks5b1dTwwA%3D%3D">
            <a:extLst>
              <a:ext uri="{FF2B5EF4-FFF2-40B4-BE49-F238E27FC236}">
                <a16:creationId xmlns:a16="http://schemas.microsoft.com/office/drawing/2014/main" xmlns="" id="{4803D8B0-5D2C-4EF9-AFCE-A5E79E1576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5072" y="1859312"/>
            <a:ext cx="5505450" cy="4248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295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EFFF07B-BC48-40C0-9D17-4D82550F67AF}"/>
              </a:ext>
            </a:extLst>
          </p:cNvPr>
          <p:cNvSpPr txBox="1"/>
          <p:nvPr/>
        </p:nvSpPr>
        <p:spPr>
          <a:xfrm>
            <a:off x="1745813" y="1859313"/>
            <a:ext cx="8339764" cy="646331"/>
          </a:xfrm>
          <a:prstGeom prst="rect">
            <a:avLst/>
          </a:prstGeom>
          <a:noFill/>
        </p:spPr>
        <p:txBody>
          <a:bodyPr wrap="square" rtlCol="0">
            <a:spAutoFit/>
          </a:bodyPr>
          <a:lstStyle/>
          <a:p>
            <a:r>
              <a:rPr lang="en-CA" dirty="0">
                <a:solidFill>
                  <a:schemeClr val="bg1"/>
                </a:solidFill>
              </a:rPr>
              <a:t>It is known that the Northern Lights are accompanied by and produce magnetic disturbances that are measurable from the Earth’s surface. </a:t>
            </a:r>
            <a:endParaRPr lang="en-CA" sz="3600" dirty="0">
              <a:solidFill>
                <a:schemeClr val="bg1"/>
              </a:solidFill>
              <a:latin typeface="Times New Roman" panose="02020603050405020304" pitchFamily="18" charset="0"/>
              <a:cs typeface="Times New Roman" panose="02020603050405020304" pitchFamily="18" charset="0"/>
            </a:endParaRPr>
          </a:p>
        </p:txBody>
      </p:sp>
      <p:pic>
        <p:nvPicPr>
          <p:cNvPr id="5" name="Shape 123">
            <a:extLst>
              <a:ext uri="{FF2B5EF4-FFF2-40B4-BE49-F238E27FC236}">
                <a16:creationId xmlns:a16="http://schemas.microsoft.com/office/drawing/2014/main" xmlns="" id="{FDE81557-1C9E-4CD3-8705-E36FB91A4B7D}"/>
              </a:ext>
            </a:extLst>
          </p:cNvPr>
          <p:cNvPicPr preferRelativeResize="0"/>
          <p:nvPr/>
        </p:nvPicPr>
        <p:blipFill rotWithShape="1">
          <a:blip r:embed="rId3">
            <a:alphaModFix/>
          </a:blip>
          <a:srcRect/>
          <a:stretch/>
        </p:blipFill>
        <p:spPr>
          <a:xfrm>
            <a:off x="0" y="0"/>
            <a:ext cx="12206939" cy="6858000"/>
          </a:xfrm>
          <a:prstGeom prst="rect">
            <a:avLst/>
          </a:prstGeom>
          <a:noFill/>
          <a:ln>
            <a:noFill/>
          </a:ln>
        </p:spPr>
      </p:pic>
      <p:pic>
        <p:nvPicPr>
          <p:cNvPr id="1026" name="Picture 2" descr="WNF-LifeGuard (@wnflifeguard) | Twit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1999" cy="6819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5044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353</Words>
  <Application>Microsoft Office PowerPoint</Application>
  <PresentationFormat>Widescreen</PresentationFormat>
  <Paragraphs>41</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Eddy</dc:creator>
  <cp:lastModifiedBy>Stephane</cp:lastModifiedBy>
  <cp:revision>35</cp:revision>
  <dcterms:created xsi:type="dcterms:W3CDTF">2018-10-21T14:05:33Z</dcterms:created>
  <dcterms:modified xsi:type="dcterms:W3CDTF">2018-10-21T15:42:35Z</dcterms:modified>
</cp:coreProperties>
</file>