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718300" cy="9855200"/>
  <p:embeddedFontLs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11474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05237" y="0"/>
            <a:ext cx="2911474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895350" y="739775"/>
            <a:ext cx="4927599" cy="3695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1512" y="4681537"/>
            <a:ext cx="5375274" cy="4433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361488"/>
            <a:ext cx="2911474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05237" y="9361488"/>
            <a:ext cx="2911474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671512" y="4681537"/>
            <a:ext cx="5375274" cy="443388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x="895350" y="739775"/>
            <a:ext cx="4927599" cy="3695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71512" y="4681537"/>
            <a:ext cx="5375274" cy="443388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895350" y="739775"/>
            <a:ext cx="4927599" cy="3695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Have the FourProjects DisplayADMS workspace already open.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895350" y="739775"/>
            <a:ext cx="4927500" cy="369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5588" cy="68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type="ctrTitle"/>
          </p:nvPr>
        </p:nvSpPr>
        <p:spPr>
          <a:xfrm>
            <a:off x="1985963" y="1957388"/>
            <a:ext cx="6800849" cy="187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987550" y="3998912"/>
            <a:ext cx="6799263" cy="2224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8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25146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9718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3429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3886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/>
        </p:nvSpPr>
        <p:spPr>
          <a:xfrm>
            <a:off x="1355725" y="5043487"/>
            <a:ext cx="35988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987550" y="363537"/>
            <a:ext cx="6804024" cy="96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 rot="5400000">
            <a:off x="3012282" y="483394"/>
            <a:ext cx="4751387" cy="680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25146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9718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3429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3886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 rot="5400000">
            <a:off x="4992687" y="2462213"/>
            <a:ext cx="5897562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 rot="5400000">
            <a:off x="1513682" y="835819"/>
            <a:ext cx="589756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25146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9718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3429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3886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1987550" y="363537"/>
            <a:ext cx="6804024" cy="96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985963" y="1509712"/>
            <a:ext cx="6804024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25146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9718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3429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3886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987550" y="363537"/>
            <a:ext cx="6804024" cy="96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985963" y="1509712"/>
            <a:ext cx="3325811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5464175" y="1509712"/>
            <a:ext cx="3325812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987550" y="363537"/>
            <a:ext cx="6804024" cy="96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FBD77"/>
              </a:buClr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5588" cy="68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1987550" y="363537"/>
            <a:ext cx="6804024" cy="96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3470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985963" y="1509712"/>
            <a:ext cx="6804024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20574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25146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9718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34290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3886200" marR="0" rtl="0" algn="l">
              <a:spcBef>
                <a:spcPts val="48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1985963" y="1957388"/>
            <a:ext cx="6800849" cy="187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Building GUIs in MATLAB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1987550" y="3998912"/>
            <a:ext cx="6799263" cy="2224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FBD77"/>
              </a:buClr>
              <a:buSzPct val="25000"/>
              <a:buFont typeface="Times"/>
              <a:buNone/>
            </a:pPr>
            <a:r>
              <a:rPr lang="en-US"/>
              <a:t>Eddy Barratt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FBD77"/>
              </a:buClr>
              <a:buSzPct val="25000"/>
              <a:buFont typeface="Times"/>
              <a:buNone/>
            </a:pPr>
            <a:r>
              <a:rPr lang="en-US"/>
              <a:t>16th December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25" y="2013774"/>
            <a:ext cx="4959374" cy="43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 - uicontrol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526675" y="895000"/>
            <a:ext cx="33207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Define the ControlFigure property, which is a MATLAB figure object.</a:t>
            </a:r>
          </a:p>
        </p:txBody>
      </p:sp>
      <p:cxnSp>
        <p:nvCxnSpPr>
          <p:cNvPr id="140" name="Shape 140"/>
          <p:cNvCxnSpPr/>
          <p:nvPr/>
        </p:nvCxnSpPr>
        <p:spPr>
          <a:xfrm flipH="1">
            <a:off x="4128225" y="1644575"/>
            <a:ext cx="1342500" cy="109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/>
          <p:nvPr/>
        </p:nvCxnSpPr>
        <p:spPr>
          <a:xfrm flipH="1">
            <a:off x="6007625" y="4020537"/>
            <a:ext cx="1077300" cy="44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2" name="Shape 142"/>
          <p:cNvSpPr txBox="1"/>
          <p:nvPr>
            <p:ph type="title"/>
          </p:nvPr>
        </p:nvSpPr>
        <p:spPr>
          <a:xfrm>
            <a:off x="1987550" y="923648"/>
            <a:ext cx="4691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BuildControlPanel method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7084925" y="3277975"/>
            <a:ext cx="19596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Define various User Interface Controls and place them within the figure.</a:t>
            </a:r>
          </a:p>
        </p:txBody>
      </p:sp>
      <p:cxnSp>
        <p:nvCxnSpPr>
          <p:cNvPr id="144" name="Shape 144"/>
          <p:cNvCxnSpPr/>
          <p:nvPr/>
        </p:nvCxnSpPr>
        <p:spPr>
          <a:xfrm flipH="1">
            <a:off x="5672225" y="3665325"/>
            <a:ext cx="1412700" cy="35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/>
          <p:nvPr/>
        </p:nvCxnSpPr>
        <p:spPr>
          <a:xfrm flipH="1">
            <a:off x="5660975" y="4419100"/>
            <a:ext cx="1499100" cy="85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/>
          <p:nvPr/>
        </p:nvCxnSpPr>
        <p:spPr>
          <a:xfrm flipH="1">
            <a:off x="6108400" y="4537950"/>
            <a:ext cx="1450200" cy="122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225" y="1673075"/>
            <a:ext cx="3645150" cy="220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23" y="2159200"/>
            <a:ext cx="5585975" cy="42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 - uicontrol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5069475" y="818800"/>
            <a:ext cx="23271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Use the values from the HarmonicSeries object to define strings.</a:t>
            </a:r>
          </a:p>
        </p:txBody>
      </p:sp>
      <p:cxnSp>
        <p:nvCxnSpPr>
          <p:cNvPr id="156" name="Shape 156"/>
          <p:cNvCxnSpPr/>
          <p:nvPr/>
        </p:nvCxnSpPr>
        <p:spPr>
          <a:xfrm flipH="1">
            <a:off x="4027350" y="1700525"/>
            <a:ext cx="1242000" cy="1487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>
            <p:ph type="title"/>
          </p:nvPr>
        </p:nvSpPr>
        <p:spPr>
          <a:xfrm>
            <a:off x="1987550" y="923648"/>
            <a:ext cx="4691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FillControlPanel method</a:t>
            </a:r>
          </a:p>
        </p:txBody>
      </p:sp>
      <p:cxnSp>
        <p:nvCxnSpPr>
          <p:cNvPr id="158" name="Shape 158"/>
          <p:cNvCxnSpPr/>
          <p:nvPr/>
        </p:nvCxnSpPr>
        <p:spPr>
          <a:xfrm flipH="1">
            <a:off x="5266300" y="2114450"/>
            <a:ext cx="1949700" cy="166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7126875" y="1276000"/>
            <a:ext cx="22164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And set the ‘String’ properties of the uicontrol objects.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23" y="2159200"/>
            <a:ext cx="5585975" cy="42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 - uicontrol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5069475" y="818800"/>
            <a:ext cx="23271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Use the values from the HarmonicSeries object to define strings.</a:t>
            </a:r>
          </a:p>
        </p:txBody>
      </p:sp>
      <p:cxnSp>
        <p:nvCxnSpPr>
          <p:cNvPr id="168" name="Shape 168"/>
          <p:cNvCxnSpPr/>
          <p:nvPr/>
        </p:nvCxnSpPr>
        <p:spPr>
          <a:xfrm flipH="1">
            <a:off x="4027350" y="1700525"/>
            <a:ext cx="1242000" cy="1487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9" name="Shape 169"/>
          <p:cNvSpPr txBox="1"/>
          <p:nvPr>
            <p:ph type="title"/>
          </p:nvPr>
        </p:nvSpPr>
        <p:spPr>
          <a:xfrm>
            <a:off x="1987550" y="923648"/>
            <a:ext cx="4691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FillControlPanel method</a:t>
            </a:r>
          </a:p>
        </p:txBody>
      </p:sp>
      <p:cxnSp>
        <p:nvCxnSpPr>
          <p:cNvPr id="170" name="Shape 170"/>
          <p:cNvCxnSpPr/>
          <p:nvPr/>
        </p:nvCxnSpPr>
        <p:spPr>
          <a:xfrm flipH="1">
            <a:off x="5266300" y="2114450"/>
            <a:ext cx="1949700" cy="166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1" name="Shape 171"/>
          <p:cNvSpPr txBox="1"/>
          <p:nvPr/>
        </p:nvSpPr>
        <p:spPr>
          <a:xfrm>
            <a:off x="7126875" y="1276000"/>
            <a:ext cx="22164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And set the ‘String’ properties of the uicontrol objects.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225" y="2892275"/>
            <a:ext cx="3645150" cy="220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25" y="2211086"/>
            <a:ext cx="5517050" cy="415191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 - callbacks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5806350" y="1104900"/>
            <a:ext cx="24933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Two different ‘pushbutton’ uicontrols to plot the harmonic series.</a:t>
            </a:r>
          </a:p>
        </p:txBody>
      </p:sp>
      <p:cxnSp>
        <p:nvCxnSpPr>
          <p:cNvPr id="181" name="Shape 181"/>
          <p:cNvCxnSpPr/>
          <p:nvPr/>
        </p:nvCxnSpPr>
        <p:spPr>
          <a:xfrm flipH="1">
            <a:off x="3345150" y="1901900"/>
            <a:ext cx="2382900" cy="241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2" name="Shape 182"/>
          <p:cNvSpPr txBox="1"/>
          <p:nvPr>
            <p:ph type="title"/>
          </p:nvPr>
        </p:nvSpPr>
        <p:spPr>
          <a:xfrm>
            <a:off x="1987550" y="923648"/>
            <a:ext cx="4691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BuildControlPanel method</a:t>
            </a:r>
          </a:p>
        </p:txBody>
      </p:sp>
      <p:cxnSp>
        <p:nvCxnSpPr>
          <p:cNvPr id="183" name="Shape 183"/>
          <p:cNvCxnSpPr/>
          <p:nvPr/>
        </p:nvCxnSpPr>
        <p:spPr>
          <a:xfrm flipH="1">
            <a:off x="5085325" y="4833050"/>
            <a:ext cx="2464200" cy="54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7562825" y="4028700"/>
            <a:ext cx="15102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Both calling the same ‘PlotSeries’ method.</a:t>
            </a:r>
          </a:p>
        </p:txBody>
      </p:sp>
      <p:cxnSp>
        <p:nvCxnSpPr>
          <p:cNvPr id="185" name="Shape 185"/>
          <p:cNvCxnSpPr/>
          <p:nvPr/>
        </p:nvCxnSpPr>
        <p:spPr>
          <a:xfrm flipH="1">
            <a:off x="3647250" y="2054300"/>
            <a:ext cx="2233200" cy="282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>
            <a:stCxn id="184" idx="1"/>
          </p:cNvCxnSpPr>
          <p:nvPr/>
        </p:nvCxnSpPr>
        <p:spPr>
          <a:xfrm flipH="1">
            <a:off x="5011925" y="4605300"/>
            <a:ext cx="2550900" cy="1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075" y="2054303"/>
            <a:ext cx="2966924" cy="179467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49" y="923649"/>
            <a:ext cx="5474475" cy="57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 - callbacks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6644550" y="923650"/>
            <a:ext cx="24933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Read the contents of the GUI and set the HarmonicSeries object to take the appropriate values.</a:t>
            </a:r>
          </a:p>
        </p:txBody>
      </p:sp>
      <p:cxnSp>
        <p:nvCxnSpPr>
          <p:cNvPr id="196" name="Shape 196"/>
          <p:cNvCxnSpPr>
            <a:stCxn id="197" idx="3"/>
          </p:cNvCxnSpPr>
          <p:nvPr/>
        </p:nvCxnSpPr>
        <p:spPr>
          <a:xfrm flipH="1">
            <a:off x="3165950" y="1348148"/>
            <a:ext cx="3513000" cy="93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7" name="Shape 197"/>
          <p:cNvSpPr txBox="1"/>
          <p:nvPr>
            <p:ph type="title"/>
          </p:nvPr>
        </p:nvSpPr>
        <p:spPr>
          <a:xfrm>
            <a:off x="1987550" y="923648"/>
            <a:ext cx="4691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PlotSeries method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678950" y="3724750"/>
            <a:ext cx="21126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Plot the lines.</a:t>
            </a:r>
          </a:p>
        </p:txBody>
      </p:sp>
      <p:cxnSp>
        <p:nvCxnSpPr>
          <p:cNvPr id="199" name="Shape 199"/>
          <p:cNvCxnSpPr>
            <a:stCxn id="200" idx="1"/>
          </p:cNvCxnSpPr>
          <p:nvPr/>
        </p:nvCxnSpPr>
        <p:spPr>
          <a:xfrm flipH="1">
            <a:off x="4922550" y="2760550"/>
            <a:ext cx="1722000" cy="338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" name="Shape 201"/>
          <p:cNvCxnSpPr>
            <a:stCxn id="198" idx="1"/>
          </p:cNvCxnSpPr>
          <p:nvPr/>
        </p:nvCxnSpPr>
        <p:spPr>
          <a:xfrm rot="10800000">
            <a:off x="5918150" y="3882100"/>
            <a:ext cx="760800" cy="4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0" name="Shape 200"/>
          <p:cNvSpPr txBox="1"/>
          <p:nvPr/>
        </p:nvSpPr>
        <p:spPr>
          <a:xfrm>
            <a:off x="6644550" y="2447650"/>
            <a:ext cx="2493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Open a figure, or get it if it’s already been opened.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678950" y="4498900"/>
            <a:ext cx="21126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The “Sender” argument is used to control the line colours </a:t>
            </a:r>
          </a:p>
        </p:txBody>
      </p:sp>
      <p:cxnSp>
        <p:nvCxnSpPr>
          <p:cNvPr id="203" name="Shape 203"/>
          <p:cNvCxnSpPr/>
          <p:nvPr/>
        </p:nvCxnSpPr>
        <p:spPr>
          <a:xfrm flipH="1">
            <a:off x="3244250" y="4842400"/>
            <a:ext cx="3434700" cy="33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4" name="Shape 204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 - In Action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724" y="899281"/>
            <a:ext cx="5288499" cy="47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549" y="4154878"/>
            <a:ext cx="3470000" cy="2098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In Action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569075" y="6031150"/>
            <a:ext cx="3400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/>
              <a:t>https://github.com/EddyTheB/HarmonicSeries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2215150" y="1487350"/>
            <a:ext cx="6511200" cy="29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347095"/>
              </a:buClr>
              <a:buSzPct val="100000"/>
            </a:pPr>
            <a:r>
              <a:rPr b="1" lang="en-US" sz="3000">
                <a:solidFill>
                  <a:srgbClr val="347095"/>
                </a:solidFill>
              </a:rPr>
              <a:t>Why use GUIs?</a:t>
            </a:r>
          </a:p>
          <a:p>
            <a:pPr indent="-419100" lvl="0" marL="457200" rtl="0">
              <a:spcBef>
                <a:spcPts val="0"/>
              </a:spcBef>
              <a:buClr>
                <a:srgbClr val="347095"/>
              </a:buClr>
              <a:buSzPct val="100000"/>
            </a:pPr>
            <a:r>
              <a:rPr b="1" lang="en-US" sz="3000">
                <a:solidFill>
                  <a:srgbClr val="347095"/>
                </a:solidFill>
              </a:rPr>
              <a:t>Object Oriented Programming</a:t>
            </a:r>
          </a:p>
          <a:p>
            <a:pPr indent="-419100" lvl="0" marL="457200" rtl="0">
              <a:spcBef>
                <a:spcPts val="0"/>
              </a:spcBef>
              <a:buClr>
                <a:srgbClr val="347095"/>
              </a:buClr>
              <a:buSzPct val="100000"/>
            </a:pPr>
            <a:r>
              <a:rPr b="1" lang="en-US" sz="3000">
                <a:solidFill>
                  <a:srgbClr val="347095"/>
                </a:solidFill>
              </a:rPr>
              <a:t>An example GUI Class</a:t>
            </a:r>
          </a:p>
          <a:p>
            <a:pPr indent="-419100" lvl="1" marL="914400" rtl="0">
              <a:spcBef>
                <a:spcPts val="0"/>
              </a:spcBef>
              <a:buClr>
                <a:srgbClr val="347095"/>
              </a:buClr>
              <a:buSzPct val="100000"/>
            </a:pPr>
            <a:r>
              <a:rPr b="1" lang="en-US" sz="3000">
                <a:solidFill>
                  <a:srgbClr val="347095"/>
                </a:solidFill>
              </a:rPr>
              <a:t>Constructor</a:t>
            </a:r>
          </a:p>
          <a:p>
            <a:pPr indent="-419100" lvl="1" marL="914400" rtl="0">
              <a:spcBef>
                <a:spcPts val="0"/>
              </a:spcBef>
              <a:buClr>
                <a:srgbClr val="347095"/>
              </a:buClr>
              <a:buSzPct val="100000"/>
            </a:pPr>
            <a:r>
              <a:rPr b="1" lang="en-US" sz="3000">
                <a:solidFill>
                  <a:srgbClr val="347095"/>
                </a:solidFill>
              </a:rPr>
              <a:t>Callbacks</a:t>
            </a:r>
          </a:p>
          <a:p>
            <a:pPr indent="-4191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47095"/>
              </a:buClr>
              <a:buSzPct val="100000"/>
            </a:pPr>
            <a:r>
              <a:rPr b="1" lang="en-US" sz="3000">
                <a:solidFill>
                  <a:srgbClr val="347095"/>
                </a:solidFill>
              </a:rPr>
              <a:t>In Actions.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Why GUIs?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931625" y="1104891"/>
            <a:ext cx="6804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None/>
            </a:pPr>
            <a:r>
              <a:rPr lang="en-US"/>
              <a:t>A well designed Graphical User Interface (GUI)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None/>
            </a:pPr>
            <a:r>
              <a:rPr lang="en-US"/>
              <a:t>provides an intuitive way for a user to interact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FBD77"/>
              </a:buClr>
              <a:buSzPct val="100000"/>
              <a:buFont typeface="Times"/>
              <a:buNone/>
            </a:pPr>
            <a:r>
              <a:rPr lang="en-US"/>
              <a:t>with a complex computer programme.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867" y="2336099"/>
            <a:ext cx="4197681" cy="3925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1987550" y="2975900"/>
            <a:ext cx="26664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Stand by for a MATLAB GUI demonstration...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Object Oriented Programming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987550" y="1104898"/>
            <a:ext cx="68040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 Oriented programming involves creating classes that contain properties and methods related to the objects they represent.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534" y="2304601"/>
            <a:ext cx="5286015" cy="40499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1744000" y="1363800"/>
            <a:ext cx="3437700" cy="50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&gt;&gt; HS = HarmonicSeries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HS =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HarmonicSeries with properties: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AngFreqs: [1 3 5 7]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    Amps: [4 1.3333 0.8000 0.5714]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OutputPerPeriod: 20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NumPeriods: 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TimeArray: [1x421 double]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 Results: [4x421 double]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ResultsSum: [4x421 double]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ResultsString: [1x59 char]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&gt;&gt; HS = HarmonicSeries([1,2,3])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HS =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HarmonicSeries with properties: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AngFreqs: [1 2 3]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    Amps: [1 1 1]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OutputPerPeriod: 20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NumPeriods: 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TimeArray: [1x181 double]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 Results: [3x181 double]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ResultsSum: [3x181 double]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ResultsString: 'y = 1sin(1x) + 1sin(2x) + 1sin(3x)'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271500" y="860200"/>
            <a:ext cx="3886200" cy="55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&gt;&gt; HS = HarmonicSeries([1,2,3], [4, 2, 4])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HS =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HarmonicSeries with properties: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AngFreqs: [1 2 3]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    Amps: [4 2 4]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OutputPerPeriod: 20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NumPeriods: 3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TimeArray: [1x181 double]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 Results: [3x181 double]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ResultsSum: [3x181 double]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ResultsString: 'y = 4sin(1x) + 4sin(3x) + 2sin(2x)'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&gt;&gt; HS.AngFreqs = [23, 45]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You cannot set the read-only property 'AngFreqs' of HarmonicSeries.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&gt;&gt; HS.SetFreqsAndAmps([23, 45], [5, 6])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&gt;&gt; HS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HS =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HarmonicSeries with properties: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AngFreqs: [23 45]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    Amps: [5 6]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OutputPerPeriod: 20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NumPeriods: 3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TimeArray: [1x118 double]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   Results: [2x118 double]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   ResultsSum: [2x118 double]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ResultsString: 'y = 6sin(45x) + 5sin(23x)'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1731350" y="876300"/>
            <a:ext cx="31998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Watch as I code...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Object Oriented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1987550" y="1104905"/>
            <a:ext cx="6804000" cy="4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/>
              <a:t>Classes are self contained objects with properties and methods.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/>
              <a:t>Classes can be called by other programmes, or stand alone.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Object Oriented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026" y="2300726"/>
            <a:ext cx="5286025" cy="4053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987550" y="1104905"/>
            <a:ext cx="6804000" cy="4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/>
              <a:t>Classes can raise, control, and be controlled by figures.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375" y="2923975"/>
            <a:ext cx="272415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249050" y="2227950"/>
            <a:ext cx="20136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Then it</a:t>
            </a:r>
            <a:r>
              <a:rPr b="1" lang="en-US"/>
              <a:t> calls the “BuildControlPanel” method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146" y="2148974"/>
            <a:ext cx="5483900" cy="420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Shape 112"/>
          <p:cNvCxnSpPr/>
          <p:nvPr/>
        </p:nvCxnSpPr>
        <p:spPr>
          <a:xfrm flipH="1">
            <a:off x="4430275" y="3076600"/>
            <a:ext cx="2987100" cy="98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/>
          <p:nvPr/>
        </p:nvCxnSpPr>
        <p:spPr>
          <a:xfrm rot="10800000">
            <a:off x="4389550" y="4262425"/>
            <a:ext cx="3229200" cy="49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7325250" y="4795850"/>
            <a:ext cx="20136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Followed by</a:t>
            </a:r>
            <a:r>
              <a:rPr b="1" lang="en-US"/>
              <a:t> the “FillControlPanel” method</a:t>
            </a:r>
          </a:p>
        </p:txBody>
      </p:sp>
      <p:cxnSp>
        <p:nvCxnSpPr>
          <p:cNvPr id="115" name="Shape 115"/>
          <p:cNvCxnSpPr/>
          <p:nvPr/>
        </p:nvCxnSpPr>
        <p:spPr>
          <a:xfrm flipH="1">
            <a:off x="4850400" y="1901900"/>
            <a:ext cx="474900" cy="169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 txBox="1"/>
          <p:nvPr/>
        </p:nvSpPr>
        <p:spPr>
          <a:xfrm>
            <a:off x="5225525" y="481075"/>
            <a:ext cx="2516400" cy="14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Constructor defines the “HarmonicSeries” property by initialising a HarmonicSeries object.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1987550" y="923648"/>
            <a:ext cx="4691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Constructor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25" y="2013774"/>
            <a:ext cx="4959374" cy="43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1987550" y="363537"/>
            <a:ext cx="6804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GUI Class - uicontrol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526675" y="895000"/>
            <a:ext cx="33207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Define the ControlFigure property, which is a MATLAB figure object.</a:t>
            </a:r>
          </a:p>
        </p:txBody>
      </p:sp>
      <p:cxnSp>
        <p:nvCxnSpPr>
          <p:cNvPr id="125" name="Shape 125"/>
          <p:cNvCxnSpPr/>
          <p:nvPr/>
        </p:nvCxnSpPr>
        <p:spPr>
          <a:xfrm flipH="1">
            <a:off x="4128225" y="1644575"/>
            <a:ext cx="1342500" cy="109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/>
          <p:nvPr/>
        </p:nvCxnSpPr>
        <p:spPr>
          <a:xfrm flipH="1">
            <a:off x="6007625" y="4020537"/>
            <a:ext cx="1077300" cy="44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 txBox="1"/>
          <p:nvPr>
            <p:ph type="title"/>
          </p:nvPr>
        </p:nvSpPr>
        <p:spPr>
          <a:xfrm>
            <a:off x="1987550" y="923648"/>
            <a:ext cx="4691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BuildControlPanel method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084925" y="3277975"/>
            <a:ext cx="19596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Define various User Interface Controls and place them within the figure.</a:t>
            </a:r>
          </a:p>
        </p:txBody>
      </p:sp>
      <p:cxnSp>
        <p:nvCxnSpPr>
          <p:cNvPr id="129" name="Shape 129"/>
          <p:cNvCxnSpPr/>
          <p:nvPr/>
        </p:nvCxnSpPr>
        <p:spPr>
          <a:xfrm flipH="1">
            <a:off x="5672225" y="3665325"/>
            <a:ext cx="1412700" cy="35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/>
          <p:nvPr/>
        </p:nvCxnSpPr>
        <p:spPr>
          <a:xfrm flipH="1">
            <a:off x="5660975" y="4419100"/>
            <a:ext cx="1499100" cy="85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/>
          <p:nvPr/>
        </p:nvCxnSpPr>
        <p:spPr>
          <a:xfrm flipH="1">
            <a:off x="6108400" y="4537950"/>
            <a:ext cx="1450200" cy="122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2" name="Shape 132"/>
          <p:cNvSpPr txBox="1"/>
          <p:nvPr/>
        </p:nvSpPr>
        <p:spPr>
          <a:xfrm>
            <a:off x="-190200" y="1104900"/>
            <a:ext cx="18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Why GUIs?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Object Oriented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A GUI Class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FFFFFF"/>
                </a:solidFill>
              </a:rPr>
              <a:t>Constructor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Callbacks</a:t>
            </a:r>
          </a:p>
          <a:p>
            <a:pPr indent="-3048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Times"/>
              <a:buChar char="•"/>
            </a:pPr>
            <a:r>
              <a:rPr b="1" lang="en-US" sz="1200">
                <a:solidFill>
                  <a:srgbClr val="B7B7B7"/>
                </a:solidFill>
              </a:rPr>
              <a:t>In 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PA_presentation template">
  <a:themeElements>
    <a:clrScheme name="SEPA Blank PowePoin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