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718300" cy="9855200"/>
  <p:embeddedFontLs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05237" y="0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361488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05237" y="9361488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Have the FourProjects DisplayADMS workspace already open.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5588" cy="6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ctrTitle"/>
          </p:nvPr>
        </p:nvSpPr>
        <p:spPr>
          <a:xfrm>
            <a:off x="1985963" y="1957388"/>
            <a:ext cx="6800849" cy="18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987550" y="3998912"/>
            <a:ext cx="6799263" cy="222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8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355725" y="5043487"/>
            <a:ext cx="35988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3012282" y="483394"/>
            <a:ext cx="4751387" cy="680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 rot="5400000">
            <a:off x="4992687" y="2462213"/>
            <a:ext cx="5897562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1513682" y="835819"/>
            <a:ext cx="58975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985963" y="1509712"/>
            <a:ext cx="6804024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985963" y="1509712"/>
            <a:ext cx="3325811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464175" y="1509712"/>
            <a:ext cx="3325812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5588" cy="6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985963" y="1509712"/>
            <a:ext cx="6804024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1985963" y="1957388"/>
            <a:ext cx="6800849" cy="18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Building GUIs in MATLAB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987550" y="3998912"/>
            <a:ext cx="6799263" cy="2224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25000"/>
              <a:buFont typeface="Times"/>
              <a:buNone/>
            </a:pPr>
            <a:r>
              <a:rPr lang="en-US"/>
              <a:t>Eddy Barratt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25000"/>
              <a:buFont typeface="Times"/>
              <a:buNone/>
            </a:pPr>
            <a:r>
              <a:rPr lang="en-US"/>
              <a:t>16th December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013774"/>
            <a:ext cx="4959374" cy="43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26675" y="895000"/>
            <a:ext cx="3320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the ControlFigure property, which is a MATLAB figure object.</a:t>
            </a:r>
          </a:p>
        </p:txBody>
      </p:sp>
      <p:cxnSp>
        <p:nvCxnSpPr>
          <p:cNvPr id="140" name="Shape 140"/>
          <p:cNvCxnSpPr/>
          <p:nvPr/>
        </p:nvCxnSpPr>
        <p:spPr>
          <a:xfrm flipH="1">
            <a:off x="4128225" y="1644575"/>
            <a:ext cx="1342500" cy="10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6007625" y="4020537"/>
            <a:ext cx="1077300" cy="44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84925" y="3277975"/>
            <a:ext cx="19596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various User Interface Controls and place them within the figure.</a:t>
            </a:r>
          </a:p>
        </p:txBody>
      </p:sp>
      <p:cxnSp>
        <p:nvCxnSpPr>
          <p:cNvPr id="144" name="Shape 144"/>
          <p:cNvCxnSpPr/>
          <p:nvPr/>
        </p:nvCxnSpPr>
        <p:spPr>
          <a:xfrm flipH="1">
            <a:off x="5672225" y="3665325"/>
            <a:ext cx="1412700" cy="35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 flipH="1">
            <a:off x="5660975" y="4419100"/>
            <a:ext cx="1499100" cy="85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x="6108400" y="4537950"/>
            <a:ext cx="1450200" cy="12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25" y="1673075"/>
            <a:ext cx="3645150" cy="220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3" y="2159200"/>
            <a:ext cx="5585975" cy="42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069475" y="818800"/>
            <a:ext cx="232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Use the values from the HarmonicSeries object to define strings.</a:t>
            </a:r>
          </a:p>
        </p:txBody>
      </p:sp>
      <p:cxnSp>
        <p:nvCxnSpPr>
          <p:cNvPr id="156" name="Shape 156"/>
          <p:cNvCxnSpPr/>
          <p:nvPr/>
        </p:nvCxnSpPr>
        <p:spPr>
          <a:xfrm flipH="1">
            <a:off x="4027350" y="1700525"/>
            <a:ext cx="1242000" cy="148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FillControlPanel method</a:t>
            </a:r>
          </a:p>
        </p:txBody>
      </p:sp>
      <p:cxnSp>
        <p:nvCxnSpPr>
          <p:cNvPr id="158" name="Shape 158"/>
          <p:cNvCxnSpPr/>
          <p:nvPr/>
        </p:nvCxnSpPr>
        <p:spPr>
          <a:xfrm flipH="1">
            <a:off x="5266300" y="2114450"/>
            <a:ext cx="1949700" cy="166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7126875" y="1276000"/>
            <a:ext cx="2216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And set the ‘String’ properties of the uicontrol objects.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3" y="2159200"/>
            <a:ext cx="5585975" cy="42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069475" y="818800"/>
            <a:ext cx="232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Use the values from the HarmonicSeries object to define strings.</a:t>
            </a:r>
          </a:p>
        </p:txBody>
      </p:sp>
      <p:cxnSp>
        <p:nvCxnSpPr>
          <p:cNvPr id="168" name="Shape 168"/>
          <p:cNvCxnSpPr/>
          <p:nvPr/>
        </p:nvCxnSpPr>
        <p:spPr>
          <a:xfrm flipH="1">
            <a:off x="4027350" y="1700525"/>
            <a:ext cx="1242000" cy="148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FillControlPanel method</a:t>
            </a:r>
          </a:p>
        </p:txBody>
      </p:sp>
      <p:cxnSp>
        <p:nvCxnSpPr>
          <p:cNvPr id="170" name="Shape 170"/>
          <p:cNvCxnSpPr/>
          <p:nvPr/>
        </p:nvCxnSpPr>
        <p:spPr>
          <a:xfrm flipH="1">
            <a:off x="5266300" y="2114450"/>
            <a:ext cx="1949700" cy="166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7126875" y="1276000"/>
            <a:ext cx="2216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And set the ‘String’ properties of the uicontrol objects.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25" y="2892275"/>
            <a:ext cx="3645150" cy="22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211086"/>
            <a:ext cx="5517050" cy="41519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callbacks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806350" y="1104900"/>
            <a:ext cx="24933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Two different ‘pushbutton’ uicontrols to plot the harmonic series.</a:t>
            </a:r>
          </a:p>
        </p:txBody>
      </p:sp>
      <p:cxnSp>
        <p:nvCxnSpPr>
          <p:cNvPr id="181" name="Shape 181"/>
          <p:cNvCxnSpPr/>
          <p:nvPr/>
        </p:nvCxnSpPr>
        <p:spPr>
          <a:xfrm flipH="1">
            <a:off x="3345150" y="1901900"/>
            <a:ext cx="2382900" cy="24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cxnSp>
        <p:nvCxnSpPr>
          <p:cNvPr id="183" name="Shape 183"/>
          <p:cNvCxnSpPr/>
          <p:nvPr/>
        </p:nvCxnSpPr>
        <p:spPr>
          <a:xfrm flipH="1">
            <a:off x="5085325" y="4833050"/>
            <a:ext cx="2464200" cy="54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7562825" y="4028700"/>
            <a:ext cx="1510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Both calling the same ‘PlotSeries’ method.</a:t>
            </a:r>
          </a:p>
        </p:txBody>
      </p:sp>
      <p:cxnSp>
        <p:nvCxnSpPr>
          <p:cNvPr id="185" name="Shape 185"/>
          <p:cNvCxnSpPr/>
          <p:nvPr/>
        </p:nvCxnSpPr>
        <p:spPr>
          <a:xfrm flipH="1">
            <a:off x="3647250" y="2054300"/>
            <a:ext cx="2233200" cy="282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4" idx="1"/>
          </p:cNvCxnSpPr>
          <p:nvPr/>
        </p:nvCxnSpPr>
        <p:spPr>
          <a:xfrm flipH="1">
            <a:off x="5011925" y="4605300"/>
            <a:ext cx="2550900" cy="1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75" y="2054303"/>
            <a:ext cx="2966924" cy="1794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49" y="923649"/>
            <a:ext cx="5474475" cy="57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callbacks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6644550" y="923650"/>
            <a:ext cx="24933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Read the contents of the GUI and set the HarmonicSeries object to take the appropriate values.</a:t>
            </a:r>
          </a:p>
        </p:txBody>
      </p:sp>
      <p:cxnSp>
        <p:nvCxnSpPr>
          <p:cNvPr id="196" name="Shape 196"/>
          <p:cNvCxnSpPr>
            <a:stCxn id="197" idx="3"/>
          </p:cNvCxnSpPr>
          <p:nvPr/>
        </p:nvCxnSpPr>
        <p:spPr>
          <a:xfrm flipH="1">
            <a:off x="3165950" y="1348148"/>
            <a:ext cx="3513000" cy="93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PlotSeries method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78950" y="3724750"/>
            <a:ext cx="2112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Plot the lines.</a:t>
            </a:r>
          </a:p>
        </p:txBody>
      </p:sp>
      <p:cxnSp>
        <p:nvCxnSpPr>
          <p:cNvPr id="199" name="Shape 199"/>
          <p:cNvCxnSpPr>
            <a:stCxn id="200" idx="1"/>
          </p:cNvCxnSpPr>
          <p:nvPr/>
        </p:nvCxnSpPr>
        <p:spPr>
          <a:xfrm flipH="1">
            <a:off x="4922550" y="2760550"/>
            <a:ext cx="1722000" cy="33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8" idx="1"/>
          </p:cNvCxnSpPr>
          <p:nvPr/>
        </p:nvCxnSpPr>
        <p:spPr>
          <a:xfrm rot="10800000">
            <a:off x="5918150" y="3882100"/>
            <a:ext cx="760800" cy="4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6644550" y="2447650"/>
            <a:ext cx="2493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Open a figure, or get it if it’s already been opened.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678950" y="4498900"/>
            <a:ext cx="2112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The “Sender” argument is used to control the line colours 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3244250" y="4842400"/>
            <a:ext cx="3434700" cy="3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In Action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24" y="899281"/>
            <a:ext cx="5288499" cy="47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549" y="4154878"/>
            <a:ext cx="3470000" cy="209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2215150" y="1487350"/>
            <a:ext cx="6511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Why use GUIs?</a:t>
            </a:r>
          </a:p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Object Oriented Programming</a:t>
            </a:r>
          </a:p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An example GUI Class</a:t>
            </a:r>
          </a:p>
          <a:p>
            <a:pPr indent="-419100" lvl="1" marL="9144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Constructor</a:t>
            </a:r>
          </a:p>
          <a:p>
            <a:pPr indent="-419100" lvl="1" marL="9144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Callbacks</a:t>
            </a:r>
          </a:p>
          <a:p>
            <a:pPr indent="-4191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In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Why GUIs?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931625" y="1104891"/>
            <a:ext cx="680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A well designed Graphical User Interface (GUI)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provides an intuitive way for a user to interact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with a complex computer programme.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67" y="2336099"/>
            <a:ext cx="4197681" cy="3925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987550" y="2975900"/>
            <a:ext cx="2666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Stand by for a MATLAB GUI demonstration...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987550" y="1104898"/>
            <a:ext cx="68040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Oriented programming involves creating classes that contain properties and methods related to the objects they represent.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534" y="2304601"/>
            <a:ext cx="5286015" cy="4049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744000" y="1363800"/>
            <a:ext cx="3437700" cy="5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3 5 7]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[4 1.3333 0.8000 0.5714]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[4x421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[4x421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[1x59 char]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HarmonicSeries([1,2,3])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2 3]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[1 1 1]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[1x181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[3x181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[3x181 double]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1sin(1x) + 1sin(2x) + 1sin(3x)'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71500" y="860200"/>
            <a:ext cx="3886200" cy="5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HarmonicSeries([1,2,3], [4, 2, 4])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2 3]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[4 2 4]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[3x181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[3x181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4sin(1x) + 4sin(3x) + 2sin(2x)'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HS.AngFreqs = [23, 45]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You cannot set the read-only property 'AngFreqs' of HarmonicSeries.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HS.SetFreqsAndAmps([23, 45], [5, 6])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[23 45]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[5 6]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[2x118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[2x118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6sin(45x) + 5sin(23x)'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731350" y="876300"/>
            <a:ext cx="3199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Watch as I code...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987550" y="1104905"/>
            <a:ext cx="68040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are self contained objects with properties and methods.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can be called by other programmes, or stand alone.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26" y="2300726"/>
            <a:ext cx="5286025" cy="405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987550" y="1104905"/>
            <a:ext cx="68040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can raise, control, and be controlled by figures.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375" y="2923975"/>
            <a:ext cx="27241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49050" y="2227950"/>
            <a:ext cx="2013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Then it</a:t>
            </a:r>
            <a:r>
              <a:rPr b="1" lang="en-US"/>
              <a:t> calls the “BuildControlPanel” method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46" y="2148974"/>
            <a:ext cx="5483900" cy="42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flipH="1">
            <a:off x="4430275" y="3076600"/>
            <a:ext cx="2987100" cy="98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4389550" y="4262425"/>
            <a:ext cx="3229200" cy="49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7325250" y="4795850"/>
            <a:ext cx="2013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Followed by</a:t>
            </a:r>
            <a:r>
              <a:rPr b="1" lang="en-US"/>
              <a:t> the “FillControlPanel” method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x="4850400" y="1901900"/>
            <a:ext cx="474900" cy="169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5225525" y="481075"/>
            <a:ext cx="25164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Constructor defines the “HarmonicSeries” property by initialising a HarmonicSeries object.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Constructor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013774"/>
            <a:ext cx="4959374" cy="43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26675" y="895000"/>
            <a:ext cx="3320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the ControlFigure property, which is a MATLAB figure object.</a:t>
            </a:r>
          </a:p>
        </p:txBody>
      </p:sp>
      <p:cxnSp>
        <p:nvCxnSpPr>
          <p:cNvPr id="125" name="Shape 125"/>
          <p:cNvCxnSpPr/>
          <p:nvPr/>
        </p:nvCxnSpPr>
        <p:spPr>
          <a:xfrm flipH="1">
            <a:off x="4128225" y="1644575"/>
            <a:ext cx="1342500" cy="10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6007625" y="4020537"/>
            <a:ext cx="1077300" cy="44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84925" y="3277975"/>
            <a:ext cx="19596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various User Interface Controls and place them within the figure.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5672225" y="3665325"/>
            <a:ext cx="1412700" cy="35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flipH="1">
            <a:off x="5660975" y="4419100"/>
            <a:ext cx="1499100" cy="85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flipH="1">
            <a:off x="6108400" y="4537950"/>
            <a:ext cx="1450200" cy="12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PA_presentation template">
  <a:themeElements>
    <a:clrScheme name="SEPA Blank Powe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