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8" r:id="rId2"/>
    <p:sldId id="275" r:id="rId3"/>
    <p:sldId id="282" r:id="rId4"/>
    <p:sldId id="283" r:id="rId5"/>
    <p:sldId id="288" r:id="rId6"/>
    <p:sldId id="290" r:id="rId7"/>
    <p:sldId id="293" r:id="rId8"/>
    <p:sldId id="296" r:id="rId9"/>
    <p:sldId id="291" r:id="rId10"/>
    <p:sldId id="292" r:id="rId11"/>
    <p:sldId id="297" r:id="rId12"/>
    <p:sldId id="294" r:id="rId13"/>
    <p:sldId id="278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25E54-3BF3-48EA-8525-62521C52B5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444B-5E25-4221-BCF0-A82633AE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default.asp" TargetMode="External"/><Relationship Id="rId2" Type="http://schemas.openxmlformats.org/officeDocument/2006/relationships/hyperlink" Target="http://www.tutorialspoint.com/sq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SQL Crash Course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Hosted by: Engineering Service Learning</a:t>
            </a:r>
          </a:p>
          <a:p>
            <a:r>
              <a:rPr lang="en-US" dirty="0" smtClean="0"/>
              <a:t>Presented by: Eduardo Hernandez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row1 in table1</a:t>
            </a:r>
          </a:p>
          <a:p>
            <a:pPr lvl="1"/>
            <a:r>
              <a:rPr lang="en-US" dirty="0" smtClean="0"/>
              <a:t>For row2 in table2</a:t>
            </a:r>
          </a:p>
          <a:p>
            <a:pPr lvl="2"/>
            <a:r>
              <a:rPr lang="en-US" dirty="0" smtClean="0"/>
              <a:t>If (table1.row1.att1 == table2.row2.att2)</a:t>
            </a:r>
          </a:p>
          <a:p>
            <a:pPr lvl="3"/>
            <a:r>
              <a:rPr lang="en-US" dirty="0" smtClean="0"/>
              <a:t>Print table1.row1 + table2.row2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Pseudocode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6" y="1447800"/>
            <a:ext cx="2819794" cy="325800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76800"/>
            <a:ext cx="1771897" cy="9812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03" y="1447800"/>
            <a:ext cx="454405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32" y="1481138"/>
            <a:ext cx="575273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Kinds of </a:t>
            </a:r>
            <a:r>
              <a:rPr lang="en-US" dirty="0"/>
              <a:t>J</a:t>
            </a:r>
            <a:r>
              <a:rPr lang="en-US" dirty="0" smtClean="0"/>
              <a:t>oins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514600"/>
            <a:ext cx="2133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4572000"/>
            <a:ext cx="26670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points a </a:t>
            </a:r>
            <a:r>
              <a:rPr lang="en-US" dirty="0" smtClean="0"/>
              <a:t>player scored in the regular season?</a:t>
            </a:r>
          </a:p>
          <a:p>
            <a:r>
              <a:rPr lang="en-US" dirty="0" smtClean="0"/>
              <a:t>Which games did LeBron James achieve a “triple-double?”</a:t>
            </a:r>
            <a:endParaRPr lang="en-US" dirty="0"/>
          </a:p>
          <a:p>
            <a:r>
              <a:rPr lang="en-US" dirty="0" smtClean="0"/>
              <a:t>How many times did Stephen Curry score more than 30 points in a row?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www.tutorialspoint.com/sql/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http://www.w3schools.com/sql/default.asp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more complex concepts like joining  and aggregates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 and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employees don’t live in Arizona?</a:t>
            </a:r>
          </a:p>
          <a:p>
            <a:r>
              <a:rPr lang="en-US" dirty="0" smtClean="0"/>
              <a:t>What’s the sum of every employees’ ages?</a:t>
            </a:r>
          </a:p>
          <a:p>
            <a:r>
              <a:rPr lang="en-US" dirty="0" smtClean="0"/>
              <a:t>What city do the most employees live in?</a:t>
            </a:r>
          </a:p>
          <a:p>
            <a:r>
              <a:rPr lang="en-US" dirty="0" smtClean="0"/>
              <a:t>What’s the name of the oldest employee?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Queries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>
                <a:solidFill>
                  <a:schemeClr val="bg2"/>
                </a:solidFill>
              </a:rPr>
              <a:t>SUM</a:t>
            </a:r>
            <a:r>
              <a:rPr lang="en-US" dirty="0" smtClean="0"/>
              <a:t>(attribute)</a:t>
            </a:r>
          </a:p>
          <a:p>
            <a:r>
              <a:rPr lang="en-US" dirty="0"/>
              <a:t>Select </a:t>
            </a:r>
            <a:r>
              <a:rPr lang="en-US" dirty="0" err="1" smtClean="0">
                <a:solidFill>
                  <a:schemeClr val="bg2"/>
                </a:solidFill>
              </a:rPr>
              <a:t>AVG</a:t>
            </a:r>
            <a:r>
              <a:rPr lang="en-US" dirty="0" smtClean="0"/>
              <a:t>(attribute</a:t>
            </a:r>
            <a:r>
              <a:rPr lang="en-US" dirty="0"/>
              <a:t>)</a:t>
            </a:r>
          </a:p>
          <a:p>
            <a:r>
              <a:rPr lang="en-US" dirty="0"/>
              <a:t>Select </a:t>
            </a:r>
            <a:r>
              <a:rPr lang="en-US" dirty="0" smtClean="0">
                <a:solidFill>
                  <a:schemeClr val="bg2"/>
                </a:solidFill>
              </a:rPr>
              <a:t>COUNT</a:t>
            </a:r>
            <a:r>
              <a:rPr lang="en-US" dirty="0" smtClean="0"/>
              <a:t>(attribute)</a:t>
            </a:r>
          </a:p>
          <a:p>
            <a:r>
              <a:rPr lang="en-US" dirty="0"/>
              <a:t>Select </a:t>
            </a:r>
            <a:r>
              <a:rPr lang="en-US" dirty="0" smtClean="0">
                <a:solidFill>
                  <a:schemeClr val="bg2"/>
                </a:solidFill>
              </a:rPr>
              <a:t>MAX</a:t>
            </a:r>
            <a:r>
              <a:rPr lang="en-US" dirty="0" smtClean="0"/>
              <a:t>(attribute)</a:t>
            </a:r>
          </a:p>
          <a:p>
            <a:r>
              <a:rPr lang="en-US" dirty="0"/>
              <a:t>Select </a:t>
            </a:r>
            <a:r>
              <a:rPr lang="en-US" dirty="0" smtClean="0">
                <a:solidFill>
                  <a:schemeClr val="bg2"/>
                </a:solidFill>
              </a:rPr>
              <a:t>MIN</a:t>
            </a:r>
            <a:r>
              <a:rPr lang="en-US" dirty="0" smtClean="0"/>
              <a:t>(attribute)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Think of them as functions</a:t>
            </a:r>
          </a:p>
          <a:p>
            <a:pPr lvl="1"/>
            <a:r>
              <a:rPr lang="en-US" dirty="0" smtClean="0"/>
              <a:t>Each aggregate will return a single number rather than a collection of rows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From </a:t>
            </a:r>
            <a:r>
              <a:rPr lang="en-US" dirty="0"/>
              <a:t>table1, </a:t>
            </a:r>
            <a:r>
              <a:rPr lang="en-US" dirty="0" smtClean="0"/>
              <a:t>table2</a:t>
            </a:r>
          </a:p>
          <a:p>
            <a:endParaRPr lang="en-US" dirty="0" smtClean="0"/>
          </a:p>
          <a:p>
            <a:r>
              <a:rPr lang="en-US" dirty="0" smtClean="0"/>
              <a:t>Leads to a “cross-join”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row1 in table1</a:t>
            </a:r>
          </a:p>
          <a:p>
            <a:pPr lvl="1"/>
            <a:r>
              <a:rPr lang="en-US" dirty="0" smtClean="0"/>
              <a:t>For row2 in table2</a:t>
            </a:r>
          </a:p>
          <a:p>
            <a:pPr lvl="2"/>
            <a:r>
              <a:rPr lang="en-US" dirty="0" smtClean="0"/>
              <a:t>Print table1.row1 + table2.row2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 Pseudocode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6" y="1447800"/>
            <a:ext cx="2819794" cy="325800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76800"/>
            <a:ext cx="1771897" cy="9812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2676899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6898821" cy="304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Example</a:t>
            </a:r>
          </a:p>
        </p:txBody>
      </p:sp>
    </p:spTree>
    <p:extLst>
      <p:ext uri="{BB962C8B-B14F-4D97-AF65-F5344CB8AC3E}">
        <p14:creationId xmlns:p14="http://schemas.microsoft.com/office/powerpoint/2010/main" val="13703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From </a:t>
            </a:r>
            <a:r>
              <a:rPr lang="en-US" dirty="0"/>
              <a:t>table1, </a:t>
            </a:r>
            <a:r>
              <a:rPr lang="en-US" dirty="0" smtClean="0"/>
              <a:t>table2</a:t>
            </a:r>
          </a:p>
          <a:p>
            <a:pPr marL="109728" indent="0">
              <a:buNone/>
            </a:pPr>
            <a:r>
              <a:rPr lang="en-US" dirty="0" smtClean="0"/>
              <a:t>  Where table1.attr1 = table2.att2</a:t>
            </a:r>
          </a:p>
          <a:p>
            <a:endParaRPr lang="en-US" dirty="0" smtClean="0"/>
          </a:p>
          <a:p>
            <a:r>
              <a:rPr lang="en-US" dirty="0" smtClean="0"/>
              <a:t>Leads to a “inner-join”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4">
      <a:dk1>
        <a:sysClr val="windowText" lastClr="000000"/>
      </a:dk1>
      <a:lt1>
        <a:sysClr val="window" lastClr="FFFFFF"/>
      </a:lt1>
      <a:dk2>
        <a:srgbClr val="464646"/>
      </a:dk2>
      <a:lt2>
        <a:srgbClr val="92D050"/>
      </a:lt2>
      <a:accent1>
        <a:srgbClr val="92D05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F3EF3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526</TotalTime>
  <Words>226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SQL Crash Course</vt:lpstr>
      <vt:lpstr>Learning Goals and Outcomes</vt:lpstr>
      <vt:lpstr>Advanced Queries  </vt:lpstr>
      <vt:lpstr>Aggregates</vt:lpstr>
      <vt:lpstr>Joining</vt:lpstr>
      <vt:lpstr>Cross Join Pseudocode</vt:lpstr>
      <vt:lpstr>Cross Join Example</vt:lpstr>
      <vt:lpstr>Cross Join Example</vt:lpstr>
      <vt:lpstr>Joining</vt:lpstr>
      <vt:lpstr>Inner Join Pseudocode</vt:lpstr>
      <vt:lpstr>Inner Join Example</vt:lpstr>
      <vt:lpstr>Different Kinds of Joins</vt:lpstr>
      <vt:lpstr>Homework</vt:lpstr>
      <vt:lpstr>Resources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Crash Course</dc:title>
  <dc:creator>HernandezEduardoJr@gmail.com</dc:creator>
  <cp:lastModifiedBy>HernandezEduardoJr@gmail.com</cp:lastModifiedBy>
  <cp:revision>28</cp:revision>
  <dcterms:created xsi:type="dcterms:W3CDTF">2016-09-21T04:34:54Z</dcterms:created>
  <dcterms:modified xsi:type="dcterms:W3CDTF">2017-04-21T23:15:05Z</dcterms:modified>
</cp:coreProperties>
</file>