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5" r:id="rId3"/>
    <p:sldId id="279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4" r:id="rId18"/>
    <p:sldId id="276" r:id="rId19"/>
    <p:sldId id="278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25E54-3BF3-48EA-8525-62521C52B5E7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444B-5E25-4221-BCF0-A82633AE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6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EFD106-12C8-498B-A1DE-29D431D224FE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ED1BD1D-1E76-4094-B8D6-D071A19616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nn/csc309-20085/guide/pointbase/docs/html/htmlfiles/dev_datatypesandconversionsFI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default.asp" TargetMode="External"/><Relationship Id="rId2" Type="http://schemas.openxmlformats.org/officeDocument/2006/relationships/hyperlink" Target="http://www.tutorialspoint.com/sql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studio.one.pl/index.rvt" TargetMode="External"/><Relationship Id="rId2" Type="http://schemas.openxmlformats.org/officeDocument/2006/relationships/hyperlink" Target="http://www.sqlit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asketball-referenc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SQL Crash Course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Hosted by: Engineering Service Learning</a:t>
            </a:r>
          </a:p>
          <a:p>
            <a:r>
              <a:rPr lang="en-US" dirty="0" smtClean="0"/>
              <a:t>Presented by: Eduardo Hernandez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" t="26126" r="10584" b="26934"/>
          <a:stretch/>
        </p:blipFill>
        <p:spPr>
          <a:xfrm>
            <a:off x="1219200" y="1371600"/>
            <a:ext cx="6672470" cy="2895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Roster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 ( )</a:t>
            </a:r>
          </a:p>
          <a:p>
            <a:r>
              <a:rPr lang="en-US" dirty="0" smtClean="0"/>
              <a:t>Varchar ( )</a:t>
            </a:r>
          </a:p>
          <a:p>
            <a:r>
              <a:rPr lang="en-US" dirty="0" smtClean="0"/>
              <a:t>Integer</a:t>
            </a:r>
          </a:p>
          <a:p>
            <a:r>
              <a:rPr lang="en-US" dirty="0" smtClean="0"/>
              <a:t>Numeric (or Decimal) ( )</a:t>
            </a:r>
          </a:p>
          <a:p>
            <a:r>
              <a:rPr lang="en-US" dirty="0" smtClean="0"/>
              <a:t>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( 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2590800"/>
            <a:ext cx="4040188" cy="2795257"/>
          </a:xfrm>
        </p:spPr>
        <p:txBody>
          <a:bodyPr>
            <a:normAutofit/>
          </a:bodyPr>
          <a:lstStyle/>
          <a:p>
            <a:r>
              <a:rPr lang="en-US" dirty="0" smtClean="0"/>
              <a:t>Valid Input: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‘ab’</a:t>
            </a:r>
          </a:p>
          <a:p>
            <a:pPr lvl="1"/>
            <a:r>
              <a:rPr lang="en-US" dirty="0" smtClean="0"/>
              <a:t>‘123’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2795257"/>
          </a:xfrm>
        </p:spPr>
        <p:txBody>
          <a:bodyPr/>
          <a:lstStyle/>
          <a:p>
            <a:r>
              <a:rPr lang="en-US" dirty="0" smtClean="0"/>
              <a:t>Invalid Input: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abcd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2289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be character strings of fixed length</a:t>
            </a:r>
          </a:p>
          <a:p>
            <a:pPr lvl="1"/>
            <a:r>
              <a:rPr lang="en-US" sz="2000" dirty="0" smtClean="0"/>
              <a:t>Length is defined in the parenthesis</a:t>
            </a:r>
          </a:p>
          <a:p>
            <a:pPr lvl="1"/>
            <a:r>
              <a:rPr lang="en-US" sz="2000" dirty="0" smtClean="0"/>
              <a:t>Strings too short will have empty spaces</a:t>
            </a:r>
          </a:p>
          <a:p>
            <a:pPr marL="109728" indent="0">
              <a:buNone/>
            </a:pPr>
            <a:r>
              <a:rPr lang="en-US" sz="2000" dirty="0" smtClean="0"/>
              <a:t>Ex: Char (3)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40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Varchar ( 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2590800"/>
            <a:ext cx="4040188" cy="2795257"/>
          </a:xfrm>
        </p:spPr>
        <p:txBody>
          <a:bodyPr>
            <a:normAutofit/>
          </a:bodyPr>
          <a:lstStyle/>
          <a:p>
            <a:r>
              <a:rPr lang="en-US" dirty="0" smtClean="0"/>
              <a:t>Valid Input: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abc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‘ab’</a:t>
            </a:r>
          </a:p>
          <a:p>
            <a:pPr lvl="1"/>
            <a:r>
              <a:rPr lang="en-US" dirty="0" smtClean="0"/>
              <a:t>‘123’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2795257"/>
          </a:xfrm>
        </p:spPr>
        <p:txBody>
          <a:bodyPr/>
          <a:lstStyle/>
          <a:p>
            <a:r>
              <a:rPr lang="en-US" dirty="0" smtClean="0"/>
              <a:t>Invalid Input: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abcd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123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2289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be character strings of variable length</a:t>
            </a:r>
          </a:p>
          <a:p>
            <a:pPr lvl="1"/>
            <a:r>
              <a:rPr lang="en-US" sz="2000" dirty="0" smtClean="0"/>
              <a:t>Length is defined in the parenthesis</a:t>
            </a:r>
          </a:p>
          <a:p>
            <a:pPr lvl="1"/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Ex: Varchar (3)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04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2590800"/>
            <a:ext cx="4040188" cy="2795257"/>
          </a:xfrm>
        </p:spPr>
        <p:txBody>
          <a:bodyPr>
            <a:normAutofit/>
          </a:bodyPr>
          <a:lstStyle/>
          <a:p>
            <a:r>
              <a:rPr lang="en-US" dirty="0" smtClean="0"/>
              <a:t>Valid Input:</a:t>
            </a:r>
          </a:p>
          <a:p>
            <a:pPr lvl="1"/>
            <a:r>
              <a:rPr lang="en-US" dirty="0" smtClean="0"/>
              <a:t>1000</a:t>
            </a:r>
          </a:p>
          <a:p>
            <a:pPr lvl="1"/>
            <a:r>
              <a:rPr lang="en-US" dirty="0" smtClean="0"/>
              <a:t>43124</a:t>
            </a:r>
          </a:p>
          <a:p>
            <a:pPr lvl="1"/>
            <a:r>
              <a:rPr lang="en-US" dirty="0" smtClean="0"/>
              <a:t>-4312</a:t>
            </a:r>
          </a:p>
          <a:p>
            <a:pPr lvl="1"/>
            <a:r>
              <a:rPr lang="en-US" dirty="0" smtClean="0"/>
              <a:t>3.14 (becomes 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2795257"/>
          </a:xfrm>
        </p:spPr>
        <p:txBody>
          <a:bodyPr/>
          <a:lstStyle/>
          <a:p>
            <a:r>
              <a:rPr lang="en-US" dirty="0" smtClean="0"/>
              <a:t>Invalid Input:</a:t>
            </a:r>
          </a:p>
          <a:p>
            <a:pPr lvl="1"/>
            <a:r>
              <a:rPr lang="en-US" dirty="0" smtClean="0"/>
              <a:t>Numbers too big</a:t>
            </a:r>
            <a:br>
              <a:rPr lang="en-US" dirty="0" smtClean="0"/>
            </a:br>
            <a:r>
              <a:rPr lang="en-US" dirty="0" smtClean="0"/>
              <a:t>(out of range)</a:t>
            </a:r>
          </a:p>
          <a:p>
            <a:pPr lvl="1"/>
            <a:r>
              <a:rPr lang="en-US" dirty="0"/>
              <a:t>1,025,234,000,367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22289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be character strings of fixed length</a:t>
            </a:r>
          </a:p>
          <a:p>
            <a:pPr lvl="1"/>
            <a:r>
              <a:rPr lang="en-US" sz="2000" dirty="0" smtClean="0"/>
              <a:t>Length is defined in the parenthesis</a:t>
            </a:r>
          </a:p>
          <a:p>
            <a:pPr lvl="1"/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Ex: Integer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04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( ) (or Decimal ( ))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2590800"/>
            <a:ext cx="4876800" cy="2795257"/>
          </a:xfrm>
        </p:spPr>
        <p:txBody>
          <a:bodyPr>
            <a:normAutofit/>
          </a:bodyPr>
          <a:lstStyle/>
          <a:p>
            <a:r>
              <a:rPr lang="en-US" dirty="0" smtClean="0"/>
              <a:t>Valid Input:</a:t>
            </a:r>
          </a:p>
          <a:p>
            <a:pPr lvl="1"/>
            <a:r>
              <a:rPr lang="en-US" dirty="0" smtClean="0"/>
              <a:t>1234567.123</a:t>
            </a:r>
          </a:p>
          <a:p>
            <a:pPr lvl="1"/>
            <a:r>
              <a:rPr lang="en-US" dirty="0" smtClean="0"/>
              <a:t>1234567.1234</a:t>
            </a:r>
          </a:p>
          <a:p>
            <a:pPr lvl="1"/>
            <a:r>
              <a:rPr lang="en-US" dirty="0" smtClean="0"/>
              <a:t>-1234567.123</a:t>
            </a:r>
          </a:p>
          <a:p>
            <a:pPr lvl="1"/>
            <a:r>
              <a:rPr lang="en-US" dirty="0" smtClean="0"/>
              <a:t>-1234567.1234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2795257"/>
          </a:xfrm>
        </p:spPr>
        <p:txBody>
          <a:bodyPr/>
          <a:lstStyle/>
          <a:p>
            <a:r>
              <a:rPr lang="en-US" dirty="0" smtClean="0"/>
              <a:t>Invalid Input:</a:t>
            </a:r>
          </a:p>
          <a:p>
            <a:pPr lvl="1"/>
            <a:r>
              <a:rPr lang="en-US" dirty="0" smtClean="0"/>
              <a:t>12345678</a:t>
            </a:r>
            <a:endParaRPr lang="en-US" dirty="0"/>
          </a:p>
          <a:p>
            <a:pPr lvl="1"/>
            <a:r>
              <a:rPr lang="en-US" dirty="0" smtClean="0"/>
              <a:t>12345678.12</a:t>
            </a:r>
            <a:endParaRPr lang="en-US" dirty="0"/>
          </a:p>
          <a:p>
            <a:pPr lvl="1"/>
            <a:r>
              <a:rPr lang="en-US" dirty="0" smtClean="0"/>
              <a:t>-12345678.123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2289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be character strings of fixed length</a:t>
            </a:r>
          </a:p>
          <a:p>
            <a:pPr lvl="1"/>
            <a:r>
              <a:rPr lang="en-US" sz="2000" dirty="0" smtClean="0"/>
              <a:t>Length is defined in the parenthesis</a:t>
            </a:r>
          </a:p>
          <a:p>
            <a:pPr lvl="1"/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Ex: Numeric (10, 3)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04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( 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2590800"/>
            <a:ext cx="4040188" cy="2795257"/>
          </a:xfrm>
        </p:spPr>
        <p:txBody>
          <a:bodyPr>
            <a:normAutofit/>
          </a:bodyPr>
          <a:lstStyle/>
          <a:p>
            <a:r>
              <a:rPr lang="en-US" dirty="0" smtClean="0"/>
              <a:t>Valid Input:</a:t>
            </a:r>
          </a:p>
          <a:p>
            <a:pPr lvl="1"/>
            <a:r>
              <a:rPr lang="en-US" dirty="0" smtClean="0"/>
              <a:t>‘2016-09-21’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2795257"/>
          </a:xfrm>
        </p:spPr>
        <p:txBody>
          <a:bodyPr/>
          <a:lstStyle/>
          <a:p>
            <a:r>
              <a:rPr lang="en-US" dirty="0" smtClean="0"/>
              <a:t>Invalid Input:</a:t>
            </a:r>
          </a:p>
          <a:p>
            <a:pPr lvl="1"/>
            <a:r>
              <a:rPr lang="en-US" dirty="0" smtClean="0"/>
              <a:t>November 21, 2016</a:t>
            </a:r>
          </a:p>
          <a:p>
            <a:pPr lvl="1"/>
            <a:r>
              <a:rPr lang="en-US" dirty="0" smtClean="0"/>
              <a:t>2016-09-21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22890"/>
            <a:ext cx="792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Can be character strings of fixed length</a:t>
            </a:r>
          </a:p>
          <a:p>
            <a:pPr lvl="1"/>
            <a:r>
              <a:rPr lang="en-US" sz="2000" dirty="0" smtClean="0"/>
              <a:t>Length is defined in the parenthesis</a:t>
            </a:r>
          </a:p>
          <a:p>
            <a:pPr lvl="1"/>
            <a:endParaRPr lang="en-US" sz="2000" dirty="0" smtClean="0"/>
          </a:p>
          <a:p>
            <a:pPr marL="109728" indent="0">
              <a:buNone/>
            </a:pPr>
            <a:r>
              <a:rPr lang="en-US" sz="2000" dirty="0" smtClean="0"/>
              <a:t>Ex: Date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3046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http://www.cs.toronto.edu/~nn/csc309-20085/guide/pointbase/docs/html/htmlfiles/dev_datatypesandconversionsFIN.html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www.tutorialspoint.com/sql/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http://www.w3schools.com/sql/default.asp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SQLite and </a:t>
            </a:r>
            <a:r>
              <a:rPr lang="en-US" dirty="0" err="1" smtClean="0"/>
              <a:t>SQLiteStudio</a:t>
            </a:r>
            <a:r>
              <a:rPr lang="en-US" dirty="0" smtClean="0"/>
              <a:t>	on your personal machine</a:t>
            </a:r>
          </a:p>
          <a:p>
            <a:r>
              <a:rPr lang="en-US" dirty="0">
                <a:hlinkClick r:id="rId2"/>
              </a:rPr>
              <a:t>http://www.sqlite.org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sqlitestudio.one.pl/index.rvt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Play around with the interface and run the same scripts we used today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goal is to teach enough about SQL to get started and start pursuing knowledge and projects related independently</a:t>
            </a:r>
          </a:p>
          <a:p>
            <a:r>
              <a:rPr lang="en-US" dirty="0" smtClean="0"/>
              <a:t>Intended for students interested in Data Analytics fields who can’t take a course related to 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 and Outcomes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cover queries (Selection commands)</a:t>
            </a:r>
          </a:p>
          <a:p>
            <a:r>
              <a:rPr lang="en-US" dirty="0" smtClean="0"/>
              <a:t>More food!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3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employees have last name ‘Smith’?</a:t>
            </a:r>
          </a:p>
          <a:p>
            <a:r>
              <a:rPr lang="en-US" dirty="0" smtClean="0"/>
              <a:t>What are the IDs of every employee older than 30 years old?</a:t>
            </a:r>
          </a:p>
          <a:p>
            <a:r>
              <a:rPr lang="en-US" dirty="0" smtClean="0"/>
              <a:t>What are the names of all the employees?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employees don’t live in Arizona?</a:t>
            </a:r>
          </a:p>
          <a:p>
            <a:r>
              <a:rPr lang="en-US" dirty="0" smtClean="0"/>
              <a:t>What’s the sum of every employees’ ages?</a:t>
            </a:r>
          </a:p>
          <a:p>
            <a:r>
              <a:rPr lang="en-US" dirty="0" smtClean="0"/>
              <a:t>What city do the most employees live in?</a:t>
            </a:r>
          </a:p>
          <a:p>
            <a:r>
              <a:rPr lang="en-US" dirty="0" smtClean="0"/>
              <a:t>What’s the name of the oldest employee?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Queries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8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Connecting a database to a website</a:t>
            </a:r>
          </a:p>
          <a:p>
            <a:r>
              <a:rPr lang="en-US" dirty="0" smtClean="0"/>
              <a:t>Application of a database  (With an interface)</a:t>
            </a:r>
          </a:p>
          <a:p>
            <a:r>
              <a:rPr lang="en-US" dirty="0" smtClean="0"/>
              <a:t>Cleaning data</a:t>
            </a:r>
          </a:p>
          <a:p>
            <a:r>
              <a:rPr lang="en-US" dirty="0" smtClean="0"/>
              <a:t>Database Security (Authentication and such)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Not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store their data in tables</a:t>
            </a:r>
          </a:p>
          <a:p>
            <a:r>
              <a:rPr lang="en-US" dirty="0" smtClean="0"/>
              <a:t>Tables consist of Rows and Columns</a:t>
            </a:r>
          </a:p>
          <a:p>
            <a:r>
              <a:rPr lang="en-US" dirty="0" smtClean="0"/>
              <a:t>Rows are the entries</a:t>
            </a:r>
          </a:p>
          <a:p>
            <a:r>
              <a:rPr lang="en-US" dirty="0" smtClean="0"/>
              <a:t>Columns are the attributes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 &lt;table name&gt; ( );</a:t>
            </a:r>
          </a:p>
          <a:p>
            <a:r>
              <a:rPr lang="en-US" dirty="0" smtClean="0"/>
              <a:t>INSERT INTO &lt;table name &gt;( ) values ( );</a:t>
            </a:r>
          </a:p>
          <a:p>
            <a:r>
              <a:rPr lang="en-US" dirty="0" smtClean="0"/>
              <a:t>UPDATE&lt;table name&gt;</a:t>
            </a:r>
          </a:p>
          <a:p>
            <a:pPr lvl="1"/>
            <a:r>
              <a:rPr lang="en-US" dirty="0" smtClean="0"/>
              <a:t>SET &lt;column&gt; = &lt;value&gt;</a:t>
            </a:r>
          </a:p>
          <a:p>
            <a:pPr lvl="1"/>
            <a:r>
              <a:rPr lang="en-US" dirty="0" smtClean="0"/>
              <a:t>[WHERE &lt;</a:t>
            </a:r>
            <a:r>
              <a:rPr lang="en-US" dirty="0" err="1" smtClean="0"/>
              <a:t>some_column</a:t>
            </a:r>
            <a:r>
              <a:rPr lang="en-US" dirty="0" smtClean="0"/>
              <a:t>&gt; = &lt;</a:t>
            </a:r>
            <a:r>
              <a:rPr lang="en-US" dirty="0" err="1" smtClean="0"/>
              <a:t>some_value</a:t>
            </a:r>
            <a:r>
              <a:rPr lang="en-US" dirty="0" smtClean="0"/>
              <a:t>&gt;]</a:t>
            </a:r>
          </a:p>
          <a:p>
            <a:r>
              <a:rPr lang="en-US" dirty="0" smtClean="0"/>
              <a:t>DELETE FROM &lt;table name&gt; WHERE “ “</a:t>
            </a:r>
          </a:p>
          <a:p>
            <a:r>
              <a:rPr lang="en-US" dirty="0" smtClean="0"/>
              <a:t>SELECT &lt;column&gt;</a:t>
            </a:r>
          </a:p>
          <a:p>
            <a:pPr lvl="1"/>
            <a:r>
              <a:rPr lang="en-US" dirty="0" smtClean="0"/>
              <a:t>FROM &lt;table&gt;</a:t>
            </a:r>
          </a:p>
          <a:p>
            <a:pPr lvl="1"/>
            <a:r>
              <a:rPr lang="en-US" dirty="0" smtClean="0"/>
              <a:t>WHERE </a:t>
            </a:r>
            <a:r>
              <a:rPr lang="en-US" dirty="0"/>
              <a:t>&lt;</a:t>
            </a:r>
            <a:r>
              <a:rPr lang="en-US" dirty="0" err="1"/>
              <a:t>some_column</a:t>
            </a:r>
            <a:r>
              <a:rPr lang="en-US" dirty="0"/>
              <a:t>&gt; = &lt;</a:t>
            </a:r>
            <a:r>
              <a:rPr lang="en-US" dirty="0" err="1"/>
              <a:t>some_value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GROUP BY/ORDER BY &lt;column&gt;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www.basketball-reference.com/</a:t>
            </a: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5" r="8915" b="4445"/>
          <a:stretch/>
        </p:blipFill>
        <p:spPr>
          <a:xfrm>
            <a:off x="762000" y="2057400"/>
            <a:ext cx="7086600" cy="35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player’s data </a:t>
            </a:r>
            <a:r>
              <a:rPr lang="en-US" dirty="0"/>
              <a:t>this includes </a:t>
            </a:r>
            <a:r>
              <a:rPr lang="en-US" dirty="0" smtClean="0"/>
              <a:t>age, team, minutes played, field goals, field goals attempted, three pointers, three pointers attempted, free throws, free throws attempted, assists,</a:t>
            </a:r>
            <a:r>
              <a:rPr lang="en-US" dirty="0"/>
              <a:t>	</a:t>
            </a:r>
            <a:r>
              <a:rPr lang="en-US" dirty="0" smtClean="0"/>
              <a:t>steals, blocks, turnovers, personal fouls, total points</a:t>
            </a:r>
          </a:p>
          <a:p>
            <a:r>
              <a:rPr lang="en-US" dirty="0" smtClean="0"/>
              <a:t>In our dataset this includes over 30 attributes for each player, for each game they played in!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must define the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43000"/>
            <a:ext cx="3733800" cy="52650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define the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4038600" cy="23558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must define the schema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600200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use create a table for team rosters instead!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4">
      <a:dk1>
        <a:sysClr val="windowText" lastClr="000000"/>
      </a:dk1>
      <a:lt1>
        <a:sysClr val="window" lastClr="FFFFFF"/>
      </a:lt1>
      <a:dk2>
        <a:srgbClr val="464646"/>
      </a:dk2>
      <a:lt2>
        <a:srgbClr val="92D050"/>
      </a:lt2>
      <a:accent1>
        <a:srgbClr val="92D05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F3EF3D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353</TotalTime>
  <Words>565</Words>
  <Application>Microsoft Office PowerPoint</Application>
  <PresentationFormat>On-screen Show (4:3)</PresentationFormat>
  <Paragraphs>126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SQL Crash Course</vt:lpstr>
      <vt:lpstr>Learning Goals and Outcomes</vt:lpstr>
      <vt:lpstr>What’s Not Covered</vt:lpstr>
      <vt:lpstr>The Data</vt:lpstr>
      <vt:lpstr>Statements</vt:lpstr>
      <vt:lpstr>The Dataset</vt:lpstr>
      <vt:lpstr>We must define the schema</vt:lpstr>
      <vt:lpstr>We must define the schema</vt:lpstr>
      <vt:lpstr>We must define the schema</vt:lpstr>
      <vt:lpstr>Team Roster Dataset</vt:lpstr>
      <vt:lpstr>Attribute Datatypes</vt:lpstr>
      <vt:lpstr>Char ( )</vt:lpstr>
      <vt:lpstr>Varchar ( )</vt:lpstr>
      <vt:lpstr>Integer </vt:lpstr>
      <vt:lpstr>Numeric ( ) (or Decimal ( ))</vt:lpstr>
      <vt:lpstr>Date ( )</vt:lpstr>
      <vt:lpstr>More on Datatypes</vt:lpstr>
      <vt:lpstr>More Resources</vt:lpstr>
      <vt:lpstr>Homework</vt:lpstr>
      <vt:lpstr>Next Week</vt:lpstr>
      <vt:lpstr>Queries</vt:lpstr>
      <vt:lpstr>Advanced Queries 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Crash Course</dc:title>
  <dc:creator>HernandezEduardoJr@gmail.com</dc:creator>
  <cp:lastModifiedBy>HernandezEduardoJr@gmail.com</cp:lastModifiedBy>
  <cp:revision>20</cp:revision>
  <dcterms:created xsi:type="dcterms:W3CDTF">2016-09-21T04:34:54Z</dcterms:created>
  <dcterms:modified xsi:type="dcterms:W3CDTF">2017-04-08T01:18:19Z</dcterms:modified>
</cp:coreProperties>
</file>