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4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2DA59-C387-410E-9868-6E6784C5217E}" type="datetimeFigureOut">
              <a:rPr lang="de-DE" smtClean="0"/>
              <a:t>28.01.2021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62BC6-06C6-4D98-B8F7-4D7664E3E7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87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2B59-BCEE-4010-BAF4-68CEBC01C653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19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60E2-DC61-4D24-99F5-46E1D95EF5C0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43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5C9-07D0-4DA3-95DB-0B417511F225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77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7D68-19D9-47BE-9FF1-AC173170613A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A947-E497-424F-B83E-90435E60F862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9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B97D-F0ED-4694-BB7A-AFBF29B91F42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27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F321-80B1-48AE-9BA5-4099F4747DB7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26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AD40-947C-4BED-86BE-A4690C46A149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3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866-7DAE-491B-8CBE-528DB4D655AC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97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1CA6-051B-4253-8F39-BDECF4A10D30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24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1003-7829-4634-AF98-728CA70C7644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4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42EA9-950F-4C4F-B4EA-FCA797A4BAE7}" type="datetime1">
              <a:rPr lang="de-DE" smtClean="0"/>
              <a:t>28.01.2021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3A1D-96D0-4DAB-9031-B79EEE021C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8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Spectrum </a:t>
            </a:r>
            <a:r>
              <a:rPr lang="de-DE" b="1" dirty="0" smtClean="0"/>
              <a:t>Deconvolution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de-DE" dirty="0" smtClean="0"/>
              <a:t>etermination </a:t>
            </a:r>
            <a:r>
              <a:rPr lang="de-DE" dirty="0"/>
              <a:t>O</a:t>
            </a:r>
            <a:r>
              <a:rPr lang="de-DE" dirty="0" smtClean="0"/>
              <a:t>f Different Radionuclides in </a:t>
            </a:r>
            <a:r>
              <a:rPr lang="de-DE" dirty="0"/>
              <a:t>a </a:t>
            </a:r>
            <a:r>
              <a:rPr lang="de-DE" dirty="0" smtClean="0"/>
              <a:t>Mixture</a:t>
            </a:r>
          </a:p>
          <a:p>
            <a:endParaRPr lang="de-DE" sz="1200" dirty="0" smtClean="0"/>
          </a:p>
          <a:p>
            <a:r>
              <a:rPr lang="de-DE" sz="1600" dirty="0" smtClean="0"/>
              <a:t>Eric Einspänner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277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493"/>
          </a:xfrm>
        </p:spPr>
        <p:txBody>
          <a:bodyPr>
            <a:normAutofit/>
          </a:bodyPr>
          <a:lstStyle/>
          <a:p>
            <a:r>
              <a:rPr lang="de-DE" sz="2400" b="1" dirty="0" smtClean="0"/>
              <a:t>Spectrum deconvolution</a:t>
            </a:r>
            <a:endParaRPr lang="de-DE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5439"/>
                <a:ext cx="10515600" cy="5111524"/>
              </a:xfrm>
            </p:spPr>
            <p:txBody>
              <a:bodyPr/>
              <a:lstStyle/>
              <a:p>
                <a:pPr marL="3200400" lvl="7" indent="0">
                  <a:buNone/>
                </a:pPr>
                <a:r>
                  <a:rPr lang="de-DE" dirty="0" smtClean="0"/>
                  <a:t>		</a:t>
                </a:r>
              </a:p>
              <a:p>
                <a:pPr marL="3200400" lvl="7" indent="0">
                  <a:buNone/>
                </a:pPr>
                <a:r>
                  <a:rPr lang="de-DE" dirty="0"/>
                  <a:t>	</a:t>
                </a:r>
                <a:r>
                  <a:rPr lang="de-DE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e-DE" dirty="0" smtClean="0"/>
              </a:p>
              <a:p>
                <a:pPr lvl="1" indent="-288000">
                  <a:lnSpc>
                    <a:spcPct val="50000"/>
                  </a:lnSpc>
                  <a:buFont typeface="Symbol" panose="05050102010706020507" pitchFamily="18" charset="2"/>
                  <a:buChar char="-"/>
                </a:pPr>
                <a:endParaRPr lang="de-DE" sz="1100" i="1" dirty="0" smtClean="0">
                  <a:latin typeface="Cambria Math" panose="02040503050406030204" pitchFamily="18" charset="0"/>
                </a:endParaRPr>
              </a:p>
              <a:p>
                <a:pPr lvl="1" indent="-288000">
                  <a:lnSpc>
                    <a:spcPct val="50000"/>
                  </a:lnSpc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100" dirty="0" smtClean="0"/>
                  <a:t> = count rate in each channel i</a:t>
                </a:r>
              </a:p>
              <a:p>
                <a:pPr lvl="1" indent="-288000">
                  <a:lnSpc>
                    <a:spcPct val="50000"/>
                  </a:lnSpc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100" dirty="0" smtClean="0"/>
                  <a:t> = number of radionuclides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100" dirty="0" smtClean="0"/>
                  <a:t> = Lu,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100" dirty="0" smtClean="0"/>
                  <a:t> = Iod)</a:t>
                </a:r>
              </a:p>
              <a:p>
                <a:pPr lvl="1" indent="-288000">
                  <a:lnSpc>
                    <a:spcPct val="50000"/>
                  </a:lnSpc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100" dirty="0" smtClean="0"/>
                  <a:t> = unknown true count rate of nuclid n</a:t>
                </a:r>
              </a:p>
              <a:p>
                <a:pPr lvl="1" indent="-288000">
                  <a:lnSpc>
                    <a:spcPct val="50000"/>
                  </a:lnSpc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100" dirty="0" smtClean="0"/>
                  <a:t> = content of the corresponding channel i of the pure (reference) spectrum of nuclid 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600" dirty="0" smtClean="0"/>
                  <a:t> is the normalised spectrum of n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de-DE" sz="1600" dirty="0" smtClean="0"/>
                  <a:t>)</a:t>
                </a:r>
              </a:p>
              <a:p>
                <a:r>
                  <a:rPr lang="de-DE" sz="1600" dirty="0"/>
                  <a:t>m</a:t>
                </a:r>
                <a:r>
                  <a:rPr lang="de-DE" sz="1600" dirty="0" smtClean="0"/>
                  <a:t> channels -&gt; m equations</a:t>
                </a:r>
              </a:p>
              <a:p>
                <a:r>
                  <a:rPr lang="de-DE" sz="1600" b="1" u="sng" dirty="0" smtClean="0"/>
                  <a:t>Spectrum deconvolution:</a:t>
                </a:r>
              </a:p>
              <a:p>
                <a:pPr lvl="1"/>
                <a:r>
                  <a:rPr lang="de-DE" sz="1200" u="sng" dirty="0" smtClean="0"/>
                  <a:t>Def.:</a:t>
                </a:r>
                <a:r>
                  <a:rPr lang="de-DE" sz="1200" dirty="0" smtClean="0"/>
                  <a:t> The shape of a </a:t>
                </a:r>
                <a:r>
                  <a:rPr lang="de-DE" sz="1200" dirty="0" smtClean="0"/>
                  <a:t>measured sample spectrum is used for resolving </a:t>
                </a:r>
                <a:r>
                  <a:rPr lang="de-DE" sz="1200" dirty="0" smtClean="0"/>
                  <a:t>its </a:t>
                </a:r>
                <a:r>
                  <a:rPr lang="de-DE" sz="1200" dirty="0" smtClean="0"/>
                  <a:t>components by fitting the pure (reference) spectrum of </a:t>
                </a:r>
              </a:p>
              <a:p>
                <a:pPr marL="457200" lvl="1" indent="0">
                  <a:buNone/>
                </a:pPr>
                <a:r>
                  <a:rPr lang="de-DE" sz="1200" dirty="0" smtClean="0"/>
                  <a:t>       each component to the measured composite </a:t>
                </a:r>
                <a:r>
                  <a:rPr lang="de-DE" sz="1200" dirty="0" smtClean="0"/>
                  <a:t>spectrum.</a:t>
                </a:r>
                <a:endParaRPr lang="de-DE" sz="1200" dirty="0"/>
              </a:p>
              <a:p>
                <a:r>
                  <a:rPr lang="de-DE" sz="1600" b="1" u="sng" dirty="0" smtClean="0"/>
                  <a:t>Mathematically:</a:t>
                </a:r>
              </a:p>
              <a:p>
                <a:pPr lvl="1"/>
                <a:r>
                  <a:rPr lang="de-DE" sz="1200" dirty="0"/>
                  <a:t>l</a:t>
                </a:r>
                <a:r>
                  <a:rPr lang="de-DE" sz="1200" dirty="0" smtClean="0"/>
                  <a:t>east-square fitting method (optimizing)</a:t>
                </a:r>
              </a:p>
              <a:p>
                <a:pPr lvl="1"/>
                <a:r>
                  <a:rPr lang="de-DE" sz="1200" dirty="0"/>
                  <a:t>f</a:t>
                </a:r>
                <a:r>
                  <a:rPr lang="de-DE" sz="1200" dirty="0" smtClean="0"/>
                  <a:t>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200" dirty="0" smtClean="0"/>
                  <a:t> by minimizing the sum of the squared differences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 smtClean="0"/>
                  <a:t> (measured)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/>
                  <a:t> (predicted) rates for all </a:t>
                </a:r>
                <a:r>
                  <a:rPr lang="de-DE" sz="1200" dirty="0" smtClean="0"/>
                  <a:t>channels</a:t>
                </a:r>
              </a:p>
              <a:p>
                <a:pPr marL="457200" lvl="1" indent="0">
                  <a:buNone/>
                </a:pPr>
                <a:endParaRPr lang="de-DE" sz="1200" dirty="0" smtClean="0"/>
              </a:p>
              <a:p>
                <a:pPr marL="0" indent="0">
                  <a:buNone/>
                </a:pPr>
                <a:r>
                  <a:rPr lang="de-DE" sz="1800" dirty="0" smtClean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de-DE" sz="180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5439"/>
                <a:ext cx="10515600" cy="5111524"/>
              </a:xfrm>
              <a:blipFill>
                <a:blip r:embed="rId2"/>
                <a:stretch>
                  <a:fillRect l="-232" t="-29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bgerundetes Rechteck 1"/>
          <p:cNvSpPr/>
          <p:nvPr/>
        </p:nvSpPr>
        <p:spPr>
          <a:xfrm>
            <a:off x="5268036" y="1314734"/>
            <a:ext cx="1837898" cy="52316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349087" y="4965510"/>
            <a:ext cx="3998794" cy="64826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Spectrum </a:t>
            </a:r>
            <a:r>
              <a:rPr lang="de-DE" b="1" dirty="0" smtClean="0"/>
              <a:t>Deconvolution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95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637271"/>
                <a:ext cx="3932237" cy="523171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no smoothing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Optimizer = Nelder-Mead</a:t>
                </a:r>
              </a:p>
              <a:p>
                <a:endParaRPr lang="de-DE" b="1" u="sng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 smtClean="0"/>
                  <a:t>Spectrum</a:t>
                </a:r>
                <a:r>
                  <a:rPr lang="de-DE" b="1" u="sng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Lu-177m:  99.5Bq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Lu-177: </a:t>
                </a:r>
                <a:r>
                  <a:rPr lang="de-DE" dirty="0" smtClean="0"/>
                  <a:t>39.2 Bq</a:t>
                </a:r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Iod: 92.8 Bq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 smtClean="0"/>
                  <a:t>Calculated</a:t>
                </a:r>
                <a:r>
                  <a:rPr lang="de-DE" b="1" u="sng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Iod: 119.5 Bq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Lu: 140.4 </a:t>
                </a:r>
                <a:r>
                  <a:rPr lang="de-DE" dirty="0" smtClean="0"/>
                  <a:t>Bq 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smtClean="0"/>
                  <a:t>47.6 Bq</a:t>
                </a:r>
                <a:r>
                  <a:rPr lang="de-DE" dirty="0"/>
                  <a:t> →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 smtClean="0"/>
                  <a:t> 51.3%)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pPr lvl="2"/>
                <a:r>
                  <a:rPr lang="de-DE" sz="1600" dirty="0"/>
                  <a:t> </a:t>
                </a:r>
                <a:r>
                  <a:rPr lang="de-DE" sz="1600" dirty="0" smtClean="0"/>
                  <a:t>     Smoothing?</a:t>
                </a:r>
                <a:endParaRPr lang="de-DE" sz="1600" dirty="0"/>
              </a:p>
              <a:p>
                <a:pPr lvl="1"/>
                <a:endParaRPr lang="de-DE" dirty="0" smtClean="0"/>
              </a:p>
            </p:txBody>
          </p:sp>
        </mc:Choice>
        <mc:Fallback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637271"/>
                <a:ext cx="3932237" cy="5231717"/>
              </a:xfrm>
              <a:blipFill>
                <a:blip r:embed="rId2"/>
                <a:stretch>
                  <a:fillRect l="-620" t="-8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128978" y="902154"/>
                <a:ext cx="66242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978" y="902154"/>
                <a:ext cx="66242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1128978" y="1956707"/>
                <a:ext cx="73699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𝐼𝑜𝑑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978" y="1956707"/>
                <a:ext cx="736997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1128978" y="2950028"/>
                <a:ext cx="435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978" y="2950028"/>
                <a:ext cx="435054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11022720" y="3654054"/>
                <a:ext cx="97539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</m:sub>
                      </m:sSub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720" y="3654054"/>
                <a:ext cx="975395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1124258" y="4912304"/>
                <a:ext cx="11147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4258" y="4912304"/>
                <a:ext cx="111472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5965" y="571448"/>
            <a:ext cx="5888894" cy="529754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Spectrum </a:t>
            </a:r>
            <a:r>
              <a:rPr lang="de-DE" b="1" dirty="0" smtClean="0"/>
              <a:t>Deconvolution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Pfeil nach unten 5"/>
          <p:cNvSpPr/>
          <p:nvPr/>
        </p:nvSpPr>
        <p:spPr>
          <a:xfrm>
            <a:off x="2438513" y="3641271"/>
            <a:ext cx="367393" cy="65948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4996873" y="5454073"/>
            <a:ext cx="812800" cy="21581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2465305" y="5340629"/>
                <a:ext cx="2688236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𝐿𝑢</m:t>
                          </m:r>
                        </m:sub>
                      </m:sSub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𝐼𝑜𝑑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𝐼𝑜𝑑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05" y="5340629"/>
                <a:ext cx="2688236" cy="65851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11036554" y="3941496"/>
                <a:ext cx="11245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𝐼𝑜𝑑</m:t>
                          </m:r>
                        </m:sub>
                      </m:sSub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𝐼𝑜𝑑</m:t>
                          </m:r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554" y="3941496"/>
                <a:ext cx="1124539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11151266" y="4236941"/>
                <a:ext cx="447558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266" y="4236941"/>
                <a:ext cx="447558" cy="369588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845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hmen1-gross">
            <a:extLst>
              <a:ext uri="{FF2B5EF4-FFF2-40B4-BE49-F238E27FC236}">
                <a16:creationId xmlns:a16="http://schemas.microsoft.com/office/drawing/2014/main" id="{3D37CF62-4912-4897-AE7D-0D5DE00C7B1B}"/>
              </a:ext>
            </a:extLst>
          </p:cNvPr>
          <p:cNvSpPr/>
          <p:nvPr/>
        </p:nvSpPr>
        <p:spPr>
          <a:xfrm>
            <a:off x="4753970" y="939092"/>
            <a:ext cx="7315200" cy="48960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ahmen1-klein">
            <a:extLst>
              <a:ext uri="{FF2B5EF4-FFF2-40B4-BE49-F238E27FC236}">
                <a16:creationId xmlns:a16="http://schemas.microsoft.com/office/drawing/2014/main" id="{7F91D5CC-AFCA-4692-AF91-3D0436D7B601}"/>
              </a:ext>
            </a:extLst>
          </p:cNvPr>
          <p:cNvSpPr/>
          <p:nvPr/>
        </p:nvSpPr>
        <p:spPr>
          <a:xfrm>
            <a:off x="7070249" y="5941070"/>
            <a:ext cx="836638" cy="58355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ahmen2-gross" hidden="1">
            <a:extLst>
              <a:ext uri="{FF2B5EF4-FFF2-40B4-BE49-F238E27FC236}">
                <a16:creationId xmlns:a16="http://schemas.microsoft.com/office/drawing/2014/main" id="{A0ED68C3-7F54-4A4A-B3EB-6F1F39AC692C}"/>
              </a:ext>
            </a:extLst>
          </p:cNvPr>
          <p:cNvSpPr/>
          <p:nvPr/>
        </p:nvSpPr>
        <p:spPr>
          <a:xfrm>
            <a:off x="2297374" y="724574"/>
            <a:ext cx="7025550" cy="44475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ahmen2-klein">
            <a:extLst>
              <a:ext uri="{FF2B5EF4-FFF2-40B4-BE49-F238E27FC236}">
                <a16:creationId xmlns:a16="http://schemas.microsoft.com/office/drawing/2014/main" id="{ADD9E062-0F75-4426-A815-6653EAECBDF4}"/>
              </a:ext>
            </a:extLst>
          </p:cNvPr>
          <p:cNvSpPr/>
          <p:nvPr/>
        </p:nvSpPr>
        <p:spPr>
          <a:xfrm>
            <a:off x="8045130" y="5941070"/>
            <a:ext cx="836638" cy="583558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ahmen3-gross" hidden="1">
            <a:extLst>
              <a:ext uri="{FF2B5EF4-FFF2-40B4-BE49-F238E27FC236}">
                <a16:creationId xmlns:a16="http://schemas.microsoft.com/office/drawing/2014/main" id="{61C997D6-63B7-4C47-8E38-0CDF1CDD5DDA}"/>
              </a:ext>
            </a:extLst>
          </p:cNvPr>
          <p:cNvSpPr/>
          <p:nvPr/>
        </p:nvSpPr>
        <p:spPr>
          <a:xfrm>
            <a:off x="2297374" y="724574"/>
            <a:ext cx="7025550" cy="44475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ahmen3-klein">
            <a:extLst>
              <a:ext uri="{FF2B5EF4-FFF2-40B4-BE49-F238E27FC236}">
                <a16:creationId xmlns:a16="http://schemas.microsoft.com/office/drawing/2014/main" id="{F2D2E0BB-7DC5-4A2F-92D8-ECB0D0D80580}"/>
              </a:ext>
            </a:extLst>
          </p:cNvPr>
          <p:cNvSpPr/>
          <p:nvPr/>
        </p:nvSpPr>
        <p:spPr>
          <a:xfrm>
            <a:off x="9020011" y="5941070"/>
            <a:ext cx="836638" cy="583558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436728" y="199749"/>
                <a:ext cx="4317242" cy="690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Savitzky-Golay</a:t>
                </a:r>
                <a:r>
                  <a:rPr lang="de-DE" sz="1600" dirty="0"/>
                  <a:t> filter for </a:t>
                </a:r>
                <a:r>
                  <a:rPr lang="de-DE" sz="1600" dirty="0" smtClean="0"/>
                  <a:t>smoothing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Optimizer </a:t>
                </a:r>
                <a:r>
                  <a:rPr lang="de-DE" sz="1600" dirty="0"/>
                  <a:t>= </a:t>
                </a:r>
                <a:r>
                  <a:rPr lang="de-DE" sz="1600" dirty="0" smtClean="0"/>
                  <a:t>Nelder-Mead</a:t>
                </a:r>
              </a:p>
              <a:p>
                <a:endParaRPr lang="de-DE" dirty="0" smtClean="0"/>
              </a:p>
              <a:p>
                <a:r>
                  <a:rPr lang="de-DE" sz="1300" b="1" u="sng" dirty="0" smtClean="0"/>
                  <a:t>1. Mixture: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=0.988</m:t>
                    </m:r>
                  </m:oMath>
                </a14:m>
                <a:endParaRPr lang="de-DE" sz="1400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300" b="1" u="sng" dirty="0"/>
                  <a:t>Real: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Lu-177m:  99.5Bq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Lu-177: 39.2 Bq</a:t>
                </a:r>
                <a:endParaRPr lang="de-DE" sz="1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Iod: </a:t>
                </a:r>
                <a:r>
                  <a:rPr lang="de-DE" sz="1200" dirty="0" smtClean="0"/>
                  <a:t>92.8 </a:t>
                </a:r>
                <a:r>
                  <a:rPr lang="de-DE" sz="1200" dirty="0"/>
                  <a:t>Bq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300" b="1" u="sng" dirty="0"/>
                  <a:t>Calculated: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Lu-177m </a:t>
                </a:r>
                <a:r>
                  <a:rPr lang="de-DE" sz="1200" dirty="0" smtClean="0"/>
                  <a:t>: </a:t>
                </a:r>
                <a:r>
                  <a:rPr lang="de-DE" sz="1200" dirty="0"/>
                  <a:t>106.7 Bq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Iod: 103.3 </a:t>
                </a:r>
                <a:r>
                  <a:rPr lang="de-DE" sz="1200" dirty="0" smtClean="0"/>
                  <a:t>Bq (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1200" dirty="0" smtClean="0"/>
                  <a:t> 10.5 Bq →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1200" dirty="0" smtClean="0"/>
                  <a:t>11.31%)</a:t>
                </a:r>
              </a:p>
              <a:p>
                <a:pPr lvl="1"/>
                <a:endParaRPr lang="de-DE" sz="1200" dirty="0"/>
              </a:p>
              <a:p>
                <a:r>
                  <a:rPr lang="de-DE" sz="1300" b="1" u="sng" dirty="0" smtClean="0"/>
                  <a:t>2.</a:t>
                </a:r>
                <a:r>
                  <a:rPr lang="de-DE" sz="1300" b="1" u="sng" dirty="0"/>
                  <a:t> Mixture</a:t>
                </a:r>
                <a:r>
                  <a:rPr lang="de-DE" sz="1300" b="1" u="sng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400" i="1">
                        <a:latin typeface="Cambria Math" panose="02040503050406030204" pitchFamily="18" charset="0"/>
                      </a:rPr>
                      <m:t>=0.98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de-DE" sz="1400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300" b="1" u="sng" dirty="0"/>
                  <a:t>Real: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Lu-177m: 96.4 Bq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Lu-177: 37.8</a:t>
                </a:r>
                <a:endParaRPr lang="de-DE" sz="1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Iod: </a:t>
                </a:r>
                <a:r>
                  <a:rPr lang="de-DE" sz="1200" dirty="0" smtClean="0"/>
                  <a:t>46.2 </a:t>
                </a:r>
                <a:r>
                  <a:rPr lang="de-DE" sz="1200" dirty="0"/>
                  <a:t>Bq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300" b="1" u="sng" dirty="0"/>
                  <a:t>Calculated: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Lu-177m </a:t>
                </a:r>
                <a:r>
                  <a:rPr lang="de-DE" sz="1200" dirty="0" smtClean="0"/>
                  <a:t>: </a:t>
                </a:r>
                <a:r>
                  <a:rPr lang="de-DE" sz="1200" dirty="0"/>
                  <a:t>101.8 Bq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Iod: 55.6 </a:t>
                </a:r>
                <a:r>
                  <a:rPr lang="de-DE" sz="1200" dirty="0" smtClean="0"/>
                  <a:t>Bq </a:t>
                </a:r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smtClean="0"/>
                  <a:t>9.4 Bq</a:t>
                </a:r>
                <a:r>
                  <a:rPr lang="de-DE" sz="1200" dirty="0"/>
                  <a:t> →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1200" dirty="0" smtClean="0"/>
                  <a:t>20.35%)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r>
                  <a:rPr lang="de-DE" sz="1300" b="1" u="sng" dirty="0" smtClean="0"/>
                  <a:t>3.</a:t>
                </a:r>
                <a:r>
                  <a:rPr lang="de-DE" sz="1300" b="1" u="sng" dirty="0"/>
                  <a:t> Mixture</a:t>
                </a:r>
                <a:r>
                  <a:rPr lang="de-DE" sz="1300" b="1" u="sng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400" i="1">
                        <a:latin typeface="Cambria Math" panose="02040503050406030204" pitchFamily="18" charset="0"/>
                      </a:rPr>
                      <m:t>=0.988</m:t>
                    </m:r>
                  </m:oMath>
                </a14:m>
                <a:endParaRPr lang="de-DE" sz="1400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300" b="1" u="sng" dirty="0"/>
                  <a:t>Real: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Lu-177m: 86.2 Bq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 smtClean="0"/>
                  <a:t>Lu-177: 33.6 Bq</a:t>
                </a:r>
                <a:endParaRPr lang="de-DE" sz="1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Iod: </a:t>
                </a:r>
                <a:r>
                  <a:rPr lang="de-DE" sz="1200" dirty="0" smtClean="0"/>
                  <a:t>4.6 </a:t>
                </a:r>
                <a:r>
                  <a:rPr lang="de-DE" sz="1200" dirty="0"/>
                  <a:t>Bq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300" b="1" u="sng" dirty="0"/>
                  <a:t>Calculated: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Lu-177m </a:t>
                </a:r>
                <a:r>
                  <a:rPr lang="de-DE" sz="1200" dirty="0" smtClean="0"/>
                  <a:t>: </a:t>
                </a:r>
                <a:r>
                  <a:rPr lang="de-DE" sz="1200" dirty="0"/>
                  <a:t>98.7 Bq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Iod: 4.6 </a:t>
                </a:r>
                <a:r>
                  <a:rPr lang="de-DE" sz="1200" dirty="0" smtClean="0"/>
                  <a:t>Bq </a:t>
                </a:r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sz="1200" dirty="0" smtClean="0"/>
                  <a:t>0 Bq</a:t>
                </a:r>
                <a:r>
                  <a:rPr lang="de-DE" sz="1200" dirty="0"/>
                  <a:t> →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1200" dirty="0" smtClean="0"/>
                  <a:t>0%)</a:t>
                </a:r>
                <a:endParaRPr lang="de-DE" sz="120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8" y="199749"/>
                <a:ext cx="4317242" cy="6909584"/>
              </a:xfrm>
              <a:prstGeom prst="rect">
                <a:avLst/>
              </a:prstGeom>
              <a:blipFill>
                <a:blip r:embed="rId8"/>
                <a:stretch>
                  <a:fillRect l="-565" t="-2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Spectrum </a:t>
            </a:r>
            <a:r>
              <a:rPr lang="de-DE" b="1" dirty="0" smtClean="0"/>
              <a:t>Deconvolution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0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99568"/>
          </a:xfrm>
        </p:spPr>
        <p:txBody>
          <a:bodyPr>
            <a:normAutofit/>
          </a:bodyPr>
          <a:lstStyle/>
          <a:p>
            <a:r>
              <a:rPr lang="en-US" sz="2400" dirty="0"/>
              <a:t>How good is </a:t>
            </a:r>
            <a:r>
              <a:rPr lang="de-DE" sz="2400" b="1" dirty="0"/>
              <a:t>Spectrum </a:t>
            </a:r>
            <a:r>
              <a:rPr lang="de-DE" sz="2400" b="1" dirty="0" smtClean="0"/>
              <a:t>deconvolution?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264694"/>
            <a:ext cx="5157787" cy="823912"/>
          </a:xfrm>
        </p:spPr>
        <p:txBody>
          <a:bodyPr/>
          <a:lstStyle/>
          <a:p>
            <a:r>
              <a:rPr lang="de-DE" dirty="0" smtClean="0"/>
              <a:t>Advantages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8200" y="2088605"/>
            <a:ext cx="5157787" cy="4157519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only </a:t>
            </a:r>
            <a:r>
              <a:rPr lang="en-US" sz="1600" b="1" dirty="0"/>
              <a:t>one measurement necessary for </a:t>
            </a:r>
            <a:r>
              <a:rPr lang="en-US" sz="1600" b="1" dirty="0" smtClean="0"/>
              <a:t>activity determination</a:t>
            </a:r>
          </a:p>
          <a:p>
            <a:endParaRPr lang="en-US" sz="1600" dirty="0" smtClean="0"/>
          </a:p>
          <a:p>
            <a:r>
              <a:rPr lang="en-US" sz="1600" dirty="0"/>
              <a:t>additional nuclides can be added</a:t>
            </a:r>
          </a:p>
          <a:p>
            <a:r>
              <a:rPr lang="en-US" sz="1600" u="sng" dirty="0"/>
              <a:t>General</a:t>
            </a:r>
            <a:r>
              <a:rPr lang="en-US" sz="1600" u="sng" dirty="0" smtClean="0"/>
              <a:t>:</a:t>
            </a:r>
            <a:r>
              <a:rPr lang="en-US" sz="1600" dirty="0" smtClean="0"/>
              <a:t> easy </a:t>
            </a:r>
            <a:r>
              <a:rPr lang="en-US" sz="1600" dirty="0"/>
              <a:t>adaptation to similar use </a:t>
            </a:r>
            <a:r>
              <a:rPr lang="en-US" sz="1600" dirty="0" smtClean="0"/>
              <a:t>cases</a:t>
            </a:r>
          </a:p>
          <a:p>
            <a:r>
              <a:rPr lang="en-US" sz="1600" dirty="0" smtClean="0"/>
              <a:t>results </a:t>
            </a:r>
            <a:r>
              <a:rPr lang="en-US" sz="1600" dirty="0"/>
              <a:t>can be further improved, if necessary, by adjusting the </a:t>
            </a:r>
            <a:r>
              <a:rPr lang="en-US" sz="1600" dirty="0" smtClean="0"/>
              <a:t>parameters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ast and smart ;)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0612" y="1264694"/>
            <a:ext cx="5183188" cy="823912"/>
          </a:xfrm>
        </p:spPr>
        <p:txBody>
          <a:bodyPr/>
          <a:lstStyle/>
          <a:p>
            <a:r>
              <a:rPr lang="de-DE" dirty="0"/>
              <a:t>Disadvantages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0612" y="2088606"/>
            <a:ext cx="5183188" cy="4157518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various </a:t>
            </a:r>
            <a:r>
              <a:rPr lang="en-US" sz="1600" b="1" dirty="0"/>
              <a:t>factors have an influence on the </a:t>
            </a:r>
            <a:r>
              <a:rPr lang="en-US" sz="1600" b="1" dirty="0" smtClean="0"/>
              <a:t>result</a:t>
            </a:r>
          </a:p>
          <a:p>
            <a:pPr lvl="1"/>
            <a:r>
              <a:rPr lang="en-US" sz="1200" b="1" dirty="0" smtClean="0"/>
              <a:t>data </a:t>
            </a:r>
            <a:r>
              <a:rPr lang="en-US" sz="1200" b="1" dirty="0"/>
              <a:t>quality</a:t>
            </a:r>
          </a:p>
          <a:p>
            <a:pPr lvl="1"/>
            <a:r>
              <a:rPr lang="en-US" sz="1200" b="1" dirty="0"/>
              <a:t>s</a:t>
            </a:r>
            <a:r>
              <a:rPr lang="en-US" sz="1200" b="1" dirty="0" smtClean="0"/>
              <a:t>moothing filter</a:t>
            </a:r>
          </a:p>
          <a:p>
            <a:pPr lvl="1"/>
            <a:r>
              <a:rPr lang="en-US" sz="1200" b="1" dirty="0"/>
              <a:t>o</a:t>
            </a:r>
            <a:r>
              <a:rPr lang="en-US" sz="1200" b="1" dirty="0" smtClean="0"/>
              <a:t>ptimizer</a:t>
            </a:r>
          </a:p>
          <a:p>
            <a:pPr lvl="1"/>
            <a:r>
              <a:rPr lang="en-US" sz="1200" b="1" dirty="0" smtClean="0"/>
              <a:t>…</a:t>
            </a:r>
          </a:p>
          <a:p>
            <a:r>
              <a:rPr lang="en-US" sz="1600" dirty="0" smtClean="0"/>
              <a:t>results </a:t>
            </a:r>
            <a:r>
              <a:rPr lang="en-US" sz="1600" dirty="0"/>
              <a:t>only with smoothing filter with small </a:t>
            </a:r>
            <a:r>
              <a:rPr lang="en-US" sz="1600" dirty="0" smtClean="0"/>
              <a:t>errors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o-existence </a:t>
            </a:r>
            <a:r>
              <a:rPr lang="en-US" sz="1600" dirty="0"/>
              <a:t>of Lu-177m and Lu-177 not considered.</a:t>
            </a:r>
            <a:endParaRPr lang="de-DE" sz="16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Spectrum </a:t>
            </a:r>
            <a:r>
              <a:rPr lang="de-DE" b="1" dirty="0" smtClean="0"/>
              <a:t>Deconvolution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A1D-96D0-4DAB-9031-B79EEE021CD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Breitbild</PresentationFormat>
  <Paragraphs>100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Office</vt:lpstr>
      <vt:lpstr>Spectrum Deconvolution</vt:lpstr>
      <vt:lpstr>Spectrum deconvolution</vt:lpstr>
      <vt:lpstr>PowerPoint-Präsentation</vt:lpstr>
      <vt:lpstr>PowerPoint-Präsentation</vt:lpstr>
      <vt:lpstr>How good is Spectrum deconvolution?</vt:lpstr>
    </vt:vector>
  </TitlesOfParts>
  <Company>UMMD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deconvolution</dc:title>
  <dc:creator>Eric</dc:creator>
  <cp:lastModifiedBy>Eric</cp:lastModifiedBy>
  <cp:revision>30</cp:revision>
  <dcterms:created xsi:type="dcterms:W3CDTF">2021-01-27T09:49:51Z</dcterms:created>
  <dcterms:modified xsi:type="dcterms:W3CDTF">2021-01-28T08:35:58Z</dcterms:modified>
</cp:coreProperties>
</file>