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38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6/16/2018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9755AA3-B492-4CD2-AB0A-E7919AC95333}"/>
              </a:ext>
            </a:extLst>
          </p:cNvPr>
          <p:cNvSpPr>
            <a:spLocks noGrp="1"/>
          </p:cNvSpPr>
          <p:nvPr>
            <p:ph type="ctrTitle"/>
          </p:nvPr>
        </p:nvSpPr>
        <p:spPr>
          <a:xfrm>
            <a:off x="684212" y="1710734"/>
            <a:ext cx="9559718" cy="1606826"/>
          </a:xfrm>
        </p:spPr>
        <p:txBody>
          <a:bodyPr>
            <a:normAutofit fontScale="90000"/>
          </a:bodyPr>
          <a:lstStyle/>
          <a:p>
            <a:r>
              <a:rPr lang="es-SV" sz="6000" b="1" dirty="0"/>
              <a:t>Sistema de ventas en línea</a:t>
            </a:r>
          </a:p>
        </p:txBody>
      </p:sp>
      <p:sp>
        <p:nvSpPr>
          <p:cNvPr id="3" name="Subtítulo 2">
            <a:extLst>
              <a:ext uri="{FF2B5EF4-FFF2-40B4-BE49-F238E27FC236}">
                <a16:creationId xmlns:a16="http://schemas.microsoft.com/office/drawing/2014/main" xmlns="" id="{BB2B61A6-3FAE-478A-9275-195C19471285}"/>
              </a:ext>
            </a:extLst>
          </p:cNvPr>
          <p:cNvSpPr>
            <a:spLocks noGrp="1"/>
          </p:cNvSpPr>
          <p:nvPr>
            <p:ph type="subTitle" idx="1"/>
          </p:nvPr>
        </p:nvSpPr>
        <p:spPr/>
        <p:txBody>
          <a:bodyPr/>
          <a:lstStyle/>
          <a:p>
            <a:endParaRPr lang="es-SV" dirty="0"/>
          </a:p>
        </p:txBody>
      </p:sp>
      <p:pic>
        <p:nvPicPr>
          <p:cNvPr id="9" name="Imagen 8">
            <a:extLst>
              <a:ext uri="{FF2B5EF4-FFF2-40B4-BE49-F238E27FC236}">
                <a16:creationId xmlns:a16="http://schemas.microsoft.com/office/drawing/2014/main" xmlns="" id="{F9E30798-B9CC-4B65-8955-B0EB8816D622}"/>
              </a:ext>
            </a:extLst>
          </p:cNvPr>
          <p:cNvPicPr>
            <a:picLocks noChangeAspect="1"/>
          </p:cNvPicPr>
          <p:nvPr/>
        </p:nvPicPr>
        <p:blipFill>
          <a:blip r:embed="rId2"/>
          <a:stretch>
            <a:fillRect/>
          </a:stretch>
        </p:blipFill>
        <p:spPr>
          <a:xfrm>
            <a:off x="1249680" y="3540440"/>
            <a:ext cx="9692640" cy="2554186"/>
          </a:xfrm>
          <a:prstGeom prst="rect">
            <a:avLst/>
          </a:prstGeom>
        </p:spPr>
      </p:pic>
    </p:spTree>
    <p:extLst>
      <p:ext uri="{BB962C8B-B14F-4D97-AF65-F5344CB8AC3E}">
        <p14:creationId xmlns:p14="http://schemas.microsoft.com/office/powerpoint/2010/main" val="993738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SV" dirty="0">
                <a:solidFill>
                  <a:schemeClr val="tx1"/>
                </a:solidFill>
              </a:rPr>
              <a:t>Modelo de tres Capas.</a:t>
            </a:r>
          </a:p>
          <a:p>
            <a:pPr marL="0" indent="0">
              <a:buNone/>
            </a:pPr>
            <a:endParaRPr lang="es-SV" dirty="0">
              <a:solidFill>
                <a:schemeClr val="tx1"/>
              </a:solidFill>
            </a:endParaRPr>
          </a:p>
          <a:p>
            <a:r>
              <a:rPr lang="es-SV" dirty="0">
                <a:solidFill>
                  <a:schemeClr val="tx1"/>
                </a:solidFill>
              </a:rPr>
              <a:t>Está diseñada para superar las limitaciones de las arquitecturas ajustadas al modelo de dos capas, introduce una capa intermedia (la capa de proceso) Entre  presentación y  los  datos, los  procesos  pueden  ser manejados  de forma separada a  la  interfaz de usuario y a los datos, esta capa intermedia centraliza la lógica de negocio, haciendo la administración  más  sencilla, los  datos  se pueden integrar de  múltiples  fuentes, las  aplicaciones web actuales se ajustan a este modelo</a:t>
            </a:r>
            <a:r>
              <a:rPr lang="es-SV" dirty="0" smtClean="0">
                <a:solidFill>
                  <a:schemeClr val="tx1"/>
                </a:solidFill>
              </a:rPr>
              <a:t>.</a:t>
            </a:r>
            <a:endParaRPr lang="es-SV" dirty="0">
              <a:solidFill>
                <a:schemeClr val="tx1"/>
              </a:solidFill>
            </a:endParaRPr>
          </a:p>
        </p:txBody>
      </p:sp>
      <p:sp>
        <p:nvSpPr>
          <p:cNvPr id="4" name="1 Título"/>
          <p:cNvSpPr>
            <a:spLocks noGrp="1"/>
          </p:cNvSpPr>
          <p:nvPr>
            <p:ph type="title"/>
          </p:nvPr>
        </p:nvSpPr>
        <p:spPr>
          <a:xfrm>
            <a:off x="708275" y="5594684"/>
            <a:ext cx="8534400" cy="844883"/>
          </a:xfrm>
        </p:spPr>
        <p:txBody>
          <a:bodyPr/>
          <a:lstStyle/>
          <a:p>
            <a:r>
              <a:rPr lang="es-SV" dirty="0"/>
              <a:t>Arquitectura de la Aplicación </a:t>
            </a:r>
          </a:p>
        </p:txBody>
      </p:sp>
    </p:spTree>
    <p:extLst>
      <p:ext uri="{BB962C8B-B14F-4D97-AF65-F5344CB8AC3E}">
        <p14:creationId xmlns:p14="http://schemas.microsoft.com/office/powerpoint/2010/main" val="3131123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65485" y="385012"/>
            <a:ext cx="10082462" cy="4957010"/>
          </a:xfrm>
        </p:spPr>
        <p:txBody>
          <a:bodyPr>
            <a:normAutofit fontScale="85000" lnSpcReduction="20000"/>
          </a:bodyPr>
          <a:lstStyle/>
          <a:p>
            <a:r>
              <a:rPr lang="es-SV" dirty="0">
                <a:solidFill>
                  <a:schemeClr val="tx1"/>
                </a:solidFill>
              </a:rPr>
              <a:t>Las capas de este modelo son:</a:t>
            </a:r>
          </a:p>
          <a:p>
            <a:pPr marL="0" indent="0">
              <a:buNone/>
            </a:pPr>
            <a:endParaRPr lang="es-SV" dirty="0">
              <a:solidFill>
                <a:schemeClr val="tx1"/>
              </a:solidFill>
            </a:endParaRPr>
          </a:p>
          <a:p>
            <a:r>
              <a:rPr lang="es-SV" dirty="0">
                <a:solidFill>
                  <a:schemeClr val="tx1"/>
                </a:solidFill>
              </a:rPr>
              <a:t>1.  Capa de presentación (parte en el cliente y parte en el servidor)</a:t>
            </a:r>
          </a:p>
          <a:p>
            <a:r>
              <a:rPr lang="es-SV" dirty="0">
                <a:solidFill>
                  <a:schemeClr val="tx1"/>
                </a:solidFill>
              </a:rPr>
              <a:t>  Recoge la información del usuario y la envía al servidor (cliente)</a:t>
            </a:r>
          </a:p>
          <a:p>
            <a:r>
              <a:rPr lang="es-SV" dirty="0">
                <a:solidFill>
                  <a:schemeClr val="tx1"/>
                </a:solidFill>
              </a:rPr>
              <a:t>  Manda información a la capa de proceso para su procesado</a:t>
            </a:r>
          </a:p>
          <a:p>
            <a:r>
              <a:rPr lang="es-SV" dirty="0">
                <a:solidFill>
                  <a:schemeClr val="tx1"/>
                </a:solidFill>
              </a:rPr>
              <a:t>  Recibe los resultados de la capa de proceso</a:t>
            </a:r>
          </a:p>
          <a:p>
            <a:r>
              <a:rPr lang="es-SV" dirty="0">
                <a:solidFill>
                  <a:schemeClr val="tx1"/>
                </a:solidFill>
              </a:rPr>
              <a:t>  Generan la presentación</a:t>
            </a:r>
          </a:p>
          <a:p>
            <a:r>
              <a:rPr lang="es-SV" dirty="0">
                <a:solidFill>
                  <a:schemeClr val="tx1"/>
                </a:solidFill>
              </a:rPr>
              <a:t>  Visualizan la presentación al usuario (cliente)</a:t>
            </a:r>
          </a:p>
          <a:p>
            <a:r>
              <a:rPr lang="es-SV" dirty="0">
                <a:solidFill>
                  <a:schemeClr val="tx1"/>
                </a:solidFill>
              </a:rPr>
              <a:t>2.  Capa de proceso (servidor web)</a:t>
            </a:r>
          </a:p>
          <a:p>
            <a:r>
              <a:rPr lang="es-SV" dirty="0">
                <a:solidFill>
                  <a:schemeClr val="tx1"/>
                </a:solidFill>
              </a:rPr>
              <a:t>  Recibe la entrada de datos de la capa de presentación</a:t>
            </a:r>
          </a:p>
          <a:p>
            <a:r>
              <a:rPr lang="es-SV" dirty="0">
                <a:solidFill>
                  <a:schemeClr val="tx1"/>
                </a:solidFill>
              </a:rPr>
              <a:t>  Interactúa con la capa de datos para realizar operaciones</a:t>
            </a:r>
          </a:p>
          <a:p>
            <a:r>
              <a:rPr lang="es-SV" dirty="0">
                <a:solidFill>
                  <a:schemeClr val="tx1"/>
                </a:solidFill>
              </a:rPr>
              <a:t>  Manda los resultados procesados a la capa de presentación</a:t>
            </a:r>
          </a:p>
          <a:p>
            <a:r>
              <a:rPr lang="es-SV" dirty="0">
                <a:solidFill>
                  <a:schemeClr val="tx1"/>
                </a:solidFill>
              </a:rPr>
              <a:t>3.  Capa de datos (servidor de datos)</a:t>
            </a:r>
          </a:p>
          <a:p>
            <a:r>
              <a:rPr lang="es-SV" dirty="0">
                <a:solidFill>
                  <a:schemeClr val="tx1"/>
                </a:solidFill>
              </a:rPr>
              <a:t>  Almacena los datos Recupera dato, Mantiene los datos, Asegura la integridad de los datos</a:t>
            </a:r>
          </a:p>
          <a:p>
            <a:endParaRPr lang="es-SV" dirty="0"/>
          </a:p>
        </p:txBody>
      </p:sp>
      <p:sp>
        <p:nvSpPr>
          <p:cNvPr id="4" name="1 Título"/>
          <p:cNvSpPr>
            <a:spLocks noGrp="1"/>
          </p:cNvSpPr>
          <p:nvPr>
            <p:ph type="title"/>
          </p:nvPr>
        </p:nvSpPr>
        <p:spPr>
          <a:xfrm>
            <a:off x="708275" y="5594684"/>
            <a:ext cx="8534400" cy="844883"/>
          </a:xfrm>
        </p:spPr>
        <p:txBody>
          <a:bodyPr/>
          <a:lstStyle/>
          <a:p>
            <a:r>
              <a:rPr lang="es-SV" dirty="0"/>
              <a:t>Arquitectura de la Aplicación </a:t>
            </a:r>
          </a:p>
        </p:txBody>
      </p:sp>
    </p:spTree>
    <p:extLst>
      <p:ext uri="{BB962C8B-B14F-4D97-AF65-F5344CB8AC3E}">
        <p14:creationId xmlns:p14="http://schemas.microsoft.com/office/powerpoint/2010/main" val="398449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08275" y="5594684"/>
            <a:ext cx="8534400" cy="844883"/>
          </a:xfrm>
        </p:spPr>
        <p:txBody>
          <a:bodyPr/>
          <a:lstStyle/>
          <a:p>
            <a:r>
              <a:rPr lang="es-SV" dirty="0"/>
              <a:t>Arquitectura de la Aplicación </a:t>
            </a:r>
          </a:p>
        </p:txBody>
      </p:sp>
      <p:pic>
        <p:nvPicPr>
          <p:cNvPr id="4"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50870" y="426513"/>
            <a:ext cx="8159403" cy="4759097"/>
          </a:xfrm>
          <a:prstGeom prst="rect">
            <a:avLst/>
          </a:prstGeom>
        </p:spPr>
      </p:pic>
    </p:spTree>
    <p:extLst>
      <p:ext uri="{BB962C8B-B14F-4D97-AF65-F5344CB8AC3E}">
        <p14:creationId xmlns:p14="http://schemas.microsoft.com/office/powerpoint/2010/main" val="2342848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76717" y="5414211"/>
            <a:ext cx="8534400" cy="965199"/>
          </a:xfrm>
        </p:spPr>
        <p:txBody>
          <a:bodyPr/>
          <a:lstStyle/>
          <a:p>
            <a:r>
              <a:rPr lang="es-SV" dirty="0"/>
              <a:t>Diseño de la Base de datos.</a:t>
            </a:r>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43016" y="204537"/>
            <a:ext cx="9841831" cy="5245768"/>
          </a:xfrm>
          <a:prstGeom prst="rect">
            <a:avLst/>
          </a:prstGeom>
        </p:spPr>
      </p:pic>
    </p:spTree>
    <p:extLst>
      <p:ext uri="{BB962C8B-B14F-4D97-AF65-F5344CB8AC3E}">
        <p14:creationId xmlns:p14="http://schemas.microsoft.com/office/powerpoint/2010/main" val="2265587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2" y="5257800"/>
            <a:ext cx="8534400" cy="929104"/>
          </a:xfrm>
        </p:spPr>
        <p:txBody>
          <a:bodyPr/>
          <a:lstStyle/>
          <a:p>
            <a:r>
              <a:rPr lang="es-SV" dirty="0"/>
              <a:t>Conclusiones</a:t>
            </a:r>
          </a:p>
        </p:txBody>
      </p:sp>
      <p:sp>
        <p:nvSpPr>
          <p:cNvPr id="3" name="2 Marcador de contenido"/>
          <p:cNvSpPr>
            <a:spLocks noGrp="1"/>
          </p:cNvSpPr>
          <p:nvPr>
            <p:ph idx="1"/>
          </p:nvPr>
        </p:nvSpPr>
        <p:spPr>
          <a:xfrm>
            <a:off x="684211" y="685800"/>
            <a:ext cx="9398251" cy="4307305"/>
          </a:xfrm>
        </p:spPr>
        <p:txBody>
          <a:bodyPr/>
          <a:lstStyle/>
          <a:p>
            <a:pPr lvl="0"/>
            <a:r>
              <a:rPr lang="es-SV" dirty="0">
                <a:solidFill>
                  <a:schemeClr val="tx1"/>
                </a:solidFill>
              </a:rPr>
              <a:t>El desarrollo de este sistema de pedidos online para la empresa publiprint es con el propósito de beneficiar, en el área de marketing y pedidos.</a:t>
            </a:r>
          </a:p>
          <a:p>
            <a:pPr lvl="0"/>
            <a:r>
              <a:rPr lang="es-SV" dirty="0">
                <a:solidFill>
                  <a:schemeClr val="tx1"/>
                </a:solidFill>
              </a:rPr>
              <a:t>Uno de los beneficios que se tendrán con este sistema es que los clientes de publiprint podrán realizar sus pedido desde la comodidad de sus casas por medio de la página web.</a:t>
            </a:r>
          </a:p>
          <a:p>
            <a:pPr lvl="0"/>
            <a:r>
              <a:rPr lang="es-SV" dirty="0">
                <a:solidFill>
                  <a:schemeClr val="tx1"/>
                </a:solidFill>
              </a:rPr>
              <a:t>Este sistema está enfocado para el área publicidad y pedidos online</a:t>
            </a:r>
            <a:r>
              <a:rPr lang="es-SV" dirty="0" smtClean="0">
                <a:solidFill>
                  <a:schemeClr val="tx1"/>
                </a:solidFill>
              </a:rPr>
              <a:t>.</a:t>
            </a:r>
            <a:endParaRPr lang="es-SV" dirty="0">
              <a:solidFill>
                <a:schemeClr val="tx1"/>
              </a:solidFill>
            </a:endParaRPr>
          </a:p>
        </p:txBody>
      </p:sp>
    </p:spTree>
    <p:extLst>
      <p:ext uri="{BB962C8B-B14F-4D97-AF65-F5344CB8AC3E}">
        <p14:creationId xmlns:p14="http://schemas.microsoft.com/office/powerpoint/2010/main" val="121149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73FC097-6375-48BC-A37A-FB1F9B697258}"/>
              </a:ext>
            </a:extLst>
          </p:cNvPr>
          <p:cNvSpPr>
            <a:spLocks noGrp="1"/>
          </p:cNvSpPr>
          <p:nvPr>
            <p:ph type="title"/>
          </p:nvPr>
        </p:nvSpPr>
        <p:spPr>
          <a:xfrm>
            <a:off x="1080052" y="1577744"/>
            <a:ext cx="10031896" cy="3702512"/>
          </a:xfrm>
        </p:spPr>
        <p:txBody>
          <a:bodyPr>
            <a:normAutofit/>
          </a:bodyPr>
          <a:lstStyle/>
          <a:p>
            <a:pPr algn="ctr"/>
            <a:r>
              <a:rPr lang="es-SV" sz="7200" b="1" dirty="0"/>
              <a:t>Generalidades de la empresa</a:t>
            </a:r>
          </a:p>
        </p:txBody>
      </p:sp>
    </p:spTree>
    <p:extLst>
      <p:ext uri="{BB962C8B-B14F-4D97-AF65-F5344CB8AC3E}">
        <p14:creationId xmlns:p14="http://schemas.microsoft.com/office/powerpoint/2010/main" val="1962488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31A63F3-BB6C-40C5-8C3B-69BEE857847C}"/>
              </a:ext>
            </a:extLst>
          </p:cNvPr>
          <p:cNvSpPr>
            <a:spLocks noGrp="1"/>
          </p:cNvSpPr>
          <p:nvPr>
            <p:ph type="title"/>
          </p:nvPr>
        </p:nvSpPr>
        <p:spPr>
          <a:xfrm>
            <a:off x="255966" y="208985"/>
            <a:ext cx="11680067" cy="6440029"/>
          </a:xfrm>
        </p:spPr>
        <p:txBody>
          <a:bodyPr>
            <a:normAutofit/>
          </a:bodyPr>
          <a:lstStyle/>
          <a:p>
            <a:r>
              <a:rPr lang="es-ES" sz="3200" b="1" dirty="0"/>
              <a:t>Misión</a:t>
            </a:r>
            <a:r>
              <a:rPr lang="es-SV" sz="2500" dirty="0"/>
              <a:t/>
            </a:r>
            <a:br>
              <a:rPr lang="es-SV" sz="2500" dirty="0"/>
            </a:br>
            <a:r>
              <a:rPr lang="es-ES" sz="2500" dirty="0"/>
              <a:t>Ser una empresa de seriedad con una atención a sus clientes</a:t>
            </a:r>
            <a:r>
              <a:rPr lang="es-SV" sz="2500" dirty="0"/>
              <a:t/>
            </a:r>
            <a:br>
              <a:rPr lang="es-SV" sz="2500" dirty="0"/>
            </a:br>
            <a:r>
              <a:rPr lang="es-ES" sz="2500" dirty="0"/>
              <a:t> brindándoles productos de calidad, cumpliendo puntual y</a:t>
            </a:r>
            <a:r>
              <a:rPr lang="es-SV" sz="2500" dirty="0"/>
              <a:t/>
            </a:r>
            <a:br>
              <a:rPr lang="es-SV" sz="2500" dirty="0"/>
            </a:br>
            <a:r>
              <a:rPr lang="es-ES" sz="2500" dirty="0"/>
              <a:t> responsablemente con las exigencias de cada uno.</a:t>
            </a:r>
            <a:r>
              <a:rPr lang="es-SV" sz="2500" dirty="0"/>
              <a:t/>
            </a:r>
            <a:br>
              <a:rPr lang="es-SV" sz="2500" dirty="0"/>
            </a:br>
            <a:r>
              <a:rPr lang="es-ES" sz="2500" dirty="0"/>
              <a:t> </a:t>
            </a:r>
            <a:r>
              <a:rPr lang="es-SV" sz="2500" dirty="0"/>
              <a:t/>
            </a:r>
            <a:br>
              <a:rPr lang="es-SV" sz="2500" dirty="0"/>
            </a:br>
            <a:r>
              <a:rPr lang="es-ES" sz="3200" b="1" dirty="0"/>
              <a:t>Visión</a:t>
            </a:r>
            <a:r>
              <a:rPr lang="es-SV" sz="2500" dirty="0"/>
              <a:t/>
            </a:r>
            <a:br>
              <a:rPr lang="es-SV" sz="2500" dirty="0"/>
            </a:br>
            <a:r>
              <a:rPr lang="es-ES" sz="2500" dirty="0"/>
              <a:t>Ser una empresa de eficiencia, cumpliendo</a:t>
            </a:r>
            <a:br>
              <a:rPr lang="es-ES" sz="2500" dirty="0"/>
            </a:br>
            <a:r>
              <a:rPr lang="es-ES" sz="2500" dirty="0"/>
              <a:t>los más altos estándares, siendo</a:t>
            </a:r>
            <a:br>
              <a:rPr lang="es-ES" sz="2500" dirty="0"/>
            </a:br>
            <a:r>
              <a:rPr lang="es-ES" sz="2500" dirty="0"/>
              <a:t>responsables en cuanto a clientes</a:t>
            </a:r>
            <a:br>
              <a:rPr lang="es-ES" sz="2500" dirty="0"/>
            </a:br>
            <a:r>
              <a:rPr lang="es-ES" sz="2500" dirty="0"/>
              <a:t>satisfechos.</a:t>
            </a:r>
            <a:r>
              <a:rPr lang="es-SV" sz="2500" dirty="0"/>
              <a:t/>
            </a:r>
            <a:br>
              <a:rPr lang="es-SV" sz="2500" dirty="0"/>
            </a:br>
            <a:r>
              <a:rPr lang="es-ES" sz="2500" dirty="0"/>
              <a:t> </a:t>
            </a:r>
            <a:r>
              <a:rPr lang="es-SV" sz="2500" dirty="0"/>
              <a:t/>
            </a:r>
            <a:br>
              <a:rPr lang="es-SV" sz="2500" dirty="0"/>
            </a:br>
            <a:r>
              <a:rPr lang="es-ES" sz="2500" b="1" dirty="0"/>
              <a:t>Objetivos Estratégicos</a:t>
            </a:r>
            <a:r>
              <a:rPr lang="es-SV" sz="2500" dirty="0"/>
              <a:t/>
            </a:r>
            <a:br>
              <a:rPr lang="es-SV" sz="2500" dirty="0"/>
            </a:br>
            <a:r>
              <a:rPr lang="es-ES" sz="2500" dirty="0"/>
              <a:t>Llegar a ser conocidos por nuestra</a:t>
            </a:r>
            <a:br>
              <a:rPr lang="es-ES" sz="2500" dirty="0"/>
            </a:br>
            <a:r>
              <a:rPr lang="es-ES" sz="2500" dirty="0"/>
              <a:t>comunidad sonsonateca,</a:t>
            </a:r>
            <a:r>
              <a:rPr lang="es-SV" sz="2500" dirty="0"/>
              <a:t/>
            </a:r>
            <a:br>
              <a:rPr lang="es-SV" sz="2500" dirty="0"/>
            </a:br>
            <a:r>
              <a:rPr lang="es-ES" sz="2500" dirty="0"/>
              <a:t>atendiéndolos con un equipo</a:t>
            </a:r>
            <a:br>
              <a:rPr lang="es-ES" sz="2500" dirty="0"/>
            </a:br>
            <a:r>
              <a:rPr lang="es-ES" sz="2500" dirty="0"/>
              <a:t>altamente calificado y responsable.</a:t>
            </a:r>
            <a:endParaRPr lang="es-SV" dirty="0"/>
          </a:p>
        </p:txBody>
      </p:sp>
      <p:pic>
        <p:nvPicPr>
          <p:cNvPr id="5" name="Marcador de contenido 4" descr="Estamos para ayudarte...&#10;">
            <a:extLst>
              <a:ext uri="{FF2B5EF4-FFF2-40B4-BE49-F238E27FC236}">
                <a16:creationId xmlns:a16="http://schemas.microsoft.com/office/drawing/2014/main" xmlns="" id="{E03E902A-FC55-495A-8FCB-2E417F90681E}"/>
              </a:ext>
              <a:ext uri="{C183D7F6-B498-43B3-948B-1728B52AA6E4}">
                <adec:decorative xmlns:adec="http://schemas.microsoft.com/office/drawing/2017/decorative" xmlns="" val="0"/>
              </a:ext>
            </a:extLst>
          </p:cNvPr>
          <p:cNvPicPr>
            <a:picLocks noGrp="1" noChangeAspect="1"/>
          </p:cNvPicPr>
          <p:nvPr>
            <p:ph idx="1"/>
          </p:nvPr>
        </p:nvPicPr>
        <p:blipFill>
          <a:blip r:embed="rId2"/>
          <a:stretch>
            <a:fillRect/>
          </a:stretch>
        </p:blipFill>
        <p:spPr>
          <a:xfrm>
            <a:off x="6839814" y="3124200"/>
            <a:ext cx="5234676" cy="3614738"/>
          </a:xfrm>
        </p:spPr>
      </p:pic>
    </p:spTree>
    <p:extLst>
      <p:ext uri="{BB962C8B-B14F-4D97-AF65-F5344CB8AC3E}">
        <p14:creationId xmlns:p14="http://schemas.microsoft.com/office/powerpoint/2010/main" val="375624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B6FE260-58A2-455A-BB62-D231FEA3A131}"/>
              </a:ext>
            </a:extLst>
          </p:cNvPr>
          <p:cNvSpPr>
            <a:spLocks noGrp="1"/>
          </p:cNvSpPr>
          <p:nvPr>
            <p:ph type="title"/>
          </p:nvPr>
        </p:nvSpPr>
        <p:spPr>
          <a:xfrm>
            <a:off x="1570382" y="5534255"/>
            <a:ext cx="9051235" cy="1507067"/>
          </a:xfrm>
        </p:spPr>
        <p:txBody>
          <a:bodyPr/>
          <a:lstStyle/>
          <a:p>
            <a:pPr algn="ctr"/>
            <a:r>
              <a:rPr lang="es-SV" dirty="0"/>
              <a:t>Causa/Efecto/problema/solución</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070584939"/>
              </p:ext>
            </p:extLst>
          </p:nvPr>
        </p:nvGraphicFramePr>
        <p:xfrm>
          <a:off x="901987" y="721895"/>
          <a:ext cx="10251286" cy="4704345"/>
        </p:xfrm>
        <a:graphic>
          <a:graphicData uri="http://schemas.openxmlformats.org/drawingml/2006/table">
            <a:tbl>
              <a:tblPr firstRow="1" firstCol="1" bandRow="1">
                <a:tableStyleId>{5C22544A-7EE6-4342-B048-85BDC9FD1C3A}</a:tableStyleId>
              </a:tblPr>
              <a:tblGrid>
                <a:gridCol w="2562457"/>
                <a:gridCol w="2562457"/>
                <a:gridCol w="2563186"/>
                <a:gridCol w="2563186"/>
              </a:tblGrid>
              <a:tr h="641502">
                <a:tc>
                  <a:txBody>
                    <a:bodyPr/>
                    <a:lstStyle/>
                    <a:p>
                      <a:pPr algn="ctr">
                        <a:lnSpc>
                          <a:spcPct val="115000"/>
                        </a:lnSpc>
                        <a:spcAft>
                          <a:spcPts val="0"/>
                        </a:spcAft>
                      </a:pPr>
                      <a:r>
                        <a:rPr lang="es-ES" sz="1100">
                          <a:effectLst/>
                        </a:rPr>
                        <a:t> </a:t>
                      </a:r>
                      <a:endParaRPr lang="es-SV" sz="1100">
                        <a:effectLst/>
                      </a:endParaRPr>
                    </a:p>
                    <a:p>
                      <a:pPr algn="ctr">
                        <a:lnSpc>
                          <a:spcPct val="115000"/>
                        </a:lnSpc>
                        <a:spcAft>
                          <a:spcPts val="0"/>
                        </a:spcAft>
                      </a:pPr>
                      <a:r>
                        <a:rPr lang="es-ES" sz="1100">
                          <a:effectLst/>
                        </a:rPr>
                        <a:t>PROBLEMA</a:t>
                      </a:r>
                      <a:endParaRPr lang="es-SV" sz="1100">
                        <a:effectLst/>
                      </a:endParaRPr>
                    </a:p>
                    <a:p>
                      <a:pPr algn="ctr">
                        <a:lnSpc>
                          <a:spcPct val="115000"/>
                        </a:lnSpc>
                        <a:spcAft>
                          <a:spcPts val="0"/>
                        </a:spcAft>
                      </a:pPr>
                      <a:r>
                        <a:rPr lang="es-ES" sz="1100">
                          <a:effectLst/>
                        </a:rPr>
                        <a:t> </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 </a:t>
                      </a:r>
                      <a:endParaRPr lang="es-SV" sz="1100">
                        <a:effectLst/>
                      </a:endParaRPr>
                    </a:p>
                    <a:p>
                      <a:pPr algn="ctr">
                        <a:lnSpc>
                          <a:spcPct val="115000"/>
                        </a:lnSpc>
                        <a:spcAft>
                          <a:spcPts val="0"/>
                        </a:spcAft>
                      </a:pPr>
                      <a:r>
                        <a:rPr lang="es-ES" sz="1100">
                          <a:effectLst/>
                        </a:rPr>
                        <a:t>CAUSA</a:t>
                      </a:r>
                      <a:endParaRPr lang="es-SV" sz="1100">
                        <a:effectLst/>
                      </a:endParaRPr>
                    </a:p>
                    <a:p>
                      <a:pPr algn="ctr">
                        <a:lnSpc>
                          <a:spcPct val="115000"/>
                        </a:lnSpc>
                        <a:spcAft>
                          <a:spcPts val="0"/>
                        </a:spcAft>
                      </a:pPr>
                      <a:r>
                        <a:rPr lang="es-ES" sz="1100">
                          <a:effectLst/>
                        </a:rPr>
                        <a:t> </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 </a:t>
                      </a:r>
                      <a:endParaRPr lang="es-SV" sz="1100">
                        <a:effectLst/>
                      </a:endParaRPr>
                    </a:p>
                    <a:p>
                      <a:pPr algn="ctr">
                        <a:lnSpc>
                          <a:spcPct val="115000"/>
                        </a:lnSpc>
                        <a:spcAft>
                          <a:spcPts val="0"/>
                        </a:spcAft>
                      </a:pPr>
                      <a:r>
                        <a:rPr lang="es-ES" sz="1100">
                          <a:effectLst/>
                        </a:rPr>
                        <a:t>EFECTO</a:t>
                      </a:r>
                      <a:endParaRPr lang="es-SV" sz="1100">
                        <a:effectLst/>
                      </a:endParaRPr>
                    </a:p>
                    <a:p>
                      <a:pPr algn="ctr">
                        <a:lnSpc>
                          <a:spcPct val="115000"/>
                        </a:lnSpc>
                        <a:spcAft>
                          <a:spcPts val="0"/>
                        </a:spcAft>
                      </a:pPr>
                      <a:r>
                        <a:rPr lang="es-ES" sz="1100">
                          <a:effectLst/>
                        </a:rPr>
                        <a:t> </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 </a:t>
                      </a:r>
                      <a:endParaRPr lang="es-SV" sz="1100">
                        <a:effectLst/>
                      </a:endParaRPr>
                    </a:p>
                    <a:p>
                      <a:pPr algn="ctr">
                        <a:lnSpc>
                          <a:spcPct val="115000"/>
                        </a:lnSpc>
                        <a:spcAft>
                          <a:spcPts val="0"/>
                        </a:spcAft>
                      </a:pPr>
                      <a:r>
                        <a:rPr lang="es-ES" sz="1100">
                          <a:effectLst/>
                        </a:rPr>
                        <a:t>SOLUCION</a:t>
                      </a:r>
                      <a:endParaRPr lang="es-SV" sz="1100">
                        <a:effectLst/>
                      </a:endParaRPr>
                    </a:p>
                    <a:p>
                      <a:pPr algn="ctr">
                        <a:lnSpc>
                          <a:spcPct val="115000"/>
                        </a:lnSpc>
                        <a:spcAft>
                          <a:spcPts val="0"/>
                        </a:spcAft>
                      </a:pPr>
                      <a:r>
                        <a:rPr lang="es-ES" sz="1100">
                          <a:effectLst/>
                        </a:rPr>
                        <a:t> </a:t>
                      </a:r>
                      <a:endParaRPr lang="es-SV" sz="1100">
                        <a:effectLst/>
                        <a:latin typeface="Arial"/>
                        <a:ea typeface="Arial"/>
                      </a:endParaRPr>
                    </a:p>
                  </a:txBody>
                  <a:tcPr marL="53578" marR="53578" marT="0" marB="0"/>
                </a:tc>
              </a:tr>
              <a:tr h="641502">
                <a:tc>
                  <a:txBody>
                    <a:bodyPr/>
                    <a:lstStyle/>
                    <a:p>
                      <a:pPr>
                        <a:lnSpc>
                          <a:spcPct val="115000"/>
                        </a:lnSpc>
                        <a:spcAft>
                          <a:spcPts val="0"/>
                        </a:spcAft>
                      </a:pPr>
                      <a:r>
                        <a:rPr lang="es-ES" sz="1100">
                          <a:effectLst/>
                        </a:rPr>
                        <a:t>El proceso de pedidos es muy lento</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La empresa anota a mano los pedidos que les mandan por Facebook y WhatsApp. </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Clientes molestos por la falta de atención a la hora de realizar un pedido.</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Implementar un sistema que se encargue de registrar los pedidos.</a:t>
                      </a:r>
                      <a:endParaRPr lang="es-SV" sz="1100">
                        <a:effectLst/>
                        <a:latin typeface="Arial"/>
                        <a:ea typeface="Arial"/>
                      </a:endParaRPr>
                    </a:p>
                  </a:txBody>
                  <a:tcPr marL="53578" marR="53578" marT="0" marB="0"/>
                </a:tc>
              </a:tr>
              <a:tr h="1069169">
                <a:tc>
                  <a:txBody>
                    <a:bodyPr/>
                    <a:lstStyle/>
                    <a:p>
                      <a:pPr>
                        <a:lnSpc>
                          <a:spcPct val="115000"/>
                        </a:lnSpc>
                        <a:spcAft>
                          <a:spcPts val="0"/>
                        </a:spcAft>
                      </a:pPr>
                      <a:r>
                        <a:rPr lang="es-ES" sz="1100">
                          <a:effectLst/>
                        </a:rPr>
                        <a:t>Exceso de pedidos para la cantidad de empleados.</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La falta de organización que se tiene en la empresa y muy pocos empleados encargados de los pedidos.</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Hay pedidos que se pierden y otros pedidos que no se entregan a tiempo.</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Contratar más empleados que se encarguen de los pedidos o implementar un sistema donde el cliente pueda especificar su pedido.</a:t>
                      </a:r>
                      <a:endParaRPr lang="es-SV" sz="1100">
                        <a:effectLst/>
                        <a:latin typeface="Arial"/>
                        <a:ea typeface="Arial"/>
                      </a:endParaRPr>
                    </a:p>
                  </a:txBody>
                  <a:tcPr marL="53578" marR="53578" marT="0" marB="0"/>
                </a:tc>
              </a:tr>
              <a:tr h="855335">
                <a:tc>
                  <a:txBody>
                    <a:bodyPr/>
                    <a:lstStyle/>
                    <a:p>
                      <a:pPr>
                        <a:lnSpc>
                          <a:spcPct val="115000"/>
                        </a:lnSpc>
                        <a:spcAft>
                          <a:spcPts val="0"/>
                        </a:spcAft>
                      </a:pPr>
                      <a:r>
                        <a:rPr lang="es-ES" sz="1100">
                          <a:effectLst/>
                        </a:rPr>
                        <a:t>Los pedidos se capturan de forma redundante</a:t>
                      </a:r>
                      <a:endParaRPr lang="es-SV" sz="1100">
                        <a:effectLst/>
                      </a:endParaRPr>
                    </a:p>
                    <a:p>
                      <a:pPr algn="ctr">
                        <a:lnSpc>
                          <a:spcPct val="115000"/>
                        </a:lnSpc>
                        <a:spcAft>
                          <a:spcPts val="0"/>
                        </a:spcAft>
                      </a:pPr>
                      <a:r>
                        <a:rPr lang="es-SV" sz="1100">
                          <a:effectLst/>
                        </a:rPr>
                        <a:t> </a:t>
                      </a:r>
                      <a:endParaRPr lang="es-SV" sz="1100">
                        <a:effectLst/>
                        <a:latin typeface="Arial"/>
                        <a:ea typeface="Arial"/>
                      </a:endParaRPr>
                    </a:p>
                  </a:txBody>
                  <a:tcPr marL="53578" marR="53578" marT="0" marB="0"/>
                </a:tc>
                <a:tc>
                  <a:txBody>
                    <a:bodyPr/>
                    <a:lstStyle/>
                    <a:p>
                      <a:pPr>
                        <a:lnSpc>
                          <a:spcPct val="115000"/>
                        </a:lnSpc>
                        <a:spcAft>
                          <a:spcPts val="0"/>
                        </a:spcAft>
                      </a:pPr>
                      <a:r>
                        <a:rPr lang="es-ES" sz="1100">
                          <a:effectLst/>
                        </a:rPr>
                        <a:t>Los encargados de los pedidos atienden al mismo cliente y anotan ambos el mismo pedido.</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La empresa pierde material al realizar el mismo pedido repetidamente.</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Automatizar el proceso de pedidos donde el cliente pueda registrar todos los datos correspondientes.</a:t>
                      </a:r>
                      <a:endParaRPr lang="es-SV" sz="1100">
                        <a:effectLst/>
                        <a:latin typeface="Arial"/>
                        <a:ea typeface="Arial"/>
                      </a:endParaRPr>
                    </a:p>
                  </a:txBody>
                  <a:tcPr marL="53578" marR="53578" marT="0" marB="0"/>
                </a:tc>
              </a:tr>
              <a:tr h="855335">
                <a:tc>
                  <a:txBody>
                    <a:bodyPr/>
                    <a:lstStyle/>
                    <a:p>
                      <a:pPr>
                        <a:lnSpc>
                          <a:spcPct val="115000"/>
                        </a:lnSpc>
                        <a:spcAft>
                          <a:spcPts val="0"/>
                        </a:spcAft>
                      </a:pPr>
                      <a:r>
                        <a:rPr lang="es-ES" sz="1100">
                          <a:effectLst/>
                        </a:rPr>
                        <a:t>El mercado solo se limita a clientes por Facebook y WhatsApp.</a:t>
                      </a:r>
                      <a:endParaRPr lang="es-SV" sz="1100">
                        <a:effectLst/>
                      </a:endParaRPr>
                    </a:p>
                    <a:p>
                      <a:pPr algn="ctr">
                        <a:lnSpc>
                          <a:spcPct val="115000"/>
                        </a:lnSpc>
                        <a:spcAft>
                          <a:spcPts val="0"/>
                        </a:spcAft>
                      </a:pPr>
                      <a:r>
                        <a:rPr lang="es-ES" sz="1100">
                          <a:effectLst/>
                        </a:rPr>
                        <a:t> </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La empresa no cuenta con una opción formal de marketing. </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La empresa no se da a conocer.</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El marketing puede ser mejorado con un sitio web formal para la empresa.</a:t>
                      </a:r>
                      <a:endParaRPr lang="es-SV" sz="1100">
                        <a:effectLst/>
                        <a:latin typeface="Arial"/>
                        <a:ea typeface="Arial"/>
                      </a:endParaRPr>
                    </a:p>
                  </a:txBody>
                  <a:tcPr marL="53578" marR="53578" marT="0" marB="0"/>
                </a:tc>
              </a:tr>
              <a:tr h="641502">
                <a:tc>
                  <a:txBody>
                    <a:bodyPr/>
                    <a:lstStyle/>
                    <a:p>
                      <a:pPr>
                        <a:lnSpc>
                          <a:spcPct val="115000"/>
                        </a:lnSpc>
                        <a:spcAft>
                          <a:spcPts val="0"/>
                        </a:spcAft>
                      </a:pPr>
                      <a:r>
                        <a:rPr lang="es-ES" sz="1100">
                          <a:effectLst/>
                        </a:rPr>
                        <a:t>La entrega de pedidos no es muy precisa</a:t>
                      </a:r>
                      <a:endParaRPr lang="es-SV" sz="1100">
                        <a:effectLst/>
                      </a:endParaRPr>
                    </a:p>
                    <a:p>
                      <a:pPr>
                        <a:lnSpc>
                          <a:spcPct val="115000"/>
                        </a:lnSpc>
                        <a:spcAft>
                          <a:spcPts val="0"/>
                        </a:spcAft>
                      </a:pPr>
                      <a:r>
                        <a:rPr lang="es-ES" sz="1100">
                          <a:effectLst/>
                        </a:rPr>
                        <a:t> </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Saturación de pedidos </a:t>
                      </a:r>
                      <a:endParaRPr lang="es-SV" sz="1100">
                        <a:effectLst/>
                      </a:endParaRPr>
                    </a:p>
                    <a:p>
                      <a:pPr>
                        <a:lnSpc>
                          <a:spcPct val="115000"/>
                        </a:lnSpc>
                        <a:spcAft>
                          <a:spcPts val="0"/>
                        </a:spcAft>
                      </a:pPr>
                      <a:r>
                        <a:rPr lang="es-ES" sz="1100">
                          <a:effectLst/>
                        </a:rPr>
                        <a:t>con la misma fecha de entrega</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a:effectLst/>
                        </a:rPr>
                        <a:t>Los clientes quedan insatisfechos con la entrega</a:t>
                      </a:r>
                      <a:endParaRPr lang="es-SV" sz="1100">
                        <a:effectLst/>
                        <a:latin typeface="Arial"/>
                        <a:ea typeface="Arial"/>
                      </a:endParaRPr>
                    </a:p>
                  </a:txBody>
                  <a:tcPr marL="53578" marR="53578" marT="0" marB="0"/>
                </a:tc>
                <a:tc>
                  <a:txBody>
                    <a:bodyPr/>
                    <a:lstStyle/>
                    <a:p>
                      <a:pPr algn="ctr">
                        <a:lnSpc>
                          <a:spcPct val="115000"/>
                        </a:lnSpc>
                        <a:spcAft>
                          <a:spcPts val="0"/>
                        </a:spcAft>
                      </a:pPr>
                      <a:r>
                        <a:rPr lang="es-ES" sz="1100" dirty="0">
                          <a:effectLst/>
                        </a:rPr>
                        <a:t>establecer una fecha máxima de entrega</a:t>
                      </a:r>
                      <a:endParaRPr lang="es-SV" sz="1100" dirty="0">
                        <a:effectLst/>
                        <a:latin typeface="Arial"/>
                        <a:ea typeface="Arial"/>
                      </a:endParaRPr>
                    </a:p>
                  </a:txBody>
                  <a:tcPr marL="53578" marR="53578" marT="0" marB="0"/>
                </a:tc>
              </a:tr>
            </a:tbl>
          </a:graphicData>
        </a:graphic>
      </p:graphicFrame>
    </p:spTree>
    <p:extLst>
      <p:ext uri="{BB962C8B-B14F-4D97-AF65-F5344CB8AC3E}">
        <p14:creationId xmlns:p14="http://schemas.microsoft.com/office/powerpoint/2010/main" val="3825421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79086" y="5582653"/>
            <a:ext cx="8534400" cy="844882"/>
          </a:xfrm>
        </p:spPr>
        <p:txBody>
          <a:bodyPr/>
          <a:lstStyle/>
          <a:p>
            <a:r>
              <a:rPr lang="en-US" dirty="0" smtClean="0"/>
              <a:t>DIAGRAMA DE CASOS DE USO</a:t>
            </a:r>
            <a:endParaRPr lang="es-SV" dirty="0"/>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47737" y="336884"/>
            <a:ext cx="5979695" cy="4932948"/>
          </a:xfrm>
          <a:prstGeom prst="rect">
            <a:avLst/>
          </a:prstGeom>
        </p:spPr>
      </p:pic>
    </p:spTree>
    <p:extLst>
      <p:ext uri="{BB962C8B-B14F-4D97-AF65-F5344CB8AC3E}">
        <p14:creationId xmlns:p14="http://schemas.microsoft.com/office/powerpoint/2010/main" val="288592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32338" y="5642811"/>
            <a:ext cx="10697662" cy="784725"/>
          </a:xfrm>
        </p:spPr>
        <p:txBody>
          <a:bodyPr/>
          <a:lstStyle/>
          <a:p>
            <a:r>
              <a:rPr lang="en-US" dirty="0" smtClean="0"/>
              <a:t>DIAGRAMA DE PROCESOS DE NEGOCIO</a:t>
            </a:r>
            <a:endParaRPr lang="es-SV" dirty="0"/>
          </a:p>
        </p:txBody>
      </p:sp>
      <p:pic>
        <p:nvPicPr>
          <p:cNvPr id="4"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86945" y="360947"/>
            <a:ext cx="7293150" cy="4656222"/>
          </a:xfrm>
          <a:prstGeom prst="rect">
            <a:avLst/>
          </a:prstGeom>
        </p:spPr>
      </p:pic>
    </p:spTree>
    <p:extLst>
      <p:ext uri="{BB962C8B-B14F-4D97-AF65-F5344CB8AC3E}">
        <p14:creationId xmlns:p14="http://schemas.microsoft.com/office/powerpoint/2010/main" val="2984878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732338" y="5642811"/>
            <a:ext cx="10697662" cy="784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DIAGRAMA DE PROCESOS DE NEGOCIO</a:t>
            </a:r>
            <a:endParaRPr lang="es-SV" dirty="0"/>
          </a:p>
        </p:txBody>
      </p:sp>
      <p:pic>
        <p:nvPicPr>
          <p:cNvPr id="5" name="0 Imagen"/>
          <p:cNvPicPr>
            <a:picLocks noGrp="1"/>
          </p:cNvPicPr>
          <p:nvPr>
            <p:ph idx="1"/>
          </p:nvPr>
        </p:nvPicPr>
        <p:blipFill rotWithShape="1">
          <a:blip r:embed="rId2">
            <a:extLst>
              <a:ext uri="{28A0092B-C50C-407E-A947-70E740481C1C}">
                <a14:useLocalDpi xmlns:a14="http://schemas.microsoft.com/office/drawing/2010/main" val="0"/>
              </a:ext>
            </a:extLst>
          </a:blip>
          <a:srcRect b="9165"/>
          <a:stretch/>
        </p:blipFill>
        <p:spPr bwMode="auto">
          <a:xfrm>
            <a:off x="3100476" y="168441"/>
            <a:ext cx="5273504" cy="53299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4376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732338" y="5642811"/>
            <a:ext cx="10697662" cy="784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DIAGRAMA DE PROCESOS DE NEGOCIO</a:t>
            </a:r>
            <a:endParaRPr lang="es-SV" dirty="0"/>
          </a:p>
        </p:txBody>
      </p:sp>
      <p:pic>
        <p:nvPicPr>
          <p:cNvPr id="5" name="0 Imagen"/>
          <p:cNvPicPr>
            <a:picLocks noGrp="1"/>
          </p:cNvPicPr>
          <p:nvPr>
            <p:ph idx="1"/>
          </p:nvPr>
        </p:nvPicPr>
        <p:blipFill rotWithShape="1">
          <a:blip r:embed="rId2">
            <a:extLst>
              <a:ext uri="{28A0092B-C50C-407E-A947-70E740481C1C}">
                <a14:useLocalDpi xmlns:a14="http://schemas.microsoft.com/office/drawing/2010/main" val="0"/>
              </a:ext>
            </a:extLst>
          </a:blip>
          <a:srcRect b="13647"/>
          <a:stretch/>
        </p:blipFill>
        <p:spPr bwMode="auto">
          <a:xfrm>
            <a:off x="1670801" y="421105"/>
            <a:ext cx="8267283" cy="47765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9318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92496" y="5378116"/>
            <a:ext cx="8534400" cy="1049420"/>
          </a:xfrm>
        </p:spPr>
        <p:txBody>
          <a:bodyPr/>
          <a:lstStyle/>
          <a:p>
            <a:r>
              <a:rPr lang="es-SV" dirty="0"/>
              <a:t>Restricciones del Sistema </a:t>
            </a:r>
          </a:p>
        </p:txBody>
      </p:sp>
      <p:sp>
        <p:nvSpPr>
          <p:cNvPr id="3" name="2 Marcador de contenido"/>
          <p:cNvSpPr>
            <a:spLocks noGrp="1"/>
          </p:cNvSpPr>
          <p:nvPr>
            <p:ph idx="1"/>
          </p:nvPr>
        </p:nvSpPr>
        <p:spPr>
          <a:xfrm>
            <a:off x="469233" y="469232"/>
            <a:ext cx="10178714" cy="4981073"/>
          </a:xfrm>
        </p:spPr>
        <p:txBody>
          <a:bodyPr>
            <a:normAutofit/>
          </a:bodyPr>
          <a:lstStyle/>
          <a:p>
            <a:r>
              <a:rPr lang="es-SV" sz="2300" dirty="0">
                <a:solidFill>
                  <a:schemeClr val="tx1"/>
                </a:solidFill>
                <a:latin typeface="Arial" panose="020B0604020202020204" pitchFamily="34" charset="0"/>
                <a:cs typeface="Arial" panose="020B0604020202020204" pitchFamily="34" charset="0"/>
              </a:rPr>
              <a:t>El sistema estará alojado en un servidor web con su respectiva seguridad</a:t>
            </a:r>
          </a:p>
          <a:p>
            <a:r>
              <a:rPr lang="es-SV" sz="2300" dirty="0">
                <a:solidFill>
                  <a:schemeClr val="tx1"/>
                </a:solidFill>
                <a:latin typeface="Arial" panose="020B0604020202020204" pitchFamily="34" charset="0"/>
                <a:cs typeface="Arial" panose="020B0604020202020204" pitchFamily="34" charset="0"/>
              </a:rPr>
              <a:t>Ya que será una persona la encargada de manejarlo la cual deberá estar autorizada.</a:t>
            </a:r>
          </a:p>
          <a:p>
            <a:r>
              <a:rPr lang="es-SV" sz="2300" dirty="0" smtClean="0">
                <a:solidFill>
                  <a:schemeClr val="tx1"/>
                </a:solidFill>
                <a:latin typeface="Arial" panose="020B0604020202020204" pitchFamily="34" charset="0"/>
                <a:cs typeface="Arial" panose="020B0604020202020204" pitchFamily="34" charset="0"/>
              </a:rPr>
              <a:t>El </a:t>
            </a:r>
            <a:r>
              <a:rPr lang="es-SV" sz="2300" dirty="0">
                <a:solidFill>
                  <a:schemeClr val="tx1"/>
                </a:solidFill>
                <a:latin typeface="Arial" panose="020B0604020202020204" pitchFamily="34" charset="0"/>
                <a:cs typeface="Arial" panose="020B0604020202020204" pitchFamily="34" charset="0"/>
              </a:rPr>
              <a:t>sistema contendrá por defecto el manejo de tres usuarios: el usuario administrador del sistema, clientes y administrador de ventas, y si es necesario contar con otro tipo de usuario, el administrador tendrá la opción de agregar usuario.</a:t>
            </a:r>
          </a:p>
          <a:p>
            <a:r>
              <a:rPr lang="es-SV" sz="2300" dirty="0">
                <a:solidFill>
                  <a:schemeClr val="tx1"/>
                </a:solidFill>
                <a:latin typeface="Arial" panose="020B0604020202020204" pitchFamily="34" charset="0"/>
                <a:cs typeface="Arial" panose="020B0604020202020204" pitchFamily="34" charset="0"/>
              </a:rPr>
              <a:t> </a:t>
            </a:r>
            <a:r>
              <a:rPr lang="es-SV" sz="2300" dirty="0" smtClean="0">
                <a:solidFill>
                  <a:schemeClr val="tx1"/>
                </a:solidFill>
                <a:latin typeface="Arial" panose="020B0604020202020204" pitchFamily="34" charset="0"/>
                <a:cs typeface="Arial" panose="020B0604020202020204" pitchFamily="34" charset="0"/>
              </a:rPr>
              <a:t>Cada </a:t>
            </a:r>
            <a:r>
              <a:rPr lang="es-SV" sz="2300" dirty="0">
                <a:solidFill>
                  <a:schemeClr val="tx1"/>
                </a:solidFill>
                <a:latin typeface="Arial" panose="020B0604020202020204" pitchFamily="34" charset="0"/>
                <a:cs typeface="Arial" panose="020B0604020202020204" pitchFamily="34" charset="0"/>
              </a:rPr>
              <a:t>usuario del sistema deberá contar con una credencial para el acceso al mismo</a:t>
            </a:r>
            <a:r>
              <a:rPr lang="es-SV" sz="2300" dirty="0" smtClean="0">
                <a:solidFill>
                  <a:schemeClr val="tx1"/>
                </a:solidFill>
                <a:latin typeface="Arial" panose="020B0604020202020204" pitchFamily="34" charset="0"/>
                <a:cs typeface="Arial" panose="020B0604020202020204" pitchFamily="34" charset="0"/>
              </a:rPr>
              <a:t>.</a:t>
            </a:r>
            <a:endParaRPr lang="es-SV" sz="2300" dirty="0">
              <a:solidFill>
                <a:schemeClr val="tx1"/>
              </a:solidFill>
              <a:latin typeface="Arial" panose="020B0604020202020204" pitchFamily="34" charset="0"/>
              <a:cs typeface="Arial" panose="020B0604020202020204" pitchFamily="34" charset="0"/>
            </a:endParaRPr>
          </a:p>
          <a:p>
            <a:r>
              <a:rPr lang="es-SV" sz="2300" dirty="0">
                <a:solidFill>
                  <a:schemeClr val="tx1"/>
                </a:solidFill>
                <a:latin typeface="Arial" panose="020B0604020202020204" pitchFamily="34" charset="0"/>
                <a:cs typeface="Arial" panose="020B0604020202020204" pitchFamily="34" charset="0"/>
              </a:rPr>
              <a:t>Las credenciales estarán debidamente encriptadas por motivos de seguridad de cada usuario.</a:t>
            </a:r>
          </a:p>
          <a:p>
            <a:endParaRPr lang="es-SV" dirty="0"/>
          </a:p>
        </p:txBody>
      </p:sp>
    </p:spTree>
    <p:extLst>
      <p:ext uri="{BB962C8B-B14F-4D97-AF65-F5344CB8AC3E}">
        <p14:creationId xmlns:p14="http://schemas.microsoft.com/office/powerpoint/2010/main" val="860849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78</TotalTime>
  <Words>658</Words>
  <Application>Microsoft Office PowerPoint</Application>
  <PresentationFormat>Personalizado</PresentationFormat>
  <Paragraphs>75</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Sector</vt:lpstr>
      <vt:lpstr>Sistema de ventas en línea</vt:lpstr>
      <vt:lpstr>Generalidades de la empresa</vt:lpstr>
      <vt:lpstr>Misión Ser una empresa de seriedad con una atención a sus clientes  brindándoles productos de calidad, cumpliendo puntual y  responsablemente con las exigencias de cada uno.   Visión Ser una empresa de eficiencia, cumpliendo los más altos estándares, siendo responsables en cuanto a clientes satisfechos.   Objetivos Estratégicos Llegar a ser conocidos por nuestra comunidad sonsonateca, atendiéndolos con un equipo altamente calificado y responsable.</vt:lpstr>
      <vt:lpstr>Causa/Efecto/problema/solución</vt:lpstr>
      <vt:lpstr>DIAGRAMA DE CASOS DE USO</vt:lpstr>
      <vt:lpstr>DIAGRAMA DE PROCESOS DE NEGOCIO</vt:lpstr>
      <vt:lpstr>Presentación de PowerPoint</vt:lpstr>
      <vt:lpstr>Presentación de PowerPoint</vt:lpstr>
      <vt:lpstr>Restricciones del Sistema </vt:lpstr>
      <vt:lpstr>Arquitectura de la Aplicación </vt:lpstr>
      <vt:lpstr>Arquitectura de la Aplicación </vt:lpstr>
      <vt:lpstr>Arquitectura de la Aplicación </vt:lpstr>
      <vt:lpstr>Diseño de la Base de datos.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ventas en línea</dc:title>
  <dc:creator>ALEX EDGARDO HERNANDEZ VASQUEZ</dc:creator>
  <cp:lastModifiedBy>DELL</cp:lastModifiedBy>
  <cp:revision>6</cp:revision>
  <dcterms:created xsi:type="dcterms:W3CDTF">2018-06-16T19:23:11Z</dcterms:created>
  <dcterms:modified xsi:type="dcterms:W3CDTF">2018-06-16T20:43:54Z</dcterms:modified>
</cp:coreProperties>
</file>