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8" r:id="rId16"/>
    <p:sldId id="257" r:id="rId17"/>
    <p:sldId id="259" r:id="rId18"/>
    <p:sldId id="260" r:id="rId19"/>
    <p:sldId id="262" r:id="rId20"/>
    <p:sldId id="261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35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7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9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0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5" y="1637674"/>
            <a:ext cx="8642350" cy="2882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700" dirty="0"/>
              <a:t>International Software Testing Qualifications </a:t>
            </a:r>
            <a:r>
              <a:rPr lang="en-US" sz="6700" dirty="0" smtClean="0"/>
              <a:t>Board(</a:t>
            </a:r>
            <a:r>
              <a:rPr lang="es-SV" sz="6700" dirty="0"/>
              <a:t>ISTQB</a:t>
            </a:r>
            <a:r>
              <a:rPr lang="en-US" sz="6700" dirty="0"/>
              <a:t>)</a:t>
            </a:r>
            <a:r>
              <a:rPr lang="es-US" sz="6000" dirty="0"/>
              <a:t> </a:t>
            </a:r>
            <a:r>
              <a:rPr lang="es-SV" b="1" dirty="0"/>
              <a:t/>
            </a:r>
            <a:br>
              <a:rPr lang="es-SV" b="1" dirty="0"/>
            </a:br>
            <a:endParaRPr lang="es-SV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689"/>
            <a:ext cx="9144000" cy="1023937"/>
          </a:xfrm>
        </p:spPr>
        <p:txBody>
          <a:bodyPr/>
          <a:lstStyle/>
          <a:p>
            <a:pPr fontAlgn="auto">
              <a:defRPr/>
            </a:pPr>
            <a:r>
              <a:rPr lang="es-SV" sz="2800" b="1" dirty="0"/>
              <a:t>Capitulo I:</a:t>
            </a:r>
            <a:r>
              <a:rPr lang="es-SV" sz="4000" b="1" dirty="0"/>
              <a:t> </a:t>
            </a:r>
            <a:r>
              <a:rPr lang="es-US" sz="2800" b="1" dirty="0"/>
              <a:t>Fundamentos de pruebas</a:t>
            </a:r>
            <a:endParaRPr lang="es-SV" sz="4000" b="1" dirty="0"/>
          </a:p>
        </p:txBody>
      </p:sp>
    </p:spTree>
    <p:extLst>
      <p:ext uri="{BB962C8B-B14F-4D97-AF65-F5344CB8AC3E}">
        <p14:creationId xmlns:p14="http://schemas.microsoft.com/office/powerpoint/2010/main" val="11530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SV" sz="2400" dirty="0"/>
              <a:t>Principios del Testing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endParaRPr lang="es-MX" b="1" dirty="0"/>
          </a:p>
          <a:p>
            <a:pPr marL="0" indent="0">
              <a:buNone/>
              <a:defRPr/>
            </a:pPr>
            <a:r>
              <a:rPr lang="es-US" sz="2800" b="1" dirty="0">
                <a:solidFill>
                  <a:srgbClr val="FF9933"/>
                </a:solidFill>
              </a:rPr>
              <a:t>Agrupamiento de defectos</a:t>
            </a:r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r>
              <a:rPr lang="es-US" dirty="0"/>
              <a:t>Un pequeño número de módulos contienen la mayoría de los defectos detectados durante las pruebas de prelanzamiento.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205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600" y="1047751"/>
            <a:ext cx="7315200" cy="1154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FF9933"/>
                </a:solidFill>
              </a:rPr>
              <a:t/>
            </a:r>
            <a:br>
              <a:rPr lang="en-US" sz="2400" dirty="0">
                <a:solidFill>
                  <a:srgbClr val="FF9933"/>
                </a:solidFill>
              </a:rPr>
            </a:br>
            <a:r>
              <a:rPr lang="en-US" sz="2400" b="1" dirty="0">
                <a:solidFill>
                  <a:srgbClr val="FF9933"/>
                </a:solidFill>
                <a:latin typeface="+mn-lt"/>
              </a:rPr>
              <a:t>La Paradoja Del Pesticida.</a:t>
            </a:r>
            <a:endParaRPr lang="es-SV" sz="2400" b="1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33600" y="2692401"/>
            <a:ext cx="7924800" cy="2684463"/>
          </a:xfrm>
          <a:prstGeom prst="rect">
            <a:avLst/>
          </a:prstGeom>
        </p:spPr>
        <p:txBody>
          <a:bodyPr/>
          <a:lstStyle/>
          <a:p>
            <a:pPr marL="45720" indent="0" algn="just">
              <a:buNone/>
              <a:defRPr/>
            </a:pPr>
            <a:r>
              <a:rPr lang="en-US" dirty="0" smtClean="0"/>
              <a:t>Asi como los pesticidas se vuelven menos eficaces, tambien las pruebas. La ejecucion de las mismas pruebas una y otra vez encontrara gradualmente menos defectos.</a:t>
            </a:r>
            <a:endParaRPr lang="es-SV" dirty="0"/>
          </a:p>
        </p:txBody>
      </p:sp>
      <p:sp>
        <p:nvSpPr>
          <p:cNvPr id="4" name="3 CuadroTexto"/>
          <p:cNvSpPr txBox="1"/>
          <p:nvPr/>
        </p:nvSpPr>
        <p:spPr>
          <a:xfrm>
            <a:off x="1743075" y="239713"/>
            <a:ext cx="9144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	PRINCIPIOS DEL TESTING</a:t>
            </a:r>
            <a:endParaRPr lang="es-S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7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8225" y="881063"/>
            <a:ext cx="7315200" cy="11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700" b="1" dirty="0">
                <a:solidFill>
                  <a:srgbClr val="FF9933"/>
                </a:solidFill>
              </a:rPr>
              <a:t>El Testing Es Dependiente Del Contexto.</a:t>
            </a:r>
            <a:endParaRPr lang="es-SV" sz="2700" b="1" dirty="0">
              <a:solidFill>
                <a:srgbClr val="FF9933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33600" y="2743200"/>
            <a:ext cx="7924800" cy="3111500"/>
          </a:xfrm>
          <a:prstGeom prst="rect">
            <a:avLst/>
          </a:prstGeom>
        </p:spPr>
        <p:txBody>
          <a:bodyPr/>
          <a:lstStyle/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s-US" dirty="0"/>
              <a:t>Las pruebas se realizan de manera diferente en diferentes contextos</a:t>
            </a:r>
            <a:r>
              <a:rPr lang="es-US" dirty="0" smtClean="0"/>
              <a:t>.</a:t>
            </a:r>
          </a:p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s-US" dirty="0"/>
              <a:t>No todos los sistemas de software llevan el mismo nivel de riesgo y no todos los problemas tienen el mismo impacto cuando se producen</a:t>
            </a:r>
            <a:r>
              <a:rPr lang="es-US" sz="2400" dirty="0"/>
              <a:t>. </a:t>
            </a:r>
            <a:endParaRPr lang="es-SV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38401" y="347664"/>
            <a:ext cx="352742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PRINCIPIOS DEL TESTING</a:t>
            </a:r>
            <a:endParaRPr lang="es-SV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2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1875" y="822326"/>
            <a:ext cx="7315200" cy="1154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>
                <a:solidFill>
                  <a:srgbClr val="FF9933"/>
                </a:solidFill>
                <a:latin typeface="+mn-lt"/>
              </a:rPr>
              <a:t>Falacia Sobre La “Ausencia De Errores”.</a:t>
            </a:r>
            <a:endParaRPr lang="es-SV" sz="2700" b="1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33600" y="2227263"/>
            <a:ext cx="7924800" cy="3600450"/>
          </a:xfrm>
          <a:prstGeom prst="rect">
            <a:avLst/>
          </a:prstGeom>
        </p:spPr>
        <p:txBody>
          <a:bodyPr/>
          <a:lstStyle/>
          <a:p>
            <a:pPr marL="45720" indent="0" algn="just">
              <a:buNone/>
              <a:defRPr/>
            </a:pPr>
            <a:r>
              <a:rPr lang="en-US" dirty="0" smtClean="0"/>
              <a:t>Este principio establece que solo encontrar y corregir muchos defectos, no garantiza al usuario, el cliente o el interesado del negocio la satisfaccion del resultado.</a:t>
            </a:r>
            <a:endParaRPr lang="es-SV" dirty="0"/>
          </a:p>
        </p:txBody>
      </p:sp>
      <p:sp>
        <p:nvSpPr>
          <p:cNvPr id="4" name="3 CuadroTexto"/>
          <p:cNvSpPr txBox="1"/>
          <p:nvPr/>
        </p:nvSpPr>
        <p:spPr>
          <a:xfrm>
            <a:off x="2438400" y="347663"/>
            <a:ext cx="38481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Principios del testing</a:t>
            </a:r>
            <a:endParaRPr lang="es-SV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4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4958" y="1896414"/>
            <a:ext cx="7924800" cy="4114800"/>
          </a:xfrm>
          <a:prstGeom prst="rect">
            <a:avLst/>
          </a:prstGeom>
        </p:spPr>
        <p:txBody>
          <a:bodyPr/>
          <a:lstStyle/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 </a:t>
            </a:r>
            <a:r>
              <a:rPr lang="es-US" sz="2400" dirty="0"/>
              <a:t>Planificación y Control.</a:t>
            </a:r>
            <a:endParaRPr lang="en-US" sz="2400" dirty="0"/>
          </a:p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 </a:t>
            </a:r>
            <a:r>
              <a:rPr lang="es-US" sz="2400" dirty="0"/>
              <a:t>Análisis y Diseño.</a:t>
            </a:r>
          </a:p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s-US" sz="2400" dirty="0"/>
              <a:t> Aplicación y Ejecución.</a:t>
            </a:r>
          </a:p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s-US" sz="2400" dirty="0"/>
              <a:t> Evaluación de los criterios de salida y creación de informes de pruebas.</a:t>
            </a:r>
          </a:p>
          <a:p>
            <a:pPr algn="just" fontAlgn="auto">
              <a:buFont typeface="Wingdings" panose="05000000000000000000" pitchFamily="2" charset="2"/>
              <a:buChar char="q"/>
              <a:defRPr/>
            </a:pPr>
            <a:r>
              <a:rPr lang="es-US" sz="2400" dirty="0"/>
              <a:t> Cierre de Pruebas.</a:t>
            </a:r>
            <a:endParaRPr lang="es-SV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4488" y="746973"/>
            <a:ext cx="9401338" cy="843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S" sz="4400" b="1" dirty="0">
                <a:solidFill>
                  <a:srgbClr val="FF9933"/>
                </a:solidFill>
              </a:rPr>
              <a:t>Proceso fundamental del </a:t>
            </a:r>
            <a:r>
              <a:rPr lang="es-US" sz="4400" b="1" dirty="0" err="1">
                <a:solidFill>
                  <a:srgbClr val="FF9933"/>
                </a:solidFill>
              </a:rPr>
              <a:t>Testing</a:t>
            </a:r>
            <a:endParaRPr lang="es-SV" sz="4400" dirty="0">
              <a:solidFill>
                <a:srgbClr val="DEA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9401338" cy="843997"/>
          </a:xfrm>
        </p:spPr>
        <p:txBody>
          <a:bodyPr/>
          <a:lstStyle/>
          <a:p>
            <a:r>
              <a:rPr lang="es-SV" sz="5400" b="1" dirty="0">
                <a:solidFill>
                  <a:srgbClr val="DEA73A"/>
                </a:solidFill>
              </a:rPr>
              <a:t>Planificación y control </a:t>
            </a:r>
            <a:endParaRPr lang="es-SV" sz="5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2228045"/>
            <a:ext cx="10423152" cy="3232597"/>
          </a:xfrm>
        </p:spPr>
        <p:txBody>
          <a:bodyPr>
            <a:normAutofit/>
          </a:bodyPr>
          <a:lstStyle/>
          <a:p>
            <a:r>
              <a:rPr lang="es-MX" b="1" cap="none" dirty="0" smtClean="0">
                <a:solidFill>
                  <a:schemeClr val="tx1"/>
                </a:solidFill>
              </a:rPr>
              <a:t>la planificación de las pruebas es la actividad de verificar que se entienden las metas y los objetivos del cliente, las partes interesadas (</a:t>
            </a:r>
            <a:r>
              <a:rPr lang="es-MX" b="1" cap="none" dirty="0" err="1" smtClean="0">
                <a:solidFill>
                  <a:schemeClr val="tx1"/>
                </a:solidFill>
              </a:rPr>
              <a:t>stakeholders</a:t>
            </a:r>
            <a:r>
              <a:rPr lang="es-MX" b="1" cap="none" dirty="0" smtClean="0">
                <a:solidFill>
                  <a:schemeClr val="tx1"/>
                </a:solidFill>
              </a:rPr>
              <a:t>), el proyecto, y los riesgos de las pruebas que se pretende abordar. esto nos dará lo que comúnmente se conoce como la misión de las pruebas o la asignación de las pruebas. basado en este entendimiento, que establece las metas y objetivos de la prueba en sí, podemos obtener un enfoque de las pruebas. </a:t>
            </a:r>
            <a:endParaRPr lang="es-SV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9401338" cy="843997"/>
          </a:xfrm>
        </p:spPr>
        <p:txBody>
          <a:bodyPr/>
          <a:lstStyle/>
          <a:p>
            <a:r>
              <a:rPr lang="es-SV" sz="5400" b="1" dirty="0">
                <a:solidFill>
                  <a:srgbClr val="DEA73A"/>
                </a:solidFill>
              </a:rPr>
              <a:t>Planificación y control </a:t>
            </a:r>
            <a:endParaRPr lang="es-SV" sz="5400" dirty="0">
              <a:solidFill>
                <a:srgbClr val="DEA73A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47455" y="1590970"/>
            <a:ext cx="10423152" cy="4681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1800" cap="none" dirty="0" smtClean="0">
                <a:solidFill>
                  <a:schemeClr val="tx1"/>
                </a:solidFill>
              </a:rPr>
              <a:t>consisten principalmente en actividades de control como las siguientes: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determinar el alcance de las pruebas, los riesgos, los objetivos y las estrategias.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determinar los recursos de las pruebas necesarios.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implementar las estrategias de las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crear un cronograma del análisis y el diseño de las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crear un cronograma de la implementación, la ejecución y la evaluación de las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determinar los criterios de salida de las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1800" cap="none" dirty="0" smtClean="0">
                <a:solidFill>
                  <a:schemeClr val="tx1"/>
                </a:solidFill>
              </a:rPr>
              <a:t>medir y analizar resultados.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cap="none" dirty="0" smtClean="0">
                <a:solidFill>
                  <a:schemeClr val="tx1"/>
                </a:solidFill>
              </a:rPr>
              <a:t>monitorear y documentar el progreso, la cobertura y los criterios de salida de las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1800" cap="none" dirty="0" smtClean="0">
                <a:solidFill>
                  <a:schemeClr val="tx1"/>
                </a:solidFill>
              </a:rPr>
              <a:t>iniciar acciones correctivas.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1800" cap="none" dirty="0" smtClean="0">
                <a:solidFill>
                  <a:schemeClr val="tx1"/>
                </a:solidFill>
              </a:rPr>
              <a:t>tomar decisiones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SV" sz="1600" dirty="0"/>
          </a:p>
        </p:txBody>
      </p:sp>
    </p:spTree>
    <p:extLst>
      <p:ext uri="{BB962C8B-B14F-4D97-AF65-F5344CB8AC3E}">
        <p14:creationId xmlns:p14="http://schemas.microsoft.com/office/powerpoint/2010/main" val="12120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10083918" cy="843997"/>
          </a:xfrm>
        </p:spPr>
        <p:txBody>
          <a:bodyPr/>
          <a:lstStyle/>
          <a:p>
            <a:r>
              <a:rPr lang="es-MX" sz="5400" b="1" dirty="0">
                <a:solidFill>
                  <a:srgbClr val="DEA73A"/>
                </a:solidFill>
              </a:rPr>
              <a:t>Análisis y diseño de pruebas </a:t>
            </a:r>
            <a:endParaRPr lang="es-SV" sz="5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2228045"/>
            <a:ext cx="10423152" cy="3876541"/>
          </a:xfrm>
        </p:spPr>
        <p:txBody>
          <a:bodyPr>
            <a:noAutofit/>
          </a:bodyPr>
          <a:lstStyle/>
          <a:p>
            <a:r>
              <a:rPr lang="es-MX" cap="none" dirty="0" smtClean="0">
                <a:solidFill>
                  <a:schemeClr val="tx1"/>
                </a:solidFill>
              </a:rPr>
              <a:t>tiene como tareas principales la revisión de la base de pruebas (tales como los requerimientos del producto, la arquitectura, las especificaciones de diseño e interfaces), la verificación de las especificaciones para el software bajo pruebas; evaluar la </a:t>
            </a:r>
            <a:r>
              <a:rPr lang="es-MX" cap="none" dirty="0" err="1" smtClean="0">
                <a:solidFill>
                  <a:schemeClr val="tx1"/>
                </a:solidFill>
              </a:rPr>
              <a:t>testeabilidad</a:t>
            </a:r>
            <a:r>
              <a:rPr lang="es-MX" cap="none" dirty="0" smtClean="0">
                <a:solidFill>
                  <a:schemeClr val="tx1"/>
                </a:solidFill>
              </a:rPr>
              <a:t> de los requisitos y el sistema; identificar y priorizar las condiciones de prueba; identificar los datos necesarios de prueba; diseño y priorización de los casos de las pruebas ; diseño del entorno de prueba e identificación de cualquier infraestructura necesaria y las herramientas. </a:t>
            </a:r>
            <a:endParaRPr lang="es-SV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9401338" cy="843997"/>
          </a:xfrm>
        </p:spPr>
        <p:txBody>
          <a:bodyPr/>
          <a:lstStyle/>
          <a:p>
            <a:r>
              <a:rPr lang="es-SV" sz="5400" b="1" dirty="0">
                <a:solidFill>
                  <a:srgbClr val="DEA73A"/>
                </a:solidFill>
              </a:rPr>
              <a:t>Aplicación y ejecución </a:t>
            </a:r>
            <a:endParaRPr lang="es-SV" sz="5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1970468"/>
            <a:ext cx="10423152" cy="4662151"/>
          </a:xfrm>
        </p:spPr>
        <p:txBody>
          <a:bodyPr>
            <a:normAutofit/>
          </a:bodyPr>
          <a:lstStyle/>
          <a:p>
            <a:r>
              <a:rPr lang="es-MX" b="1" cap="none" dirty="0" smtClean="0">
                <a:solidFill>
                  <a:schemeClr val="tx1"/>
                </a:solidFill>
              </a:rPr>
              <a:t>la aplicación de las pruebas tiene las siguientes tareas principales: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desarrollar y dar prioridad a nuestros casos de prueba.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también se escriben las instrucciones para la realización de las pruebas (procedimientos de prueba), así como crear los datos de prueba para ellos.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creación de conjuntos de pruebas de los casos de prueba para la ejecución de la prueba eficientemente.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implementar y verificar el ambiente. </a:t>
            </a:r>
          </a:p>
        </p:txBody>
      </p:sp>
    </p:spTree>
    <p:extLst>
      <p:ext uri="{BB962C8B-B14F-4D97-AF65-F5344CB8AC3E}">
        <p14:creationId xmlns:p14="http://schemas.microsoft.com/office/powerpoint/2010/main" val="26830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9401338" cy="843997"/>
          </a:xfrm>
        </p:spPr>
        <p:txBody>
          <a:bodyPr/>
          <a:lstStyle/>
          <a:p>
            <a:r>
              <a:rPr lang="es-SV" sz="5400" b="1" dirty="0">
                <a:solidFill>
                  <a:srgbClr val="DEA73A"/>
                </a:solidFill>
              </a:rPr>
              <a:t>Aplicación y ejecución </a:t>
            </a:r>
            <a:endParaRPr lang="es-SV" sz="5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1970468"/>
            <a:ext cx="10423152" cy="4662151"/>
          </a:xfrm>
        </p:spPr>
        <p:txBody>
          <a:bodyPr>
            <a:normAutofit/>
          </a:bodyPr>
          <a:lstStyle/>
          <a:p>
            <a:r>
              <a:rPr lang="es-MX" b="1" cap="none" dirty="0" smtClean="0">
                <a:solidFill>
                  <a:schemeClr val="tx1"/>
                </a:solidFill>
              </a:rPr>
              <a:t>la ejecución de las pruebas tiene las siguientes tareas principales: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ejecutar los bancos de pruebas y casos de prueba individuales, siguiendo nuestros procedimientos de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registrar el resultado de la ejecución de pruebas y registrar la identidad y las versiones del software en las herramientas de pruebas.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comparar los resultados reales (lo que pasó cuando nos encontramos con las pruebas) con los resultados esperados (lo que habíamos anticipado que ocurriría). </a:t>
            </a:r>
            <a:endParaRPr lang="es-SV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US" sz="2400" dirty="0"/>
              <a:t>Fundamentos de pruebas</a:t>
            </a:r>
            <a:endParaRPr lang="es-SV" sz="2400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b="1" dirty="0"/>
          </a:p>
          <a:p>
            <a:pPr marL="0" indent="0">
              <a:buNone/>
              <a:defRPr/>
            </a:pPr>
            <a:endParaRPr lang="es-US" b="1" dirty="0"/>
          </a:p>
          <a:p>
            <a:pPr marL="0" indent="0">
              <a:buNone/>
              <a:defRPr/>
            </a:pPr>
            <a:r>
              <a:rPr lang="es-US" sz="2400" b="1" dirty="0">
                <a:solidFill>
                  <a:srgbClr val="FF9933"/>
                </a:solidFill>
              </a:rPr>
              <a:t>¿Porque es necesario el testing?</a:t>
            </a:r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Por la calidad del Software</a:t>
            </a:r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Por las pruebas para la mejora de la calidad</a:t>
            </a:r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Por los riesgos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90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3135" y="592429"/>
            <a:ext cx="10217089" cy="1416676"/>
          </a:xfrm>
        </p:spPr>
        <p:txBody>
          <a:bodyPr/>
          <a:lstStyle/>
          <a:p>
            <a:r>
              <a:rPr lang="es-MX" sz="4400" b="1" dirty="0">
                <a:solidFill>
                  <a:srgbClr val="DEA73A"/>
                </a:solidFill>
              </a:rPr>
              <a:t>Evaluación de los criterios de salida y creación de informes de pruebas </a:t>
            </a:r>
            <a:endParaRPr lang="es-SV" sz="4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3135" y="2756079"/>
            <a:ext cx="10423152" cy="25242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comprobar los registros de las pruebas contra los criterios de salida.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evaluar si son necesarias más pruebas o si los criterios de salida especificados deben ser modificados.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cap="none" dirty="0" smtClean="0">
                <a:solidFill>
                  <a:schemeClr val="tx1"/>
                </a:solidFill>
              </a:rPr>
              <a:t>escribir un informe del resumen de las pruebas. </a:t>
            </a:r>
            <a:endParaRPr lang="es-MX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8" y="746973"/>
            <a:ext cx="9401338" cy="843997"/>
          </a:xfrm>
        </p:spPr>
        <p:txBody>
          <a:bodyPr/>
          <a:lstStyle/>
          <a:p>
            <a:r>
              <a:rPr lang="es-SV" sz="5400" b="1" dirty="0">
                <a:solidFill>
                  <a:srgbClr val="DEA73A"/>
                </a:solidFill>
              </a:rPr>
              <a:t>Cierre de pruebas </a:t>
            </a:r>
            <a:endParaRPr lang="es-MX" sz="5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2279562"/>
            <a:ext cx="10423152" cy="2034862"/>
          </a:xfrm>
        </p:spPr>
        <p:txBody>
          <a:bodyPr>
            <a:noAutofit/>
          </a:bodyPr>
          <a:lstStyle/>
          <a:p>
            <a:r>
              <a:rPr lang="es-MX" b="1" dirty="0">
                <a:solidFill>
                  <a:schemeClr val="tx1"/>
                </a:solidFill>
              </a:rPr>
              <a:t>Se recolecta la información de las actividades de prueba completadas para consolidar. Se verifican los entregables y que los defectos hayan sido corregidos. Se evalúa como resultaron las actividades de </a:t>
            </a:r>
            <a:r>
              <a:rPr lang="es-MX" b="1" dirty="0" err="1">
                <a:solidFill>
                  <a:schemeClr val="tx1"/>
                </a:solidFill>
              </a:rPr>
              <a:t>testing</a:t>
            </a:r>
            <a:r>
              <a:rPr lang="es-MX" b="1" dirty="0">
                <a:solidFill>
                  <a:schemeClr val="tx1"/>
                </a:solidFill>
              </a:rPr>
              <a:t> y se analizan las lecciones aprendidas. </a:t>
            </a:r>
            <a:endParaRPr lang="es-SV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487" y="553792"/>
            <a:ext cx="11114228" cy="965915"/>
          </a:xfrm>
        </p:spPr>
        <p:txBody>
          <a:bodyPr/>
          <a:lstStyle/>
          <a:p>
            <a:r>
              <a:rPr lang="es-MX" sz="4400" b="1" dirty="0">
                <a:solidFill>
                  <a:srgbClr val="DEA73A"/>
                </a:solidFill>
              </a:rPr>
              <a:t>Psicología en el proceso de pruebas </a:t>
            </a:r>
            <a:endParaRPr lang="es-SV" sz="4400" dirty="0">
              <a:solidFill>
                <a:srgbClr val="DEA73A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772" y="2228046"/>
            <a:ext cx="10423152" cy="2537138"/>
          </a:xfrm>
        </p:spPr>
        <p:txBody>
          <a:bodyPr>
            <a:normAutofit/>
          </a:bodyPr>
          <a:lstStyle/>
          <a:p>
            <a:r>
              <a:rPr lang="es-MX" b="1" cap="none" dirty="0" smtClean="0">
                <a:solidFill>
                  <a:schemeClr val="tx1"/>
                </a:solidFill>
              </a:rPr>
              <a:t>la planificación de las pruebas es la actividad de verificar que se entienden las metas y los objetivos del cliente, las partes interesadas (</a:t>
            </a:r>
            <a:r>
              <a:rPr lang="es-MX" b="1" cap="none" dirty="0" err="1" smtClean="0">
                <a:solidFill>
                  <a:schemeClr val="tx1"/>
                </a:solidFill>
              </a:rPr>
              <a:t>stakeholders</a:t>
            </a:r>
            <a:r>
              <a:rPr lang="es-MX" b="1" cap="none" dirty="0" smtClean="0">
                <a:solidFill>
                  <a:schemeClr val="tx1"/>
                </a:solidFill>
              </a:rPr>
              <a:t>), el proyecto, y los riesgos de las pruebas que se pretende abordar. esto nos dará lo que comúnmente se conoce como la misión de las pruebas o la asignación de las pruebas. basado en este entendimiento, que establece las metas y objetivos de la prueba en sí, podemos obtener un enfoque de las pruebas. </a:t>
            </a:r>
            <a:endParaRPr lang="es-SV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US" sz="2400" dirty="0"/>
              <a:t>Fundamentos de pruebas</a:t>
            </a:r>
            <a:endParaRPr lang="es-SV" sz="2400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r>
              <a:rPr lang="es-US" sz="2400" b="1" dirty="0">
                <a:solidFill>
                  <a:srgbClr val="FF9933"/>
                </a:solidFill>
              </a:rPr>
              <a:t>la relación entre el testing y la calidad</a:t>
            </a:r>
          </a:p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r>
              <a:rPr lang="es-US" dirty="0"/>
              <a:t>El testing nos ayuda a medir la calidad del software, reduciendo riesgos a nivel general</a:t>
            </a:r>
          </a:p>
          <a:p>
            <a:pPr marL="0" indent="0">
              <a:buNone/>
              <a:defRPr/>
            </a:pPr>
            <a:endParaRPr lang="es-US" b="1" dirty="0"/>
          </a:p>
          <a:p>
            <a:pPr marL="0" indent="0">
              <a:buNone/>
              <a:defRPr/>
            </a:pPr>
            <a:r>
              <a:rPr lang="es-US" dirty="0"/>
              <a:t>La calidad nos ayuda a mejorar los procesos del software y a prevenir a que los errores vuelvan a ocurrir</a:t>
            </a:r>
            <a:endParaRPr lang="es-US" b="1" dirty="0"/>
          </a:p>
          <a:p>
            <a:pPr marL="0" indent="0">
              <a:buNone/>
              <a:defRPr/>
            </a:pPr>
            <a:endParaRPr lang="es-US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590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US" sz="2400" dirty="0"/>
              <a:t>Fundamentos de pruebas</a:t>
            </a:r>
            <a:endParaRPr lang="es-SV" sz="2400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r>
              <a:rPr lang="es-US" sz="2400" b="1" dirty="0">
                <a:solidFill>
                  <a:srgbClr val="FF9933"/>
                </a:solidFill>
              </a:rPr>
              <a:t>Determinar el Testing en base al riesgo:</a:t>
            </a:r>
          </a:p>
          <a:p>
            <a:pPr marL="0" indent="0">
              <a:buNone/>
              <a:defRPr/>
            </a:pPr>
            <a:endParaRPr lang="es-SV" dirty="0"/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que </a:t>
            </a:r>
            <a:r>
              <a:rPr lang="es-US" dirty="0"/>
              <a:t>testear primero</a:t>
            </a:r>
            <a:endParaRPr lang="es-SV" dirty="0"/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Que </a:t>
            </a:r>
            <a:r>
              <a:rPr lang="es-US" dirty="0"/>
              <a:t>testear más</a:t>
            </a:r>
            <a:endParaRPr lang="es-SV" dirty="0"/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Que </a:t>
            </a:r>
            <a:r>
              <a:rPr lang="es-US" dirty="0"/>
              <a:t>tan profundo testear cada ítem</a:t>
            </a:r>
            <a:endParaRPr lang="es-SV" dirty="0"/>
          </a:p>
          <a:p>
            <a:pPr fontAlgn="auto">
              <a:buFont typeface="Wingdings" panose="05000000000000000000" pitchFamily="2" charset="2"/>
              <a:buChar char="q"/>
              <a:defRPr/>
            </a:pPr>
            <a:r>
              <a:rPr lang="es-US" dirty="0" smtClean="0"/>
              <a:t> Que </a:t>
            </a:r>
            <a:r>
              <a:rPr lang="es-US" dirty="0"/>
              <a:t>no testear (por esta vez)</a:t>
            </a:r>
            <a:endParaRPr lang="es-SV" dirty="0"/>
          </a:p>
          <a:p>
            <a:pPr marL="0" indent="0">
              <a:buNone/>
              <a:defRPr/>
            </a:pPr>
            <a:endParaRPr lang="es-US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374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US" sz="2400" dirty="0"/>
              <a:t>Fundamentos de pruebas</a:t>
            </a:r>
            <a:endParaRPr lang="es-SV" sz="2400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r>
              <a:rPr lang="es-US" sz="2400" b="1" dirty="0">
                <a:solidFill>
                  <a:srgbClr val="FF9933"/>
                </a:solidFill>
              </a:rPr>
              <a:t>¿Qué es el Testing?</a:t>
            </a:r>
          </a:p>
          <a:p>
            <a:pPr marL="0" indent="0">
              <a:buNone/>
              <a:defRPr/>
            </a:pPr>
            <a:endParaRPr lang="es-SV" b="1" dirty="0"/>
          </a:p>
          <a:p>
            <a:pPr marL="0" indent="0" algn="just">
              <a:buNone/>
              <a:defRPr/>
            </a:pPr>
            <a:r>
              <a:rPr lang="es-US" dirty="0"/>
              <a:t>proceso que consiste en todas las actividades del ciclo de vida, tanto estáticas como dinámicas relacionadas con la planificación, preparación y evaluación de productos de software y productos relacionados con el trabajo para determinar que cumplen los requisitos especificados destacando defectos.</a:t>
            </a:r>
            <a:endParaRPr lang="es-SV" dirty="0"/>
          </a:p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endParaRPr lang="es-SV" sz="3200" b="1" dirty="0"/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435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550"/>
            <a:ext cx="9144000" cy="319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SV" b="1" dirty="0">
                <a:solidFill>
                  <a:srgbClr val="FF9933"/>
                </a:solidFill>
              </a:rPr>
              <a:t>Principios del Testing</a:t>
            </a:r>
            <a:r>
              <a:rPr lang="es-SV" b="1" dirty="0"/>
              <a:t/>
            </a:r>
            <a:br>
              <a:rPr lang="es-SV" b="1" dirty="0"/>
            </a:b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1417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SV" sz="2400" dirty="0"/>
              <a:t>Principios del Testing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endParaRPr lang="es-MX" b="1" dirty="0"/>
          </a:p>
          <a:p>
            <a:pPr marL="0" indent="0">
              <a:buNone/>
              <a:defRPr/>
            </a:pPr>
            <a:r>
              <a:rPr lang="es-MX" sz="2800" b="1" dirty="0">
                <a:solidFill>
                  <a:srgbClr val="FF9933"/>
                </a:solidFill>
              </a:rPr>
              <a:t>El Testing demuestra la presencia de errores</a:t>
            </a:r>
            <a:r>
              <a:rPr lang="es-MX" sz="2800" b="1" dirty="0"/>
              <a:t>.</a:t>
            </a:r>
            <a:endParaRPr lang="es-SV" sz="2800" b="1" dirty="0"/>
          </a:p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r>
              <a:rPr lang="es-US" dirty="0"/>
              <a:t>Mediante el testing podemos demostrar la presencia de errores, pero no la ausencia de estos.  </a:t>
            </a:r>
            <a:endParaRPr lang="es-SV" sz="3200" b="1" dirty="0"/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198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SV" sz="2400" dirty="0"/>
              <a:t>Principios del Testing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endParaRPr lang="es-MX" b="1" dirty="0"/>
          </a:p>
          <a:p>
            <a:pPr marL="0" indent="0">
              <a:buNone/>
              <a:defRPr/>
            </a:pPr>
            <a:r>
              <a:rPr lang="es-MX" sz="2800" b="1" dirty="0">
                <a:solidFill>
                  <a:srgbClr val="FF9933"/>
                </a:solidFill>
              </a:rPr>
              <a:t>El</a:t>
            </a:r>
            <a:r>
              <a:rPr lang="es-US" sz="2800" dirty="0">
                <a:solidFill>
                  <a:srgbClr val="FF9933"/>
                </a:solidFill>
              </a:rPr>
              <a:t> </a:t>
            </a:r>
            <a:r>
              <a:rPr lang="es-US" sz="2800" b="1" dirty="0">
                <a:solidFill>
                  <a:srgbClr val="FF9933"/>
                </a:solidFill>
              </a:rPr>
              <a:t>Testing exhaustivo es imposible</a:t>
            </a:r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r>
              <a:rPr lang="es-US" dirty="0"/>
              <a:t>En vez de intentar probar todo, debemos enfocar las pruebas en base a riesgos y prioridades.</a:t>
            </a:r>
            <a:endParaRPr lang="es-US" sz="3200" b="1" dirty="0"/>
          </a:p>
          <a:p>
            <a:pPr marL="0" indent="0">
              <a:buNone/>
              <a:defRPr/>
            </a:pPr>
            <a:endParaRPr lang="es-SV" sz="3200" b="1" dirty="0"/>
          </a:p>
          <a:p>
            <a:pPr marL="45720" indent="0">
              <a:buNone/>
              <a:defRPr/>
            </a:pPr>
            <a:endParaRPr lang="es-SV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315913"/>
          </a:xfrm>
        </p:spPr>
        <p:txBody>
          <a:bodyPr/>
          <a:lstStyle/>
          <a:p>
            <a:pPr>
              <a:defRPr/>
            </a:pPr>
            <a:r>
              <a:rPr lang="es-SV" sz="2400" dirty="0"/>
              <a:t>Principios del Testing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08039"/>
            <a:ext cx="7886700" cy="536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s-US" dirty="0"/>
          </a:p>
          <a:p>
            <a:pPr marL="0" indent="0">
              <a:buNone/>
              <a:defRPr/>
            </a:pPr>
            <a:endParaRPr lang="es-MX" b="1" dirty="0"/>
          </a:p>
          <a:p>
            <a:pPr marL="0" indent="0">
              <a:buNone/>
              <a:defRPr/>
            </a:pPr>
            <a:r>
              <a:rPr lang="es-US" sz="2800" b="1" dirty="0">
                <a:solidFill>
                  <a:srgbClr val="FF9933"/>
                </a:solidFill>
              </a:rPr>
              <a:t>Testing Temprano</a:t>
            </a:r>
          </a:p>
          <a:p>
            <a:pPr marL="0" indent="0">
              <a:buNone/>
              <a:defRPr/>
            </a:pPr>
            <a:endParaRPr lang="es-US" sz="3200" b="1" dirty="0"/>
          </a:p>
          <a:p>
            <a:pPr marL="0" indent="0">
              <a:buNone/>
              <a:defRPr/>
            </a:pPr>
            <a:r>
              <a:rPr lang="es-US" dirty="0"/>
              <a:t>Las actividades de prueba deben comenzar tan pronto como sea posible en el software o el sistema</a:t>
            </a:r>
            <a:endParaRPr lang="es-SV" sz="3200" b="1" dirty="0"/>
          </a:p>
          <a:p>
            <a:pPr fontAlgn="auto">
              <a:defRPr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55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946</Words>
  <Application>Microsoft Office PowerPoint</Application>
  <PresentationFormat>Panorámica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International Software Testing Qualifications Board(ISTQB)  </vt:lpstr>
      <vt:lpstr>Fundamentos de pruebas</vt:lpstr>
      <vt:lpstr>Fundamentos de pruebas</vt:lpstr>
      <vt:lpstr>Fundamentos de pruebas</vt:lpstr>
      <vt:lpstr>Fundamentos de pruebas</vt:lpstr>
      <vt:lpstr>Principios del Testing </vt:lpstr>
      <vt:lpstr>Principios del Testing</vt:lpstr>
      <vt:lpstr>Principios del Testing</vt:lpstr>
      <vt:lpstr>Principios del Testing</vt:lpstr>
      <vt:lpstr>Principios del Testing</vt:lpstr>
      <vt:lpstr> La Paradoja Del Pesticida.</vt:lpstr>
      <vt:lpstr>  El Testing Es Dependiente Del Contexto.</vt:lpstr>
      <vt:lpstr> Falacia Sobre La “Ausencia De Errores”.</vt:lpstr>
      <vt:lpstr>Presentación de PowerPoint</vt:lpstr>
      <vt:lpstr>Planificación y control </vt:lpstr>
      <vt:lpstr>Planificación y control </vt:lpstr>
      <vt:lpstr>Análisis y diseño de pruebas </vt:lpstr>
      <vt:lpstr>Aplicación y ejecución </vt:lpstr>
      <vt:lpstr>Aplicación y ejecución </vt:lpstr>
      <vt:lpstr>Evaluación de los criterios de salida y creación de informes de pruebas </vt:lpstr>
      <vt:lpstr>Cierre de pruebas </vt:lpstr>
      <vt:lpstr>Psicología en el proceso de pruebas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pruebas básico</dc:title>
  <dc:creator>Snate Rider</dc:creator>
  <cp:lastModifiedBy>Snate Rider</cp:lastModifiedBy>
  <cp:revision>6</cp:revision>
  <dcterms:created xsi:type="dcterms:W3CDTF">2018-09-24T20:34:33Z</dcterms:created>
  <dcterms:modified xsi:type="dcterms:W3CDTF">2018-09-25T00:29:32Z</dcterms:modified>
</cp:coreProperties>
</file>