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75" r:id="rId3"/>
    <p:sldId id="944" r:id="rId4"/>
    <p:sldId id="947" r:id="rId5"/>
    <p:sldId id="948" r:id="rId6"/>
    <p:sldId id="949" r:id="rId7"/>
    <p:sldId id="961" r:id="rId8"/>
    <p:sldId id="962" r:id="rId9"/>
    <p:sldId id="963" r:id="rId10"/>
    <p:sldId id="964" r:id="rId11"/>
  </p:sldIdLst>
  <p:sldSz cx="12192000" cy="6858000"/>
  <p:notesSz cx="6797675" cy="987266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uardo Bardavira" initials="EB" lastIdx="2" clrIdx="0">
    <p:extLst>
      <p:ext uri="{19B8F6BF-5375-455C-9EA6-DF929625EA0E}">
        <p15:presenceInfo xmlns:p15="http://schemas.microsoft.com/office/powerpoint/2012/main" userId="S-1-5-21-3863282486-456404807-1542385816-1564" providerId="AD"/>
      </p:ext>
    </p:extLst>
  </p:cmAuthor>
  <p:cmAuthor id="2" name="Anderson Nery Freitas" initials="ANF" lastIdx="1" clrIdx="1">
    <p:extLst>
      <p:ext uri="{19B8F6BF-5375-455C-9EA6-DF929625EA0E}">
        <p15:presenceInfo xmlns:p15="http://schemas.microsoft.com/office/powerpoint/2012/main" userId="S-1-5-21-3863282486-456404807-1542385816-13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  <a:srgbClr val="DDDDDD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15" autoAdjust="0"/>
    <p:restoredTop sz="93300" autoAdjust="0"/>
  </p:normalViewPr>
  <p:slideViewPr>
    <p:cSldViewPr>
      <p:cViewPr varScale="1">
        <p:scale>
          <a:sx n="71" d="100"/>
          <a:sy n="71" d="100"/>
        </p:scale>
        <p:origin x="48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432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NVER\INDICADORES\INDICADORES%20AGOSTO%20202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NVER\INDICADORES\INDICADORES%20AGOSTO%20202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NVER\INDICADORES\INDICADORES%20AGOSTO%20202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NVER\INDICADORES\INDICADORES%20AGOSTO%20202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yara.santos\Desktop\Enfermaria%20v3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Número</a:t>
            </a:r>
            <a:r>
              <a:rPr lang="pt-BR" baseline="0"/>
              <a:t> de Atestados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46-45A8-8DC7-9073C1BDEB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'NÚMERO DE ATESTADOS'!$A$3:$A$22</c:f>
              <c:numCache>
                <c:formatCode>mmm\-yy</c:formatCode>
                <c:ptCount val="20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>
                  <c:v>45413</c:v>
                </c:pt>
                <c:pt idx="5">
                  <c:v>45444</c:v>
                </c:pt>
                <c:pt idx="6">
                  <c:v>45474</c:v>
                </c:pt>
                <c:pt idx="7">
                  <c:v>45505</c:v>
                </c:pt>
                <c:pt idx="8">
                  <c:v>45536</c:v>
                </c:pt>
                <c:pt idx="9">
                  <c:v>45566</c:v>
                </c:pt>
                <c:pt idx="10">
                  <c:v>45597</c:v>
                </c:pt>
                <c:pt idx="11">
                  <c:v>45627</c:v>
                </c:pt>
                <c:pt idx="12">
                  <c:v>45658</c:v>
                </c:pt>
                <c:pt idx="13">
                  <c:v>45689</c:v>
                </c:pt>
                <c:pt idx="14">
                  <c:v>45717</c:v>
                </c:pt>
                <c:pt idx="15">
                  <c:v>45748</c:v>
                </c:pt>
                <c:pt idx="16">
                  <c:v>45778</c:v>
                </c:pt>
                <c:pt idx="17">
                  <c:v>45809</c:v>
                </c:pt>
                <c:pt idx="18">
                  <c:v>45839</c:v>
                </c:pt>
                <c:pt idx="19">
                  <c:v>45870</c:v>
                </c:pt>
              </c:numCache>
            </c:numRef>
          </c:cat>
          <c:val>
            <c:numRef>
              <c:f>'NÚMERO DE ATESTADOS'!$B$3:$B$22</c:f>
              <c:numCache>
                <c:formatCode>General</c:formatCode>
                <c:ptCount val="20"/>
                <c:pt idx="0">
                  <c:v>237</c:v>
                </c:pt>
                <c:pt idx="1">
                  <c:v>227</c:v>
                </c:pt>
                <c:pt idx="2">
                  <c:v>334</c:v>
                </c:pt>
                <c:pt idx="3">
                  <c:v>373</c:v>
                </c:pt>
                <c:pt idx="4">
                  <c:v>339</c:v>
                </c:pt>
                <c:pt idx="5">
                  <c:v>279</c:v>
                </c:pt>
                <c:pt idx="6">
                  <c:v>250</c:v>
                </c:pt>
                <c:pt idx="7">
                  <c:v>300</c:v>
                </c:pt>
                <c:pt idx="8">
                  <c:v>293</c:v>
                </c:pt>
                <c:pt idx="9">
                  <c:v>280</c:v>
                </c:pt>
                <c:pt idx="10">
                  <c:v>261</c:v>
                </c:pt>
                <c:pt idx="11">
                  <c:v>200</c:v>
                </c:pt>
                <c:pt idx="12">
                  <c:v>276</c:v>
                </c:pt>
                <c:pt idx="13">
                  <c:v>293</c:v>
                </c:pt>
                <c:pt idx="14">
                  <c:v>262</c:v>
                </c:pt>
                <c:pt idx="15">
                  <c:v>220</c:v>
                </c:pt>
                <c:pt idx="16">
                  <c:v>256</c:v>
                </c:pt>
                <c:pt idx="17">
                  <c:v>264</c:v>
                </c:pt>
                <c:pt idx="18">
                  <c:v>235</c:v>
                </c:pt>
                <c:pt idx="19">
                  <c:v>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46-45A8-8DC7-9073C1BDEBE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8753368"/>
        <c:axId val="720564712"/>
      </c:barChart>
      <c:dateAx>
        <c:axId val="38875336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20564712"/>
        <c:crosses val="autoZero"/>
        <c:auto val="1"/>
        <c:lblOffset val="100"/>
        <c:baseTimeUnit val="months"/>
      </c:dateAx>
      <c:valAx>
        <c:axId val="720564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88753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Dias</a:t>
            </a:r>
            <a:r>
              <a:rPr lang="pt-BR" baseline="0"/>
              <a:t> e Horas Perdidas</a:t>
            </a:r>
            <a:endParaRPr lang="pt-B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'HORAS PERDIDAS'!$B$1</c:f>
              <c:strCache>
                <c:ptCount val="1"/>
                <c:pt idx="0">
                  <c:v>DIAS PERDIDOS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'HORAS PERDIDAS'!$A$2:$A$9</c:f>
              <c:numCache>
                <c:formatCode>mmm\-yy</c:formatCode>
                <c:ptCount val="8"/>
                <c:pt idx="0">
                  <c:v>45658</c:v>
                </c:pt>
                <c:pt idx="1">
                  <c:v>45689</c:v>
                </c:pt>
                <c:pt idx="2">
                  <c:v>45717</c:v>
                </c:pt>
                <c:pt idx="3">
                  <c:v>45748</c:v>
                </c:pt>
                <c:pt idx="4">
                  <c:v>45778</c:v>
                </c:pt>
                <c:pt idx="5">
                  <c:v>45809</c:v>
                </c:pt>
                <c:pt idx="6">
                  <c:v>45839</c:v>
                </c:pt>
                <c:pt idx="7">
                  <c:v>45870</c:v>
                </c:pt>
              </c:numCache>
            </c:numRef>
          </c:cat>
          <c:val>
            <c:numRef>
              <c:f>'HORAS PERDIDAS'!$B$2:$B$9</c:f>
              <c:numCache>
                <c:formatCode>General</c:formatCode>
                <c:ptCount val="8"/>
                <c:pt idx="0">
                  <c:v>808</c:v>
                </c:pt>
                <c:pt idx="1">
                  <c:v>638</c:v>
                </c:pt>
                <c:pt idx="2">
                  <c:v>810</c:v>
                </c:pt>
                <c:pt idx="3">
                  <c:v>428</c:v>
                </c:pt>
                <c:pt idx="4">
                  <c:v>610</c:v>
                </c:pt>
                <c:pt idx="5">
                  <c:v>533</c:v>
                </c:pt>
                <c:pt idx="6">
                  <c:v>437</c:v>
                </c:pt>
                <c:pt idx="7">
                  <c:v>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4D-499A-9BC0-904091CF7E09}"/>
            </c:ext>
          </c:extLst>
        </c:ser>
        <c:ser>
          <c:idx val="1"/>
          <c:order val="1"/>
          <c:tx>
            <c:strRef>
              <c:f>'HORAS PERDIDAS'!$C$1</c:f>
              <c:strCache>
                <c:ptCount val="1"/>
                <c:pt idx="0">
                  <c:v>HORAS PERDIDAS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'HORAS PERDIDAS'!$A$2:$A$9</c:f>
              <c:numCache>
                <c:formatCode>mmm\-yy</c:formatCode>
                <c:ptCount val="8"/>
                <c:pt idx="0">
                  <c:v>45658</c:v>
                </c:pt>
                <c:pt idx="1">
                  <c:v>45689</c:v>
                </c:pt>
                <c:pt idx="2">
                  <c:v>45717</c:v>
                </c:pt>
                <c:pt idx="3">
                  <c:v>45748</c:v>
                </c:pt>
                <c:pt idx="4">
                  <c:v>45778</c:v>
                </c:pt>
                <c:pt idx="5">
                  <c:v>45809</c:v>
                </c:pt>
                <c:pt idx="6">
                  <c:v>45839</c:v>
                </c:pt>
                <c:pt idx="7">
                  <c:v>45870</c:v>
                </c:pt>
              </c:numCache>
            </c:numRef>
          </c:cat>
          <c:val>
            <c:numRef>
              <c:f>'HORAS PERDIDAS'!$C$2:$C$9</c:f>
              <c:numCache>
                <c:formatCode>General</c:formatCode>
                <c:ptCount val="8"/>
                <c:pt idx="0">
                  <c:v>6278</c:v>
                </c:pt>
                <c:pt idx="1">
                  <c:v>6337</c:v>
                </c:pt>
                <c:pt idx="2">
                  <c:v>7961</c:v>
                </c:pt>
                <c:pt idx="3">
                  <c:v>4057</c:v>
                </c:pt>
                <c:pt idx="4">
                  <c:v>5584</c:v>
                </c:pt>
                <c:pt idx="5">
                  <c:v>5216</c:v>
                </c:pt>
                <c:pt idx="6">
                  <c:v>4474</c:v>
                </c:pt>
                <c:pt idx="7">
                  <c:v>4256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4D-499A-9BC0-904091CF7E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0933288"/>
        <c:axId val="730936888"/>
      </c:barChart>
      <c:dateAx>
        <c:axId val="730933288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30936888"/>
        <c:crosses val="autoZero"/>
        <c:auto val="1"/>
        <c:lblOffset val="100"/>
        <c:baseTimeUnit val="months"/>
      </c:dateAx>
      <c:valAx>
        <c:axId val="7309368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30933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PRODUTIVIDADE!$A$3</c:f>
              <c:strCache>
                <c:ptCount val="1"/>
                <c:pt idx="0">
                  <c:v>Número e Tipo de Consultas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PRODUTIVIDADE!$B$2:$I$2</c:f>
              <c:strCache>
                <c:ptCount val="6"/>
                <c:pt idx="0">
                  <c:v>Ocupacionais</c:v>
                </c:pt>
                <c:pt idx="1">
                  <c:v>Assistenciais</c:v>
                </c:pt>
                <c:pt idx="2">
                  <c:v>Acidentes de Trabalho</c:v>
                </c:pt>
                <c:pt idx="3">
                  <c:v>INSS</c:v>
                </c:pt>
                <c:pt idx="4">
                  <c:v>Absenteísmo</c:v>
                </c:pt>
                <c:pt idx="5">
                  <c:v>Total</c:v>
                </c:pt>
              </c:strCache>
            </c:strRef>
          </c:cat>
          <c:val>
            <c:numRef>
              <c:f>PRODUTIVIDADE!$B$3:$I$3</c:f>
              <c:numCache>
                <c:formatCode>General</c:formatCode>
                <c:ptCount val="6"/>
                <c:pt idx="0">
                  <c:v>151</c:v>
                </c:pt>
                <c:pt idx="1">
                  <c:v>98</c:v>
                </c:pt>
                <c:pt idx="2">
                  <c:v>6</c:v>
                </c:pt>
                <c:pt idx="3">
                  <c:v>3</c:v>
                </c:pt>
                <c:pt idx="4">
                  <c:v>20</c:v>
                </c:pt>
                <c:pt idx="5">
                  <c:v>278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B0-4A56-A44F-B33DA8F27B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03664447"/>
        <c:axId val="103661087"/>
      </c:barChart>
      <c:catAx>
        <c:axId val="1036644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3661087"/>
        <c:crosses val="autoZero"/>
        <c:auto val="1"/>
        <c:lblAlgn val="ctr"/>
        <c:lblOffset val="100"/>
        <c:noMultiLvlLbl val="0"/>
      </c:catAx>
      <c:valAx>
        <c:axId val="103661087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03664447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'ABSENTEÍSMO - OFENSORES'!$B$2</c:f>
              <c:strCache>
                <c:ptCount val="1"/>
                <c:pt idx="0">
                  <c:v>Nº DIAS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'ABSENTEÍSMO - OFENSORES'!$A$3:$A$9</c:f>
              <c:strCache>
                <c:ptCount val="7"/>
                <c:pt idx="0">
                  <c:v>TRATO GASTROINTESTINAL</c:v>
                </c:pt>
                <c:pt idx="1">
                  <c:v>OSTEOMUSCULAR - TRAUMA</c:v>
                </c:pt>
                <c:pt idx="2">
                  <c:v>TRATO RESPIRATÓRIO</c:v>
                </c:pt>
                <c:pt idx="3">
                  <c:v>CIRÚRGICAS</c:v>
                </c:pt>
                <c:pt idx="4">
                  <c:v>OSTEOMUSCULAR - CRÔNICO</c:v>
                </c:pt>
                <c:pt idx="5">
                  <c:v>OFTALMOLÓGICAS</c:v>
                </c:pt>
                <c:pt idx="6">
                  <c:v>EXAMES GERAIS</c:v>
                </c:pt>
              </c:strCache>
            </c:strRef>
          </c:cat>
          <c:val>
            <c:numRef>
              <c:f>'ABSENTEÍSMO - OFENSORES'!$B$3:$B$9</c:f>
              <c:numCache>
                <c:formatCode>General</c:formatCode>
                <c:ptCount val="7"/>
                <c:pt idx="0">
                  <c:v>79</c:v>
                </c:pt>
                <c:pt idx="1">
                  <c:v>75</c:v>
                </c:pt>
                <c:pt idx="2">
                  <c:v>67</c:v>
                </c:pt>
                <c:pt idx="3">
                  <c:v>57</c:v>
                </c:pt>
                <c:pt idx="4">
                  <c:v>45</c:v>
                </c:pt>
                <c:pt idx="5">
                  <c:v>30</c:v>
                </c:pt>
                <c:pt idx="6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D2-42B1-9EB0-E3367E258363}"/>
            </c:ext>
          </c:extLst>
        </c:ser>
        <c:ser>
          <c:idx val="1"/>
          <c:order val="1"/>
          <c:tx>
            <c:strRef>
              <c:f>'ABSENTEÍSMO - OFENSORES'!$C$2</c:f>
              <c:strCache>
                <c:ptCount val="1"/>
                <c:pt idx="0">
                  <c:v>HORAS PERDIDAS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'ABSENTEÍSMO - OFENSORES'!$A$3:$A$9</c:f>
              <c:strCache>
                <c:ptCount val="7"/>
                <c:pt idx="0">
                  <c:v>TRATO GASTROINTESTINAL</c:v>
                </c:pt>
                <c:pt idx="1">
                  <c:v>OSTEOMUSCULAR - TRAUMA</c:v>
                </c:pt>
                <c:pt idx="2">
                  <c:v>TRATO RESPIRATÓRIO</c:v>
                </c:pt>
                <c:pt idx="3">
                  <c:v>CIRÚRGICAS</c:v>
                </c:pt>
                <c:pt idx="4">
                  <c:v>OSTEOMUSCULAR - CRÔNICO</c:v>
                </c:pt>
                <c:pt idx="5">
                  <c:v>OFTALMOLÓGICAS</c:v>
                </c:pt>
                <c:pt idx="6">
                  <c:v>EXAMES GERAIS</c:v>
                </c:pt>
              </c:strCache>
            </c:strRef>
          </c:cat>
          <c:val>
            <c:numRef>
              <c:f>'ABSENTEÍSMO - OFENSORES'!$C$3:$C$9</c:f>
              <c:numCache>
                <c:formatCode>General</c:formatCode>
                <c:ptCount val="7"/>
                <c:pt idx="0">
                  <c:v>842</c:v>
                </c:pt>
                <c:pt idx="1">
                  <c:v>616</c:v>
                </c:pt>
                <c:pt idx="2">
                  <c:v>690</c:v>
                </c:pt>
                <c:pt idx="3">
                  <c:v>660</c:v>
                </c:pt>
                <c:pt idx="4">
                  <c:v>480</c:v>
                </c:pt>
                <c:pt idx="5">
                  <c:v>254</c:v>
                </c:pt>
                <c:pt idx="6">
                  <c:v>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D2-42B1-9EB0-E3367E2583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63808191"/>
        <c:axId val="1063809151"/>
      </c:barChart>
      <c:catAx>
        <c:axId val="1063808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63809151"/>
        <c:crosses val="autoZero"/>
        <c:auto val="1"/>
        <c:lblAlgn val="ctr"/>
        <c:lblOffset val="100"/>
        <c:noMultiLvlLbl val="0"/>
      </c:catAx>
      <c:valAx>
        <c:axId val="10638091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6380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Trato Respiratório/ Média Horas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'TRATO RESPIRATÓRIO'!$P$1</c:f>
              <c:strCache>
                <c:ptCount val="1"/>
                <c:pt idx="0">
                  <c:v>Soma de MÉDIA HORAS PERDIDAS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'TRATO RESPIRATÓRIO'!$O$2:$O$8</c:f>
            </c:multiLvlStrRef>
          </c:cat>
          <c:val>
            <c:numRef>
              <c:f>'TRATO RESPIRATÓRIO'!$P$2:$P$8</c:f>
            </c:numRef>
          </c:val>
          <c:extLst>
            <c:ext xmlns:c16="http://schemas.microsoft.com/office/drawing/2014/chart" uri="{C3380CC4-5D6E-409C-BE32-E72D297353CC}">
              <c16:uniqueId val="{00000000-DAB1-4D06-9956-11812ACF3BD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86808456"/>
        <c:axId val="786807736"/>
      </c:barChart>
      <c:catAx>
        <c:axId val="78680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86807736"/>
        <c:crosses val="autoZero"/>
        <c:auto val="1"/>
        <c:lblAlgn val="ctr"/>
        <c:lblOffset val="100"/>
        <c:noMultiLvlLbl val="0"/>
      </c:catAx>
      <c:valAx>
        <c:axId val="7868077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8680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0.06358</cdr:x>
      <cdr:y>0</cdr:y>
    </cdr:from>
    <cdr:to>
      <cdr:x>0.41008</cdr:x>
      <cdr:y>0.97801</cdr:y>
    </cdr:to>
    <cdr:sp macro="" textlink="">
      <cdr:nvSpPr>
        <cdr:cNvPr id="2" name="object 2">
          <a:extLst xmlns:a="http://schemas.openxmlformats.org/drawingml/2006/main">
            <a:ext uri="{FF2B5EF4-FFF2-40B4-BE49-F238E27FC236}">
              <a16:creationId xmlns:a16="http://schemas.microsoft.com/office/drawing/2014/main" id="{359A4B67-3CFB-445E-A967-F42236939194}"/>
            </a:ext>
          </a:extLst>
        </cdr:cNvPr>
        <cdr:cNvSpPr/>
      </cdr:nvSpPr>
      <cdr:spPr>
        <a:xfrm xmlns:a="http://schemas.openxmlformats.org/drawingml/2006/main">
          <a:off x="766308" y="-966805"/>
          <a:ext cx="4176464" cy="5296794"/>
        </a:xfrm>
        <a:prstGeom xmlns:a="http://schemas.openxmlformats.org/drawingml/2006/main" prst="rect">
          <a:avLst/>
        </a:prstGeom>
        <a:blipFill xmlns:a="http://schemas.openxmlformats.org/drawingml/2006/main">
          <a:blip xmlns:r="http://schemas.openxmlformats.org/officeDocument/2006/relationships" r:embed="rId1" cstate="print"/>
          <a:stretch>
            <a:fillRect/>
          </a:stretch>
        </a:blip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defPPr>
            <a:defRPr lang="pt-BR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9pPr>
        </a:lstStyle>
        <a:p xmlns:a="http://schemas.openxmlformats.org/drawingml/2006/main">
          <a:endParaRPr/>
        </a:p>
      </cdr:txBody>
    </cdr:sp>
  </cdr:relSizeAnchor>
  <cdr:relSizeAnchor xmlns:cdr="http://schemas.openxmlformats.org/drawingml/2006/chartDrawing">
    <cdr:from>
      <cdr:x>0.65343</cdr:x>
      <cdr:y>0.40368</cdr:y>
    </cdr:from>
    <cdr:to>
      <cdr:x>0.92352</cdr:x>
      <cdr:y>0.47964</cdr:y>
    </cdr:to>
    <cdr:sp macro="" textlink="">
      <cdr:nvSpPr>
        <cdr:cNvPr id="3" name="object 8">
          <a:extLst xmlns:a="http://schemas.openxmlformats.org/drawingml/2006/main">
            <a:ext uri="{FF2B5EF4-FFF2-40B4-BE49-F238E27FC236}">
              <a16:creationId xmlns:a16="http://schemas.microsoft.com/office/drawing/2014/main" id="{C22A128B-1899-438C-8175-E183CC5018A4}"/>
            </a:ext>
          </a:extLst>
        </cdr:cNvPr>
        <cdr:cNvSpPr/>
      </cdr:nvSpPr>
      <cdr:spPr>
        <a:xfrm xmlns:a="http://schemas.openxmlformats.org/drawingml/2006/main">
          <a:off x="6672064" y="2094787"/>
          <a:ext cx="2757854" cy="394176"/>
        </a:xfrm>
        <a:prstGeom xmlns:a="http://schemas.openxmlformats.org/drawingml/2006/main" prst="rect">
          <a:avLst/>
        </a:prstGeom>
        <a:blipFill xmlns:a="http://schemas.openxmlformats.org/drawingml/2006/main">
          <a:blip xmlns:r="http://schemas.openxmlformats.org/officeDocument/2006/relationships" r:embed="rId2" cstate="print"/>
          <a:stretch>
            <a:fillRect/>
          </a:stretch>
        </a:blip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defPPr>
            <a:defRPr lang="pt-BR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9pPr>
        </a:lstStyle>
        <a:p xmlns:a="http://schemas.openxmlformats.org/drawingml/2006/main">
          <a:endParaRPr/>
        </a:p>
      </cdr:txBody>
    </cdr:sp>
  </cdr:relSizeAnchor>
  <cdr:relSizeAnchor xmlns:cdr="http://schemas.openxmlformats.org/drawingml/2006/chartDrawing">
    <cdr:from>
      <cdr:x>0.67347</cdr:x>
      <cdr:y>0.48458</cdr:y>
    </cdr:from>
    <cdr:to>
      <cdr:x>0.89571</cdr:x>
      <cdr:y>0.55731</cdr:y>
    </cdr:to>
    <cdr:sp macro="" textlink="">
      <cdr:nvSpPr>
        <cdr:cNvPr id="4" name="object 9">
          <a:extLst xmlns:a="http://schemas.openxmlformats.org/drawingml/2006/main">
            <a:ext uri="{FF2B5EF4-FFF2-40B4-BE49-F238E27FC236}">
              <a16:creationId xmlns:a16="http://schemas.microsoft.com/office/drawing/2014/main" id="{9AB9448D-30AF-4A1B-9D9C-8C07970FDA56}"/>
            </a:ext>
          </a:extLst>
        </cdr:cNvPr>
        <cdr:cNvSpPr/>
      </cdr:nvSpPr>
      <cdr:spPr>
        <a:xfrm xmlns:a="http://schemas.openxmlformats.org/drawingml/2006/main">
          <a:off x="8117472" y="2624419"/>
          <a:ext cx="2678723" cy="393894"/>
        </a:xfrm>
        <a:prstGeom xmlns:a="http://schemas.openxmlformats.org/drawingml/2006/main" prst="rect">
          <a:avLst/>
        </a:prstGeom>
        <a:blipFill xmlns:a="http://schemas.openxmlformats.org/drawingml/2006/main">
          <a:blip xmlns:r="http://schemas.openxmlformats.org/officeDocument/2006/relationships" r:embed="rId3" cstate="print"/>
          <a:stretch>
            <a:fillRect/>
          </a:stretch>
        </a:blipFill>
      </cdr:spPr>
      <cdr:txBody>
        <a:bodyPr xmlns:a="http://schemas.openxmlformats.org/drawingml/2006/main" wrap="square" lIns="0" tIns="0" rIns="0" bIns="0" rtlCol="0"/>
        <a:lstStyle xmlns:a="http://schemas.openxmlformats.org/drawingml/2006/main">
          <a:defPPr>
            <a:defRPr lang="pt-BR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defRPr>
          </a:lvl9pPr>
        </a:lstStyle>
        <a:p xmlns:a="http://schemas.openxmlformats.org/drawingml/2006/main">
          <a:endParaRPr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23" y="41"/>
            <a:ext cx="2945659" cy="493630"/>
          </a:xfrm>
          <a:prstGeom prst="rect">
            <a:avLst/>
          </a:prstGeom>
        </p:spPr>
        <p:txBody>
          <a:bodyPr vert="horz" lIns="88565" tIns="44285" rIns="88565" bIns="44285" rtlCol="0"/>
          <a:lstStyle>
            <a:lvl1pPr algn="l">
              <a:defRPr sz="11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75" y="41"/>
            <a:ext cx="2945659" cy="493630"/>
          </a:xfrm>
          <a:prstGeom prst="rect">
            <a:avLst/>
          </a:prstGeom>
        </p:spPr>
        <p:txBody>
          <a:bodyPr vert="horz" lIns="88565" tIns="44285" rIns="88565" bIns="44285" rtlCol="0"/>
          <a:lstStyle>
            <a:lvl1pPr algn="r">
              <a:defRPr sz="1100"/>
            </a:lvl1pPr>
          </a:lstStyle>
          <a:p>
            <a:fld id="{D3A56129-E853-4290-B95A-DA90612518E1}" type="datetimeFigureOut">
              <a:rPr lang="pt-BR" smtClean="0"/>
              <a:pPr/>
              <a:t>05/10/2025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8425" y="736600"/>
            <a:ext cx="6600825" cy="3713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565" tIns="44285" rIns="88565" bIns="44285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73" y="4689568"/>
            <a:ext cx="5438140" cy="4442695"/>
          </a:xfrm>
          <a:prstGeom prst="rect">
            <a:avLst/>
          </a:prstGeom>
        </p:spPr>
        <p:txBody>
          <a:bodyPr vert="horz" lIns="88565" tIns="44285" rIns="88565" bIns="44285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23" y="9377350"/>
            <a:ext cx="2945659" cy="493630"/>
          </a:xfrm>
          <a:prstGeom prst="rect">
            <a:avLst/>
          </a:prstGeom>
        </p:spPr>
        <p:txBody>
          <a:bodyPr vert="horz" lIns="88565" tIns="44285" rIns="88565" bIns="44285" rtlCol="0" anchor="b"/>
          <a:lstStyle>
            <a:lvl1pPr algn="l">
              <a:defRPr sz="11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75" y="9377350"/>
            <a:ext cx="2945659" cy="493630"/>
          </a:xfrm>
          <a:prstGeom prst="rect">
            <a:avLst/>
          </a:prstGeom>
        </p:spPr>
        <p:txBody>
          <a:bodyPr vert="horz" lIns="88565" tIns="44285" rIns="88565" bIns="44285" rtlCol="0" anchor="b"/>
          <a:lstStyle>
            <a:lvl1pPr algn="r">
              <a:defRPr sz="1100"/>
            </a:lvl1pPr>
          </a:lstStyle>
          <a:p>
            <a:fld id="{8D9A20A4-AA1A-4A88-9C77-1DFBFD3FB17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793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8425" y="736600"/>
            <a:ext cx="6600825" cy="371316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Atualizado 05/04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A20A4-AA1A-4A88-9C77-1DFBFD3FB17B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226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43D0C-3EB1-1981-229D-700E2E668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BAB3DA5-D2C9-A778-C7E1-55C383C11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8425" y="736600"/>
            <a:ext cx="6600825" cy="3713163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F770EC9-67C2-4964-1FE0-4D8CE852B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8850"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4362B7-8883-4DDA-CA06-38D5A91675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A20A4-AA1A-4A88-9C77-1DFBFD3FB17B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111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8425" y="736600"/>
            <a:ext cx="6600825" cy="371316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8850"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A20A4-AA1A-4A88-9C77-1DFBFD3FB17B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9111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295D4-ED34-981C-6064-6C2F41298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650FFFB-2093-5CD9-311A-A90671710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8425" y="736600"/>
            <a:ext cx="6600825" cy="3713163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49C4B92-A457-B8FC-CA9D-B296BF922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8850"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5DC106-78FD-C66C-15FF-3BCC8B7C87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A20A4-AA1A-4A88-9C77-1DFBFD3FB17B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42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C486A-76F8-9F71-7F1C-EC6EA7F5B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A42F912-C583-5A1E-4A7A-D790ACC937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8425" y="736600"/>
            <a:ext cx="6600825" cy="3713163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9659689-C8D9-23AD-E5B8-759C22B21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8850"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19BC8B-C8C9-F9A6-8F2D-5B4F8FD251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A20A4-AA1A-4A88-9C77-1DFBFD3FB17B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3773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3250B-194B-7838-8199-11D74CEE8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1816181-B96E-B853-1119-0097051EAA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8425" y="736600"/>
            <a:ext cx="6600825" cy="3713163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ED44157-812E-7891-45EA-00A50501D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8850"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A845A0-C082-7C67-9A24-1377ED93E2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A20A4-AA1A-4A88-9C77-1DFBFD3FB17B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6933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B5474-07E1-475B-91E8-D21DD07F8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E9D23C0-95FB-8174-2F8F-CD9FE44C19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8425" y="736600"/>
            <a:ext cx="6600825" cy="3713163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98147B7-D929-7DF9-49C8-BF197E550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8850"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EB160F-3DAC-821C-6272-96A8632730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A20A4-AA1A-4A88-9C77-1DFBFD3FB17B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107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4DC44-FD4E-2AF7-59F2-DB2D25280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2151E01-78D7-5A76-E379-102357370A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8425" y="736600"/>
            <a:ext cx="6600825" cy="3713163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F479D1E-6243-B8FD-5E24-77A83F296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8850"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997AC0-CEFB-F2B5-F3D3-DAB16B94B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A20A4-AA1A-4A88-9C77-1DFBFD3FB17B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577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CC949-8BC5-4B72-873B-BE45C99F1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229D5E-5D7F-3D4B-0AFE-18DCABA15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8425" y="736600"/>
            <a:ext cx="6600825" cy="3713163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C25A09-3183-77C2-534F-78699DFFA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8850"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E13CD6-F0E1-18B7-E3F9-3AAD5B914B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A20A4-AA1A-4A88-9C77-1DFBFD3FB17B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3227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18A05-98A4-0BA6-B41A-872F225E5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D68B56A-06EB-BFB4-E844-C77AAE665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8425" y="736600"/>
            <a:ext cx="6600825" cy="3713163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9077B3C-98FE-79DA-A91D-DE45C22C9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8850">
              <a:defRPr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DB7AA7-27D7-9A8A-8BA4-8907A6A62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9A20A4-AA1A-4A88-9C77-1DFBFD3FB17B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1628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E7FF-1D31-420F-8BD5-BECF7BB80E33}" type="datetimeFigureOut">
              <a:rPr lang="pt-BR" smtClean="0"/>
              <a:pPr/>
              <a:t>05/10/2025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82E7-D841-4BE4-A06D-F9FF2680D43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E7FF-1D31-420F-8BD5-BECF7BB80E33}" type="datetimeFigureOut">
              <a:rPr lang="pt-BR" smtClean="0"/>
              <a:pPr/>
              <a:t>05/10/2025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82E7-D841-4BE4-A06D-F9FF2680D43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E7FF-1D31-420F-8BD5-BECF7BB80E33}" type="datetimeFigureOut">
              <a:rPr lang="pt-BR" smtClean="0"/>
              <a:pPr/>
              <a:t>05/10/2025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82E7-D841-4BE4-A06D-F9FF2680D43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E7FF-1D31-420F-8BD5-BECF7BB80E33}" type="datetimeFigureOut">
              <a:rPr lang="pt-BR" smtClean="0"/>
              <a:pPr/>
              <a:t>05/10/2025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82E7-D841-4BE4-A06D-F9FF2680D43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E7FF-1D31-420F-8BD5-BECF7BB80E33}" type="datetimeFigureOut">
              <a:rPr lang="pt-BR" smtClean="0"/>
              <a:pPr/>
              <a:t>05/10/2025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82E7-D841-4BE4-A06D-F9FF2680D43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E7FF-1D31-420F-8BD5-BECF7BB80E33}" type="datetimeFigureOut">
              <a:rPr lang="pt-BR" smtClean="0"/>
              <a:pPr/>
              <a:t>05/10/2025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82E7-D841-4BE4-A06D-F9FF2680D43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E7FF-1D31-420F-8BD5-BECF7BB80E33}" type="datetimeFigureOut">
              <a:rPr lang="pt-BR" smtClean="0"/>
              <a:pPr/>
              <a:t>05/10/2025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82E7-D841-4BE4-A06D-F9FF2680D43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E7FF-1D31-420F-8BD5-BECF7BB80E33}" type="datetimeFigureOut">
              <a:rPr lang="pt-BR" smtClean="0"/>
              <a:pPr/>
              <a:t>05/10/2025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82E7-D841-4BE4-A06D-F9FF2680D43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E7FF-1D31-420F-8BD5-BECF7BB80E33}" type="datetimeFigureOut">
              <a:rPr lang="pt-BR" smtClean="0"/>
              <a:pPr/>
              <a:t>05/10/2025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82E7-D841-4BE4-A06D-F9FF2680D43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E7FF-1D31-420F-8BD5-BECF7BB80E33}" type="datetimeFigureOut">
              <a:rPr lang="pt-BR" smtClean="0"/>
              <a:pPr/>
              <a:t>05/10/2025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82E7-D841-4BE4-A06D-F9FF2680D43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DE7FF-1D31-420F-8BD5-BECF7BB80E33}" type="datetimeFigureOut">
              <a:rPr lang="pt-BR" smtClean="0"/>
              <a:pPr/>
              <a:t>05/10/2025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F82E7-D841-4BE4-A06D-F9FF2680D43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DE7FF-1D31-420F-8BD5-BECF7BB80E33}" type="datetimeFigureOut">
              <a:rPr lang="pt-BR" smtClean="0"/>
              <a:pPr/>
              <a:t>05/10/2025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F82E7-D841-4BE4-A06D-F9FF2680D438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03512" y="4353792"/>
            <a:ext cx="9027316" cy="1880188"/>
          </a:xfrm>
        </p:spPr>
        <p:txBody>
          <a:bodyPr>
            <a:normAutofit fontScale="90000"/>
          </a:bodyPr>
          <a:lstStyle/>
          <a:p>
            <a:pPr algn="r"/>
            <a:r>
              <a:rPr lang="pt-BR" sz="3600" dirty="0"/>
              <a:t> </a:t>
            </a:r>
            <a:r>
              <a:rPr lang="pt-BR" sz="3600" dirty="0">
                <a:solidFill>
                  <a:srgbClr val="002060"/>
                </a:solidFill>
                <a:latin typeface="Avenir Book" panose="02000503020000020003"/>
              </a:rPr>
              <a:t>SAÚDE</a:t>
            </a:r>
            <a:r>
              <a:rPr lang="pt-BR" sz="3600" b="1" kern="0" dirty="0">
                <a:solidFill>
                  <a:srgbClr val="00206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pt-BR" sz="3600" dirty="0">
                <a:solidFill>
                  <a:srgbClr val="002060"/>
                </a:solidFill>
                <a:latin typeface="Avenir Book" panose="02000503020000020003"/>
              </a:rPr>
              <a:t>CORPORATIVA - MEDICINA DO TRABALHO </a:t>
            </a:r>
            <a:br>
              <a:rPr lang="pt-BR" sz="3600" dirty="0">
                <a:solidFill>
                  <a:srgbClr val="002060"/>
                </a:solidFill>
                <a:latin typeface="Avenir Book" panose="02000503020000020003"/>
              </a:rPr>
            </a:br>
            <a:r>
              <a:rPr lang="pt-BR" sz="3600" dirty="0">
                <a:solidFill>
                  <a:srgbClr val="002060"/>
                </a:solidFill>
                <a:latin typeface="Avenir Book" panose="02000503020000020003"/>
              </a:rPr>
              <a:t>INDICADORES DE SAÚDE </a:t>
            </a:r>
            <a:br>
              <a:rPr lang="pt-BR" sz="3600" dirty="0">
                <a:solidFill>
                  <a:srgbClr val="002060"/>
                </a:solidFill>
                <a:latin typeface="Avenir Book" panose="02000503020000020003"/>
              </a:rPr>
            </a:br>
            <a:br>
              <a:rPr lang="pt-BR" sz="2400" dirty="0">
                <a:solidFill>
                  <a:srgbClr val="002060"/>
                </a:solidFill>
                <a:latin typeface="Avenir Book" panose="02000503020000020003"/>
              </a:rPr>
            </a:br>
            <a:r>
              <a:rPr lang="pt-BR" sz="2400" dirty="0">
                <a:solidFill>
                  <a:srgbClr val="002060"/>
                </a:solidFill>
                <a:latin typeface="Avenir Book" panose="02000503020000020003"/>
              </a:rPr>
              <a:t>AGOSTO</a:t>
            </a:r>
            <a:r>
              <a:rPr lang="pt-BR" sz="2700" dirty="0">
                <a:solidFill>
                  <a:srgbClr val="002060"/>
                </a:solidFill>
                <a:latin typeface="Avenir Book" panose="02000503020000020003"/>
              </a:rPr>
              <a:t>, 2025</a:t>
            </a:r>
            <a:br>
              <a:rPr lang="pt-BR" sz="2700" dirty="0">
                <a:solidFill>
                  <a:srgbClr val="002060"/>
                </a:solidFill>
                <a:latin typeface="Avenir Book" panose="02000503020000020003"/>
              </a:rPr>
            </a:br>
            <a:r>
              <a:rPr lang="pt-BR" sz="1800" dirty="0">
                <a:solidFill>
                  <a:srgbClr val="002060"/>
                </a:solidFill>
                <a:latin typeface="Avenir Book" panose="02000503020000020003"/>
              </a:rPr>
              <a:t>10/09/2025</a:t>
            </a:r>
            <a:br>
              <a:rPr lang="pt-BR" sz="1800" dirty="0">
                <a:solidFill>
                  <a:srgbClr val="002060"/>
                </a:solidFill>
                <a:latin typeface="Avenir Book" panose="02000503020000020003"/>
              </a:rPr>
            </a:br>
            <a:br>
              <a:rPr lang="pt-BR" sz="1200" dirty="0"/>
            </a:br>
            <a:endParaRPr lang="pt-BR" sz="2700" dirty="0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A74F22C-384C-4AB5-846D-B1E04A7F64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45" y="2707161"/>
            <a:ext cx="3651511" cy="694945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4564DA83-F5AE-46B2-B995-C555FA4853C1}"/>
              </a:ext>
            </a:extLst>
          </p:cNvPr>
          <p:cNvGrpSpPr/>
          <p:nvPr/>
        </p:nvGrpSpPr>
        <p:grpSpPr>
          <a:xfrm flipV="1">
            <a:off x="0" y="595914"/>
            <a:ext cx="12192000" cy="45719"/>
            <a:chOff x="-1" y="-1"/>
            <a:chExt cx="7165159" cy="463619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2C53F488-9ADE-41CF-8BB6-7C443ACD1949}"/>
                </a:ext>
              </a:extLst>
            </p:cNvPr>
            <p:cNvSpPr/>
            <p:nvPr/>
          </p:nvSpPr>
          <p:spPr>
            <a:xfrm>
              <a:off x="-1" y="-1"/>
              <a:ext cx="2210197" cy="463618"/>
            </a:xfrm>
            <a:prstGeom prst="rect">
              <a:avLst/>
            </a:prstGeom>
            <a:gradFill flip="none" rotWithShape="1">
              <a:gsLst>
                <a:gs pos="75000">
                  <a:srgbClr val="19B24C"/>
                </a:gs>
                <a:gs pos="30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3188ADAE-1235-4153-ABC9-7E5FD480DD09}"/>
                </a:ext>
              </a:extLst>
            </p:cNvPr>
            <p:cNvSpPr/>
            <p:nvPr/>
          </p:nvSpPr>
          <p:spPr>
            <a:xfrm>
              <a:off x="2210196" y="0"/>
              <a:ext cx="3155018" cy="463618"/>
            </a:xfrm>
            <a:prstGeom prst="rect">
              <a:avLst/>
            </a:prstGeom>
            <a:solidFill>
              <a:srgbClr val="002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BFB04BE3-192D-4C09-B097-AFB31BAC6559}"/>
                </a:ext>
              </a:extLst>
            </p:cNvPr>
            <p:cNvSpPr/>
            <p:nvPr/>
          </p:nvSpPr>
          <p:spPr>
            <a:xfrm>
              <a:off x="5365214" y="-1"/>
              <a:ext cx="1799944" cy="463618"/>
            </a:xfrm>
            <a:prstGeom prst="rect">
              <a:avLst/>
            </a:prstGeom>
            <a:gradFill flip="none" rotWithShape="1">
              <a:gsLst>
                <a:gs pos="30000">
                  <a:srgbClr val="19B24C"/>
                </a:gs>
                <a:gs pos="73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40FBCDD-AE3E-BF2F-E563-14D816375894}"/>
              </a:ext>
            </a:extLst>
          </p:cNvPr>
          <p:cNvGrpSpPr/>
          <p:nvPr/>
        </p:nvGrpSpPr>
        <p:grpSpPr>
          <a:xfrm>
            <a:off x="4050" y="6438745"/>
            <a:ext cx="12185346" cy="180753"/>
            <a:chOff x="-1" y="-1"/>
            <a:chExt cx="7165159" cy="463619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A040992B-CE88-85A9-D68A-457A157C11BB}"/>
                </a:ext>
              </a:extLst>
            </p:cNvPr>
            <p:cNvSpPr/>
            <p:nvPr/>
          </p:nvSpPr>
          <p:spPr>
            <a:xfrm>
              <a:off x="-1" y="-1"/>
              <a:ext cx="2210197" cy="463618"/>
            </a:xfrm>
            <a:prstGeom prst="rect">
              <a:avLst/>
            </a:prstGeom>
            <a:gradFill flip="none" rotWithShape="1">
              <a:gsLst>
                <a:gs pos="75000">
                  <a:srgbClr val="19B24C"/>
                </a:gs>
                <a:gs pos="30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0A66330A-FA9A-64C0-5979-5D9589E5DE82}"/>
                </a:ext>
              </a:extLst>
            </p:cNvPr>
            <p:cNvSpPr/>
            <p:nvPr/>
          </p:nvSpPr>
          <p:spPr>
            <a:xfrm>
              <a:off x="2210196" y="0"/>
              <a:ext cx="3155018" cy="463618"/>
            </a:xfrm>
            <a:prstGeom prst="rect">
              <a:avLst/>
            </a:prstGeom>
            <a:solidFill>
              <a:srgbClr val="002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2B3B06E-5397-35AD-2E00-D3F2EF5CABF8}"/>
                </a:ext>
              </a:extLst>
            </p:cNvPr>
            <p:cNvSpPr/>
            <p:nvPr/>
          </p:nvSpPr>
          <p:spPr>
            <a:xfrm>
              <a:off x="5365214" y="-1"/>
              <a:ext cx="1799944" cy="463618"/>
            </a:xfrm>
            <a:prstGeom prst="rect">
              <a:avLst/>
            </a:prstGeom>
            <a:gradFill flip="none" rotWithShape="1">
              <a:gsLst>
                <a:gs pos="30000">
                  <a:srgbClr val="19B24C"/>
                </a:gs>
                <a:gs pos="73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7890453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A22A9-B1A4-252B-E651-E9FF0524E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51C9853A-B8A9-B9FB-7BA7-8B7B72F517E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71439"/>
            <a:ext cx="8229600" cy="7254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pt-BR" sz="3600" b="1" i="1" kern="0" dirty="0">
                <a:solidFill>
                  <a:srgbClr val="002060"/>
                </a:solidFill>
                <a:latin typeface="Avenir Book" panose="02000503020000020003"/>
              </a:rPr>
              <a:t>5.1 – Ações – Saúde Física </a:t>
            </a:r>
            <a:endParaRPr lang="pt-BR" sz="2800" b="1" i="1" kern="0" dirty="0">
              <a:solidFill>
                <a:srgbClr val="002060"/>
              </a:solidFill>
              <a:latin typeface="Avenir Book" panose="02000503020000020003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F15B7EE-B574-6859-68F2-352E0A6F4C64}"/>
              </a:ext>
            </a:extLst>
          </p:cNvPr>
          <p:cNvGrpSpPr/>
          <p:nvPr/>
        </p:nvGrpSpPr>
        <p:grpSpPr>
          <a:xfrm>
            <a:off x="0" y="6446423"/>
            <a:ext cx="10048826" cy="180753"/>
            <a:chOff x="-1" y="-1"/>
            <a:chExt cx="7165159" cy="463619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69B2875C-0125-7407-0FB8-F1264B3FC47F}"/>
                </a:ext>
              </a:extLst>
            </p:cNvPr>
            <p:cNvSpPr/>
            <p:nvPr/>
          </p:nvSpPr>
          <p:spPr>
            <a:xfrm>
              <a:off x="-1" y="-1"/>
              <a:ext cx="2210197" cy="463618"/>
            </a:xfrm>
            <a:prstGeom prst="rect">
              <a:avLst/>
            </a:prstGeom>
            <a:gradFill flip="none" rotWithShape="1">
              <a:gsLst>
                <a:gs pos="75000">
                  <a:srgbClr val="19B24C"/>
                </a:gs>
                <a:gs pos="30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B91BE826-AFD2-5692-B541-FFDE1A134EDA}"/>
                </a:ext>
              </a:extLst>
            </p:cNvPr>
            <p:cNvSpPr/>
            <p:nvPr/>
          </p:nvSpPr>
          <p:spPr>
            <a:xfrm>
              <a:off x="2210196" y="0"/>
              <a:ext cx="3155018" cy="463618"/>
            </a:xfrm>
            <a:prstGeom prst="rect">
              <a:avLst/>
            </a:prstGeom>
            <a:solidFill>
              <a:srgbClr val="002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D59A059-F324-EA55-2645-0A6FA094AB48}"/>
                </a:ext>
              </a:extLst>
            </p:cNvPr>
            <p:cNvSpPr/>
            <p:nvPr/>
          </p:nvSpPr>
          <p:spPr>
            <a:xfrm>
              <a:off x="5365214" y="-1"/>
              <a:ext cx="1799944" cy="463618"/>
            </a:xfrm>
            <a:prstGeom prst="rect">
              <a:avLst/>
            </a:prstGeom>
            <a:gradFill flip="none" rotWithShape="1">
              <a:gsLst>
                <a:gs pos="30000">
                  <a:srgbClr val="19B24C"/>
                </a:gs>
                <a:gs pos="73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9EAC7EFE-D491-7A54-D2A2-33DC406BD4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49" y="6382705"/>
            <a:ext cx="1893783" cy="360420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FA2DD78-2971-3A15-518E-873BA3C54976}"/>
              </a:ext>
            </a:extLst>
          </p:cNvPr>
          <p:cNvGrpSpPr/>
          <p:nvPr/>
        </p:nvGrpSpPr>
        <p:grpSpPr>
          <a:xfrm>
            <a:off x="0" y="714376"/>
            <a:ext cx="12192000" cy="45719"/>
            <a:chOff x="-1" y="-1"/>
            <a:chExt cx="7165159" cy="463619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412A93B-99D8-3D8B-F039-D70EA0A8EDAD}"/>
                </a:ext>
              </a:extLst>
            </p:cNvPr>
            <p:cNvSpPr/>
            <p:nvPr/>
          </p:nvSpPr>
          <p:spPr>
            <a:xfrm>
              <a:off x="-1" y="-1"/>
              <a:ext cx="2210197" cy="463618"/>
            </a:xfrm>
            <a:prstGeom prst="rect">
              <a:avLst/>
            </a:prstGeom>
            <a:gradFill flip="none" rotWithShape="1">
              <a:gsLst>
                <a:gs pos="75000">
                  <a:srgbClr val="19B24C"/>
                </a:gs>
                <a:gs pos="30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AD7316C-0A57-24D1-44D0-8C8922A79B23}"/>
                </a:ext>
              </a:extLst>
            </p:cNvPr>
            <p:cNvSpPr/>
            <p:nvPr/>
          </p:nvSpPr>
          <p:spPr>
            <a:xfrm>
              <a:off x="2210196" y="0"/>
              <a:ext cx="3155018" cy="463618"/>
            </a:xfrm>
            <a:prstGeom prst="rect">
              <a:avLst/>
            </a:prstGeom>
            <a:solidFill>
              <a:srgbClr val="002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BC68F382-1E4D-DB0F-47AB-41846CFABEE7}"/>
                </a:ext>
              </a:extLst>
            </p:cNvPr>
            <p:cNvSpPr/>
            <p:nvPr/>
          </p:nvSpPr>
          <p:spPr>
            <a:xfrm>
              <a:off x="5365214" y="-1"/>
              <a:ext cx="1799944" cy="463618"/>
            </a:xfrm>
            <a:prstGeom prst="rect">
              <a:avLst/>
            </a:prstGeom>
            <a:gradFill flip="none" rotWithShape="1">
              <a:gsLst>
                <a:gs pos="30000">
                  <a:srgbClr val="19B24C"/>
                </a:gs>
                <a:gs pos="73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object 5">
            <a:extLst>
              <a:ext uri="{FF2B5EF4-FFF2-40B4-BE49-F238E27FC236}">
                <a16:creationId xmlns:a16="http://schemas.microsoft.com/office/drawing/2014/main" id="{8294E8A3-7270-1CCA-5ECF-8C1230A99057}"/>
              </a:ext>
            </a:extLst>
          </p:cNvPr>
          <p:cNvSpPr/>
          <p:nvPr/>
        </p:nvSpPr>
        <p:spPr>
          <a:xfrm>
            <a:off x="4072932" y="1152623"/>
            <a:ext cx="2684585" cy="400929"/>
          </a:xfrm>
          <a:custGeom>
            <a:avLst/>
            <a:gdLst/>
            <a:ahLst/>
            <a:cxnLst/>
            <a:rect l="l" t="t" r="r" b="b"/>
            <a:pathLst>
              <a:path w="2908300" h="434340">
                <a:moveTo>
                  <a:pt x="0" y="434339"/>
                </a:moveTo>
                <a:lnTo>
                  <a:pt x="2907792" y="434339"/>
                </a:lnTo>
                <a:lnTo>
                  <a:pt x="2907792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9144">
            <a:solidFill>
              <a:srgbClr val="4E870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3CF2C6CC-C099-FD79-D92D-6ECC331ACA0D}"/>
              </a:ext>
            </a:extLst>
          </p:cNvPr>
          <p:cNvSpPr/>
          <p:nvPr/>
        </p:nvSpPr>
        <p:spPr>
          <a:xfrm>
            <a:off x="1298783" y="1152623"/>
            <a:ext cx="2684585" cy="400929"/>
          </a:xfrm>
          <a:custGeom>
            <a:avLst/>
            <a:gdLst/>
            <a:ahLst/>
            <a:cxnLst/>
            <a:rect l="l" t="t" r="r" b="b"/>
            <a:pathLst>
              <a:path w="2908300" h="434340">
                <a:moveTo>
                  <a:pt x="0" y="434339"/>
                </a:moveTo>
                <a:lnTo>
                  <a:pt x="2907792" y="434339"/>
                </a:lnTo>
                <a:lnTo>
                  <a:pt x="2907792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9144">
            <a:solidFill>
              <a:srgbClr val="4E870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930C34FB-4471-DC2B-DE3B-A3E30F46DE2C}"/>
              </a:ext>
            </a:extLst>
          </p:cNvPr>
          <p:cNvSpPr/>
          <p:nvPr/>
        </p:nvSpPr>
        <p:spPr>
          <a:xfrm>
            <a:off x="6837233" y="1152623"/>
            <a:ext cx="2684585" cy="400929"/>
          </a:xfrm>
          <a:custGeom>
            <a:avLst/>
            <a:gdLst/>
            <a:ahLst/>
            <a:cxnLst/>
            <a:rect l="l" t="t" r="r" b="b"/>
            <a:pathLst>
              <a:path w="2908300" h="434340">
                <a:moveTo>
                  <a:pt x="0" y="434339"/>
                </a:moveTo>
                <a:lnTo>
                  <a:pt x="2907792" y="434339"/>
                </a:lnTo>
                <a:lnTo>
                  <a:pt x="2907792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B8E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7E9392AE-D020-F75F-3232-E0CFBC86B239}"/>
              </a:ext>
            </a:extLst>
          </p:cNvPr>
          <p:cNvSpPr/>
          <p:nvPr/>
        </p:nvSpPr>
        <p:spPr>
          <a:xfrm>
            <a:off x="1952650" y="1166925"/>
            <a:ext cx="5455334" cy="316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F97FA6E2-9621-16A3-72E0-9A748F5BFB5E}"/>
              </a:ext>
            </a:extLst>
          </p:cNvPr>
          <p:cNvSpPr/>
          <p:nvPr/>
        </p:nvSpPr>
        <p:spPr>
          <a:xfrm>
            <a:off x="7338865" y="1166925"/>
            <a:ext cx="1474410" cy="3165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DF1F1A3B-0353-F2BC-84F2-7FA8BBBF81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82" y="3982371"/>
            <a:ext cx="3740350" cy="2161253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F52CB178-56F8-AAE5-2F1F-43DE2D55391C}"/>
              </a:ext>
            </a:extLst>
          </p:cNvPr>
          <p:cNvSpPr txBox="1"/>
          <p:nvPr/>
        </p:nvSpPr>
        <p:spPr>
          <a:xfrm>
            <a:off x="407368" y="1678323"/>
            <a:ext cx="11645864" cy="2969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600" dirty="0">
                <a:solidFill>
                  <a:srgbClr val="00206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Rod" panose="020F0502020204030204" pitchFamily="49" charset="-79"/>
              </a:rPr>
              <a:t>Fortalecimento dos vínculos familiares, relacionamentos interpessoais e redes sociais de apoio;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600" dirty="0">
                <a:solidFill>
                  <a:srgbClr val="00206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Rod" panose="020F0502020204030204" pitchFamily="49" charset="-79"/>
              </a:rPr>
              <a:t>Celebração de datas comemorativas, como aniversários mensais, Dia da Mulher, Natal, Páscoa, entre outras;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600" dirty="0">
                <a:solidFill>
                  <a:srgbClr val="00206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Rod" panose="020F0502020204030204" pitchFamily="49" charset="-79"/>
              </a:rPr>
              <a:t>Ações de responsabilidade social com foco em sustentabilidade e conscientização ambiental;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600" dirty="0">
                <a:solidFill>
                  <a:srgbClr val="00206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Rod" panose="020F0502020204030204" pitchFamily="49" charset="-79"/>
              </a:rPr>
              <a:t>Incentivo ao voluntariado, à economia solidária, à cultura da gentileza e à participação em programas de benefícios e descontos;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600" dirty="0">
                <a:solidFill>
                  <a:srgbClr val="00206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Rod" panose="020F0502020204030204" pitchFamily="49" charset="-79"/>
              </a:rPr>
              <a:t>Valorização de Pessoas.</a:t>
            </a:r>
          </a:p>
        </p:txBody>
      </p:sp>
    </p:spTree>
    <p:extLst>
      <p:ext uri="{BB962C8B-B14F-4D97-AF65-F5344CB8AC3E}">
        <p14:creationId xmlns:p14="http://schemas.microsoft.com/office/powerpoint/2010/main" val="3568563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1981200" y="71439"/>
            <a:ext cx="8229600" cy="725487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500" b="1" i="1" kern="0" dirty="0">
                <a:solidFill>
                  <a:srgbClr val="002060"/>
                </a:solidFill>
                <a:latin typeface="Avenir Book" panose="02000503020000020003"/>
              </a:rPr>
              <a:t>Índice</a:t>
            </a:r>
          </a:p>
        </p:txBody>
      </p:sp>
      <p:sp>
        <p:nvSpPr>
          <p:cNvPr id="11" name="Rectangle 8"/>
          <p:cNvSpPr txBox="1">
            <a:spLocks noChangeArrowheads="1"/>
          </p:cNvSpPr>
          <p:nvPr/>
        </p:nvSpPr>
        <p:spPr>
          <a:xfrm>
            <a:off x="767408" y="679046"/>
            <a:ext cx="5184576" cy="5736109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 b="1" i="1" kern="0" dirty="0">
              <a:solidFill>
                <a:srgbClr val="002060"/>
              </a:solidFill>
              <a:latin typeface="Avenir Book" panose="02000503020000020003"/>
            </a:endParaRPr>
          </a:p>
          <a:p>
            <a:pPr>
              <a:spcBef>
                <a:spcPts val="450"/>
              </a:spcBef>
              <a:defRPr/>
            </a:pPr>
            <a:r>
              <a:rPr lang="pt-BR" sz="1600" b="1" i="1" kern="0" dirty="0">
                <a:solidFill>
                  <a:srgbClr val="002060"/>
                </a:solidFill>
                <a:latin typeface="Avenir Book" panose="02000503020000020003"/>
              </a:rPr>
              <a:t>1 – Atestados;</a:t>
            </a:r>
          </a:p>
          <a:p>
            <a:pPr>
              <a:spcBef>
                <a:spcPts val="450"/>
              </a:spcBef>
              <a:defRPr/>
            </a:pPr>
            <a:r>
              <a:rPr lang="pt-BR" sz="1600" b="1" i="1" kern="0" dirty="0">
                <a:solidFill>
                  <a:srgbClr val="002060"/>
                </a:solidFill>
                <a:latin typeface="Avenir Book" panose="02000503020000020003"/>
              </a:rPr>
              <a:t>	</a:t>
            </a:r>
          </a:p>
          <a:p>
            <a:pPr>
              <a:spcBef>
                <a:spcPts val="450"/>
              </a:spcBef>
              <a:defRPr/>
            </a:pPr>
            <a:r>
              <a:rPr lang="pt-BR" sz="1600" b="1" i="1" kern="0" dirty="0">
                <a:solidFill>
                  <a:srgbClr val="002060"/>
                </a:solidFill>
                <a:latin typeface="Avenir Book" panose="02000503020000020003"/>
              </a:rPr>
              <a:t>2 – Horas e Dias Perdidos;</a:t>
            </a:r>
          </a:p>
          <a:p>
            <a:pPr>
              <a:spcBef>
                <a:spcPts val="450"/>
              </a:spcBef>
              <a:defRPr/>
            </a:pPr>
            <a:endParaRPr lang="pt-BR" sz="1600" b="1" i="1" kern="0" dirty="0">
              <a:solidFill>
                <a:srgbClr val="002060"/>
              </a:solidFill>
              <a:latin typeface="Avenir Book" panose="02000503020000020003"/>
            </a:endParaRPr>
          </a:p>
          <a:p>
            <a:pPr>
              <a:spcBef>
                <a:spcPts val="450"/>
              </a:spcBef>
              <a:defRPr/>
            </a:pPr>
            <a:r>
              <a:rPr lang="pt-BR" sz="1600" b="1" i="1" kern="0" dirty="0">
                <a:solidFill>
                  <a:srgbClr val="002060"/>
                </a:solidFill>
                <a:latin typeface="Avenir Book" panose="02000503020000020003"/>
              </a:rPr>
              <a:t>3 – Atendimento Médico Ambulatorial;</a:t>
            </a:r>
          </a:p>
          <a:p>
            <a:pPr>
              <a:spcBef>
                <a:spcPts val="450"/>
              </a:spcBef>
              <a:defRPr/>
            </a:pPr>
            <a:endParaRPr lang="pt-BR" sz="1600" b="1" i="1" kern="0" dirty="0">
              <a:solidFill>
                <a:srgbClr val="002060"/>
              </a:solidFill>
              <a:latin typeface="Avenir Book" panose="02000503020000020003"/>
            </a:endParaRPr>
          </a:p>
          <a:p>
            <a:pPr>
              <a:spcBef>
                <a:spcPts val="450"/>
              </a:spcBef>
              <a:defRPr/>
            </a:pPr>
            <a:r>
              <a:rPr lang="pt-BR" sz="1600" b="1" i="1" kern="0" dirty="0">
                <a:solidFill>
                  <a:srgbClr val="002060"/>
                </a:solidFill>
                <a:latin typeface="Avenir Book" panose="02000503020000020003"/>
              </a:rPr>
              <a:t>4 – Taxa Absenteísmo Doença;</a:t>
            </a:r>
          </a:p>
          <a:p>
            <a:pPr marL="257175" indent="-257175">
              <a:spcBef>
                <a:spcPts val="450"/>
              </a:spcBef>
              <a:defRPr/>
            </a:pPr>
            <a:r>
              <a:rPr lang="pt-BR" sz="1600" b="1" i="1" kern="0" dirty="0">
                <a:solidFill>
                  <a:srgbClr val="002060"/>
                </a:solidFill>
                <a:latin typeface="Avenir Book" panose="02000503020000020003"/>
              </a:rPr>
              <a:t>		</a:t>
            </a:r>
          </a:p>
          <a:p>
            <a:pPr marL="257175" indent="-257175">
              <a:spcBef>
                <a:spcPts val="450"/>
              </a:spcBef>
              <a:defRPr/>
            </a:pPr>
            <a:r>
              <a:rPr lang="pt-BR" sz="1600" b="1" i="1" kern="0" dirty="0">
                <a:solidFill>
                  <a:srgbClr val="002060"/>
                </a:solidFill>
                <a:latin typeface="Avenir Book" panose="02000503020000020003"/>
              </a:rPr>
              <a:t>5 – Ações.</a:t>
            </a:r>
          </a:p>
          <a:p>
            <a:pPr marL="257175" indent="-257175">
              <a:spcBef>
                <a:spcPts val="450"/>
              </a:spcBef>
              <a:defRPr/>
            </a:pPr>
            <a:r>
              <a:rPr lang="pt-BR" sz="1600" b="1" i="1" kern="0" dirty="0">
                <a:solidFill>
                  <a:srgbClr val="002060"/>
                </a:solidFill>
                <a:latin typeface="Avenir Book" panose="02000503020000020003"/>
              </a:rPr>
              <a:t>	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endParaRPr lang="pt-BR" sz="1600" b="1" i="1" kern="0" dirty="0">
              <a:solidFill>
                <a:srgbClr val="002060"/>
              </a:solidFill>
              <a:latin typeface="Avenir Book" panose="02000503020000020003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pt-BR" sz="1600" b="1" i="1" kern="0" dirty="0">
                <a:solidFill>
                  <a:srgbClr val="002060"/>
                </a:solidFill>
                <a:latin typeface="Avenir Book" panose="02000503020000020003"/>
              </a:rPr>
              <a:t>	</a:t>
            </a:r>
          </a:p>
        </p:txBody>
      </p:sp>
      <p:sp>
        <p:nvSpPr>
          <p:cNvPr id="9" name="Rectangle 8"/>
          <p:cNvSpPr txBox="1">
            <a:spLocks noChangeArrowheads="1"/>
          </p:cNvSpPr>
          <p:nvPr/>
        </p:nvSpPr>
        <p:spPr>
          <a:xfrm>
            <a:off x="6963425" y="827350"/>
            <a:ext cx="4154357" cy="5642422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defRPr/>
            </a:pPr>
            <a:endParaRPr lang="pt-BR" sz="1600" b="1" i="1" kern="0" dirty="0">
              <a:solidFill>
                <a:srgbClr val="002060"/>
              </a:solidFill>
              <a:latin typeface="Avenir Book" panose="02000503020000020003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endParaRPr lang="pt-BR" sz="1600" b="1" i="1" kern="0" dirty="0">
              <a:solidFill>
                <a:srgbClr val="002060"/>
              </a:solidFill>
              <a:latin typeface="Avenir Book" panose="02000503020000020003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endParaRPr lang="pt-BR" sz="1600" b="1" i="1" kern="0" dirty="0">
              <a:solidFill>
                <a:srgbClr val="002060"/>
              </a:solidFill>
              <a:latin typeface="Avenir Book" panose="02000503020000020003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endParaRPr lang="pt-BR" sz="1600" b="1" i="1" kern="0" dirty="0">
              <a:solidFill>
                <a:srgbClr val="002060"/>
              </a:solidFill>
              <a:latin typeface="Avenir Book" panose="02000503020000020003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lang="pt-BR" sz="1600" b="1" i="1" kern="0" dirty="0">
                <a:solidFill>
                  <a:srgbClr val="002060"/>
                </a:solidFill>
                <a:latin typeface="Avenir Book" panose="02000503020000020003"/>
              </a:rPr>
              <a:t>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 b="1" i="1" kern="0" dirty="0">
              <a:solidFill>
                <a:srgbClr val="002060"/>
              </a:solidFill>
              <a:latin typeface="Avenir Book" panose="02000503020000020003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 b="1" i="1" kern="0" dirty="0">
              <a:solidFill>
                <a:srgbClr val="002060"/>
              </a:solidFill>
              <a:latin typeface="Avenir Book" panose="02000503020000020003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 sz="1400" b="1" i="1" kern="0" dirty="0">
              <a:solidFill>
                <a:srgbClr val="002060"/>
              </a:solidFill>
              <a:latin typeface="Avenir Book" panose="02000503020000020003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 sz="1400" b="1" i="1" kern="0" dirty="0">
              <a:solidFill>
                <a:srgbClr val="002060"/>
              </a:solidFill>
              <a:latin typeface="Avenir Book" panose="02000503020000020003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pt-BR" sz="1400" b="1" i="1" kern="0" dirty="0">
              <a:solidFill>
                <a:srgbClr val="002060"/>
              </a:solidFill>
              <a:latin typeface="Avenir Book" panose="02000503020000020003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6ADA711-0D10-BD31-F8A9-9D6FDB5E01CA}"/>
              </a:ext>
            </a:extLst>
          </p:cNvPr>
          <p:cNvGrpSpPr/>
          <p:nvPr/>
        </p:nvGrpSpPr>
        <p:grpSpPr>
          <a:xfrm>
            <a:off x="-7621" y="6492142"/>
            <a:ext cx="10048826" cy="180753"/>
            <a:chOff x="-1" y="-1"/>
            <a:chExt cx="7165159" cy="463619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0961FA11-4CA7-D08B-03EA-944843130E70}"/>
                </a:ext>
              </a:extLst>
            </p:cNvPr>
            <p:cNvSpPr/>
            <p:nvPr/>
          </p:nvSpPr>
          <p:spPr>
            <a:xfrm>
              <a:off x="-1" y="-1"/>
              <a:ext cx="2210197" cy="463618"/>
            </a:xfrm>
            <a:prstGeom prst="rect">
              <a:avLst/>
            </a:prstGeom>
            <a:gradFill flip="none" rotWithShape="1">
              <a:gsLst>
                <a:gs pos="75000">
                  <a:srgbClr val="19B24C"/>
                </a:gs>
                <a:gs pos="30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3293CAF-A780-4E08-5C3D-F425A244FA54}"/>
                </a:ext>
              </a:extLst>
            </p:cNvPr>
            <p:cNvSpPr/>
            <p:nvPr/>
          </p:nvSpPr>
          <p:spPr>
            <a:xfrm>
              <a:off x="2210196" y="0"/>
              <a:ext cx="3155018" cy="463618"/>
            </a:xfrm>
            <a:prstGeom prst="rect">
              <a:avLst/>
            </a:prstGeom>
            <a:solidFill>
              <a:srgbClr val="002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9F70D12-B0FA-CA56-4523-DF0393663F87}"/>
                </a:ext>
              </a:extLst>
            </p:cNvPr>
            <p:cNvSpPr/>
            <p:nvPr/>
          </p:nvSpPr>
          <p:spPr>
            <a:xfrm>
              <a:off x="5365214" y="-1"/>
              <a:ext cx="1799944" cy="463618"/>
            </a:xfrm>
            <a:prstGeom prst="rect">
              <a:avLst/>
            </a:prstGeom>
            <a:gradFill flip="none" rotWithShape="1">
              <a:gsLst>
                <a:gs pos="30000">
                  <a:srgbClr val="19B24C"/>
                </a:gs>
                <a:gs pos="73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2E8ED394-854D-EC54-84DB-333007AAB9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49" y="6382705"/>
            <a:ext cx="1893783" cy="360420"/>
          </a:xfrm>
          <a:prstGeom prst="rect">
            <a:avLst/>
          </a:prstGeom>
        </p:spPr>
      </p:pic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D068145-49F7-9F0A-7E26-EE5AB44A1A36}"/>
              </a:ext>
            </a:extLst>
          </p:cNvPr>
          <p:cNvGrpSpPr/>
          <p:nvPr/>
        </p:nvGrpSpPr>
        <p:grpSpPr>
          <a:xfrm>
            <a:off x="0" y="714376"/>
            <a:ext cx="12192000" cy="45719"/>
            <a:chOff x="-1" y="-1"/>
            <a:chExt cx="7165159" cy="463619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E5A049AD-52C1-6C93-9D47-417E55C841A8}"/>
                </a:ext>
              </a:extLst>
            </p:cNvPr>
            <p:cNvSpPr/>
            <p:nvPr/>
          </p:nvSpPr>
          <p:spPr>
            <a:xfrm>
              <a:off x="-1" y="-1"/>
              <a:ext cx="2210197" cy="463618"/>
            </a:xfrm>
            <a:prstGeom prst="rect">
              <a:avLst/>
            </a:prstGeom>
            <a:gradFill flip="none" rotWithShape="1">
              <a:gsLst>
                <a:gs pos="75000">
                  <a:srgbClr val="19B24C"/>
                </a:gs>
                <a:gs pos="30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92A21177-EDC2-A050-7D9D-20F63CD3047E}"/>
                </a:ext>
              </a:extLst>
            </p:cNvPr>
            <p:cNvSpPr/>
            <p:nvPr/>
          </p:nvSpPr>
          <p:spPr>
            <a:xfrm>
              <a:off x="2210196" y="0"/>
              <a:ext cx="3155018" cy="463618"/>
            </a:xfrm>
            <a:prstGeom prst="rect">
              <a:avLst/>
            </a:prstGeom>
            <a:solidFill>
              <a:srgbClr val="002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F8395CD0-C698-810F-35B9-EC96A3AF0ADF}"/>
                </a:ext>
              </a:extLst>
            </p:cNvPr>
            <p:cNvSpPr/>
            <p:nvPr/>
          </p:nvSpPr>
          <p:spPr>
            <a:xfrm>
              <a:off x="5365214" y="-1"/>
              <a:ext cx="1799944" cy="463618"/>
            </a:xfrm>
            <a:prstGeom prst="rect">
              <a:avLst/>
            </a:prstGeom>
            <a:gradFill flip="none" rotWithShape="1">
              <a:gsLst>
                <a:gs pos="30000">
                  <a:srgbClr val="19B24C"/>
                </a:gs>
                <a:gs pos="73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362170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1A260-F3A3-AC35-FDFF-E329A549F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18A42070-6246-FA25-3172-DBE19705A862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71439"/>
            <a:ext cx="8229600" cy="725487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500" b="1" i="1" kern="0" dirty="0">
                <a:solidFill>
                  <a:srgbClr val="002060"/>
                </a:solidFill>
                <a:latin typeface="Avenir Book" panose="02000503020000020003"/>
              </a:rPr>
              <a:t>1 – Atestados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C3DC62C-0B9C-02BB-D396-5CE335906BAC}"/>
              </a:ext>
            </a:extLst>
          </p:cNvPr>
          <p:cNvGrpSpPr/>
          <p:nvPr/>
        </p:nvGrpSpPr>
        <p:grpSpPr>
          <a:xfrm>
            <a:off x="-7621" y="6492142"/>
            <a:ext cx="10048826" cy="180753"/>
            <a:chOff x="-1" y="-1"/>
            <a:chExt cx="7165159" cy="463619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B6DEF2A-EEAC-E45C-5125-81A0925D0D45}"/>
                </a:ext>
              </a:extLst>
            </p:cNvPr>
            <p:cNvSpPr/>
            <p:nvPr/>
          </p:nvSpPr>
          <p:spPr>
            <a:xfrm>
              <a:off x="-1" y="-1"/>
              <a:ext cx="2210197" cy="463618"/>
            </a:xfrm>
            <a:prstGeom prst="rect">
              <a:avLst/>
            </a:prstGeom>
            <a:gradFill flip="none" rotWithShape="1">
              <a:gsLst>
                <a:gs pos="75000">
                  <a:srgbClr val="19B24C"/>
                </a:gs>
                <a:gs pos="30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09F7B5B0-9AED-6BED-2DCC-1A834F179817}"/>
                </a:ext>
              </a:extLst>
            </p:cNvPr>
            <p:cNvSpPr/>
            <p:nvPr/>
          </p:nvSpPr>
          <p:spPr>
            <a:xfrm>
              <a:off x="2210196" y="0"/>
              <a:ext cx="3155018" cy="463618"/>
            </a:xfrm>
            <a:prstGeom prst="rect">
              <a:avLst/>
            </a:prstGeom>
            <a:solidFill>
              <a:srgbClr val="002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EDCF067A-2866-239B-4895-CADFDDBD9474}"/>
                </a:ext>
              </a:extLst>
            </p:cNvPr>
            <p:cNvSpPr/>
            <p:nvPr/>
          </p:nvSpPr>
          <p:spPr>
            <a:xfrm>
              <a:off x="5365214" y="-1"/>
              <a:ext cx="1799944" cy="463618"/>
            </a:xfrm>
            <a:prstGeom prst="rect">
              <a:avLst/>
            </a:prstGeom>
            <a:gradFill flip="none" rotWithShape="1">
              <a:gsLst>
                <a:gs pos="30000">
                  <a:srgbClr val="19B24C"/>
                </a:gs>
                <a:gs pos="73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E5FCAF31-F024-509C-2F83-12C1E83B93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49" y="6382705"/>
            <a:ext cx="1893783" cy="360420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F824DDB-969A-6D87-7C84-1967D76B96FD}"/>
              </a:ext>
            </a:extLst>
          </p:cNvPr>
          <p:cNvGrpSpPr/>
          <p:nvPr/>
        </p:nvGrpSpPr>
        <p:grpSpPr>
          <a:xfrm>
            <a:off x="0" y="714376"/>
            <a:ext cx="12192000" cy="45719"/>
            <a:chOff x="-1" y="-1"/>
            <a:chExt cx="7165159" cy="463619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FB607EF-FAC9-411C-78B9-0D51F3616D30}"/>
                </a:ext>
              </a:extLst>
            </p:cNvPr>
            <p:cNvSpPr/>
            <p:nvPr/>
          </p:nvSpPr>
          <p:spPr>
            <a:xfrm>
              <a:off x="-1" y="-1"/>
              <a:ext cx="2210197" cy="463618"/>
            </a:xfrm>
            <a:prstGeom prst="rect">
              <a:avLst/>
            </a:prstGeom>
            <a:gradFill flip="none" rotWithShape="1">
              <a:gsLst>
                <a:gs pos="75000">
                  <a:srgbClr val="19B24C"/>
                </a:gs>
                <a:gs pos="30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120083E-36D2-B124-35CE-2DD0E0F523DD}"/>
                </a:ext>
              </a:extLst>
            </p:cNvPr>
            <p:cNvSpPr/>
            <p:nvPr/>
          </p:nvSpPr>
          <p:spPr>
            <a:xfrm>
              <a:off x="2210196" y="0"/>
              <a:ext cx="3155018" cy="463618"/>
            </a:xfrm>
            <a:prstGeom prst="rect">
              <a:avLst/>
            </a:prstGeom>
            <a:solidFill>
              <a:srgbClr val="002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6D30B88-13F1-9CC0-8785-BB3E85C6154A}"/>
                </a:ext>
              </a:extLst>
            </p:cNvPr>
            <p:cNvSpPr/>
            <p:nvPr/>
          </p:nvSpPr>
          <p:spPr>
            <a:xfrm>
              <a:off x="5365214" y="-1"/>
              <a:ext cx="1799944" cy="463618"/>
            </a:xfrm>
            <a:prstGeom prst="rect">
              <a:avLst/>
            </a:prstGeom>
            <a:gradFill flip="none" rotWithShape="1">
              <a:gsLst>
                <a:gs pos="30000">
                  <a:srgbClr val="19B24C"/>
                </a:gs>
                <a:gs pos="73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2B78E0C4-9076-1B42-92AD-D888F904F8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844435"/>
              </p:ext>
            </p:extLst>
          </p:nvPr>
        </p:nvGraphicFramePr>
        <p:xfrm>
          <a:off x="479376" y="842647"/>
          <a:ext cx="11305256" cy="5411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835700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57AAD-513D-06C5-CFD3-8A8B8988A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5CBA7C33-9DBA-C91B-AF7D-FF548E85F98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71439"/>
            <a:ext cx="8229600" cy="725487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500" b="1" i="1" kern="0" dirty="0">
                <a:solidFill>
                  <a:srgbClr val="002060"/>
                </a:solidFill>
                <a:latin typeface="Avenir Book" panose="02000503020000020003"/>
              </a:rPr>
              <a:t>2 – Horas e Dias Perdidos – AGO/2025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pt-BR" sz="3500" b="1" i="1" kern="0" dirty="0">
              <a:solidFill>
                <a:srgbClr val="002060"/>
              </a:solidFill>
              <a:latin typeface="Avenir Book" panose="02000503020000020003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57CA18-BC69-F525-15BB-E264763BF84C}"/>
              </a:ext>
            </a:extLst>
          </p:cNvPr>
          <p:cNvGrpSpPr/>
          <p:nvPr/>
        </p:nvGrpSpPr>
        <p:grpSpPr>
          <a:xfrm>
            <a:off x="-7621" y="6492142"/>
            <a:ext cx="10048826" cy="180753"/>
            <a:chOff x="-1" y="-1"/>
            <a:chExt cx="7165159" cy="463619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C87A6A6B-F0B0-177C-5666-83DDC57F45ED}"/>
                </a:ext>
              </a:extLst>
            </p:cNvPr>
            <p:cNvSpPr/>
            <p:nvPr/>
          </p:nvSpPr>
          <p:spPr>
            <a:xfrm>
              <a:off x="-1" y="-1"/>
              <a:ext cx="2210197" cy="463618"/>
            </a:xfrm>
            <a:prstGeom prst="rect">
              <a:avLst/>
            </a:prstGeom>
            <a:gradFill flip="none" rotWithShape="1">
              <a:gsLst>
                <a:gs pos="75000">
                  <a:srgbClr val="19B24C"/>
                </a:gs>
                <a:gs pos="30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36984B2-C5C1-5AB1-62A5-CF4E70D1240E}"/>
                </a:ext>
              </a:extLst>
            </p:cNvPr>
            <p:cNvSpPr/>
            <p:nvPr/>
          </p:nvSpPr>
          <p:spPr>
            <a:xfrm>
              <a:off x="2210196" y="0"/>
              <a:ext cx="3155018" cy="463618"/>
            </a:xfrm>
            <a:prstGeom prst="rect">
              <a:avLst/>
            </a:prstGeom>
            <a:solidFill>
              <a:srgbClr val="002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66E09DDE-9F6E-54E9-33D7-B311E90753CE}"/>
                </a:ext>
              </a:extLst>
            </p:cNvPr>
            <p:cNvSpPr/>
            <p:nvPr/>
          </p:nvSpPr>
          <p:spPr>
            <a:xfrm>
              <a:off x="5365214" y="-1"/>
              <a:ext cx="1799944" cy="463618"/>
            </a:xfrm>
            <a:prstGeom prst="rect">
              <a:avLst/>
            </a:prstGeom>
            <a:gradFill flip="none" rotWithShape="1">
              <a:gsLst>
                <a:gs pos="30000">
                  <a:srgbClr val="19B24C"/>
                </a:gs>
                <a:gs pos="73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FC6CB7C0-C04B-AC27-3874-DAAAEF4086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49" y="6382705"/>
            <a:ext cx="1893783" cy="360420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2F6A5E9-BF0D-DCBC-5310-8F19F7B5A12C}"/>
              </a:ext>
            </a:extLst>
          </p:cNvPr>
          <p:cNvGrpSpPr/>
          <p:nvPr/>
        </p:nvGrpSpPr>
        <p:grpSpPr>
          <a:xfrm>
            <a:off x="0" y="714376"/>
            <a:ext cx="12192000" cy="45719"/>
            <a:chOff x="-1" y="-1"/>
            <a:chExt cx="7165159" cy="463619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8164779D-EEFF-A647-DEF5-8D094312F2C0}"/>
                </a:ext>
              </a:extLst>
            </p:cNvPr>
            <p:cNvSpPr/>
            <p:nvPr/>
          </p:nvSpPr>
          <p:spPr>
            <a:xfrm>
              <a:off x="-1" y="-1"/>
              <a:ext cx="2210197" cy="463618"/>
            </a:xfrm>
            <a:prstGeom prst="rect">
              <a:avLst/>
            </a:prstGeom>
            <a:gradFill flip="none" rotWithShape="1">
              <a:gsLst>
                <a:gs pos="75000">
                  <a:srgbClr val="19B24C"/>
                </a:gs>
                <a:gs pos="30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1CD7405-ADE4-85E4-1BA7-5EBA77BACC2D}"/>
                </a:ext>
              </a:extLst>
            </p:cNvPr>
            <p:cNvSpPr/>
            <p:nvPr/>
          </p:nvSpPr>
          <p:spPr>
            <a:xfrm>
              <a:off x="2210196" y="0"/>
              <a:ext cx="3155018" cy="463618"/>
            </a:xfrm>
            <a:prstGeom prst="rect">
              <a:avLst/>
            </a:prstGeom>
            <a:solidFill>
              <a:srgbClr val="002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5AB181BD-5A87-BA34-A8A0-4AB9BF1C1F7B}"/>
                </a:ext>
              </a:extLst>
            </p:cNvPr>
            <p:cNvSpPr/>
            <p:nvPr/>
          </p:nvSpPr>
          <p:spPr>
            <a:xfrm>
              <a:off x="5365214" y="-1"/>
              <a:ext cx="1799944" cy="463618"/>
            </a:xfrm>
            <a:prstGeom prst="rect">
              <a:avLst/>
            </a:prstGeom>
            <a:gradFill flip="none" rotWithShape="1">
              <a:gsLst>
                <a:gs pos="30000">
                  <a:srgbClr val="19B24C"/>
                </a:gs>
                <a:gs pos="73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875E7D91-8505-3945-BE9E-E380C0FFEA67}"/>
              </a:ext>
            </a:extLst>
          </p:cNvPr>
          <p:cNvSpPr txBox="1"/>
          <p:nvPr/>
        </p:nvSpPr>
        <p:spPr>
          <a:xfrm>
            <a:off x="8760661" y="5939988"/>
            <a:ext cx="610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2060"/>
                </a:solidFill>
              </a:rPr>
              <a:t>Custo Médio/Mês: R$ 308,6 mil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03C8DF6C-E131-96F4-92ED-BE8D1FCE46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086086"/>
              </p:ext>
            </p:extLst>
          </p:nvPr>
        </p:nvGraphicFramePr>
        <p:xfrm>
          <a:off x="0" y="796926"/>
          <a:ext cx="12053232" cy="49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671176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37663-2973-D270-DDC1-D859189C3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13A65F0E-400F-6237-CEED-22342A604641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71439"/>
            <a:ext cx="8229600" cy="725487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500" b="1" i="1" kern="0" dirty="0">
                <a:solidFill>
                  <a:srgbClr val="002060"/>
                </a:solidFill>
                <a:latin typeface="Avenir Book" panose="02000503020000020003"/>
              </a:rPr>
              <a:t>3 – Atendimento Médico Ambulatorial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03766FD-D572-A534-A22F-B47D817A9B0C}"/>
              </a:ext>
            </a:extLst>
          </p:cNvPr>
          <p:cNvGrpSpPr/>
          <p:nvPr/>
        </p:nvGrpSpPr>
        <p:grpSpPr>
          <a:xfrm>
            <a:off x="-7621" y="6492142"/>
            <a:ext cx="10048826" cy="180753"/>
            <a:chOff x="-1" y="-1"/>
            <a:chExt cx="7165159" cy="463619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679C58F-E7A5-2F28-FDE9-4E9E3976E752}"/>
                </a:ext>
              </a:extLst>
            </p:cNvPr>
            <p:cNvSpPr/>
            <p:nvPr/>
          </p:nvSpPr>
          <p:spPr>
            <a:xfrm>
              <a:off x="-1" y="-1"/>
              <a:ext cx="2210197" cy="463618"/>
            </a:xfrm>
            <a:prstGeom prst="rect">
              <a:avLst/>
            </a:prstGeom>
            <a:gradFill flip="none" rotWithShape="1">
              <a:gsLst>
                <a:gs pos="75000">
                  <a:srgbClr val="19B24C"/>
                </a:gs>
                <a:gs pos="30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6C7D103-10C5-59C7-B7A0-AA6DF8620343}"/>
                </a:ext>
              </a:extLst>
            </p:cNvPr>
            <p:cNvSpPr/>
            <p:nvPr/>
          </p:nvSpPr>
          <p:spPr>
            <a:xfrm>
              <a:off x="2210196" y="0"/>
              <a:ext cx="3155018" cy="463618"/>
            </a:xfrm>
            <a:prstGeom prst="rect">
              <a:avLst/>
            </a:prstGeom>
            <a:solidFill>
              <a:srgbClr val="002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4A27C43B-2F2B-4218-FAC0-32F6A349BF06}"/>
                </a:ext>
              </a:extLst>
            </p:cNvPr>
            <p:cNvSpPr/>
            <p:nvPr/>
          </p:nvSpPr>
          <p:spPr>
            <a:xfrm>
              <a:off x="5365214" y="-1"/>
              <a:ext cx="1799944" cy="463618"/>
            </a:xfrm>
            <a:prstGeom prst="rect">
              <a:avLst/>
            </a:prstGeom>
            <a:gradFill flip="none" rotWithShape="1">
              <a:gsLst>
                <a:gs pos="30000">
                  <a:srgbClr val="19B24C"/>
                </a:gs>
                <a:gs pos="73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6597BBF2-0DC0-CA30-586D-A70E51257B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49" y="6382705"/>
            <a:ext cx="1893783" cy="360420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54EF365-A56B-38BA-0065-DA229ACA1E3B}"/>
              </a:ext>
            </a:extLst>
          </p:cNvPr>
          <p:cNvGrpSpPr/>
          <p:nvPr/>
        </p:nvGrpSpPr>
        <p:grpSpPr>
          <a:xfrm>
            <a:off x="0" y="714376"/>
            <a:ext cx="12192000" cy="45719"/>
            <a:chOff x="-1" y="-1"/>
            <a:chExt cx="7165159" cy="463619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E223EBE-013A-E566-CD5B-C3374389D6B7}"/>
                </a:ext>
              </a:extLst>
            </p:cNvPr>
            <p:cNvSpPr/>
            <p:nvPr/>
          </p:nvSpPr>
          <p:spPr>
            <a:xfrm>
              <a:off x="-1" y="-1"/>
              <a:ext cx="2210197" cy="463618"/>
            </a:xfrm>
            <a:prstGeom prst="rect">
              <a:avLst/>
            </a:prstGeom>
            <a:gradFill flip="none" rotWithShape="1">
              <a:gsLst>
                <a:gs pos="75000">
                  <a:srgbClr val="19B24C"/>
                </a:gs>
                <a:gs pos="30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74667D15-4F13-0103-0101-6507F43BEF89}"/>
                </a:ext>
              </a:extLst>
            </p:cNvPr>
            <p:cNvSpPr/>
            <p:nvPr/>
          </p:nvSpPr>
          <p:spPr>
            <a:xfrm>
              <a:off x="2210196" y="0"/>
              <a:ext cx="3155018" cy="463618"/>
            </a:xfrm>
            <a:prstGeom prst="rect">
              <a:avLst/>
            </a:prstGeom>
            <a:solidFill>
              <a:srgbClr val="002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AB256A84-F29E-DD02-74FA-0FFF8039CEC6}"/>
                </a:ext>
              </a:extLst>
            </p:cNvPr>
            <p:cNvSpPr/>
            <p:nvPr/>
          </p:nvSpPr>
          <p:spPr>
            <a:xfrm>
              <a:off x="5365214" y="-1"/>
              <a:ext cx="1799944" cy="463618"/>
            </a:xfrm>
            <a:prstGeom prst="rect">
              <a:avLst/>
            </a:prstGeom>
            <a:gradFill flip="none" rotWithShape="1">
              <a:gsLst>
                <a:gs pos="30000">
                  <a:srgbClr val="19B24C"/>
                </a:gs>
                <a:gs pos="73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70F677F6-7076-3AF9-4F66-503C27EB0A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723754"/>
              </p:ext>
            </p:extLst>
          </p:nvPr>
        </p:nvGraphicFramePr>
        <p:xfrm>
          <a:off x="839416" y="796926"/>
          <a:ext cx="10801200" cy="5548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5912137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6E436-5A5F-BD62-4DAA-87C99C8B3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D40186ED-CA67-152B-477A-1F76EBF99F46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71439"/>
            <a:ext cx="8229600" cy="725487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500" b="1" i="1" kern="0" dirty="0">
                <a:solidFill>
                  <a:srgbClr val="002060"/>
                </a:solidFill>
                <a:latin typeface="Avenir Book" panose="02000503020000020003"/>
              </a:rPr>
              <a:t>4 – Taxa de Absenteísmo - Doença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ACC34E6-8E2B-56E9-5360-136141A24D07}"/>
              </a:ext>
            </a:extLst>
          </p:cNvPr>
          <p:cNvGrpSpPr/>
          <p:nvPr/>
        </p:nvGrpSpPr>
        <p:grpSpPr>
          <a:xfrm>
            <a:off x="-7621" y="6492142"/>
            <a:ext cx="10048826" cy="180753"/>
            <a:chOff x="-1" y="-1"/>
            <a:chExt cx="7165159" cy="463619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B26F3DC-7D80-B8E6-80EF-89278D29D09D}"/>
                </a:ext>
              </a:extLst>
            </p:cNvPr>
            <p:cNvSpPr/>
            <p:nvPr/>
          </p:nvSpPr>
          <p:spPr>
            <a:xfrm>
              <a:off x="-1" y="-1"/>
              <a:ext cx="2210197" cy="463618"/>
            </a:xfrm>
            <a:prstGeom prst="rect">
              <a:avLst/>
            </a:prstGeom>
            <a:gradFill flip="none" rotWithShape="1">
              <a:gsLst>
                <a:gs pos="75000">
                  <a:srgbClr val="19B24C"/>
                </a:gs>
                <a:gs pos="30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1EDBF3B-E916-966B-B5B1-3C70FAF09A32}"/>
                </a:ext>
              </a:extLst>
            </p:cNvPr>
            <p:cNvSpPr/>
            <p:nvPr/>
          </p:nvSpPr>
          <p:spPr>
            <a:xfrm>
              <a:off x="2210196" y="0"/>
              <a:ext cx="3155018" cy="463618"/>
            </a:xfrm>
            <a:prstGeom prst="rect">
              <a:avLst/>
            </a:prstGeom>
            <a:solidFill>
              <a:srgbClr val="002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BCAAC88-CE0A-D802-AB35-E4B94F34BC22}"/>
                </a:ext>
              </a:extLst>
            </p:cNvPr>
            <p:cNvSpPr/>
            <p:nvPr/>
          </p:nvSpPr>
          <p:spPr>
            <a:xfrm>
              <a:off x="5365214" y="-1"/>
              <a:ext cx="1799944" cy="463618"/>
            </a:xfrm>
            <a:prstGeom prst="rect">
              <a:avLst/>
            </a:prstGeom>
            <a:gradFill flip="none" rotWithShape="1">
              <a:gsLst>
                <a:gs pos="30000">
                  <a:srgbClr val="19B24C"/>
                </a:gs>
                <a:gs pos="73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CD360ADE-B2EA-3D96-E1C3-ABDA997C34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49" y="6382705"/>
            <a:ext cx="1893783" cy="360420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08D6103-EAF3-3762-4A3B-DD92A26A3682}"/>
              </a:ext>
            </a:extLst>
          </p:cNvPr>
          <p:cNvGrpSpPr/>
          <p:nvPr/>
        </p:nvGrpSpPr>
        <p:grpSpPr>
          <a:xfrm>
            <a:off x="0" y="714376"/>
            <a:ext cx="12192000" cy="45719"/>
            <a:chOff x="-1" y="-1"/>
            <a:chExt cx="7165159" cy="463619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D7C8A77-B7A1-3206-3580-D8C317998E67}"/>
                </a:ext>
              </a:extLst>
            </p:cNvPr>
            <p:cNvSpPr/>
            <p:nvPr/>
          </p:nvSpPr>
          <p:spPr>
            <a:xfrm>
              <a:off x="-1" y="-1"/>
              <a:ext cx="2210197" cy="463618"/>
            </a:xfrm>
            <a:prstGeom prst="rect">
              <a:avLst/>
            </a:prstGeom>
            <a:gradFill flip="none" rotWithShape="1">
              <a:gsLst>
                <a:gs pos="75000">
                  <a:srgbClr val="19B24C"/>
                </a:gs>
                <a:gs pos="30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53944E86-89E4-9B54-A7F7-89F13C1E05E3}"/>
                </a:ext>
              </a:extLst>
            </p:cNvPr>
            <p:cNvSpPr/>
            <p:nvPr/>
          </p:nvSpPr>
          <p:spPr>
            <a:xfrm>
              <a:off x="2210196" y="0"/>
              <a:ext cx="3155018" cy="463618"/>
            </a:xfrm>
            <a:prstGeom prst="rect">
              <a:avLst/>
            </a:prstGeom>
            <a:solidFill>
              <a:srgbClr val="002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1E1E9426-E2B9-9724-4EC4-CB944FD9196E}"/>
                </a:ext>
              </a:extLst>
            </p:cNvPr>
            <p:cNvSpPr/>
            <p:nvPr/>
          </p:nvSpPr>
          <p:spPr>
            <a:xfrm>
              <a:off x="5365214" y="-1"/>
              <a:ext cx="1799944" cy="463618"/>
            </a:xfrm>
            <a:prstGeom prst="rect">
              <a:avLst/>
            </a:prstGeom>
            <a:gradFill flip="none" rotWithShape="1">
              <a:gsLst>
                <a:gs pos="30000">
                  <a:srgbClr val="19B24C"/>
                </a:gs>
                <a:gs pos="73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EEEF3588-4169-7FFF-FEAC-E251CBB8E9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060858"/>
              </p:ext>
            </p:extLst>
          </p:nvPr>
        </p:nvGraphicFramePr>
        <p:xfrm>
          <a:off x="623392" y="842646"/>
          <a:ext cx="11233248" cy="5348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793053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783B2-0116-3134-ECA2-E4FAE32B2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3DA3FDF4-0882-775B-21C6-18A2693F27D6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71439"/>
            <a:ext cx="8229600" cy="725487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t-BR" sz="3500" b="1" i="1" kern="0" dirty="0">
                <a:solidFill>
                  <a:srgbClr val="002060"/>
                </a:solidFill>
                <a:latin typeface="Avenir Book" panose="02000503020000020003"/>
              </a:rPr>
              <a:t>5 –  Ações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33603AB-2DA3-41B4-55E6-94949A1179A7}"/>
              </a:ext>
            </a:extLst>
          </p:cNvPr>
          <p:cNvGrpSpPr/>
          <p:nvPr/>
        </p:nvGrpSpPr>
        <p:grpSpPr>
          <a:xfrm>
            <a:off x="0" y="6446423"/>
            <a:ext cx="10048826" cy="180753"/>
            <a:chOff x="-1" y="-1"/>
            <a:chExt cx="7165159" cy="463619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5C274C8-7E40-BB5E-4386-47377B1DC17C}"/>
                </a:ext>
              </a:extLst>
            </p:cNvPr>
            <p:cNvSpPr/>
            <p:nvPr/>
          </p:nvSpPr>
          <p:spPr>
            <a:xfrm>
              <a:off x="-1" y="-1"/>
              <a:ext cx="2210197" cy="463618"/>
            </a:xfrm>
            <a:prstGeom prst="rect">
              <a:avLst/>
            </a:prstGeom>
            <a:gradFill flip="none" rotWithShape="1">
              <a:gsLst>
                <a:gs pos="75000">
                  <a:srgbClr val="19B24C"/>
                </a:gs>
                <a:gs pos="30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FA2F850D-340A-BD16-C160-A4EB401BDFB1}"/>
                </a:ext>
              </a:extLst>
            </p:cNvPr>
            <p:cNvSpPr/>
            <p:nvPr/>
          </p:nvSpPr>
          <p:spPr>
            <a:xfrm>
              <a:off x="2210196" y="0"/>
              <a:ext cx="3155018" cy="463618"/>
            </a:xfrm>
            <a:prstGeom prst="rect">
              <a:avLst/>
            </a:prstGeom>
            <a:solidFill>
              <a:srgbClr val="002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C550C45-08E1-C33A-B56F-7D5A8D45D88F}"/>
                </a:ext>
              </a:extLst>
            </p:cNvPr>
            <p:cNvSpPr/>
            <p:nvPr/>
          </p:nvSpPr>
          <p:spPr>
            <a:xfrm>
              <a:off x="5365214" y="-1"/>
              <a:ext cx="1799944" cy="463618"/>
            </a:xfrm>
            <a:prstGeom prst="rect">
              <a:avLst/>
            </a:prstGeom>
            <a:gradFill flip="none" rotWithShape="1">
              <a:gsLst>
                <a:gs pos="30000">
                  <a:srgbClr val="19B24C"/>
                </a:gs>
                <a:gs pos="73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5B007D1B-48DC-71B7-9A45-25CD3E436D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49" y="6382705"/>
            <a:ext cx="1893783" cy="360420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FEF0118-8D17-C97B-8E70-32FADE3B32F4}"/>
              </a:ext>
            </a:extLst>
          </p:cNvPr>
          <p:cNvGrpSpPr/>
          <p:nvPr/>
        </p:nvGrpSpPr>
        <p:grpSpPr>
          <a:xfrm>
            <a:off x="0" y="714376"/>
            <a:ext cx="12192000" cy="45719"/>
            <a:chOff x="-1" y="-1"/>
            <a:chExt cx="7165159" cy="463619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288A4520-BFEB-E51F-3232-5AB57E4EDE87}"/>
                </a:ext>
              </a:extLst>
            </p:cNvPr>
            <p:cNvSpPr/>
            <p:nvPr/>
          </p:nvSpPr>
          <p:spPr>
            <a:xfrm>
              <a:off x="-1" y="-1"/>
              <a:ext cx="2210197" cy="463618"/>
            </a:xfrm>
            <a:prstGeom prst="rect">
              <a:avLst/>
            </a:prstGeom>
            <a:gradFill flip="none" rotWithShape="1">
              <a:gsLst>
                <a:gs pos="75000">
                  <a:srgbClr val="19B24C"/>
                </a:gs>
                <a:gs pos="30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B8F8A04-993F-340D-CD8B-B6C17DCEC052}"/>
                </a:ext>
              </a:extLst>
            </p:cNvPr>
            <p:cNvSpPr/>
            <p:nvPr/>
          </p:nvSpPr>
          <p:spPr>
            <a:xfrm>
              <a:off x="2210196" y="0"/>
              <a:ext cx="3155018" cy="463618"/>
            </a:xfrm>
            <a:prstGeom prst="rect">
              <a:avLst/>
            </a:prstGeom>
            <a:solidFill>
              <a:srgbClr val="002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99A31F12-AEF5-1D28-EB69-A3C3FB76C039}"/>
                </a:ext>
              </a:extLst>
            </p:cNvPr>
            <p:cNvSpPr/>
            <p:nvPr/>
          </p:nvSpPr>
          <p:spPr>
            <a:xfrm>
              <a:off x="5365214" y="-1"/>
              <a:ext cx="1799944" cy="463618"/>
            </a:xfrm>
            <a:prstGeom prst="rect">
              <a:avLst/>
            </a:prstGeom>
            <a:gradFill flip="none" rotWithShape="1">
              <a:gsLst>
                <a:gs pos="30000">
                  <a:srgbClr val="19B24C"/>
                </a:gs>
                <a:gs pos="73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7B2A4493-558D-781D-13E7-E4296B92AC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6657659"/>
              </p:ext>
            </p:extLst>
          </p:nvPr>
        </p:nvGraphicFramePr>
        <p:xfrm>
          <a:off x="138768" y="948597"/>
          <a:ext cx="12053232" cy="541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963699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FA93C-D321-5178-4AF4-F489D0F04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61A497CC-206B-B764-0E73-F498387AE79A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71439"/>
            <a:ext cx="8229600" cy="7254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pt-BR" sz="3600" b="1" i="1" kern="0" dirty="0">
                <a:solidFill>
                  <a:srgbClr val="002060"/>
                </a:solidFill>
                <a:latin typeface="Avenir Book" panose="02000503020000020003"/>
              </a:rPr>
              <a:t>5.1 – Ações – Saúde Física </a:t>
            </a:r>
            <a:endParaRPr lang="pt-BR" sz="2800" b="1" i="1" kern="0" dirty="0">
              <a:solidFill>
                <a:srgbClr val="002060"/>
              </a:solidFill>
              <a:latin typeface="Avenir Book" panose="02000503020000020003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2A24848-1F23-BA19-DBA2-8F0CA0FF02E3}"/>
              </a:ext>
            </a:extLst>
          </p:cNvPr>
          <p:cNvGrpSpPr/>
          <p:nvPr/>
        </p:nvGrpSpPr>
        <p:grpSpPr>
          <a:xfrm>
            <a:off x="0" y="6446423"/>
            <a:ext cx="10048826" cy="180753"/>
            <a:chOff x="-1" y="-1"/>
            <a:chExt cx="7165159" cy="463619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1ECE29C-C083-716F-9E73-A0148906BB24}"/>
                </a:ext>
              </a:extLst>
            </p:cNvPr>
            <p:cNvSpPr/>
            <p:nvPr/>
          </p:nvSpPr>
          <p:spPr>
            <a:xfrm>
              <a:off x="-1" y="-1"/>
              <a:ext cx="2210197" cy="463618"/>
            </a:xfrm>
            <a:prstGeom prst="rect">
              <a:avLst/>
            </a:prstGeom>
            <a:gradFill flip="none" rotWithShape="1">
              <a:gsLst>
                <a:gs pos="75000">
                  <a:srgbClr val="19B24C"/>
                </a:gs>
                <a:gs pos="30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646C4739-B543-4243-C390-9E2F3F45F369}"/>
                </a:ext>
              </a:extLst>
            </p:cNvPr>
            <p:cNvSpPr/>
            <p:nvPr/>
          </p:nvSpPr>
          <p:spPr>
            <a:xfrm>
              <a:off x="2210196" y="0"/>
              <a:ext cx="3155018" cy="463618"/>
            </a:xfrm>
            <a:prstGeom prst="rect">
              <a:avLst/>
            </a:prstGeom>
            <a:solidFill>
              <a:srgbClr val="002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8FF662F-A155-9B12-C377-8618996D19AD}"/>
                </a:ext>
              </a:extLst>
            </p:cNvPr>
            <p:cNvSpPr/>
            <p:nvPr/>
          </p:nvSpPr>
          <p:spPr>
            <a:xfrm>
              <a:off x="5365214" y="-1"/>
              <a:ext cx="1799944" cy="463618"/>
            </a:xfrm>
            <a:prstGeom prst="rect">
              <a:avLst/>
            </a:prstGeom>
            <a:gradFill flip="none" rotWithShape="1">
              <a:gsLst>
                <a:gs pos="30000">
                  <a:srgbClr val="19B24C"/>
                </a:gs>
                <a:gs pos="73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5CCABF55-B432-2163-1F84-81B6435EB0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49" y="6382705"/>
            <a:ext cx="1893783" cy="360420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D5F7802-D4F7-3AF5-C45E-0620380CDEAB}"/>
              </a:ext>
            </a:extLst>
          </p:cNvPr>
          <p:cNvGrpSpPr/>
          <p:nvPr/>
        </p:nvGrpSpPr>
        <p:grpSpPr>
          <a:xfrm>
            <a:off x="0" y="714376"/>
            <a:ext cx="12192000" cy="45719"/>
            <a:chOff x="-1" y="-1"/>
            <a:chExt cx="7165159" cy="463619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67F4103-ACBB-DC16-6285-1E01017B56F0}"/>
                </a:ext>
              </a:extLst>
            </p:cNvPr>
            <p:cNvSpPr/>
            <p:nvPr/>
          </p:nvSpPr>
          <p:spPr>
            <a:xfrm>
              <a:off x="-1" y="-1"/>
              <a:ext cx="2210197" cy="463618"/>
            </a:xfrm>
            <a:prstGeom prst="rect">
              <a:avLst/>
            </a:prstGeom>
            <a:gradFill flip="none" rotWithShape="1">
              <a:gsLst>
                <a:gs pos="75000">
                  <a:srgbClr val="19B24C"/>
                </a:gs>
                <a:gs pos="30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A62ABA18-7DDA-9163-3BB0-3D17F7BA34F7}"/>
                </a:ext>
              </a:extLst>
            </p:cNvPr>
            <p:cNvSpPr/>
            <p:nvPr/>
          </p:nvSpPr>
          <p:spPr>
            <a:xfrm>
              <a:off x="2210196" y="0"/>
              <a:ext cx="3155018" cy="463618"/>
            </a:xfrm>
            <a:prstGeom prst="rect">
              <a:avLst/>
            </a:prstGeom>
            <a:solidFill>
              <a:srgbClr val="002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B4A7E383-E6C8-06F1-47F9-3567F79F0B2E}"/>
                </a:ext>
              </a:extLst>
            </p:cNvPr>
            <p:cNvSpPr/>
            <p:nvPr/>
          </p:nvSpPr>
          <p:spPr>
            <a:xfrm>
              <a:off x="5365214" y="-1"/>
              <a:ext cx="1799944" cy="463618"/>
            </a:xfrm>
            <a:prstGeom prst="rect">
              <a:avLst/>
            </a:prstGeom>
            <a:gradFill flip="none" rotWithShape="1">
              <a:gsLst>
                <a:gs pos="30000">
                  <a:srgbClr val="19B24C"/>
                </a:gs>
                <a:gs pos="73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object 3">
            <a:extLst>
              <a:ext uri="{FF2B5EF4-FFF2-40B4-BE49-F238E27FC236}">
                <a16:creationId xmlns:a16="http://schemas.microsoft.com/office/drawing/2014/main" id="{A2E796E2-F808-96B6-BF1A-A4351E99E8A9}"/>
              </a:ext>
            </a:extLst>
          </p:cNvPr>
          <p:cNvSpPr/>
          <p:nvPr/>
        </p:nvSpPr>
        <p:spPr>
          <a:xfrm>
            <a:off x="1571412" y="848218"/>
            <a:ext cx="2684585" cy="400929"/>
          </a:xfrm>
          <a:custGeom>
            <a:avLst/>
            <a:gdLst/>
            <a:ahLst/>
            <a:cxnLst/>
            <a:rect l="l" t="t" r="r" b="b"/>
            <a:pathLst>
              <a:path w="2908300" h="434340">
                <a:moveTo>
                  <a:pt x="0" y="434339"/>
                </a:moveTo>
                <a:lnTo>
                  <a:pt x="2907792" y="434339"/>
                </a:lnTo>
                <a:lnTo>
                  <a:pt x="2907792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B8E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DF582B27-7EB0-A405-3D98-2F61622E2949}"/>
              </a:ext>
            </a:extLst>
          </p:cNvPr>
          <p:cNvSpPr/>
          <p:nvPr/>
        </p:nvSpPr>
        <p:spPr>
          <a:xfrm>
            <a:off x="4339934" y="848218"/>
            <a:ext cx="2682826" cy="400929"/>
          </a:xfrm>
          <a:custGeom>
            <a:avLst/>
            <a:gdLst/>
            <a:ahLst/>
            <a:cxnLst/>
            <a:rect l="l" t="t" r="r" b="b"/>
            <a:pathLst>
              <a:path w="2906395" h="434340">
                <a:moveTo>
                  <a:pt x="0" y="434339"/>
                </a:moveTo>
                <a:lnTo>
                  <a:pt x="2906268" y="434339"/>
                </a:lnTo>
                <a:lnTo>
                  <a:pt x="2906268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9144">
            <a:solidFill>
              <a:srgbClr val="4E870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EE7CA28-E03B-86D2-C587-12DD16771672}"/>
              </a:ext>
            </a:extLst>
          </p:cNvPr>
          <p:cNvSpPr/>
          <p:nvPr/>
        </p:nvSpPr>
        <p:spPr>
          <a:xfrm>
            <a:off x="7109862" y="848218"/>
            <a:ext cx="2684585" cy="400929"/>
          </a:xfrm>
          <a:custGeom>
            <a:avLst/>
            <a:gdLst/>
            <a:ahLst/>
            <a:cxnLst/>
            <a:rect l="l" t="t" r="r" b="b"/>
            <a:pathLst>
              <a:path w="2908300" h="434340">
                <a:moveTo>
                  <a:pt x="0" y="434339"/>
                </a:moveTo>
                <a:lnTo>
                  <a:pt x="2907792" y="434339"/>
                </a:lnTo>
                <a:lnTo>
                  <a:pt x="2907792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9144">
            <a:solidFill>
              <a:srgbClr val="4E870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0C2965E8-E10D-652E-1E08-BAE25E58CBDC}"/>
              </a:ext>
            </a:extLst>
          </p:cNvPr>
          <p:cNvSpPr/>
          <p:nvPr/>
        </p:nvSpPr>
        <p:spPr>
          <a:xfrm>
            <a:off x="2225279" y="862520"/>
            <a:ext cx="2531598" cy="316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DA701DAA-E85C-6CF7-3A65-057703E1B90F}"/>
              </a:ext>
            </a:extLst>
          </p:cNvPr>
          <p:cNvSpPr/>
          <p:nvPr/>
        </p:nvSpPr>
        <p:spPr>
          <a:xfrm>
            <a:off x="4691862" y="862520"/>
            <a:ext cx="4369542" cy="3165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37DD8FA-2A07-B800-E8B4-4278078CF731}"/>
              </a:ext>
            </a:extLst>
          </p:cNvPr>
          <p:cNvSpPr txBox="1"/>
          <p:nvPr/>
        </p:nvSpPr>
        <p:spPr>
          <a:xfrm>
            <a:off x="407368" y="1604605"/>
            <a:ext cx="115932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206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Rod" panose="020F0502020204030204" pitchFamily="49" charset="-79"/>
              </a:rPr>
              <a:t>"A saúde deve ser compreendida, primordialmente, como uma responsabilidade individual. Nesse sentido, este eixo tem como foco a promoção da saúde preventiva, por meio da disseminação de informações, orientações e ações que estimulem a adoção de hábitos saudáveis. Busca-se, assim, fortalecer o autocuidado e proporcionar uma melhoria contínua na qualidade de vida, abaixo algumas ações”:</a:t>
            </a:r>
          </a:p>
          <a:p>
            <a:pPr algn="just">
              <a:lnSpc>
                <a:spcPct val="150000"/>
              </a:lnSpc>
            </a:pPr>
            <a:endParaRPr lang="pt-BR" sz="1600" dirty="0">
              <a:solidFill>
                <a:srgbClr val="002060"/>
              </a:solidFill>
              <a:latin typeface="Century Gothic" panose="020B0502020202020204" pitchFamily="34" charset="0"/>
              <a:ea typeface="MS PGothic" panose="020B0600070205080204" pitchFamily="34" charset="-128"/>
              <a:cs typeface="Rod" panose="020F0502020204030204" pitchFamily="49" charset="-79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1600" dirty="0">
                <a:solidFill>
                  <a:srgbClr val="00206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Rod" panose="020F0502020204030204" pitchFamily="49" charset="-79"/>
              </a:rPr>
              <a:t>Alimentação saudável;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1600" dirty="0">
                <a:solidFill>
                  <a:srgbClr val="00206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Rod" panose="020F0502020204030204" pitchFamily="49" charset="-79"/>
              </a:rPr>
              <a:t>Atividade Física;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1600" dirty="0">
                <a:solidFill>
                  <a:srgbClr val="00206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Rod" panose="020F0502020204030204" pitchFamily="49" charset="-79"/>
              </a:rPr>
              <a:t>Qualidade do sono;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1600" dirty="0">
                <a:solidFill>
                  <a:srgbClr val="00206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Rod" panose="020F0502020204030204" pitchFamily="49" charset="-79"/>
              </a:rPr>
              <a:t>Comportamento preventivo e cuidados médicos/saúde;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1600" dirty="0">
                <a:solidFill>
                  <a:srgbClr val="00206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Rod" panose="020F0502020204030204" pitchFamily="49" charset="-79"/>
              </a:rPr>
              <a:t>Álcool e tabagismo;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1600" dirty="0">
                <a:solidFill>
                  <a:srgbClr val="00206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Rod" panose="020F0502020204030204" pitchFamily="49" charset="-79"/>
              </a:rPr>
              <a:t>Exames periódicos;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1600" dirty="0">
                <a:solidFill>
                  <a:srgbClr val="00206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Rod" panose="020F0502020204030204" pitchFamily="49" charset="-79"/>
              </a:rPr>
              <a:t>Programa de acompanhamento e monitoramento em saúde;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1600" dirty="0">
                <a:solidFill>
                  <a:srgbClr val="00206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Rod" panose="020F0502020204030204" pitchFamily="49" charset="-79"/>
              </a:rPr>
              <a:t>Grupos de interesse;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t-BR" altLang="pt-BR" sz="1600" dirty="0">
                <a:solidFill>
                  <a:srgbClr val="00206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Rod" panose="020F0502020204030204" pitchFamily="49" charset="-79"/>
              </a:rPr>
              <a:t>Campanhas de vacinação, segurança no trabalho e afastamento;</a:t>
            </a:r>
            <a:endParaRPr lang="pt-BR" sz="1600" dirty="0">
              <a:solidFill>
                <a:srgbClr val="002060"/>
              </a:solidFill>
              <a:latin typeface="Century Gothic" panose="020B0502020202020204" pitchFamily="34" charset="0"/>
              <a:ea typeface="MS PGothic" panose="020B0600070205080204" pitchFamily="34" charset="-128"/>
              <a:cs typeface="Rod" panose="020F0502020204030204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0551403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D4CE7-5FD5-E5A6-DCE2-2546A628D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021AF773-632D-40C6-6291-D8A081BA0B34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71439"/>
            <a:ext cx="8229600" cy="7254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pt-BR" sz="3600" b="1" i="1" kern="0" dirty="0">
                <a:solidFill>
                  <a:srgbClr val="002060"/>
                </a:solidFill>
                <a:latin typeface="Avenir Book" panose="02000503020000020003"/>
              </a:rPr>
              <a:t>5.1 – Ações – Saúde Emocional </a:t>
            </a:r>
            <a:endParaRPr lang="pt-BR" sz="2800" b="1" i="1" kern="0" dirty="0">
              <a:solidFill>
                <a:srgbClr val="002060"/>
              </a:solidFill>
              <a:latin typeface="Avenir Book" panose="02000503020000020003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4E70774D-D24F-E228-44E2-D594919B056A}"/>
              </a:ext>
            </a:extLst>
          </p:cNvPr>
          <p:cNvGrpSpPr/>
          <p:nvPr/>
        </p:nvGrpSpPr>
        <p:grpSpPr>
          <a:xfrm>
            <a:off x="0" y="6391955"/>
            <a:ext cx="10048826" cy="180753"/>
            <a:chOff x="-1" y="-1"/>
            <a:chExt cx="7165159" cy="463619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3662C0F-CCD7-6FD8-7756-0F2595E089CE}"/>
                </a:ext>
              </a:extLst>
            </p:cNvPr>
            <p:cNvSpPr/>
            <p:nvPr/>
          </p:nvSpPr>
          <p:spPr>
            <a:xfrm>
              <a:off x="-1" y="-1"/>
              <a:ext cx="2210197" cy="463618"/>
            </a:xfrm>
            <a:prstGeom prst="rect">
              <a:avLst/>
            </a:prstGeom>
            <a:gradFill flip="none" rotWithShape="1">
              <a:gsLst>
                <a:gs pos="75000">
                  <a:srgbClr val="19B24C"/>
                </a:gs>
                <a:gs pos="30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B8621A2-C108-A29A-28D0-AFC1E843C4EE}"/>
                </a:ext>
              </a:extLst>
            </p:cNvPr>
            <p:cNvSpPr/>
            <p:nvPr/>
          </p:nvSpPr>
          <p:spPr>
            <a:xfrm>
              <a:off x="2210196" y="0"/>
              <a:ext cx="3155018" cy="463618"/>
            </a:xfrm>
            <a:prstGeom prst="rect">
              <a:avLst/>
            </a:prstGeom>
            <a:solidFill>
              <a:srgbClr val="002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4E25DA5-E34A-A37D-8780-23F47F4843FD}"/>
                </a:ext>
              </a:extLst>
            </p:cNvPr>
            <p:cNvSpPr/>
            <p:nvPr/>
          </p:nvSpPr>
          <p:spPr>
            <a:xfrm>
              <a:off x="5365214" y="-1"/>
              <a:ext cx="1799944" cy="463618"/>
            </a:xfrm>
            <a:prstGeom prst="rect">
              <a:avLst/>
            </a:prstGeom>
            <a:gradFill flip="none" rotWithShape="1">
              <a:gsLst>
                <a:gs pos="30000">
                  <a:srgbClr val="19B24C"/>
                </a:gs>
                <a:gs pos="73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92AB597D-CF13-5AC8-AAC0-46A83333E2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49" y="6382705"/>
            <a:ext cx="1893783" cy="360420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74E97C8-93A0-03B1-0E05-601A299E0A3D}"/>
              </a:ext>
            </a:extLst>
          </p:cNvPr>
          <p:cNvGrpSpPr/>
          <p:nvPr/>
        </p:nvGrpSpPr>
        <p:grpSpPr>
          <a:xfrm>
            <a:off x="0" y="714376"/>
            <a:ext cx="12192000" cy="45719"/>
            <a:chOff x="-1" y="-1"/>
            <a:chExt cx="7165159" cy="463619"/>
          </a:xfrm>
        </p:grpSpPr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C2082538-936F-E1B5-9624-46176E5A3ACB}"/>
                </a:ext>
              </a:extLst>
            </p:cNvPr>
            <p:cNvSpPr/>
            <p:nvPr/>
          </p:nvSpPr>
          <p:spPr>
            <a:xfrm>
              <a:off x="-1" y="-1"/>
              <a:ext cx="2210197" cy="463618"/>
            </a:xfrm>
            <a:prstGeom prst="rect">
              <a:avLst/>
            </a:prstGeom>
            <a:gradFill flip="none" rotWithShape="1">
              <a:gsLst>
                <a:gs pos="75000">
                  <a:srgbClr val="19B24C"/>
                </a:gs>
                <a:gs pos="30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D92BCCA-587A-E4D0-5171-50B69DE15AE9}"/>
                </a:ext>
              </a:extLst>
            </p:cNvPr>
            <p:cNvSpPr/>
            <p:nvPr/>
          </p:nvSpPr>
          <p:spPr>
            <a:xfrm>
              <a:off x="2210196" y="0"/>
              <a:ext cx="3155018" cy="463618"/>
            </a:xfrm>
            <a:prstGeom prst="rect">
              <a:avLst/>
            </a:prstGeom>
            <a:solidFill>
              <a:srgbClr val="002E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67B5FFF-6DD9-54B4-2505-763BF7040CBC}"/>
                </a:ext>
              </a:extLst>
            </p:cNvPr>
            <p:cNvSpPr/>
            <p:nvPr/>
          </p:nvSpPr>
          <p:spPr>
            <a:xfrm>
              <a:off x="5365214" y="-1"/>
              <a:ext cx="1799944" cy="463618"/>
            </a:xfrm>
            <a:prstGeom prst="rect">
              <a:avLst/>
            </a:prstGeom>
            <a:gradFill flip="none" rotWithShape="1">
              <a:gsLst>
                <a:gs pos="30000">
                  <a:srgbClr val="19B24C"/>
                </a:gs>
                <a:gs pos="73000">
                  <a:srgbClr val="002E5D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3" name="object 3">
            <a:extLst>
              <a:ext uri="{FF2B5EF4-FFF2-40B4-BE49-F238E27FC236}">
                <a16:creationId xmlns:a16="http://schemas.microsoft.com/office/drawing/2014/main" id="{8364505E-C4D3-A4C4-E45F-ADBE356DDFF8}"/>
              </a:ext>
            </a:extLst>
          </p:cNvPr>
          <p:cNvSpPr/>
          <p:nvPr/>
        </p:nvSpPr>
        <p:spPr>
          <a:xfrm>
            <a:off x="4261636" y="1095139"/>
            <a:ext cx="2684585" cy="400929"/>
          </a:xfrm>
          <a:custGeom>
            <a:avLst/>
            <a:gdLst/>
            <a:ahLst/>
            <a:cxnLst/>
            <a:rect l="l" t="t" r="r" b="b"/>
            <a:pathLst>
              <a:path w="2908300" h="434340">
                <a:moveTo>
                  <a:pt x="0" y="434339"/>
                </a:moveTo>
                <a:lnTo>
                  <a:pt x="2907792" y="434339"/>
                </a:lnTo>
                <a:lnTo>
                  <a:pt x="2907792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solidFill>
            <a:srgbClr val="B8E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044BAA6C-A3A5-86DB-C342-5A1F66A0F7D8}"/>
              </a:ext>
            </a:extLst>
          </p:cNvPr>
          <p:cNvSpPr/>
          <p:nvPr/>
        </p:nvSpPr>
        <p:spPr>
          <a:xfrm>
            <a:off x="4261636" y="1095139"/>
            <a:ext cx="2684585" cy="400929"/>
          </a:xfrm>
          <a:custGeom>
            <a:avLst/>
            <a:gdLst/>
            <a:ahLst/>
            <a:cxnLst/>
            <a:rect l="l" t="t" r="r" b="b"/>
            <a:pathLst>
              <a:path w="2908300" h="434340">
                <a:moveTo>
                  <a:pt x="0" y="434339"/>
                </a:moveTo>
                <a:lnTo>
                  <a:pt x="2907792" y="434339"/>
                </a:lnTo>
                <a:lnTo>
                  <a:pt x="2907792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9144">
            <a:solidFill>
              <a:srgbClr val="4E870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C7F61551-0CBA-0C88-5EC7-57034F807253}"/>
              </a:ext>
            </a:extLst>
          </p:cNvPr>
          <p:cNvSpPr/>
          <p:nvPr/>
        </p:nvSpPr>
        <p:spPr>
          <a:xfrm>
            <a:off x="1487487" y="1095139"/>
            <a:ext cx="2684585" cy="400929"/>
          </a:xfrm>
          <a:custGeom>
            <a:avLst/>
            <a:gdLst/>
            <a:ahLst/>
            <a:cxnLst/>
            <a:rect l="l" t="t" r="r" b="b"/>
            <a:pathLst>
              <a:path w="2908300" h="434340">
                <a:moveTo>
                  <a:pt x="0" y="434339"/>
                </a:moveTo>
                <a:lnTo>
                  <a:pt x="2907792" y="434339"/>
                </a:lnTo>
                <a:lnTo>
                  <a:pt x="2907792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9144">
            <a:solidFill>
              <a:srgbClr val="4E870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6">
            <a:extLst>
              <a:ext uri="{FF2B5EF4-FFF2-40B4-BE49-F238E27FC236}">
                <a16:creationId xmlns:a16="http://schemas.microsoft.com/office/drawing/2014/main" id="{815C4E26-5DD3-344C-8CCA-56E6EAAB2EF1}"/>
              </a:ext>
            </a:extLst>
          </p:cNvPr>
          <p:cNvSpPr/>
          <p:nvPr/>
        </p:nvSpPr>
        <p:spPr>
          <a:xfrm>
            <a:off x="7025937" y="1095139"/>
            <a:ext cx="2684585" cy="400929"/>
          </a:xfrm>
          <a:custGeom>
            <a:avLst/>
            <a:gdLst/>
            <a:ahLst/>
            <a:cxnLst/>
            <a:rect l="l" t="t" r="r" b="b"/>
            <a:pathLst>
              <a:path w="2908300" h="434340">
                <a:moveTo>
                  <a:pt x="0" y="434339"/>
                </a:moveTo>
                <a:lnTo>
                  <a:pt x="2907792" y="434339"/>
                </a:lnTo>
                <a:lnTo>
                  <a:pt x="2907792" y="0"/>
                </a:lnTo>
                <a:lnTo>
                  <a:pt x="0" y="0"/>
                </a:lnTo>
                <a:lnTo>
                  <a:pt x="0" y="434339"/>
                </a:lnTo>
                <a:close/>
              </a:path>
            </a:pathLst>
          </a:custGeom>
          <a:ln w="9144">
            <a:solidFill>
              <a:srgbClr val="4E870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F1E609CE-A46C-B14F-9A60-084FEB9397F4}"/>
              </a:ext>
            </a:extLst>
          </p:cNvPr>
          <p:cNvSpPr/>
          <p:nvPr/>
        </p:nvSpPr>
        <p:spPr>
          <a:xfrm>
            <a:off x="2141354" y="1109441"/>
            <a:ext cx="2531598" cy="316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6">
            <a:extLst>
              <a:ext uri="{FF2B5EF4-FFF2-40B4-BE49-F238E27FC236}">
                <a16:creationId xmlns:a16="http://schemas.microsoft.com/office/drawing/2014/main" id="{4AEEEBAB-74E1-6CEF-46F2-259AFA626A99}"/>
              </a:ext>
            </a:extLst>
          </p:cNvPr>
          <p:cNvSpPr/>
          <p:nvPr/>
        </p:nvSpPr>
        <p:spPr>
          <a:xfrm>
            <a:off x="4607936" y="1109441"/>
            <a:ext cx="1867017" cy="3165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6A5FA741-1942-348F-DADB-847F7810B850}"/>
              </a:ext>
            </a:extLst>
          </p:cNvPr>
          <p:cNvSpPr/>
          <p:nvPr/>
        </p:nvSpPr>
        <p:spPr>
          <a:xfrm>
            <a:off x="7631024" y="1130402"/>
            <a:ext cx="1474410" cy="3165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392AA1D-F0A6-C1CD-6BA3-655108A36D87}"/>
              </a:ext>
            </a:extLst>
          </p:cNvPr>
          <p:cNvSpPr txBox="1"/>
          <p:nvPr/>
        </p:nvSpPr>
        <p:spPr>
          <a:xfrm>
            <a:off x="551384" y="1553436"/>
            <a:ext cx="11640616" cy="4477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00206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Rod" panose="020F0502020204030204" pitchFamily="49" charset="-79"/>
              </a:rPr>
              <a:t>“O mundo contemporâneo demanda resiliência diante dos desafios relacionados à gestão de múltiplas tarefas e inúmeras responsabilidades. Nesse contexto, aprender a desacelerar e buscar o equilíbrio e o bem-estar torna-se essencial.“</a:t>
            </a:r>
          </a:p>
          <a:p>
            <a:pPr algn="just">
              <a:lnSpc>
                <a:spcPct val="150000"/>
              </a:lnSpc>
            </a:pPr>
            <a:endParaRPr lang="pt-BR" sz="1600" dirty="0">
              <a:solidFill>
                <a:srgbClr val="002060"/>
              </a:solidFill>
              <a:latin typeface="Century Gothic" panose="020B0502020202020204" pitchFamily="34" charset="0"/>
              <a:ea typeface="MS PGothic" panose="020B0600070205080204" pitchFamily="34" charset="-128"/>
              <a:cs typeface="Rod" panose="020F0502020204030204" pitchFamily="49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600" dirty="0">
                <a:solidFill>
                  <a:srgbClr val="00206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Rod" panose="020F0502020204030204" pitchFamily="49" charset="-79"/>
              </a:rPr>
              <a:t>Desenvolvimento da inteligência emocional, incluindo autoconfiança e autoestima;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600" dirty="0">
                <a:solidFill>
                  <a:srgbClr val="00206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Rod" panose="020F0502020204030204" pitchFamily="49" charset="-79"/>
              </a:rPr>
              <a:t>Prevenção e manejo do esgotamento emocional;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600" dirty="0">
                <a:solidFill>
                  <a:srgbClr val="00206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Rod" panose="020F0502020204030204" pitchFamily="49" charset="-79"/>
              </a:rPr>
              <a:t>Promoção da satisfação com a vida, com foco em propósito, valores e perspectiva de futuro;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600" dirty="0">
                <a:solidFill>
                  <a:srgbClr val="00206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Rod" panose="020F0502020204030204" pitchFamily="49" charset="-79"/>
              </a:rPr>
              <a:t>Planejamento e organização financeira como suporte ao bem-estar;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600" dirty="0">
                <a:solidFill>
                  <a:srgbClr val="00206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Rod" panose="020F0502020204030204" pitchFamily="49" charset="-79"/>
              </a:rPr>
              <a:t>Busca pelo equilíbrio entre vida pessoal e profissional;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600" dirty="0">
                <a:solidFill>
                  <a:srgbClr val="00206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Rod" panose="020F0502020204030204" pitchFamily="49" charset="-79"/>
              </a:rPr>
              <a:t>Apoio na identificação e enfrentamento da ansiedade e depressão;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600" dirty="0">
                <a:solidFill>
                  <a:srgbClr val="00206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Rod" panose="020F0502020204030204" pitchFamily="49" charset="-79"/>
              </a:rPr>
              <a:t>Estratégias eficazes para a gestão do estresse;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600" dirty="0">
                <a:solidFill>
                  <a:srgbClr val="002060"/>
                </a:solidFill>
                <a:latin typeface="Century Gothic" panose="020B0502020202020204" pitchFamily="34" charset="0"/>
                <a:ea typeface="MS PGothic" panose="020B0600070205080204" pitchFamily="34" charset="-128"/>
                <a:cs typeface="Rod" panose="020F0502020204030204" pitchFamily="49" charset="-79"/>
              </a:rPr>
              <a:t>Interface da área com gestor imediato para gerenciar conflitos/retorno ao trabalho;	</a:t>
            </a:r>
          </a:p>
        </p:txBody>
      </p:sp>
    </p:spTree>
    <p:extLst>
      <p:ext uri="{BB962C8B-B14F-4D97-AF65-F5344CB8AC3E}">
        <p14:creationId xmlns:p14="http://schemas.microsoft.com/office/powerpoint/2010/main" val="216065201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182989</TotalTime>
  <Words>440</Words>
  <Application>Microsoft Office PowerPoint</Application>
  <PresentationFormat>Widescreen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Avenir Book</vt:lpstr>
      <vt:lpstr>Calibri</vt:lpstr>
      <vt:lpstr>Century Gothic</vt:lpstr>
      <vt:lpstr>Tema do Office</vt:lpstr>
      <vt:lpstr> SAÚDE CORPORATIVA - MEDICINA DO TRABALHO  INDICADORES DE SAÚDE   AGOSTO, 2025 10/09/2025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eduardo.bardavira</dc:creator>
  <cp:lastModifiedBy>katya figueira</cp:lastModifiedBy>
  <cp:revision>11567</cp:revision>
  <cp:lastPrinted>2025-03-13T14:07:54Z</cp:lastPrinted>
  <dcterms:created xsi:type="dcterms:W3CDTF">2012-06-26T12:23:52Z</dcterms:created>
  <dcterms:modified xsi:type="dcterms:W3CDTF">2025-10-05T23:50:58Z</dcterms:modified>
</cp:coreProperties>
</file>