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1A3C"/>
    <a:srgbClr val="C5C5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14" y="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8B699D-B954-4AFB-A77E-FCB84617D375}"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fr-FR"/>
        </a:p>
      </dgm:t>
    </dgm:pt>
    <dgm:pt modelId="{E25222BE-5AF6-44EE-8159-F7494B38A793}">
      <dgm:prSet phldrT="[Texte]"/>
      <dgm:spPr/>
      <dgm:t>
        <a:bodyPr/>
        <a:lstStyle/>
        <a:p>
          <a:r>
            <a:rPr lang="en-US" dirty="0" smtClean="0">
              <a:solidFill>
                <a:schemeClr val="bg1">
                  <a:lumMod val="95000"/>
                </a:schemeClr>
              </a:solidFill>
              <a:effectLst>
                <a:outerShdw blurRad="38100" dist="38100" dir="2700000" algn="tl">
                  <a:srgbClr val="000000">
                    <a:alpha val="43137"/>
                  </a:srgbClr>
                </a:outerShdw>
              </a:effectLst>
            </a:rPr>
            <a:t>2 ways to create a website</a:t>
          </a:r>
          <a:endParaRPr lang="fr-FR" dirty="0">
            <a:solidFill>
              <a:schemeClr val="bg1">
                <a:lumMod val="95000"/>
              </a:schemeClr>
            </a:solidFill>
            <a:effectLst>
              <a:outerShdw blurRad="38100" dist="38100" dir="2700000" algn="tl">
                <a:srgbClr val="000000">
                  <a:alpha val="43137"/>
                </a:srgbClr>
              </a:outerShdw>
            </a:effectLst>
          </a:endParaRPr>
        </a:p>
      </dgm:t>
    </dgm:pt>
    <dgm:pt modelId="{3AB92C9C-B9CE-41E4-8451-6576AE5D6BB9}" type="parTrans" cxnId="{2E4DCDF8-35C0-45F5-A724-0922F778C70D}">
      <dgm:prSet/>
      <dgm:spPr/>
      <dgm:t>
        <a:bodyPr/>
        <a:lstStyle/>
        <a:p>
          <a:endParaRPr lang="fr-FR"/>
        </a:p>
      </dgm:t>
    </dgm:pt>
    <dgm:pt modelId="{5EE56821-28AE-4805-8F88-B9EF40A39B59}" type="sibTrans" cxnId="{2E4DCDF8-35C0-45F5-A724-0922F778C70D}">
      <dgm:prSet/>
      <dgm:spPr/>
      <dgm:t>
        <a:bodyPr/>
        <a:lstStyle/>
        <a:p>
          <a:endParaRPr lang="fr-FR"/>
        </a:p>
      </dgm:t>
    </dgm:pt>
    <dgm:pt modelId="{86C112EE-B818-44C1-AC59-C29EFBDA3243}">
      <dgm:prSet phldrT="[Texte]"/>
      <dgm:spPr/>
      <dgm:t>
        <a:bodyPr/>
        <a:lstStyle/>
        <a:p>
          <a:r>
            <a:rPr lang="fr-FR" dirty="0" smtClean="0"/>
            <a:t>CMS </a:t>
          </a:r>
          <a:br>
            <a:rPr lang="fr-FR" dirty="0" smtClean="0"/>
          </a:br>
          <a:r>
            <a:rPr lang="fr-FR" dirty="0" smtClean="0"/>
            <a:t>« Content management system »</a:t>
          </a:r>
          <a:endParaRPr lang="fr-FR" dirty="0"/>
        </a:p>
      </dgm:t>
    </dgm:pt>
    <dgm:pt modelId="{D4BC2955-51BF-4A7F-8E72-951551E5A3ED}" type="parTrans" cxnId="{B7618E49-9BFB-4E2B-A9C5-FB3F25FA9EC9}">
      <dgm:prSet/>
      <dgm:spPr/>
      <dgm:t>
        <a:bodyPr/>
        <a:lstStyle/>
        <a:p>
          <a:endParaRPr lang="fr-FR"/>
        </a:p>
      </dgm:t>
    </dgm:pt>
    <dgm:pt modelId="{599CE2BA-3D06-499B-8753-0238689FC691}" type="sibTrans" cxnId="{B7618E49-9BFB-4E2B-A9C5-FB3F25FA9EC9}">
      <dgm:prSet/>
      <dgm:spPr/>
      <dgm:t>
        <a:bodyPr/>
        <a:lstStyle/>
        <a:p>
          <a:endParaRPr lang="fr-FR"/>
        </a:p>
      </dgm:t>
    </dgm:pt>
    <dgm:pt modelId="{75FD3FFE-DA03-4495-8E39-CEEFBB6A4E17}">
      <dgm:prSet phldrT="[Texte]"/>
      <dgm:spPr/>
      <dgm:t>
        <a:bodyPr/>
        <a:lstStyle/>
        <a:p>
          <a:r>
            <a:rPr lang="fr-FR" dirty="0" smtClean="0"/>
            <a:t>Hard </a:t>
          </a:r>
          <a:r>
            <a:rPr lang="fr-FR" dirty="0" err="1" smtClean="0"/>
            <a:t>coding</a:t>
          </a:r>
          <a:endParaRPr lang="fr-FR" dirty="0"/>
        </a:p>
      </dgm:t>
    </dgm:pt>
    <dgm:pt modelId="{739D81CF-96F5-49AF-BF5C-56D122629F9D}" type="parTrans" cxnId="{778DB2D9-47D4-4FDE-8FD3-FCBAD5D242D4}">
      <dgm:prSet/>
      <dgm:spPr/>
      <dgm:t>
        <a:bodyPr/>
        <a:lstStyle/>
        <a:p>
          <a:endParaRPr lang="fr-FR"/>
        </a:p>
      </dgm:t>
    </dgm:pt>
    <dgm:pt modelId="{92B1A33D-793A-489E-BDDB-0D26C1F2B541}" type="sibTrans" cxnId="{778DB2D9-47D4-4FDE-8FD3-FCBAD5D242D4}">
      <dgm:prSet/>
      <dgm:spPr/>
      <dgm:t>
        <a:bodyPr/>
        <a:lstStyle/>
        <a:p>
          <a:endParaRPr lang="fr-FR"/>
        </a:p>
      </dgm:t>
    </dgm:pt>
    <dgm:pt modelId="{867AAF18-A709-4DA8-BABA-3B9C05348336}" type="pres">
      <dgm:prSet presAssocID="{748B699D-B954-4AFB-A77E-FCB84617D375}" presName="diagram" presStyleCnt="0">
        <dgm:presLayoutVars>
          <dgm:chPref val="1"/>
          <dgm:dir/>
          <dgm:animOne val="branch"/>
          <dgm:animLvl val="lvl"/>
          <dgm:resizeHandles val="exact"/>
        </dgm:presLayoutVars>
      </dgm:prSet>
      <dgm:spPr/>
    </dgm:pt>
    <dgm:pt modelId="{70851AE1-6AA0-4D6E-89D8-7F3569B264BA}" type="pres">
      <dgm:prSet presAssocID="{E25222BE-5AF6-44EE-8159-F7494B38A793}" presName="root1" presStyleCnt="0"/>
      <dgm:spPr/>
    </dgm:pt>
    <dgm:pt modelId="{21B22269-8685-4549-B4B3-1461A8E5E669}" type="pres">
      <dgm:prSet presAssocID="{E25222BE-5AF6-44EE-8159-F7494B38A793}" presName="LevelOneTextNode" presStyleLbl="node0" presStyleIdx="0" presStyleCnt="1">
        <dgm:presLayoutVars>
          <dgm:chPref val="3"/>
        </dgm:presLayoutVars>
      </dgm:prSet>
      <dgm:spPr/>
      <dgm:t>
        <a:bodyPr/>
        <a:lstStyle/>
        <a:p>
          <a:endParaRPr lang="fr-FR"/>
        </a:p>
      </dgm:t>
    </dgm:pt>
    <dgm:pt modelId="{D2C98C7A-4159-4DF1-94C8-1103D07695F4}" type="pres">
      <dgm:prSet presAssocID="{E25222BE-5AF6-44EE-8159-F7494B38A793}" presName="level2hierChild" presStyleCnt="0"/>
      <dgm:spPr/>
    </dgm:pt>
    <dgm:pt modelId="{FA75CCF9-5830-43DF-BF7C-89B32BF1A84A}" type="pres">
      <dgm:prSet presAssocID="{D4BC2955-51BF-4A7F-8E72-951551E5A3ED}" presName="conn2-1" presStyleLbl="parChTrans1D2" presStyleIdx="0" presStyleCnt="2"/>
      <dgm:spPr/>
    </dgm:pt>
    <dgm:pt modelId="{4A78E69E-AAD4-4E54-B4BC-638D3C919A85}" type="pres">
      <dgm:prSet presAssocID="{D4BC2955-51BF-4A7F-8E72-951551E5A3ED}" presName="connTx" presStyleLbl="parChTrans1D2" presStyleIdx="0" presStyleCnt="2"/>
      <dgm:spPr/>
    </dgm:pt>
    <dgm:pt modelId="{4DB4CF28-238B-4A08-A6C0-AFDF9C93FD3B}" type="pres">
      <dgm:prSet presAssocID="{86C112EE-B818-44C1-AC59-C29EFBDA3243}" presName="root2" presStyleCnt="0"/>
      <dgm:spPr/>
    </dgm:pt>
    <dgm:pt modelId="{76658FA3-DE75-426C-9CBD-47639EFE7C85}" type="pres">
      <dgm:prSet presAssocID="{86C112EE-B818-44C1-AC59-C29EFBDA3243}" presName="LevelTwoTextNode" presStyleLbl="node2" presStyleIdx="0" presStyleCnt="2">
        <dgm:presLayoutVars>
          <dgm:chPref val="3"/>
        </dgm:presLayoutVars>
      </dgm:prSet>
      <dgm:spPr/>
      <dgm:t>
        <a:bodyPr/>
        <a:lstStyle/>
        <a:p>
          <a:endParaRPr lang="fr-FR"/>
        </a:p>
      </dgm:t>
    </dgm:pt>
    <dgm:pt modelId="{19786B18-B21D-404A-B262-82B93A739042}" type="pres">
      <dgm:prSet presAssocID="{86C112EE-B818-44C1-AC59-C29EFBDA3243}" presName="level3hierChild" presStyleCnt="0"/>
      <dgm:spPr/>
    </dgm:pt>
    <dgm:pt modelId="{86F7C446-2EB7-470C-9721-BA49C4617EDE}" type="pres">
      <dgm:prSet presAssocID="{739D81CF-96F5-49AF-BF5C-56D122629F9D}" presName="conn2-1" presStyleLbl="parChTrans1D2" presStyleIdx="1" presStyleCnt="2"/>
      <dgm:spPr/>
    </dgm:pt>
    <dgm:pt modelId="{134380E4-DC11-4446-966C-32A8EB2653F2}" type="pres">
      <dgm:prSet presAssocID="{739D81CF-96F5-49AF-BF5C-56D122629F9D}" presName="connTx" presStyleLbl="parChTrans1D2" presStyleIdx="1" presStyleCnt="2"/>
      <dgm:spPr/>
    </dgm:pt>
    <dgm:pt modelId="{45114BED-EF1A-478A-A651-3A938F15EA69}" type="pres">
      <dgm:prSet presAssocID="{75FD3FFE-DA03-4495-8E39-CEEFBB6A4E17}" presName="root2" presStyleCnt="0"/>
      <dgm:spPr/>
    </dgm:pt>
    <dgm:pt modelId="{8065E333-C415-45B9-9916-42174084D13A}" type="pres">
      <dgm:prSet presAssocID="{75FD3FFE-DA03-4495-8E39-CEEFBB6A4E17}" presName="LevelTwoTextNode" presStyleLbl="node2" presStyleIdx="1" presStyleCnt="2">
        <dgm:presLayoutVars>
          <dgm:chPref val="3"/>
        </dgm:presLayoutVars>
      </dgm:prSet>
      <dgm:spPr/>
    </dgm:pt>
    <dgm:pt modelId="{D58DA925-F413-4077-ADBC-ED64E5CACB19}" type="pres">
      <dgm:prSet presAssocID="{75FD3FFE-DA03-4495-8E39-CEEFBB6A4E17}" presName="level3hierChild" presStyleCnt="0"/>
      <dgm:spPr/>
    </dgm:pt>
  </dgm:ptLst>
  <dgm:cxnLst>
    <dgm:cxn modelId="{B20BD2E8-32AB-448D-8057-C418DDC50A6A}" type="presOf" srcId="{86C112EE-B818-44C1-AC59-C29EFBDA3243}" destId="{76658FA3-DE75-426C-9CBD-47639EFE7C85}" srcOrd="0" destOrd="0" presId="urn:microsoft.com/office/officeart/2005/8/layout/hierarchy2"/>
    <dgm:cxn modelId="{2E4DCDF8-35C0-45F5-A724-0922F778C70D}" srcId="{748B699D-B954-4AFB-A77E-FCB84617D375}" destId="{E25222BE-5AF6-44EE-8159-F7494B38A793}" srcOrd="0" destOrd="0" parTransId="{3AB92C9C-B9CE-41E4-8451-6576AE5D6BB9}" sibTransId="{5EE56821-28AE-4805-8F88-B9EF40A39B59}"/>
    <dgm:cxn modelId="{BF600E36-0BF1-40F0-8A91-91F7C7303AC7}" type="presOf" srcId="{D4BC2955-51BF-4A7F-8E72-951551E5A3ED}" destId="{FA75CCF9-5830-43DF-BF7C-89B32BF1A84A}" srcOrd="0" destOrd="0" presId="urn:microsoft.com/office/officeart/2005/8/layout/hierarchy2"/>
    <dgm:cxn modelId="{39E86926-9BBB-4CDB-955E-59FF873940B3}" type="presOf" srcId="{E25222BE-5AF6-44EE-8159-F7494B38A793}" destId="{21B22269-8685-4549-B4B3-1461A8E5E669}" srcOrd="0" destOrd="0" presId="urn:microsoft.com/office/officeart/2005/8/layout/hierarchy2"/>
    <dgm:cxn modelId="{40FF9C3F-2408-43DA-B172-A53A8085EE23}" type="presOf" srcId="{75FD3FFE-DA03-4495-8E39-CEEFBB6A4E17}" destId="{8065E333-C415-45B9-9916-42174084D13A}" srcOrd="0" destOrd="0" presId="urn:microsoft.com/office/officeart/2005/8/layout/hierarchy2"/>
    <dgm:cxn modelId="{FC3194C6-5A60-4813-AFB1-CDC27F5D5FC3}" type="presOf" srcId="{D4BC2955-51BF-4A7F-8E72-951551E5A3ED}" destId="{4A78E69E-AAD4-4E54-B4BC-638D3C919A85}" srcOrd="1" destOrd="0" presId="urn:microsoft.com/office/officeart/2005/8/layout/hierarchy2"/>
    <dgm:cxn modelId="{DB228668-BFFD-4D32-8BA5-7478EB5B3C7C}" type="presOf" srcId="{748B699D-B954-4AFB-A77E-FCB84617D375}" destId="{867AAF18-A709-4DA8-BABA-3B9C05348336}" srcOrd="0" destOrd="0" presId="urn:microsoft.com/office/officeart/2005/8/layout/hierarchy2"/>
    <dgm:cxn modelId="{B7618E49-9BFB-4E2B-A9C5-FB3F25FA9EC9}" srcId="{E25222BE-5AF6-44EE-8159-F7494B38A793}" destId="{86C112EE-B818-44C1-AC59-C29EFBDA3243}" srcOrd="0" destOrd="0" parTransId="{D4BC2955-51BF-4A7F-8E72-951551E5A3ED}" sibTransId="{599CE2BA-3D06-499B-8753-0238689FC691}"/>
    <dgm:cxn modelId="{1B05E461-A2D5-4C0A-98BB-DCAFB6F3B924}" type="presOf" srcId="{739D81CF-96F5-49AF-BF5C-56D122629F9D}" destId="{134380E4-DC11-4446-966C-32A8EB2653F2}" srcOrd="1" destOrd="0" presId="urn:microsoft.com/office/officeart/2005/8/layout/hierarchy2"/>
    <dgm:cxn modelId="{643DA85B-C7A3-4030-BA22-0721034FB88D}" type="presOf" srcId="{739D81CF-96F5-49AF-BF5C-56D122629F9D}" destId="{86F7C446-2EB7-470C-9721-BA49C4617EDE}" srcOrd="0" destOrd="0" presId="urn:microsoft.com/office/officeart/2005/8/layout/hierarchy2"/>
    <dgm:cxn modelId="{778DB2D9-47D4-4FDE-8FD3-FCBAD5D242D4}" srcId="{E25222BE-5AF6-44EE-8159-F7494B38A793}" destId="{75FD3FFE-DA03-4495-8E39-CEEFBB6A4E17}" srcOrd="1" destOrd="0" parTransId="{739D81CF-96F5-49AF-BF5C-56D122629F9D}" sibTransId="{92B1A33D-793A-489E-BDDB-0D26C1F2B541}"/>
    <dgm:cxn modelId="{9B3DE068-C6A0-4390-8FA9-D138617EBEB7}" type="presParOf" srcId="{867AAF18-A709-4DA8-BABA-3B9C05348336}" destId="{70851AE1-6AA0-4D6E-89D8-7F3569B264BA}" srcOrd="0" destOrd="0" presId="urn:microsoft.com/office/officeart/2005/8/layout/hierarchy2"/>
    <dgm:cxn modelId="{75470B77-557D-4D5E-AF43-850C74045489}" type="presParOf" srcId="{70851AE1-6AA0-4D6E-89D8-7F3569B264BA}" destId="{21B22269-8685-4549-B4B3-1461A8E5E669}" srcOrd="0" destOrd="0" presId="urn:microsoft.com/office/officeart/2005/8/layout/hierarchy2"/>
    <dgm:cxn modelId="{66D1C5D0-0501-49D5-A887-DDCB9E2F59DB}" type="presParOf" srcId="{70851AE1-6AA0-4D6E-89D8-7F3569B264BA}" destId="{D2C98C7A-4159-4DF1-94C8-1103D07695F4}" srcOrd="1" destOrd="0" presId="urn:microsoft.com/office/officeart/2005/8/layout/hierarchy2"/>
    <dgm:cxn modelId="{96700B2F-D63D-4BD1-A1BA-AC176C324A0A}" type="presParOf" srcId="{D2C98C7A-4159-4DF1-94C8-1103D07695F4}" destId="{FA75CCF9-5830-43DF-BF7C-89B32BF1A84A}" srcOrd="0" destOrd="0" presId="urn:microsoft.com/office/officeart/2005/8/layout/hierarchy2"/>
    <dgm:cxn modelId="{8BFFB46B-54ED-42A4-AD43-08C3713FB896}" type="presParOf" srcId="{FA75CCF9-5830-43DF-BF7C-89B32BF1A84A}" destId="{4A78E69E-AAD4-4E54-B4BC-638D3C919A85}" srcOrd="0" destOrd="0" presId="urn:microsoft.com/office/officeart/2005/8/layout/hierarchy2"/>
    <dgm:cxn modelId="{CACE89E4-DBDF-43C4-9289-628349C27670}" type="presParOf" srcId="{D2C98C7A-4159-4DF1-94C8-1103D07695F4}" destId="{4DB4CF28-238B-4A08-A6C0-AFDF9C93FD3B}" srcOrd="1" destOrd="0" presId="urn:microsoft.com/office/officeart/2005/8/layout/hierarchy2"/>
    <dgm:cxn modelId="{D5499ED1-9D00-4E01-AAE8-982722D5C03A}" type="presParOf" srcId="{4DB4CF28-238B-4A08-A6C0-AFDF9C93FD3B}" destId="{76658FA3-DE75-426C-9CBD-47639EFE7C85}" srcOrd="0" destOrd="0" presId="urn:microsoft.com/office/officeart/2005/8/layout/hierarchy2"/>
    <dgm:cxn modelId="{3567D7C2-2E05-4C26-8B67-BF193C311A92}" type="presParOf" srcId="{4DB4CF28-238B-4A08-A6C0-AFDF9C93FD3B}" destId="{19786B18-B21D-404A-B262-82B93A739042}" srcOrd="1" destOrd="0" presId="urn:microsoft.com/office/officeart/2005/8/layout/hierarchy2"/>
    <dgm:cxn modelId="{B86F16BF-6E3C-4DE9-8E0E-87F62B31B625}" type="presParOf" srcId="{D2C98C7A-4159-4DF1-94C8-1103D07695F4}" destId="{86F7C446-2EB7-470C-9721-BA49C4617EDE}" srcOrd="2" destOrd="0" presId="urn:microsoft.com/office/officeart/2005/8/layout/hierarchy2"/>
    <dgm:cxn modelId="{FD10BB1F-43F6-491E-A2B0-4A1B795304F8}" type="presParOf" srcId="{86F7C446-2EB7-470C-9721-BA49C4617EDE}" destId="{134380E4-DC11-4446-966C-32A8EB2653F2}" srcOrd="0" destOrd="0" presId="urn:microsoft.com/office/officeart/2005/8/layout/hierarchy2"/>
    <dgm:cxn modelId="{A78ED465-C700-4FF0-B4CB-78CB9A9D762A}" type="presParOf" srcId="{D2C98C7A-4159-4DF1-94C8-1103D07695F4}" destId="{45114BED-EF1A-478A-A651-3A938F15EA69}" srcOrd="3" destOrd="0" presId="urn:microsoft.com/office/officeart/2005/8/layout/hierarchy2"/>
    <dgm:cxn modelId="{46E58696-AA8B-4F00-8350-DF9C7FD0499A}" type="presParOf" srcId="{45114BED-EF1A-478A-A651-3A938F15EA69}" destId="{8065E333-C415-45B9-9916-42174084D13A}" srcOrd="0" destOrd="0" presId="urn:microsoft.com/office/officeart/2005/8/layout/hierarchy2"/>
    <dgm:cxn modelId="{C4D076BB-6DCD-42F7-89B9-86BEE4C7D89D}" type="presParOf" srcId="{45114BED-EF1A-478A-A651-3A938F15EA69}" destId="{D58DA925-F413-4077-ADBC-ED64E5CACB1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B22269-8685-4549-B4B3-1461A8E5E669}">
      <dsp:nvSpPr>
        <dsp:cNvPr id="0" name=""/>
        <dsp:cNvSpPr/>
      </dsp:nvSpPr>
      <dsp:spPr>
        <a:xfrm>
          <a:off x="4306" y="1406628"/>
          <a:ext cx="3425411" cy="1712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kern="1200" dirty="0" smtClean="0">
              <a:solidFill>
                <a:schemeClr val="bg1">
                  <a:lumMod val="95000"/>
                </a:schemeClr>
              </a:solidFill>
              <a:effectLst>
                <a:outerShdw blurRad="38100" dist="38100" dir="2700000" algn="tl">
                  <a:srgbClr val="000000">
                    <a:alpha val="43137"/>
                  </a:srgbClr>
                </a:outerShdw>
              </a:effectLst>
            </a:rPr>
            <a:t>2 ways to create a website</a:t>
          </a:r>
          <a:endParaRPr lang="fr-FR" sz="2500" kern="1200" dirty="0">
            <a:solidFill>
              <a:schemeClr val="bg1">
                <a:lumMod val="95000"/>
              </a:schemeClr>
            </a:solidFill>
            <a:effectLst>
              <a:outerShdw blurRad="38100" dist="38100" dir="2700000" algn="tl">
                <a:srgbClr val="000000">
                  <a:alpha val="43137"/>
                </a:srgbClr>
              </a:outerShdw>
            </a:effectLst>
          </a:endParaRPr>
        </a:p>
      </dsp:txBody>
      <dsp:txXfrm>
        <a:off x="54469" y="1456791"/>
        <a:ext cx="3325085" cy="1612379"/>
      </dsp:txXfrm>
    </dsp:sp>
    <dsp:sp modelId="{FA75CCF9-5830-43DF-BF7C-89B32BF1A84A}">
      <dsp:nvSpPr>
        <dsp:cNvPr id="0" name=""/>
        <dsp:cNvSpPr/>
      </dsp:nvSpPr>
      <dsp:spPr>
        <a:xfrm rot="19457599">
          <a:off x="3271118" y="1736520"/>
          <a:ext cx="1687362" cy="68115"/>
        </a:xfrm>
        <a:custGeom>
          <a:avLst/>
          <a:gdLst/>
          <a:ahLst/>
          <a:cxnLst/>
          <a:rect l="0" t="0" r="0" b="0"/>
          <a:pathLst>
            <a:path>
              <a:moveTo>
                <a:pt x="0" y="34057"/>
              </a:moveTo>
              <a:lnTo>
                <a:pt x="1687362" y="340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072615" y="1728394"/>
        <a:ext cx="84368" cy="84368"/>
      </dsp:txXfrm>
    </dsp:sp>
    <dsp:sp modelId="{76658FA3-DE75-426C-9CBD-47639EFE7C85}">
      <dsp:nvSpPr>
        <dsp:cNvPr id="0" name=""/>
        <dsp:cNvSpPr/>
      </dsp:nvSpPr>
      <dsp:spPr>
        <a:xfrm>
          <a:off x="4799882" y="421822"/>
          <a:ext cx="3425411" cy="1712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fr-FR" sz="2500" kern="1200" dirty="0" smtClean="0"/>
            <a:t>CMS </a:t>
          </a:r>
          <a:br>
            <a:rPr lang="fr-FR" sz="2500" kern="1200" dirty="0" smtClean="0"/>
          </a:br>
          <a:r>
            <a:rPr lang="fr-FR" sz="2500" kern="1200" dirty="0" smtClean="0"/>
            <a:t>« Content management system »</a:t>
          </a:r>
          <a:endParaRPr lang="fr-FR" sz="2500" kern="1200" dirty="0"/>
        </a:p>
      </dsp:txBody>
      <dsp:txXfrm>
        <a:off x="4850045" y="471985"/>
        <a:ext cx="3325085" cy="1612379"/>
      </dsp:txXfrm>
    </dsp:sp>
    <dsp:sp modelId="{86F7C446-2EB7-470C-9721-BA49C4617EDE}">
      <dsp:nvSpPr>
        <dsp:cNvPr id="0" name=""/>
        <dsp:cNvSpPr/>
      </dsp:nvSpPr>
      <dsp:spPr>
        <a:xfrm rot="2142401">
          <a:off x="3271118" y="2721326"/>
          <a:ext cx="1687362" cy="68115"/>
        </a:xfrm>
        <a:custGeom>
          <a:avLst/>
          <a:gdLst/>
          <a:ahLst/>
          <a:cxnLst/>
          <a:rect l="0" t="0" r="0" b="0"/>
          <a:pathLst>
            <a:path>
              <a:moveTo>
                <a:pt x="0" y="34057"/>
              </a:moveTo>
              <a:lnTo>
                <a:pt x="1687362" y="340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fr-FR" sz="500" kern="1200"/>
        </a:p>
      </dsp:txBody>
      <dsp:txXfrm>
        <a:off x="4072615" y="2713200"/>
        <a:ext cx="84368" cy="84368"/>
      </dsp:txXfrm>
    </dsp:sp>
    <dsp:sp modelId="{8065E333-C415-45B9-9916-42174084D13A}">
      <dsp:nvSpPr>
        <dsp:cNvPr id="0" name=""/>
        <dsp:cNvSpPr/>
      </dsp:nvSpPr>
      <dsp:spPr>
        <a:xfrm>
          <a:off x="4799882" y="2391434"/>
          <a:ext cx="3425411" cy="171270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fr-FR" sz="2500" kern="1200" dirty="0" smtClean="0"/>
            <a:t>Hard </a:t>
          </a:r>
          <a:r>
            <a:rPr lang="fr-FR" sz="2500" kern="1200" dirty="0" err="1" smtClean="0"/>
            <a:t>coding</a:t>
          </a:r>
          <a:endParaRPr lang="fr-FR" sz="2500" kern="1200" dirty="0"/>
        </a:p>
      </dsp:txBody>
      <dsp:txXfrm>
        <a:off x="4850045" y="2441597"/>
        <a:ext cx="3325085" cy="16123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D2E587EC-4A3E-4030-BABC-5E0C0236501C}" type="datetimeFigureOut">
              <a:rPr lang="ko-KR" altLang="en-US" smtClean="0"/>
              <a:t>2021-07-08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F4B9519-C8B1-4E82-966F-744A36AA8BB2}" type="slidenum">
              <a:rPr lang="ko-KR" altLang="en-US" smtClean="0"/>
              <a:t>‹N°›</a:t>
            </a:fld>
            <a:endParaRPr lang="ko-KR" altLang="en-US"/>
          </a:p>
        </p:txBody>
      </p:sp>
    </p:spTree>
    <p:extLst>
      <p:ext uri="{BB962C8B-B14F-4D97-AF65-F5344CB8AC3E}">
        <p14:creationId xmlns:p14="http://schemas.microsoft.com/office/powerpoint/2010/main" val="2825368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ko-KR" smtClean="0"/>
              <a:t>Click to edit Master title style</a:t>
            </a:r>
            <a:endParaRPr lang="ko-KR"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D2E587EC-4A3E-4030-BABC-5E0C0236501C}" type="datetimeFigureOut">
              <a:rPr lang="ko-KR" altLang="en-US" smtClean="0"/>
              <a:t>2021-07-08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F4B9519-C8B1-4E82-966F-744A36AA8BB2}" type="slidenum">
              <a:rPr lang="ko-KR" altLang="en-US" smtClean="0"/>
              <a:t>‹N°›</a:t>
            </a:fld>
            <a:endParaRPr lang="ko-KR" altLang="en-US"/>
          </a:p>
        </p:txBody>
      </p:sp>
    </p:spTree>
    <p:extLst>
      <p:ext uri="{BB962C8B-B14F-4D97-AF65-F5344CB8AC3E}">
        <p14:creationId xmlns:p14="http://schemas.microsoft.com/office/powerpoint/2010/main" val="2221001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52736"/>
          </a:xfrm>
        </p:spPr>
        <p:txBody>
          <a:bodyPr/>
          <a:lstStyle>
            <a:lvl1pPr>
              <a:defRPr b="1">
                <a:latin typeface="Arial" pitchFamily="34" charset="0"/>
                <a:cs typeface="Arial" pitchFamily="34" charset="0"/>
              </a:defRPr>
            </a:lvl1pPr>
          </a:lstStyle>
          <a:p>
            <a:r>
              <a:rPr lang="en-US" altLang="ko-KR" dirty="0" smtClean="0"/>
              <a:t> Click to edit Master title style</a:t>
            </a:r>
            <a:endParaRPr lang="ko-KR" altLang="en-US" dirty="0"/>
          </a:p>
        </p:txBody>
      </p:sp>
      <p:sp>
        <p:nvSpPr>
          <p:cNvPr id="3" name="Content Placeholder 2"/>
          <p:cNvSpPr>
            <a:spLocks noGrp="1"/>
          </p:cNvSpPr>
          <p:nvPr>
            <p:ph idx="1"/>
          </p:nvPr>
        </p:nvSpPr>
        <p:spPr/>
        <p:txBody>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10"/>
          </p:nvPr>
        </p:nvSpPr>
        <p:spPr/>
        <p:txBody>
          <a:bodyPr/>
          <a:lstStyle/>
          <a:p>
            <a:fld id="{D2E587EC-4A3E-4030-BABC-5E0C0236501C}" type="datetimeFigureOut">
              <a:rPr lang="ko-KR" altLang="en-US" smtClean="0"/>
              <a:t>2021-07-08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F4B9519-C8B1-4E82-966F-744A36AA8BB2}" type="slidenum">
              <a:rPr lang="ko-KR" altLang="en-US" smtClean="0"/>
              <a:t>‹N°›</a:t>
            </a:fld>
            <a:endParaRPr lang="ko-KR" altLang="en-US"/>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ko-KR" smtClean="0"/>
              <a:t>Click to edit Master title style</a:t>
            </a:r>
            <a:endParaRPr lang="ko-KR"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ko-KR" smtClean="0"/>
              <a:t>Click to edit Master text styles</a:t>
            </a:r>
          </a:p>
        </p:txBody>
      </p:sp>
      <p:sp>
        <p:nvSpPr>
          <p:cNvPr id="4" name="Date Placeholder 3"/>
          <p:cNvSpPr>
            <a:spLocks noGrp="1"/>
          </p:cNvSpPr>
          <p:nvPr>
            <p:ph type="dt" sz="half" idx="10"/>
          </p:nvPr>
        </p:nvSpPr>
        <p:spPr/>
        <p:txBody>
          <a:bodyPr/>
          <a:lstStyle/>
          <a:p>
            <a:fld id="{D2E587EC-4A3E-4030-BABC-5E0C0236501C}" type="datetimeFigureOut">
              <a:rPr lang="ko-KR" altLang="en-US" smtClean="0"/>
              <a:t>2021-07-08</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6F4B9519-C8B1-4E82-966F-744A36AA8BB2}" type="slidenum">
              <a:rPr lang="ko-KR" altLang="en-US" smtClean="0"/>
              <a:t>‹N°›</a:t>
            </a:fld>
            <a:endParaRPr lang="ko-KR" altLang="en-US"/>
          </a:p>
        </p:txBody>
      </p:sp>
    </p:spTree>
    <p:extLst>
      <p:ext uri="{BB962C8B-B14F-4D97-AF65-F5344CB8AC3E}">
        <p14:creationId xmlns:p14="http://schemas.microsoft.com/office/powerpoint/2010/main" val="181979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smtClean="0"/>
              <a:t>Click to edit Master title style</a:t>
            </a:r>
            <a:endParaRPr lang="ko-KR"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Date Placeholder 4"/>
          <p:cNvSpPr>
            <a:spLocks noGrp="1"/>
          </p:cNvSpPr>
          <p:nvPr>
            <p:ph type="dt" sz="half" idx="10"/>
          </p:nvPr>
        </p:nvSpPr>
        <p:spPr/>
        <p:txBody>
          <a:bodyPr/>
          <a:lstStyle/>
          <a:p>
            <a:fld id="{D2E587EC-4A3E-4030-BABC-5E0C0236501C}" type="datetimeFigureOut">
              <a:rPr lang="ko-KR" altLang="en-US" smtClean="0"/>
              <a:t>2021-07-08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F4B9519-C8B1-4E82-966F-744A36AA8BB2}" type="slidenum">
              <a:rPr lang="ko-KR" altLang="en-US" smtClean="0"/>
              <a:t>‹N°›</a:t>
            </a:fld>
            <a:endParaRPr lang="ko-KR" altLang="en-US"/>
          </a:p>
        </p:txBody>
      </p:sp>
    </p:spTree>
    <p:extLst>
      <p:ext uri="{BB962C8B-B14F-4D97-AF65-F5344CB8AC3E}">
        <p14:creationId xmlns:p14="http://schemas.microsoft.com/office/powerpoint/2010/main" val="184590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ko-KR" smtClean="0"/>
              <a:t>Click to edit Master title style</a:t>
            </a:r>
            <a:endParaRPr lang="ko-KR"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7" name="Date Placeholder 6"/>
          <p:cNvSpPr>
            <a:spLocks noGrp="1"/>
          </p:cNvSpPr>
          <p:nvPr>
            <p:ph type="dt" sz="half" idx="10"/>
          </p:nvPr>
        </p:nvSpPr>
        <p:spPr/>
        <p:txBody>
          <a:bodyPr/>
          <a:lstStyle/>
          <a:p>
            <a:fld id="{D2E587EC-4A3E-4030-BABC-5E0C0236501C}" type="datetimeFigureOut">
              <a:rPr lang="ko-KR" altLang="en-US" smtClean="0"/>
              <a:t>2021-07-08</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6F4B9519-C8B1-4E82-966F-744A36AA8BB2}" type="slidenum">
              <a:rPr lang="ko-KR" altLang="en-US" smtClean="0"/>
              <a:t>‹N°›</a:t>
            </a:fld>
            <a:endParaRPr lang="ko-KR" altLang="en-US"/>
          </a:p>
        </p:txBody>
      </p:sp>
    </p:spTree>
    <p:extLst>
      <p:ext uri="{BB962C8B-B14F-4D97-AF65-F5344CB8AC3E}">
        <p14:creationId xmlns:p14="http://schemas.microsoft.com/office/powerpoint/2010/main" val="1834140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0" y="16778"/>
            <a:ext cx="9144000" cy="1052736"/>
          </a:xfrm>
        </p:spPr>
        <p:txBody>
          <a:bodyPr/>
          <a:lstStyle/>
          <a:p>
            <a:r>
              <a:rPr lang="en-US" altLang="ko-KR" smtClean="0"/>
              <a:t>Click to edit Master title style</a:t>
            </a:r>
            <a:endParaRPr lang="ko-KR" altLang="en-US"/>
          </a:p>
        </p:txBody>
      </p:sp>
      <p:sp>
        <p:nvSpPr>
          <p:cNvPr id="3" name="Date Placeholder 2"/>
          <p:cNvSpPr>
            <a:spLocks noGrp="1"/>
          </p:cNvSpPr>
          <p:nvPr>
            <p:ph type="dt" sz="half" idx="10"/>
          </p:nvPr>
        </p:nvSpPr>
        <p:spPr/>
        <p:txBody>
          <a:bodyPr/>
          <a:lstStyle/>
          <a:p>
            <a:fld id="{D2E587EC-4A3E-4030-BABC-5E0C0236501C}" type="datetimeFigureOut">
              <a:rPr lang="ko-KR" altLang="en-US" smtClean="0"/>
              <a:t>2021-07-08</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6F4B9519-C8B1-4E82-966F-744A36AA8BB2}" type="slidenum">
              <a:rPr lang="ko-KR" altLang="en-US" smtClean="0"/>
              <a:t>‹N°›</a:t>
            </a:fld>
            <a:endParaRPr lang="ko-KR" altLang="en-US"/>
          </a:p>
        </p:txBody>
      </p:sp>
    </p:spTree>
    <p:extLst>
      <p:ext uri="{BB962C8B-B14F-4D97-AF65-F5344CB8AC3E}">
        <p14:creationId xmlns:p14="http://schemas.microsoft.com/office/powerpoint/2010/main" val="3978738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E587EC-4A3E-4030-BABC-5E0C0236501C}" type="datetimeFigureOut">
              <a:rPr lang="ko-KR" altLang="en-US" smtClean="0"/>
              <a:t>2021-07-08</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6F4B9519-C8B1-4E82-966F-744A36AA8BB2}" type="slidenum">
              <a:rPr lang="ko-KR" altLang="en-US" smtClean="0"/>
              <a:t>‹N°›</a:t>
            </a:fld>
            <a:endParaRPr lang="ko-KR" altLang="en-US"/>
          </a:p>
        </p:txBody>
      </p:sp>
    </p:spTree>
    <p:extLst>
      <p:ext uri="{BB962C8B-B14F-4D97-AF65-F5344CB8AC3E}">
        <p14:creationId xmlns:p14="http://schemas.microsoft.com/office/powerpoint/2010/main" val="376037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ko-KR" smtClean="0"/>
              <a:t>Click to edit Master title style</a:t>
            </a:r>
            <a:endParaRPr lang="ko-KR"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D2E587EC-4A3E-4030-BABC-5E0C0236501C}" type="datetimeFigureOut">
              <a:rPr lang="ko-KR" altLang="en-US" smtClean="0"/>
              <a:t>2021-07-08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F4B9519-C8B1-4E82-966F-744A36AA8BB2}" type="slidenum">
              <a:rPr lang="ko-KR" altLang="en-US" smtClean="0"/>
              <a:t>‹N°›</a:t>
            </a:fld>
            <a:endParaRPr lang="ko-KR" altLang="en-US"/>
          </a:p>
        </p:txBody>
      </p:sp>
    </p:spTree>
    <p:extLst>
      <p:ext uri="{BB962C8B-B14F-4D97-AF65-F5344CB8AC3E}">
        <p14:creationId xmlns:p14="http://schemas.microsoft.com/office/powerpoint/2010/main" val="2046782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ko-KR" smtClean="0"/>
              <a:t>Click to edit Master title style</a:t>
            </a:r>
            <a:endParaRPr lang="ko-KR"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smtClean="0"/>
              <a:t>Click to edit Master text styles</a:t>
            </a:r>
          </a:p>
        </p:txBody>
      </p:sp>
      <p:sp>
        <p:nvSpPr>
          <p:cNvPr id="5" name="Date Placeholder 4"/>
          <p:cNvSpPr>
            <a:spLocks noGrp="1"/>
          </p:cNvSpPr>
          <p:nvPr>
            <p:ph type="dt" sz="half" idx="10"/>
          </p:nvPr>
        </p:nvSpPr>
        <p:spPr/>
        <p:txBody>
          <a:bodyPr/>
          <a:lstStyle/>
          <a:p>
            <a:fld id="{D2E587EC-4A3E-4030-BABC-5E0C0236501C}" type="datetimeFigureOut">
              <a:rPr lang="ko-KR" altLang="en-US" smtClean="0"/>
              <a:t>2021-07-08</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6F4B9519-C8B1-4E82-966F-744A36AA8BB2}" type="slidenum">
              <a:rPr lang="ko-KR" altLang="en-US" smtClean="0"/>
              <a:t>‹N°›</a:t>
            </a:fld>
            <a:endParaRPr lang="ko-KR" altLang="en-US"/>
          </a:p>
        </p:txBody>
      </p:sp>
    </p:spTree>
    <p:extLst>
      <p:ext uri="{BB962C8B-B14F-4D97-AF65-F5344CB8AC3E}">
        <p14:creationId xmlns:p14="http://schemas.microsoft.com/office/powerpoint/2010/main" val="2028806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16778"/>
            <a:ext cx="9144000" cy="1052736"/>
          </a:xfrm>
          <a:prstGeom prst="rect">
            <a:avLst/>
          </a:prstGeom>
        </p:spPr>
        <p:txBody>
          <a:bodyPr vert="horz" lIns="91440" tIns="45720" rIns="91440" bIns="45720" rtlCol="0" anchor="ctr">
            <a:noAutofit/>
          </a:bodyPr>
          <a:lstStyle/>
          <a:p>
            <a:r>
              <a:rPr lang="en-US" altLang="ko-KR" dirty="0" smtClean="0"/>
              <a:t> Click to edit Master title</a:t>
            </a:r>
            <a:endParaRPr lang="ko-KR" alt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ko-KR" smtClean="0"/>
              <a:t>Click to edit Master text styles</a:t>
            </a:r>
          </a:p>
          <a:p>
            <a:pPr lvl="1"/>
            <a:r>
              <a:rPr lang="en-US" altLang="ko-KR" smtClean="0"/>
              <a:t>Second level</a:t>
            </a:r>
          </a:p>
          <a:p>
            <a:pPr lvl="2"/>
            <a:r>
              <a:rPr lang="en-US" altLang="ko-KR" smtClean="0"/>
              <a:t>Third level</a:t>
            </a:r>
          </a:p>
          <a:p>
            <a:pPr lvl="3"/>
            <a:r>
              <a:rPr lang="en-US" altLang="ko-KR" smtClean="0"/>
              <a:t>Fourth level</a:t>
            </a:r>
          </a:p>
          <a:p>
            <a:pPr lvl="4"/>
            <a:r>
              <a:rPr lang="en-US" altLang="ko-KR" smtClean="0"/>
              <a:t>Fifth level</a:t>
            </a:r>
            <a:endParaRPr lang="ko-KR"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E587EC-4A3E-4030-BABC-5E0C0236501C}" type="datetimeFigureOut">
              <a:rPr lang="ko-KR" altLang="en-US" smtClean="0"/>
              <a:t>2021-07-08</a:t>
            </a:fld>
            <a:endParaRPr lang="ko-KR"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4B9519-C8B1-4E82-966F-744A36AA8BB2}" type="slidenum">
              <a:rPr lang="ko-KR" altLang="en-US" smtClean="0"/>
              <a:t>‹N°›</a:t>
            </a:fld>
            <a:endParaRPr lang="ko-KR" altLang="en-US"/>
          </a:p>
        </p:txBody>
      </p:sp>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45732" y="3501008"/>
            <a:ext cx="3240360" cy="338554"/>
          </a:xfrm>
          <a:prstGeom prst="rect">
            <a:avLst/>
          </a:prstGeom>
          <a:noFill/>
        </p:spPr>
        <p:txBody>
          <a:bodyPr wrap="square">
            <a:spAutoFit/>
          </a:bodyPr>
          <a:lstStyle/>
          <a:p>
            <a:pPr fontAlgn="auto">
              <a:spcBef>
                <a:spcPts val="0"/>
              </a:spcBef>
              <a:spcAft>
                <a:spcPts val="0"/>
              </a:spcAft>
              <a:defRPr/>
            </a:pPr>
            <a:r>
              <a:rPr lang="en-US" altLang="ko-KR" sz="1600" b="1" dirty="0">
                <a:solidFill>
                  <a:schemeClr val="bg1"/>
                </a:solidFill>
                <a:latin typeface="Arial" pitchFamily="34" charset="0"/>
                <a:cs typeface="Arial" pitchFamily="34" charset="0"/>
              </a:rPr>
              <a:t>Web Fundamentals Workshop</a:t>
            </a:r>
            <a:endParaRPr kumimoji="0" lang="en-US" altLang="ko-KR" sz="1600" b="1" dirty="0">
              <a:solidFill>
                <a:schemeClr val="bg1"/>
              </a:solidFill>
              <a:latin typeface="Arial" pitchFamily="34" charset="0"/>
              <a:cs typeface="Arial" pitchFamily="34" charset="0"/>
            </a:endParaRPr>
          </a:p>
        </p:txBody>
      </p:sp>
      <p:sp>
        <p:nvSpPr>
          <p:cNvPr id="5" name="TextBox 1"/>
          <p:cNvSpPr txBox="1">
            <a:spLocks noChangeArrowheads="1"/>
          </p:cNvSpPr>
          <p:nvPr/>
        </p:nvSpPr>
        <p:spPr bwMode="auto">
          <a:xfrm>
            <a:off x="3779912" y="2492896"/>
            <a:ext cx="4572000" cy="523220"/>
          </a:xfrm>
          <a:prstGeom prst="rect">
            <a:avLst/>
          </a:prstGeom>
          <a:noFill/>
          <a:ln w="9525">
            <a:noFill/>
            <a:miter lim="800000"/>
            <a:headEnd/>
            <a:tailEnd/>
          </a:ln>
        </p:spPr>
        <p:txBody>
          <a:bodyPr wrap="square">
            <a:spAutoFit/>
          </a:bodyPr>
          <a:lstStyle/>
          <a:p>
            <a:r>
              <a:rPr lang="en-US" altLang="ko-KR" sz="2800" b="1" dirty="0" smtClean="0">
                <a:solidFill>
                  <a:schemeClr val="bg1"/>
                </a:solidFill>
                <a:latin typeface="Arial" pitchFamily="34" charset="0"/>
                <a:ea typeface="맑은 고딕" pitchFamily="50" charset="-127"/>
                <a:cs typeface="Arial" pitchFamily="34" charset="0"/>
              </a:rPr>
              <a:t>INTRODUCTION TO WEB</a:t>
            </a:r>
          </a:p>
        </p:txBody>
      </p:sp>
    </p:spTree>
    <p:extLst>
      <p:ext uri="{BB962C8B-B14F-4D97-AF65-F5344CB8AC3E}">
        <p14:creationId xmlns:p14="http://schemas.microsoft.com/office/powerpoint/2010/main" val="1941221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Topics :</a:t>
            </a:r>
            <a:endParaRPr lang="fr-FR" dirty="0"/>
          </a:p>
        </p:txBody>
      </p:sp>
      <p:sp>
        <p:nvSpPr>
          <p:cNvPr id="3" name="Espace réservé du contenu 2"/>
          <p:cNvSpPr>
            <a:spLocks noGrp="1"/>
          </p:cNvSpPr>
          <p:nvPr>
            <p:ph idx="1"/>
          </p:nvPr>
        </p:nvSpPr>
        <p:spPr/>
        <p:txBody>
          <a:bodyPr/>
          <a:lstStyle/>
          <a:p>
            <a:r>
              <a:rPr lang="fr-FR" dirty="0" smtClean="0"/>
              <a:t>Web Vs Internet</a:t>
            </a:r>
          </a:p>
          <a:p>
            <a:r>
              <a:rPr lang="fr-FR" dirty="0" smtClean="0"/>
              <a:t>How </a:t>
            </a:r>
            <a:r>
              <a:rPr lang="fr-FR" dirty="0"/>
              <a:t>the web </a:t>
            </a:r>
            <a:r>
              <a:rPr lang="fr-FR" dirty="0" err="1" smtClean="0"/>
              <a:t>works</a:t>
            </a:r>
            <a:endParaRPr lang="fr-FR" dirty="0" smtClean="0"/>
          </a:p>
          <a:p>
            <a:r>
              <a:rPr lang="fr-FR" dirty="0" err="1" smtClean="0"/>
              <a:t>Protocols</a:t>
            </a:r>
            <a:r>
              <a:rPr lang="fr-FR" dirty="0"/>
              <a:t>, servers and </a:t>
            </a:r>
            <a:r>
              <a:rPr lang="fr-FR" dirty="0" smtClean="0"/>
              <a:t>api</a:t>
            </a:r>
          </a:p>
          <a:p>
            <a:r>
              <a:rPr lang="fr-FR" dirty="0" err="1" smtClean="0"/>
              <a:t>Database</a:t>
            </a:r>
            <a:endParaRPr lang="fr-FR" dirty="0" smtClean="0"/>
          </a:p>
          <a:p>
            <a:r>
              <a:rPr lang="fr-FR" dirty="0" smtClean="0"/>
              <a:t>Web </a:t>
            </a:r>
            <a:r>
              <a:rPr lang="fr-FR" dirty="0" err="1" smtClean="0"/>
              <a:t>development</a:t>
            </a:r>
            <a:endParaRPr lang="fr-FR" dirty="0" smtClean="0"/>
          </a:p>
          <a:p>
            <a:r>
              <a:rPr lang="en-US" dirty="0"/>
              <a:t>W</a:t>
            </a:r>
            <a:r>
              <a:rPr lang="en-US" dirty="0" smtClean="0"/>
              <a:t>ays </a:t>
            </a:r>
            <a:r>
              <a:rPr lang="en-US" dirty="0"/>
              <a:t>to create a website</a:t>
            </a:r>
            <a:endParaRPr lang="fr-FR" dirty="0"/>
          </a:p>
        </p:txBody>
      </p:sp>
    </p:spTree>
    <p:extLst>
      <p:ext uri="{BB962C8B-B14F-4D97-AF65-F5344CB8AC3E}">
        <p14:creationId xmlns:p14="http://schemas.microsoft.com/office/powerpoint/2010/main" val="163994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545802" y="2767744"/>
            <a:ext cx="3970784" cy="2140142"/>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accent1">
                    <a:lumMod val="50000"/>
                  </a:schemeClr>
                </a:solidFill>
              </a:rPr>
              <a:t>The web is one of the means of </a:t>
            </a:r>
            <a:r>
              <a:rPr lang="en-US" sz="1600" dirty="0" smtClean="0">
                <a:solidFill>
                  <a:schemeClr val="accent1">
                    <a:lumMod val="50000"/>
                  </a:schemeClr>
                </a:solidFill>
              </a:rPr>
              <a:t/>
            </a:r>
            <a:br>
              <a:rPr lang="en-US" sz="1600" dirty="0" smtClean="0">
                <a:solidFill>
                  <a:schemeClr val="accent1">
                    <a:lumMod val="50000"/>
                  </a:schemeClr>
                </a:solidFill>
              </a:rPr>
            </a:br>
            <a:r>
              <a:rPr lang="en-US" sz="1600" dirty="0" smtClean="0">
                <a:solidFill>
                  <a:schemeClr val="accent1">
                    <a:lumMod val="50000"/>
                  </a:schemeClr>
                </a:solidFill>
              </a:rPr>
              <a:t>sharing </a:t>
            </a:r>
            <a:r>
              <a:rPr lang="en-US" sz="1600" dirty="0">
                <a:solidFill>
                  <a:schemeClr val="accent1">
                    <a:lumMod val="50000"/>
                  </a:schemeClr>
                </a:solidFill>
              </a:rPr>
              <a:t>information on the </a:t>
            </a:r>
            <a:r>
              <a:rPr lang="en-US" sz="1600" dirty="0" smtClean="0">
                <a:solidFill>
                  <a:schemeClr val="accent1">
                    <a:lumMod val="50000"/>
                  </a:schemeClr>
                </a:solidFill>
              </a:rPr>
              <a:t>internet</a:t>
            </a:r>
          </a:p>
          <a:p>
            <a:pPr marL="285750" indent="-285750">
              <a:buFont typeface="Arial" panose="020B0604020202020204" pitchFamily="34" charset="0"/>
              <a:buChar char="•"/>
            </a:pPr>
            <a:r>
              <a:rPr lang="en-US" sz="1600" dirty="0">
                <a:solidFill>
                  <a:schemeClr val="accent1">
                    <a:lumMod val="50000"/>
                  </a:schemeClr>
                </a:solidFill>
              </a:rPr>
              <a:t>the web is made up of billions of </a:t>
            </a:r>
            <a:r>
              <a:rPr lang="en-US" sz="1600" dirty="0" smtClean="0">
                <a:solidFill>
                  <a:schemeClr val="accent1">
                    <a:lumMod val="50000"/>
                  </a:schemeClr>
                </a:solidFill>
              </a:rPr>
              <a:t/>
            </a:r>
            <a:br>
              <a:rPr lang="en-US" sz="1600" dirty="0" smtClean="0">
                <a:solidFill>
                  <a:schemeClr val="accent1">
                    <a:lumMod val="50000"/>
                  </a:schemeClr>
                </a:solidFill>
              </a:rPr>
            </a:br>
            <a:r>
              <a:rPr lang="en-US" sz="1600" dirty="0" smtClean="0">
                <a:solidFill>
                  <a:schemeClr val="accent1">
                    <a:lumMod val="50000"/>
                  </a:schemeClr>
                </a:solidFill>
              </a:rPr>
              <a:t>connected </a:t>
            </a:r>
            <a:r>
              <a:rPr lang="en-US" sz="1600" dirty="0">
                <a:solidFill>
                  <a:schemeClr val="accent1">
                    <a:lumMod val="50000"/>
                  </a:schemeClr>
                </a:solidFill>
              </a:rPr>
              <a:t>digital documents that are displayed in a web browser</a:t>
            </a:r>
            <a:endParaRPr lang="en-US" sz="1600" dirty="0" smtClean="0">
              <a:solidFill>
                <a:schemeClr val="accent1">
                  <a:lumMod val="50000"/>
                </a:schemeClr>
              </a:solidFill>
            </a:endParaRPr>
          </a:p>
          <a:p>
            <a:pPr marL="285750" indent="-285750">
              <a:buFont typeface="Arial" panose="020B0604020202020204" pitchFamily="34" charset="0"/>
              <a:buChar char="•"/>
            </a:pPr>
            <a:endParaRPr lang="fr-FR" sz="1600" dirty="0">
              <a:solidFill>
                <a:schemeClr val="accent1">
                  <a:lumMod val="50000"/>
                </a:schemeClr>
              </a:solidFill>
            </a:endParaRPr>
          </a:p>
        </p:txBody>
      </p:sp>
      <p:sp>
        <p:nvSpPr>
          <p:cNvPr id="2" name="Titre 1"/>
          <p:cNvSpPr>
            <a:spLocks noGrp="1"/>
          </p:cNvSpPr>
          <p:nvPr>
            <p:ph type="title"/>
          </p:nvPr>
        </p:nvSpPr>
        <p:spPr/>
        <p:txBody>
          <a:bodyPr/>
          <a:lstStyle/>
          <a:p>
            <a:pPr algn="ctr"/>
            <a:r>
              <a:rPr lang="fr-FR" dirty="0"/>
              <a:t>Web Vs </a:t>
            </a:r>
            <a:r>
              <a:rPr lang="fr-FR" dirty="0" smtClean="0"/>
              <a:t>Internet</a:t>
            </a:r>
            <a:endParaRPr lang="fr-FR" dirty="0"/>
          </a:p>
        </p:txBody>
      </p:sp>
      <p:sp>
        <p:nvSpPr>
          <p:cNvPr id="19" name="Rectangle 18"/>
          <p:cNvSpPr/>
          <p:nvPr/>
        </p:nvSpPr>
        <p:spPr>
          <a:xfrm>
            <a:off x="611560" y="2333568"/>
            <a:ext cx="2520280" cy="576064"/>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smtClean="0"/>
              <a:t>Web</a:t>
            </a:r>
            <a:endParaRPr lang="fr-FR" sz="2800" dirty="0"/>
          </a:p>
        </p:txBody>
      </p:sp>
      <p:sp>
        <p:nvSpPr>
          <p:cNvPr id="23" name="Rectangle 22"/>
          <p:cNvSpPr/>
          <p:nvPr/>
        </p:nvSpPr>
        <p:spPr>
          <a:xfrm>
            <a:off x="4782132" y="2767744"/>
            <a:ext cx="3970784" cy="2140142"/>
          </a:xfrm>
          <a:prstGeom prst="rect">
            <a:avLst/>
          </a:prstGeom>
          <a:solidFill>
            <a:schemeClr val="tx2">
              <a:lumMod val="20000"/>
              <a:lumOff val="8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smtClean="0">
                <a:solidFill>
                  <a:schemeClr val="accent1">
                    <a:lumMod val="50000"/>
                  </a:schemeClr>
                </a:solidFill>
              </a:rPr>
              <a:t>Internet </a:t>
            </a:r>
            <a:r>
              <a:rPr lang="en-US" sz="1600" dirty="0">
                <a:solidFill>
                  <a:schemeClr val="accent1">
                    <a:lumMod val="50000"/>
                  </a:schemeClr>
                </a:solidFill>
              </a:rPr>
              <a:t>is a worldwide network of </a:t>
            </a:r>
            <a:r>
              <a:rPr lang="en-US" sz="1600" dirty="0" smtClean="0">
                <a:solidFill>
                  <a:schemeClr val="accent1">
                    <a:lumMod val="50000"/>
                  </a:schemeClr>
                </a:solidFill>
              </a:rPr>
              <a:t/>
            </a:r>
            <a:br>
              <a:rPr lang="en-US" sz="1600" dirty="0" smtClean="0">
                <a:solidFill>
                  <a:schemeClr val="accent1">
                    <a:lumMod val="50000"/>
                  </a:schemeClr>
                </a:solidFill>
              </a:rPr>
            </a:br>
            <a:r>
              <a:rPr lang="en-US" sz="1600" dirty="0" smtClean="0">
                <a:solidFill>
                  <a:schemeClr val="accent1">
                    <a:lumMod val="50000"/>
                  </a:schemeClr>
                </a:solidFill>
              </a:rPr>
              <a:t>billions </a:t>
            </a:r>
            <a:r>
              <a:rPr lang="en-US" sz="1600" dirty="0">
                <a:solidFill>
                  <a:schemeClr val="accent1">
                    <a:lumMod val="50000"/>
                  </a:schemeClr>
                </a:solidFill>
              </a:rPr>
              <a:t>of servers, hardware </a:t>
            </a:r>
            <a:r>
              <a:rPr lang="en-US" sz="1600" dirty="0" smtClean="0">
                <a:solidFill>
                  <a:schemeClr val="accent1">
                    <a:lumMod val="50000"/>
                  </a:schemeClr>
                </a:solidFill>
              </a:rPr>
              <a:t/>
            </a:r>
            <a:br>
              <a:rPr lang="en-US" sz="1600" dirty="0" smtClean="0">
                <a:solidFill>
                  <a:schemeClr val="accent1">
                    <a:lumMod val="50000"/>
                  </a:schemeClr>
                </a:solidFill>
              </a:rPr>
            </a:br>
            <a:r>
              <a:rPr lang="en-US" sz="1600" dirty="0" smtClean="0">
                <a:solidFill>
                  <a:schemeClr val="accent1">
                    <a:lumMod val="50000"/>
                  </a:schemeClr>
                </a:solidFill>
              </a:rPr>
              <a:t>peripheral computers</a:t>
            </a:r>
          </a:p>
          <a:p>
            <a:pPr marL="285750" indent="-285750">
              <a:buFont typeface="Arial" panose="020B0604020202020204" pitchFamily="34" charset="0"/>
              <a:buChar char="•"/>
            </a:pPr>
            <a:r>
              <a:rPr lang="en-US" sz="1600" dirty="0">
                <a:solidFill>
                  <a:schemeClr val="accent1">
                    <a:lumMod val="50000"/>
                  </a:schemeClr>
                </a:solidFill>
              </a:rPr>
              <a:t>Internet is a worldwide network </a:t>
            </a:r>
            <a:r>
              <a:rPr lang="en-US" sz="1600" dirty="0" smtClean="0">
                <a:solidFill>
                  <a:schemeClr val="accent1">
                    <a:lumMod val="50000"/>
                  </a:schemeClr>
                </a:solidFill>
              </a:rPr>
              <a:t/>
            </a:r>
            <a:br>
              <a:rPr lang="en-US" sz="1600" dirty="0" smtClean="0">
                <a:solidFill>
                  <a:schemeClr val="accent1">
                    <a:lumMod val="50000"/>
                  </a:schemeClr>
                </a:solidFill>
              </a:rPr>
            </a:br>
            <a:r>
              <a:rPr lang="en-US" sz="1600" dirty="0" smtClean="0">
                <a:solidFill>
                  <a:schemeClr val="accent1">
                    <a:lumMod val="50000"/>
                  </a:schemeClr>
                </a:solidFill>
              </a:rPr>
              <a:t>resulting </a:t>
            </a:r>
            <a:r>
              <a:rPr lang="en-US" sz="1600" dirty="0">
                <a:solidFill>
                  <a:schemeClr val="accent1">
                    <a:lumMod val="50000"/>
                  </a:schemeClr>
                </a:solidFill>
              </a:rPr>
              <a:t>from the meeting of several networks and uses the TCP / IP </a:t>
            </a:r>
            <a:r>
              <a:rPr lang="en-US" sz="1600" dirty="0" smtClean="0">
                <a:solidFill>
                  <a:schemeClr val="accent1">
                    <a:lumMod val="50000"/>
                  </a:schemeClr>
                </a:solidFill>
              </a:rPr>
              <a:t/>
            </a:r>
            <a:br>
              <a:rPr lang="en-US" sz="1600" dirty="0" smtClean="0">
                <a:solidFill>
                  <a:schemeClr val="accent1">
                    <a:lumMod val="50000"/>
                  </a:schemeClr>
                </a:solidFill>
              </a:rPr>
            </a:br>
            <a:r>
              <a:rPr lang="en-US" sz="1600" dirty="0" smtClean="0">
                <a:solidFill>
                  <a:schemeClr val="accent1">
                    <a:lumMod val="50000"/>
                  </a:schemeClr>
                </a:solidFill>
              </a:rPr>
              <a:t>protocol</a:t>
            </a:r>
            <a:r>
              <a:rPr lang="en-US" sz="1600" dirty="0">
                <a:solidFill>
                  <a:schemeClr val="accent1">
                    <a:lumMod val="50000"/>
                  </a:schemeClr>
                </a:solidFill>
              </a:rPr>
              <a:t>.</a:t>
            </a:r>
            <a:endParaRPr lang="fr-FR" sz="1600" dirty="0">
              <a:solidFill>
                <a:schemeClr val="accent1">
                  <a:lumMod val="50000"/>
                </a:schemeClr>
              </a:solidFill>
            </a:endParaRPr>
          </a:p>
        </p:txBody>
      </p:sp>
      <p:sp>
        <p:nvSpPr>
          <p:cNvPr id="21" name="Rectangle 20"/>
          <p:cNvSpPr/>
          <p:nvPr/>
        </p:nvSpPr>
        <p:spPr>
          <a:xfrm>
            <a:off x="4860032" y="2333568"/>
            <a:ext cx="2520280" cy="576064"/>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t>Internet</a:t>
            </a:r>
          </a:p>
        </p:txBody>
      </p:sp>
      <p:sp>
        <p:nvSpPr>
          <p:cNvPr id="15" name="Organigramme : Alternative 14"/>
          <p:cNvSpPr/>
          <p:nvPr/>
        </p:nvSpPr>
        <p:spPr>
          <a:xfrm>
            <a:off x="4003383" y="3665122"/>
            <a:ext cx="1291952" cy="118394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dirty="0" smtClean="0">
                <a:solidFill>
                  <a:schemeClr val="accent1">
                    <a:lumMod val="50000"/>
                  </a:schemeClr>
                </a:solidFill>
                <a:effectLst>
                  <a:outerShdw blurRad="38100" dist="38100" dir="2700000" algn="tl">
                    <a:srgbClr val="000000">
                      <a:alpha val="43137"/>
                    </a:srgbClr>
                  </a:outerShdw>
                </a:effectLst>
              </a:rPr>
              <a:t>Vs</a:t>
            </a:r>
            <a:endParaRPr lang="fr-FR" sz="4400" dirty="0">
              <a:solidFill>
                <a:schemeClr val="accent1">
                  <a:lumMod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58306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p:cNvSpPr txBox="1">
            <a:spLocks/>
          </p:cNvSpPr>
          <p:nvPr/>
        </p:nvSpPr>
        <p:spPr>
          <a:xfrm>
            <a:off x="-8880" y="0"/>
            <a:ext cx="9144000" cy="1052736"/>
          </a:xfrm>
          <a:prstGeom prst="rect">
            <a:avLst/>
          </a:prstGeom>
        </p:spPr>
        <p:txBody>
          <a:bodyPr vert="horz" lIns="91440" tIns="45720" rIns="91440" bIns="45720" rtlCol="0" anchor="ctr">
            <a:noAutofit/>
          </a:bodyPr>
          <a:lst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a:lstStyle>
          <a:p>
            <a:pPr algn="ctr"/>
            <a:r>
              <a:rPr lang="fr-FR" dirty="0" smtClean="0"/>
              <a:t>How the web </a:t>
            </a:r>
            <a:r>
              <a:rPr lang="fr-FR" dirty="0" err="1" smtClean="0"/>
              <a:t>works</a:t>
            </a:r>
            <a:endParaRPr lang="fr-FR" dirty="0"/>
          </a:p>
        </p:txBody>
      </p:sp>
      <p:pic>
        <p:nvPicPr>
          <p:cNvPr id="1026" name="Picture 2" descr="https://2.bp.blogspot.com/-LbuS2zupohg/XMx67L4hcLI/AAAAAAAAGXM/46OIjockaDg_9EY6dQUSC74Mxp6nQgzNACLcBGAs/s640/blog1.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3625"/>
          <a:stretch/>
        </p:blipFill>
        <p:spPr bwMode="auto">
          <a:xfrm>
            <a:off x="986892" y="2564904"/>
            <a:ext cx="7152456" cy="2560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88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a:t>Protocols</a:t>
            </a:r>
            <a:r>
              <a:rPr lang="fr-FR" dirty="0"/>
              <a:t>, servers and </a:t>
            </a:r>
            <a:r>
              <a:rPr lang="fr-FR" dirty="0" smtClean="0"/>
              <a:t>API</a:t>
            </a:r>
            <a:endParaRPr lang="fr-FR" dirty="0"/>
          </a:p>
        </p:txBody>
      </p:sp>
      <p:sp>
        <p:nvSpPr>
          <p:cNvPr id="3" name="Espace réservé du contenu 2"/>
          <p:cNvSpPr>
            <a:spLocks noGrp="1"/>
          </p:cNvSpPr>
          <p:nvPr>
            <p:ph idx="1"/>
          </p:nvPr>
        </p:nvSpPr>
        <p:spPr>
          <a:xfrm>
            <a:off x="457200" y="1556792"/>
            <a:ext cx="8229600" cy="5112568"/>
          </a:xfrm>
        </p:spPr>
        <p:txBody>
          <a:bodyPr>
            <a:normAutofit fontScale="92500" lnSpcReduction="20000"/>
          </a:bodyPr>
          <a:lstStyle/>
          <a:p>
            <a:pPr>
              <a:buFont typeface="Wingdings" panose="05000000000000000000" pitchFamily="2" charset="2"/>
              <a:buChar char="Ø"/>
            </a:pPr>
            <a:r>
              <a:rPr lang="en-US" sz="1800" dirty="0"/>
              <a:t>A </a:t>
            </a:r>
            <a:r>
              <a:rPr lang="en-US" sz="1800" b="1" dirty="0"/>
              <a:t>protocol </a:t>
            </a:r>
            <a:r>
              <a:rPr lang="en-US" sz="1800" dirty="0"/>
              <a:t>is a standard method that allows communication between processes (possibly running on different machines), that is to say a set of rules and procedures to be followed to send and receive data on a network. There are several depending on what is expected of the communication. Some protocols will, for example, be specialized in exchanging files (FTP), others can be used to simply manage the state of transmission and errors (this is the case of the ICMP protocol), </a:t>
            </a:r>
            <a:r>
              <a:rPr lang="en-US" sz="1800" dirty="0" smtClean="0"/>
              <a:t>...</a:t>
            </a:r>
            <a:br>
              <a:rPr lang="en-US" sz="1800" dirty="0" smtClean="0"/>
            </a:br>
            <a:r>
              <a:rPr lang="en-US" sz="1800" dirty="0" smtClean="0"/>
              <a:t>On </a:t>
            </a:r>
            <a:r>
              <a:rPr lang="en-US" sz="1800" dirty="0"/>
              <a:t>the Internet, the protocols used are part of a series of protocols, that is to say a set of protocols linked together. This protocol suite is called TCP / IP</a:t>
            </a:r>
            <a:r>
              <a:rPr lang="en-US" sz="1800" dirty="0" smtClean="0"/>
              <a:t>.</a:t>
            </a:r>
          </a:p>
          <a:p>
            <a:pPr marL="0" indent="0">
              <a:buNone/>
            </a:pPr>
            <a:endParaRPr lang="en-US" sz="1800" dirty="0" smtClean="0"/>
          </a:p>
          <a:p>
            <a:pPr>
              <a:buFont typeface="Wingdings" panose="05000000000000000000" pitchFamily="2" charset="2"/>
              <a:buChar char="Ø"/>
            </a:pPr>
            <a:r>
              <a:rPr lang="en-US" sz="1800" dirty="0" smtClean="0"/>
              <a:t>A </a:t>
            </a:r>
            <a:r>
              <a:rPr lang="en-US" sz="1800" b="1" dirty="0"/>
              <a:t>server </a:t>
            </a:r>
            <a:r>
              <a:rPr lang="en-US" sz="1800" dirty="0"/>
              <a:t>is a high-power computer which is responsible for providing the service of transmission of information requested by its clients, which may be other computers, mobile devices or even </a:t>
            </a:r>
            <a:r>
              <a:rPr lang="en-US" sz="1800" dirty="0" smtClean="0"/>
              <a:t>printers. </a:t>
            </a:r>
            <a:br>
              <a:rPr lang="en-US" sz="1800" dirty="0" smtClean="0"/>
            </a:br>
            <a:r>
              <a:rPr lang="en-US" sz="1800" dirty="0" smtClean="0"/>
              <a:t>Web </a:t>
            </a:r>
            <a:r>
              <a:rPr lang="en-US" sz="1800" dirty="0"/>
              <a:t>servers are a component of servers whose main function is to store, in a web hosting, all the files of a web page (images, texts, videos, etc.) </a:t>
            </a:r>
            <a:r>
              <a:rPr lang="en-US" sz="1800" dirty="0" smtClean="0"/>
              <a:t/>
            </a:r>
            <a:br>
              <a:rPr lang="en-US" sz="1800" dirty="0" smtClean="0"/>
            </a:br>
            <a:r>
              <a:rPr lang="en-US" sz="1800" dirty="0" smtClean="0"/>
              <a:t>and </a:t>
            </a:r>
            <a:r>
              <a:rPr lang="en-US" sz="1800" dirty="0"/>
              <a:t>to transmit them to users through browsers. using HTTP </a:t>
            </a:r>
            <a:r>
              <a:rPr lang="en-US" sz="1800" dirty="0" smtClean="0"/>
              <a:t>protocol</a:t>
            </a:r>
          </a:p>
          <a:p>
            <a:pPr>
              <a:buFont typeface="Wingdings" panose="05000000000000000000" pitchFamily="2" charset="2"/>
              <a:buChar char="Ø"/>
            </a:pPr>
            <a:endParaRPr lang="en-US" sz="1800" dirty="0" smtClean="0"/>
          </a:p>
          <a:p>
            <a:pPr>
              <a:buFont typeface="Wingdings" panose="05000000000000000000" pitchFamily="2" charset="2"/>
              <a:buChar char="Ø"/>
            </a:pPr>
            <a:r>
              <a:rPr lang="en-US" sz="1800" dirty="0" smtClean="0"/>
              <a:t>An </a:t>
            </a:r>
            <a:r>
              <a:rPr lang="en-US" sz="1800" b="1" dirty="0"/>
              <a:t>API</a:t>
            </a:r>
            <a:r>
              <a:rPr lang="en-US" sz="1800" dirty="0"/>
              <a:t>, for Application programming interface, is a program that allows </a:t>
            </a:r>
            <a:r>
              <a:rPr lang="en-US" sz="1800" dirty="0" smtClean="0"/>
              <a:t/>
            </a:r>
            <a:br>
              <a:rPr lang="en-US" sz="1800" dirty="0" smtClean="0"/>
            </a:br>
            <a:r>
              <a:rPr lang="en-US" sz="1800" dirty="0" smtClean="0"/>
              <a:t>two </a:t>
            </a:r>
            <a:r>
              <a:rPr lang="en-US" sz="1800" dirty="0"/>
              <a:t>separate applications to communicate with each other and exchange data. In particular, this avoids having to recreate and entirely redevelop </a:t>
            </a:r>
            <a:r>
              <a:rPr lang="en-US" sz="1800" dirty="0" smtClean="0"/>
              <a:t/>
            </a:r>
            <a:br>
              <a:rPr lang="en-US" sz="1800" dirty="0" smtClean="0"/>
            </a:br>
            <a:r>
              <a:rPr lang="en-US" sz="1800" dirty="0" smtClean="0"/>
              <a:t>an </a:t>
            </a:r>
            <a:r>
              <a:rPr lang="en-US" sz="1800" dirty="0"/>
              <a:t>application to add its information. For example, it is there to make </a:t>
            </a:r>
            <a:r>
              <a:rPr lang="en-US" sz="1800" dirty="0" smtClean="0"/>
              <a:t/>
            </a:r>
            <a:br>
              <a:rPr lang="en-US" sz="1800" dirty="0" smtClean="0"/>
            </a:br>
            <a:r>
              <a:rPr lang="en-US" sz="1800" dirty="0" smtClean="0"/>
              <a:t>the </a:t>
            </a:r>
            <a:r>
              <a:rPr lang="en-US" sz="1800" dirty="0"/>
              <a:t>link between already existing data and an independent </a:t>
            </a:r>
            <a:r>
              <a:rPr lang="en-US" sz="1800" dirty="0" smtClean="0"/>
              <a:t>program</a:t>
            </a:r>
          </a:p>
          <a:p>
            <a:pPr>
              <a:buFont typeface="Wingdings" panose="05000000000000000000" pitchFamily="2" charset="2"/>
              <a:buChar char="Ø"/>
            </a:pPr>
            <a:endParaRPr lang="en-US" sz="1800" dirty="0" smtClean="0"/>
          </a:p>
          <a:p>
            <a:pPr>
              <a:buFont typeface="Wingdings" panose="05000000000000000000" pitchFamily="2" charset="2"/>
              <a:buChar char="Ø"/>
            </a:pPr>
            <a:endParaRPr lang="fr-FR" dirty="0"/>
          </a:p>
        </p:txBody>
      </p:sp>
    </p:spTree>
    <p:extLst>
      <p:ext uri="{BB962C8B-B14F-4D97-AF65-F5344CB8AC3E}">
        <p14:creationId xmlns:p14="http://schemas.microsoft.com/office/powerpoint/2010/main" val="209989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smtClean="0"/>
              <a:t>Database</a:t>
            </a:r>
            <a:endParaRPr lang="fr-FR" dirty="0"/>
          </a:p>
        </p:txBody>
      </p:sp>
      <p:sp>
        <p:nvSpPr>
          <p:cNvPr id="3" name="Espace réservé du contenu 2"/>
          <p:cNvSpPr>
            <a:spLocks noGrp="1"/>
          </p:cNvSpPr>
          <p:nvPr>
            <p:ph idx="1"/>
          </p:nvPr>
        </p:nvSpPr>
        <p:spPr>
          <a:xfrm>
            <a:off x="457200" y="1700808"/>
            <a:ext cx="8229600" cy="4525963"/>
          </a:xfrm>
        </p:spPr>
        <p:txBody>
          <a:bodyPr/>
          <a:lstStyle/>
          <a:p>
            <a:pPr>
              <a:buFont typeface="Wingdings" panose="05000000000000000000" pitchFamily="2" charset="2"/>
              <a:buChar char="Ø"/>
            </a:pPr>
            <a:endParaRPr lang="en-US" dirty="0" smtClean="0"/>
          </a:p>
          <a:p>
            <a:pPr>
              <a:buFont typeface="Wingdings" panose="05000000000000000000" pitchFamily="2" charset="2"/>
              <a:buChar char="Ø"/>
            </a:pPr>
            <a:r>
              <a:rPr lang="en-US" sz="2400" dirty="0"/>
              <a:t>is an organized collection of structured </a:t>
            </a:r>
            <a:r>
              <a:rPr lang="en-US" sz="2400" dirty="0" smtClean="0"/>
              <a:t/>
            </a:r>
            <a:br>
              <a:rPr lang="en-US" sz="2400" dirty="0" smtClean="0"/>
            </a:br>
            <a:r>
              <a:rPr lang="en-US" sz="2400" dirty="0" smtClean="0"/>
              <a:t>information</a:t>
            </a:r>
          </a:p>
          <a:p>
            <a:pPr>
              <a:buFont typeface="Wingdings" panose="05000000000000000000" pitchFamily="2" charset="2"/>
              <a:buChar char="Ø"/>
            </a:pPr>
            <a:r>
              <a:rPr lang="en-US" sz="2400" dirty="0"/>
              <a:t>supports data storage and </a:t>
            </a:r>
            <a:r>
              <a:rPr lang="en-US" sz="2400" dirty="0" smtClean="0"/>
              <a:t>manipulation</a:t>
            </a:r>
          </a:p>
          <a:p>
            <a:pPr>
              <a:buFont typeface="Wingdings" panose="05000000000000000000" pitchFamily="2" charset="2"/>
              <a:buChar char="Ø"/>
            </a:pPr>
            <a:r>
              <a:rPr lang="en-US" sz="2400" dirty="0"/>
              <a:t>simplifies data </a:t>
            </a:r>
            <a:r>
              <a:rPr lang="en-US" sz="2400" dirty="0" smtClean="0"/>
              <a:t>management</a:t>
            </a:r>
          </a:p>
          <a:p>
            <a:pPr>
              <a:buFont typeface="Wingdings" panose="05000000000000000000" pitchFamily="2" charset="2"/>
              <a:buChar char="Ø"/>
            </a:pPr>
            <a:r>
              <a:rPr lang="en-US" sz="2400" dirty="0"/>
              <a:t> </a:t>
            </a:r>
            <a:r>
              <a:rPr lang="en-US" sz="2400" dirty="0" smtClean="0"/>
              <a:t>can be </a:t>
            </a:r>
            <a:r>
              <a:rPr lang="en-US" sz="2400" dirty="0"/>
              <a:t>easily accessed, managed, modified, updated, controlled, and </a:t>
            </a:r>
            <a:r>
              <a:rPr lang="en-US" sz="2400" dirty="0" smtClean="0"/>
              <a:t>organized</a:t>
            </a:r>
          </a:p>
          <a:p>
            <a:pPr>
              <a:buFont typeface="Wingdings" panose="05000000000000000000" pitchFamily="2" charset="2"/>
              <a:buChar char="Ø"/>
            </a:pPr>
            <a:endParaRPr lang="en-US" sz="2400" dirty="0"/>
          </a:p>
          <a:p>
            <a:pPr marL="0" indent="0">
              <a:buNone/>
            </a:pPr>
            <a:r>
              <a:rPr lang="en-US" sz="2400" dirty="0" smtClean="0">
                <a:solidFill>
                  <a:srgbClr val="781A3C"/>
                </a:solidFill>
                <a:effectLst>
                  <a:outerShdw blurRad="38100" dist="38100" dir="2700000" algn="tl">
                    <a:srgbClr val="000000">
                      <a:alpha val="43137"/>
                    </a:srgbClr>
                  </a:outerShdw>
                </a:effectLst>
              </a:rPr>
              <a:t>The </a:t>
            </a:r>
            <a:r>
              <a:rPr lang="en-US" sz="2400" dirty="0">
                <a:solidFill>
                  <a:srgbClr val="781A3C"/>
                </a:solidFill>
                <a:effectLst>
                  <a:outerShdw blurRad="38100" dist="38100" dir="2700000" algn="tl">
                    <a:srgbClr val="000000">
                      <a:alpha val="43137"/>
                    </a:srgbClr>
                  </a:outerShdw>
                </a:effectLst>
              </a:rPr>
              <a:t>best database for a specific organization depends on the organization's goals, plans and projects</a:t>
            </a:r>
          </a:p>
        </p:txBody>
      </p:sp>
    </p:spTree>
    <p:extLst>
      <p:ext uri="{BB962C8B-B14F-4D97-AF65-F5344CB8AC3E}">
        <p14:creationId xmlns:p14="http://schemas.microsoft.com/office/powerpoint/2010/main" val="579778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marL="0" indent="0">
              <a:buNone/>
            </a:pPr>
            <a:r>
              <a:rPr lang="en-US" dirty="0" smtClean="0"/>
              <a:t>Today</a:t>
            </a:r>
            <a:r>
              <a:rPr lang="en-US" dirty="0"/>
              <a:t>, the number 1 databases </a:t>
            </a:r>
            <a:r>
              <a:rPr lang="en-US" dirty="0" smtClean="0"/>
              <a:t>are :</a:t>
            </a:r>
          </a:p>
          <a:p>
            <a:pPr marL="0" indent="0">
              <a:buNone/>
            </a:pPr>
            <a:endParaRPr lang="en-US" dirty="0"/>
          </a:p>
          <a:p>
            <a:pPr>
              <a:buFont typeface="Wingdings" panose="05000000000000000000" pitchFamily="2" charset="2"/>
              <a:buChar char="Ø"/>
            </a:pPr>
            <a:r>
              <a:rPr lang="en-US" dirty="0" smtClean="0"/>
              <a:t> SQL ( Structured Query Language )</a:t>
            </a:r>
          </a:p>
          <a:p>
            <a:pPr>
              <a:buFont typeface="Wingdings" panose="05000000000000000000" pitchFamily="2" charset="2"/>
              <a:buChar char="Ø"/>
            </a:pPr>
            <a:r>
              <a:rPr lang="en-US" dirty="0" smtClean="0"/>
              <a:t>NoSQL ( Not only SQL )</a:t>
            </a:r>
          </a:p>
          <a:p>
            <a:pPr>
              <a:buFont typeface="Wingdings" panose="05000000000000000000" pitchFamily="2" charset="2"/>
              <a:buChar char="Ø"/>
            </a:pPr>
            <a:r>
              <a:rPr lang="en-US" dirty="0" smtClean="0"/>
              <a:t>Cloud</a:t>
            </a:r>
            <a:endParaRPr lang="fr-FR" dirty="0"/>
          </a:p>
        </p:txBody>
      </p:sp>
      <p:sp>
        <p:nvSpPr>
          <p:cNvPr id="4" name="Titre 1"/>
          <p:cNvSpPr>
            <a:spLocks noGrp="1"/>
          </p:cNvSpPr>
          <p:nvPr>
            <p:ph type="title"/>
          </p:nvPr>
        </p:nvSpPr>
        <p:spPr/>
        <p:txBody>
          <a:bodyPr/>
          <a:lstStyle/>
          <a:p>
            <a:pPr algn="ctr"/>
            <a:r>
              <a:rPr lang="fr-FR" dirty="0" err="1" smtClean="0"/>
              <a:t>Database</a:t>
            </a:r>
            <a:endParaRPr lang="fr-FR" dirty="0"/>
          </a:p>
        </p:txBody>
      </p:sp>
    </p:spTree>
    <p:extLst>
      <p:ext uri="{BB962C8B-B14F-4D97-AF65-F5344CB8AC3E}">
        <p14:creationId xmlns:p14="http://schemas.microsoft.com/office/powerpoint/2010/main" val="1941986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Web </a:t>
            </a:r>
            <a:r>
              <a:rPr lang="fr-FR" dirty="0" err="1" smtClean="0"/>
              <a:t>development</a:t>
            </a:r>
            <a:endParaRPr lang="fr-FR" dirty="0"/>
          </a:p>
        </p:txBody>
      </p:sp>
      <p:sp>
        <p:nvSpPr>
          <p:cNvPr id="3" name="Espace réservé du contenu 2"/>
          <p:cNvSpPr>
            <a:spLocks noGrp="1"/>
          </p:cNvSpPr>
          <p:nvPr>
            <p:ph idx="1"/>
          </p:nvPr>
        </p:nvSpPr>
        <p:spPr/>
        <p:txBody>
          <a:bodyPr>
            <a:normAutofit fontScale="92500" lnSpcReduction="20000"/>
          </a:bodyPr>
          <a:lstStyle/>
          <a:p>
            <a:pPr marL="0" indent="0">
              <a:buNone/>
            </a:pPr>
            <a:endParaRPr lang="fr-FR" dirty="0" smtClean="0"/>
          </a:p>
          <a:p>
            <a:pPr marL="0" indent="0">
              <a:buNone/>
            </a:pPr>
            <a:r>
              <a:rPr lang="en-US" b="1" dirty="0"/>
              <a:t>Web development </a:t>
            </a:r>
            <a:r>
              <a:rPr lang="en-US" dirty="0"/>
              <a:t>is the building and maintenance of websites; it’s the work that happens behind the scenes to make a website look </a:t>
            </a:r>
            <a:r>
              <a:rPr lang="en-US" dirty="0" smtClean="0"/>
              <a:t/>
            </a:r>
            <a:br>
              <a:rPr lang="en-US" dirty="0" smtClean="0"/>
            </a:br>
            <a:r>
              <a:rPr lang="en-US" dirty="0" smtClean="0"/>
              <a:t>great</a:t>
            </a:r>
            <a:r>
              <a:rPr lang="en-US" dirty="0"/>
              <a:t>, work fast and perform well with a </a:t>
            </a:r>
            <a:r>
              <a:rPr lang="en-US" dirty="0" smtClean="0"/>
              <a:t/>
            </a:r>
            <a:br>
              <a:rPr lang="en-US" dirty="0" smtClean="0"/>
            </a:br>
            <a:r>
              <a:rPr lang="en-US" dirty="0" smtClean="0"/>
              <a:t>seamless </a:t>
            </a:r>
            <a:r>
              <a:rPr lang="en-US" dirty="0"/>
              <a:t>user experience</a:t>
            </a:r>
            <a:r>
              <a:rPr lang="en-US" dirty="0" smtClean="0"/>
              <a:t>.</a:t>
            </a:r>
          </a:p>
          <a:p>
            <a:pPr marL="0" indent="0">
              <a:buNone/>
            </a:pPr>
            <a:r>
              <a:rPr lang="en-US" dirty="0"/>
              <a:t>Web developers, or ‘</a:t>
            </a:r>
            <a:r>
              <a:rPr lang="en-US" dirty="0" err="1"/>
              <a:t>devs</a:t>
            </a:r>
            <a:r>
              <a:rPr lang="en-US" dirty="0"/>
              <a:t>’, do this by using a variety of coding languages. The languages </a:t>
            </a:r>
            <a:r>
              <a:rPr lang="en-US" dirty="0" smtClean="0"/>
              <a:t/>
            </a:r>
            <a:br>
              <a:rPr lang="en-US" dirty="0" smtClean="0"/>
            </a:br>
            <a:r>
              <a:rPr lang="en-US" dirty="0" smtClean="0"/>
              <a:t>they </a:t>
            </a:r>
            <a:r>
              <a:rPr lang="en-US" dirty="0"/>
              <a:t>use depends on the types of tasks they are preforming and the platforms on which </a:t>
            </a:r>
            <a:r>
              <a:rPr lang="en-US" dirty="0" smtClean="0"/>
              <a:t/>
            </a:r>
            <a:br>
              <a:rPr lang="en-US" dirty="0" smtClean="0"/>
            </a:br>
            <a:r>
              <a:rPr lang="en-US" dirty="0" smtClean="0"/>
              <a:t>they </a:t>
            </a:r>
            <a:r>
              <a:rPr lang="en-US" dirty="0"/>
              <a:t>are working.</a:t>
            </a:r>
            <a:endParaRPr lang="fr-FR" dirty="0"/>
          </a:p>
        </p:txBody>
      </p:sp>
    </p:spTree>
    <p:extLst>
      <p:ext uri="{BB962C8B-B14F-4D97-AF65-F5344CB8AC3E}">
        <p14:creationId xmlns:p14="http://schemas.microsoft.com/office/powerpoint/2010/main" val="210496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en-US" dirty="0"/>
              <a:t>Ways to create a </a:t>
            </a:r>
            <a:r>
              <a:rPr lang="en-US" dirty="0" smtClean="0"/>
              <a:t>website</a:t>
            </a:r>
            <a:endParaRPr lang="fr-FR" dirty="0"/>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416830055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0252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3536</TotalTime>
  <Words>217</Words>
  <Application>Microsoft Office PowerPoint</Application>
  <PresentationFormat>Affichage à l'écran (4:3)</PresentationFormat>
  <Paragraphs>46</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맑은 고딕</vt:lpstr>
      <vt:lpstr>Arial</vt:lpstr>
      <vt:lpstr>Wingdings</vt:lpstr>
      <vt:lpstr>Office Theme</vt:lpstr>
      <vt:lpstr>Présentation PowerPoint</vt:lpstr>
      <vt:lpstr>Topics :</vt:lpstr>
      <vt:lpstr>Web Vs Internet</vt:lpstr>
      <vt:lpstr>Présentation PowerPoint</vt:lpstr>
      <vt:lpstr>Protocols, servers and API</vt:lpstr>
      <vt:lpstr>Database</vt:lpstr>
      <vt:lpstr>Database</vt:lpstr>
      <vt:lpstr>Web development</vt:lpstr>
      <vt:lpstr>Ways to create a website</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Hidaya</cp:lastModifiedBy>
  <cp:revision>32</cp:revision>
  <dcterms:created xsi:type="dcterms:W3CDTF">2014-04-01T16:35:38Z</dcterms:created>
  <dcterms:modified xsi:type="dcterms:W3CDTF">2021-07-08T21:43:04Z</dcterms:modified>
</cp:coreProperties>
</file>