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0249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f04de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f04de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10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6f04de46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6f04de46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89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04d16040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04d16040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5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6f04de46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6f04de46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54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6aa0211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6aa0211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09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0" y="67500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VLSM Edificio Oficinas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422800" y="0"/>
            <a:ext cx="2022300" cy="55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10.10.0.0/22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XX.XXXXXXXX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10.10.0.0  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10.10.3.255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" name="Google Shape;62;p14"/>
          <p:cNvCxnSpPr>
            <a:endCxn id="63" idx="2"/>
          </p:cNvCxnSpPr>
          <p:nvPr/>
        </p:nvCxnSpPr>
        <p:spPr>
          <a:xfrm flipH="1">
            <a:off x="3110475" y="564025"/>
            <a:ext cx="361200" cy="286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4"/>
          <p:cNvCxnSpPr/>
          <p:nvPr/>
        </p:nvCxnSpPr>
        <p:spPr>
          <a:xfrm rot="10800000">
            <a:off x="5401600" y="563925"/>
            <a:ext cx="1083000" cy="36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5445100" y="930525"/>
            <a:ext cx="2022300" cy="55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10.10.2.0/23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X.XXXXXXXX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(10.10.0.0  - 10.10.3.255)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089700" y="841575"/>
            <a:ext cx="2149200" cy="5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10.10.0.0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3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.000000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X.XXXXXXXX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( 10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.0.0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-10.10.1.255)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75900" y="481225"/>
            <a:ext cx="2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690800" y="0"/>
            <a:ext cx="1453200" cy="930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9FC5E8"/>
                </a:highlight>
              </a:rPr>
              <a:t>Datacenter: 2^8</a:t>
            </a:r>
            <a:endParaRPr sz="1000">
              <a:solidFill>
                <a:srgbClr val="000000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EA9999"/>
                </a:highlight>
              </a:rPr>
              <a:t>Empresa 1 2^7</a:t>
            </a:r>
            <a:endParaRPr sz="1000">
              <a:highlight>
                <a:srgbClr val="EA9999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D5A6BD"/>
                </a:highlight>
              </a:rPr>
              <a:t>Red troncal: 2^5</a:t>
            </a:r>
            <a:endParaRPr sz="1000">
              <a:solidFill>
                <a:srgbClr val="000000"/>
              </a:solidFill>
              <a:highlight>
                <a:srgbClr val="D5A6BD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D9EAD3"/>
                </a:highlight>
              </a:rPr>
              <a:t>Administración: 2^4</a:t>
            </a:r>
            <a:endParaRPr sz="1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10663" y="350694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2^10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5738" y="949269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9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 rot="10800000">
            <a:off x="3327450" y="1404175"/>
            <a:ext cx="104400" cy="18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864275" y="1577025"/>
            <a:ext cx="1782300" cy="64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10.10.0.0/24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.XXXXXXXX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10.10.0.0  10.10.0.255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Datacenter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151025" y="1577400"/>
            <a:ext cx="2149200" cy="5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10.10.1.0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4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.000000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.XXXXXXXX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(10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-10.10.1.255)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5750" y="1698544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8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 rot="10800000">
            <a:off x="4613625" y="2131850"/>
            <a:ext cx="116700" cy="2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 flipH="1">
            <a:off x="3816525" y="2125300"/>
            <a:ext cx="142500" cy="24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 flipH="1">
            <a:off x="2220275" y="1397425"/>
            <a:ext cx="192300" cy="179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2010900" y="2279538"/>
            <a:ext cx="2022300" cy="677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10.10.1.0/25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10.10.00000001.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XXXXXXX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(10.10.1.0 -10.10.1.127)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Empresa 1 - Piso 1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533050" y="2296088"/>
            <a:ext cx="1865100" cy="55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10.10.1.128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5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.000000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(10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128-10.10.1.255)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935500" y="3012650"/>
            <a:ext cx="1865100" cy="55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10.10.1.192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6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.000000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(10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192-10.10.1.255)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798950" y="3012650"/>
            <a:ext cx="2022300" cy="55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10.10.1.128/26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XXXXXX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( 10.10.1.128 -10.10.1.191)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 rot="10800000">
            <a:off x="6118575" y="2839550"/>
            <a:ext cx="127500" cy="18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>
            <a:endCxn id="81" idx="0"/>
          </p:cNvCxnSpPr>
          <p:nvPr/>
        </p:nvCxnSpPr>
        <p:spPr>
          <a:xfrm flipH="1">
            <a:off x="4810100" y="2847350"/>
            <a:ext cx="62700" cy="16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4"/>
          <p:cNvSpPr txBox="1"/>
          <p:nvPr/>
        </p:nvSpPr>
        <p:spPr>
          <a:xfrm>
            <a:off x="65738" y="2447819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7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5738" y="3197094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6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060325" y="1302475"/>
            <a:ext cx="27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38" y="3936144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5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392800" y="1330400"/>
            <a:ext cx="21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200"/>
          </a:p>
        </p:txBody>
      </p:sp>
      <p:sp>
        <p:nvSpPr>
          <p:cNvPr id="89" name="Google Shape;89;p14"/>
          <p:cNvSpPr txBox="1"/>
          <p:nvPr/>
        </p:nvSpPr>
        <p:spPr>
          <a:xfrm>
            <a:off x="4730325" y="2055188"/>
            <a:ext cx="271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100"/>
          </a:p>
        </p:txBody>
      </p:sp>
      <p:sp>
        <p:nvSpPr>
          <p:cNvPr id="90" name="Google Shape;90;p14"/>
          <p:cNvSpPr txBox="1"/>
          <p:nvPr/>
        </p:nvSpPr>
        <p:spPr>
          <a:xfrm>
            <a:off x="3027300" y="3716700"/>
            <a:ext cx="1544700" cy="585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10.10.1.128/27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XXXXX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(10.10.1.128-10.10.1.159)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 Troncal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939900" y="3729200"/>
            <a:ext cx="1544700" cy="55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10.10.1.160/27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.000000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(10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160 -10.10.1.191)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610275" y="4457150"/>
            <a:ext cx="1587600" cy="5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10.10.1.176/28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.000000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101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(10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176-10.10.1.191)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899625" y="4451650"/>
            <a:ext cx="1544700" cy="677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10.10.1.160/28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(10.10.1.160 - 10.10.1.175)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Administración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5738" y="4675194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4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74575" y="481225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686850" y="2055200"/>
            <a:ext cx="22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4286725" y="3551400"/>
            <a:ext cx="62700" cy="16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rot="10800000">
            <a:off x="5221950" y="3542850"/>
            <a:ext cx="127500" cy="18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5074125" y="4283300"/>
            <a:ext cx="62700" cy="16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6066800" y="4274750"/>
            <a:ext cx="127500" cy="18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 txBox="1"/>
          <p:nvPr/>
        </p:nvSpPr>
        <p:spPr>
          <a:xfrm>
            <a:off x="4459200" y="2762550"/>
            <a:ext cx="22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013300" y="3472500"/>
            <a:ext cx="22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872800" y="4201100"/>
            <a:ext cx="22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268175" y="2762538"/>
            <a:ext cx="271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100"/>
          </a:p>
        </p:txBody>
      </p:sp>
      <p:sp>
        <p:nvSpPr>
          <p:cNvPr id="104" name="Google Shape;104;p14"/>
          <p:cNvSpPr txBox="1"/>
          <p:nvPr/>
        </p:nvSpPr>
        <p:spPr>
          <a:xfrm>
            <a:off x="5329700" y="3489363"/>
            <a:ext cx="271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100"/>
          </a:p>
        </p:txBody>
      </p:sp>
      <p:sp>
        <p:nvSpPr>
          <p:cNvPr id="105" name="Google Shape;105;p14"/>
          <p:cNvSpPr txBox="1"/>
          <p:nvPr/>
        </p:nvSpPr>
        <p:spPr>
          <a:xfrm>
            <a:off x="6194300" y="4215763"/>
            <a:ext cx="271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360"/>
              <a:t>VLSM Empresa 1</a:t>
            </a:r>
            <a:endParaRPr sz="1360"/>
          </a:p>
        </p:txBody>
      </p:sp>
      <p:sp>
        <p:nvSpPr>
          <p:cNvPr id="111" name="Google Shape;111;p15"/>
          <p:cNvSpPr txBox="1"/>
          <p:nvPr/>
        </p:nvSpPr>
        <p:spPr>
          <a:xfrm>
            <a:off x="2010900" y="113550"/>
            <a:ext cx="2022300" cy="677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10.10.1.0/25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XXXXXX</a:t>
            </a:r>
            <a:endParaRPr sz="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(10.10.1.0 -10.10.1.127)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Empresa 1 - Piso 1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474375" y="113550"/>
            <a:ext cx="1453200" cy="1121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>
              <a:solidFill>
                <a:srgbClr val="000000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000000"/>
                </a:solidFill>
                <a:highlight>
                  <a:srgbClr val="B6D7A8"/>
                </a:highlight>
              </a:rPr>
              <a:t>Invitados: 2^6</a:t>
            </a:r>
            <a:endParaRPr sz="1000">
              <a:solidFill>
                <a:srgbClr val="000000"/>
              </a:solidFill>
              <a:highlight>
                <a:srgbClr val="B6D7A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A4C2F4"/>
                </a:highlight>
              </a:rPr>
              <a:t>Área Escritorios: 2^5</a:t>
            </a:r>
            <a:endParaRPr sz="1000">
              <a:solidFill>
                <a:srgbClr val="000000"/>
              </a:solidFill>
              <a:highlight>
                <a:srgbClr val="A4C2F4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A2C4C9"/>
                </a:highlight>
              </a:rPr>
              <a:t>Sala de reuniones 2^4</a:t>
            </a:r>
            <a:endParaRPr sz="1000">
              <a:solidFill>
                <a:srgbClr val="000000"/>
              </a:solidFill>
              <a:highlight>
                <a:srgbClr val="A2C4C9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9CB9C"/>
                </a:highlight>
              </a:rPr>
              <a:t>Centro cómputo: 2^3</a:t>
            </a:r>
            <a:endParaRPr sz="1000">
              <a:solidFill>
                <a:srgbClr val="000000"/>
              </a:solidFill>
              <a:highlight>
                <a:srgbClr val="F9CB9C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highlight>
                  <a:srgbClr val="FFE599"/>
                </a:highlight>
              </a:rPr>
              <a:t>R5 - R6: 2^2</a:t>
            </a:r>
            <a:endParaRPr sz="1000">
              <a:solidFill>
                <a:srgbClr val="000000"/>
              </a:solidFill>
              <a:highlight>
                <a:srgbClr val="FFE599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1731100" y="773900"/>
            <a:ext cx="352500" cy="241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endCxn id="115" idx="0"/>
          </p:cNvCxnSpPr>
          <p:nvPr/>
        </p:nvCxnSpPr>
        <p:spPr>
          <a:xfrm>
            <a:off x="3922350" y="780600"/>
            <a:ext cx="179400" cy="158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5"/>
          <p:cNvSpPr txBox="1"/>
          <p:nvPr/>
        </p:nvSpPr>
        <p:spPr>
          <a:xfrm>
            <a:off x="637200" y="1039375"/>
            <a:ext cx="1750500" cy="677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10.10.1.0/26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XXXXXX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(10.10.1.0 -10.10.1.63)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Invitados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090600" y="939300"/>
            <a:ext cx="2022300" cy="5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10.10.1.64/26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XXXXXX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(10.10.1.64-10.10.1.127)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519150" y="1602150"/>
            <a:ext cx="2022300" cy="593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10.10.1.64/27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XXXXX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(10.10.1.64-10.10.1.95)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Área de Escritorios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672775" y="1602150"/>
            <a:ext cx="2022300" cy="5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10.10.1.96/27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XXXXX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(10.10.1.96-10.10.1.127)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42988" y="365694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7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2963" y="1208569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6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3013" y="1974769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5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3895025" y="2344200"/>
            <a:ext cx="2022300" cy="593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10.10.1.96/28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XXXX</a:t>
            </a:r>
            <a:endParaRPr sz="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(10.10.1.96-10.10.1.111)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Sala de reuniones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2988" y="2571744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4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162750" y="2363850"/>
            <a:ext cx="1909800" cy="5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10.10.1.112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8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.000000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011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(10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112-10.10.1.127)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2988" y="3307319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3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4989725" y="3138113"/>
            <a:ext cx="1909800" cy="677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10.10.1.112/29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10.10.1.112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10.10.1.119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)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Centro de Cómputo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7093825" y="3164675"/>
            <a:ext cx="1608900" cy="5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10.10.1.120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9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.000000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0111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(10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120-10.10.1.127)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5737150" y="4090325"/>
            <a:ext cx="1608900" cy="677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10.10.1.120/30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10.10.00000001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01111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10.10.1.120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10.10.1.123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)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R5-R6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2963" y="4242394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000" b="1">
                <a:latin typeface="Lato"/>
                <a:ea typeface="Lato"/>
                <a:cs typeface="Lato"/>
                <a:sym typeface="Lato"/>
              </a:rPr>
              <a:t>2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7551900" y="4156150"/>
            <a:ext cx="1470300" cy="5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10.10.1.124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30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.000000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01111</a:t>
            </a:r>
            <a:r>
              <a:rPr lang="es" sz="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</a:t>
            </a:r>
            <a:endParaRPr sz="8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Lato"/>
                <a:ea typeface="Lato"/>
                <a:cs typeface="Lato"/>
                <a:sym typeface="Lato"/>
              </a:rPr>
              <a:t>(10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800">
                <a:latin typeface="Lato"/>
                <a:ea typeface="Lato"/>
                <a:cs typeface="Lato"/>
                <a:sym typeface="Lato"/>
              </a:rPr>
              <a:t>124-10.10.1.127)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" name="Google Shape;131;p15"/>
          <p:cNvCxnSpPr/>
          <p:nvPr/>
        </p:nvCxnSpPr>
        <p:spPr>
          <a:xfrm flipH="1">
            <a:off x="2945450" y="1455200"/>
            <a:ext cx="203100" cy="147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5"/>
          <p:cNvCxnSpPr>
            <a:endCxn id="122" idx="0"/>
          </p:cNvCxnSpPr>
          <p:nvPr/>
        </p:nvCxnSpPr>
        <p:spPr>
          <a:xfrm flipH="1">
            <a:off x="4906175" y="2104500"/>
            <a:ext cx="180600" cy="239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4960950" y="1441975"/>
            <a:ext cx="152100" cy="152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7551475" y="2926025"/>
            <a:ext cx="192000" cy="23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5"/>
          <p:cNvCxnSpPr/>
          <p:nvPr/>
        </p:nvCxnSpPr>
        <p:spPr>
          <a:xfrm flipH="1">
            <a:off x="7234375" y="3718775"/>
            <a:ext cx="240000" cy="38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5"/>
          <p:cNvCxnSpPr/>
          <p:nvPr/>
        </p:nvCxnSpPr>
        <p:spPr>
          <a:xfrm>
            <a:off x="8174850" y="3717525"/>
            <a:ext cx="288000" cy="434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6264000" y="2116675"/>
            <a:ext cx="185100" cy="244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5"/>
          <p:cNvSpPr txBox="1"/>
          <p:nvPr/>
        </p:nvSpPr>
        <p:spPr>
          <a:xfrm>
            <a:off x="1622275" y="675300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2742850" y="1234950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4672775" y="2054275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6449100" y="2857925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 flipH="1">
            <a:off x="6644100" y="2922725"/>
            <a:ext cx="180600" cy="239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5"/>
          <p:cNvSpPr txBox="1"/>
          <p:nvPr/>
        </p:nvSpPr>
        <p:spPr>
          <a:xfrm>
            <a:off x="6981750" y="3726875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026275" y="690600"/>
            <a:ext cx="21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200"/>
          </a:p>
        </p:txBody>
      </p:sp>
      <p:sp>
        <p:nvSpPr>
          <p:cNvPr id="145" name="Google Shape;145;p15"/>
          <p:cNvSpPr txBox="1"/>
          <p:nvPr/>
        </p:nvSpPr>
        <p:spPr>
          <a:xfrm>
            <a:off x="5086775" y="1348675"/>
            <a:ext cx="21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200"/>
          </a:p>
        </p:txBody>
      </p:sp>
      <p:sp>
        <p:nvSpPr>
          <p:cNvPr id="146" name="Google Shape;146;p15"/>
          <p:cNvSpPr txBox="1"/>
          <p:nvPr/>
        </p:nvSpPr>
        <p:spPr>
          <a:xfrm>
            <a:off x="6425700" y="2055000"/>
            <a:ext cx="21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200"/>
          </a:p>
        </p:txBody>
      </p:sp>
      <p:sp>
        <p:nvSpPr>
          <p:cNvPr id="147" name="Google Shape;147;p15"/>
          <p:cNvSpPr txBox="1"/>
          <p:nvPr/>
        </p:nvSpPr>
        <p:spPr>
          <a:xfrm>
            <a:off x="7700625" y="2873225"/>
            <a:ext cx="21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200"/>
          </a:p>
        </p:txBody>
      </p:sp>
      <p:sp>
        <p:nvSpPr>
          <p:cNvPr id="148" name="Google Shape;148;p15"/>
          <p:cNvSpPr txBox="1"/>
          <p:nvPr/>
        </p:nvSpPr>
        <p:spPr>
          <a:xfrm>
            <a:off x="8383425" y="3768113"/>
            <a:ext cx="21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Captura Topología con IPv4</a:t>
            </a:r>
            <a:endParaRPr/>
          </a:p>
        </p:txBody>
      </p:sp>
      <p:pic>
        <p:nvPicPr>
          <p:cNvPr id="154" name="Google Shape;154;p16" title="Topología con IPV4 sin interfaces - 1ra entreg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375" y="152400"/>
            <a:ext cx="64302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Captura Topología con asignación gráfica e IPv4</a:t>
            </a:r>
            <a:endParaRPr/>
          </a:p>
        </p:txBody>
      </p:sp>
      <p:pic>
        <p:nvPicPr>
          <p:cNvPr id="160" name="Google Shape;160;p17" title="Captura de la topología - 1era entreg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375" y="152400"/>
            <a:ext cx="646014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Captura Topología sin asignación gráfica, ni dirección IP.</a:t>
            </a:r>
            <a:endParaRPr/>
          </a:p>
        </p:txBody>
      </p:sp>
      <p:pic>
        <p:nvPicPr>
          <p:cNvPr id="166" name="Google Shape;166;p18" title="Topología sin asignación gráfica - 1ra entreg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375" y="152400"/>
            <a:ext cx="64407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Presentación en pantalla (16:9)</PresentationFormat>
  <Paragraphs>134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Lato</vt:lpstr>
      <vt:lpstr>Roboto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Cuenta Microsoft</cp:lastModifiedBy>
  <cp:revision>1</cp:revision>
  <dcterms:modified xsi:type="dcterms:W3CDTF">2025-06-20T17:54:18Z</dcterms:modified>
</cp:coreProperties>
</file>