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365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6f04de4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6f04de4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1868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25d50fae0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25d50fae0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62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25d50fae0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25d50fae0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4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5d50fae0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5d50fae0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513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5d50fae0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5d50fae0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70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5d50fae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5d50fae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143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25d50fae0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25d50fae0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14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25d50fae0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25d50fae0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70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5d50fae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25d50fae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080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25d50fae0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25d50fae0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534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25d50fae0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25d50fae0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76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456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1460" b="1" u="sng"/>
              <a:t>VLSM Edificio Oficinas</a:t>
            </a:r>
            <a:endParaRPr sz="1460" b="1" u="sng"/>
          </a:p>
        </p:txBody>
      </p:sp>
      <p:sp>
        <p:nvSpPr>
          <p:cNvPr id="55" name="Google Shape;55;p13"/>
          <p:cNvSpPr txBox="1"/>
          <p:nvPr/>
        </p:nvSpPr>
        <p:spPr>
          <a:xfrm>
            <a:off x="7474400" y="481225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Datacenter: 2^8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Invitados: 2^6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8075" y="481219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2^10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8100" y="2509563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2^9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4170256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44050" y="546875"/>
            <a:ext cx="4096200" cy="14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10.10.0.0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/22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00000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.3.255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10			Tamaño: 2^10 = 1024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/22			Rango; 10.10.0.1- 10.10.3.254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A dividir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2323025" y="2105625"/>
            <a:ext cx="1174200" cy="86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2412300" y="228881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4678425" y="2036575"/>
            <a:ext cx="902400" cy="85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5092875" y="215382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197525" y="2906975"/>
            <a:ext cx="40962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10.10.0.0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9				Tamaño: 2^9 = 512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/23			Rango; 10.10.0.1-10.10.1.254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Torre de oficina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726725" y="2906950"/>
            <a:ext cx="4096200" cy="13083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10.10.2.0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.3.255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9				Tamaño: 2^9 = 512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/23			Rango; 10.10.2.1 - 10.0.3.254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92" name="Google Shape;192;p22"/>
          <p:cNvSpPr txBox="1"/>
          <p:nvPr/>
        </p:nvSpPr>
        <p:spPr>
          <a:xfrm>
            <a:off x="205950" y="2457463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5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05950" y="657731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6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 flipH="1">
            <a:off x="2421300" y="1957050"/>
            <a:ext cx="12735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2"/>
          <p:cNvSpPr txBox="1"/>
          <p:nvPr/>
        </p:nvSpPr>
        <p:spPr>
          <a:xfrm>
            <a:off x="2421300" y="222316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>
            <a:off x="4164525" y="1974325"/>
            <a:ext cx="19074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2"/>
          <p:cNvSpPr txBox="1"/>
          <p:nvPr/>
        </p:nvSpPr>
        <p:spPr>
          <a:xfrm>
            <a:off x="5101875" y="20881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B6D7A8"/>
                </a:highlight>
              </a:rPr>
              <a:t>Red troncal: 2^5</a:t>
            </a:r>
            <a:endParaRPr sz="10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983150" y="481225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10.10.1.128/26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10.10.1.191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				Tamaño: 2^6 = 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10.10.1.129-10.10.1.190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0" y="3028225"/>
            <a:ext cx="4467600" cy="14931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10.10.1.128/27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10.10.1.159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10.10.1.129-10.10.1.158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Red troncal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467600" y="3104425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10.10.1.160/27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160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10.10.1.191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10.10.1.161-10.10.1.190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207" name="Google Shape;207;p23"/>
          <p:cNvSpPr txBox="1"/>
          <p:nvPr/>
        </p:nvSpPr>
        <p:spPr>
          <a:xfrm>
            <a:off x="205950" y="2571738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4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205950" y="657731"/>
            <a:ext cx="75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5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 flipH="1">
            <a:off x="2421300" y="1957050"/>
            <a:ext cx="12735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23"/>
          <p:cNvSpPr txBox="1"/>
          <p:nvPr/>
        </p:nvSpPr>
        <p:spPr>
          <a:xfrm>
            <a:off x="2421300" y="222316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1" name="Google Shape;211;p23"/>
          <p:cNvCxnSpPr/>
          <p:nvPr/>
        </p:nvCxnSpPr>
        <p:spPr>
          <a:xfrm>
            <a:off x="4164525" y="1974325"/>
            <a:ext cx="19074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3"/>
          <p:cNvSpPr txBox="1"/>
          <p:nvPr/>
        </p:nvSpPr>
        <p:spPr>
          <a:xfrm>
            <a:off x="5101875" y="20881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1934900" y="361650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10.10.1.160/27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160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10.10.1.191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10.10.1.161-10.10.1.190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88075" y="3028225"/>
            <a:ext cx="4467600" cy="14931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10.10.1.160/28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160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10.10.1.175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4				Tamaño: 2^4 = 16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/28			Rango; 10.10.1.161-10.10.1.174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Administración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4676400" y="3028225"/>
            <a:ext cx="4467600" cy="1493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10.10.1.176/28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176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10.10.1.191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4				Tamaño: 2^4 = 16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/28			Rango; 10.10.1.177-10.10.1.190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B6D7A8"/>
                </a:highlight>
              </a:rPr>
              <a:t>Red troncal: 2^5</a:t>
            </a:r>
            <a:endParaRPr sz="1000">
              <a:solidFill>
                <a:schemeClr val="dk1"/>
              </a:solidFill>
              <a:highlight>
                <a:srgbClr val="B6D7A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06666"/>
                </a:highlight>
              </a:rPr>
              <a:t>Administración: 2^4</a:t>
            </a:r>
            <a:endParaRPr sz="1000">
              <a:solidFill>
                <a:schemeClr val="dk1"/>
              </a:solidFill>
              <a:highlight>
                <a:srgbClr val="E06666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7492425" y="481225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Invitados: 2^6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8075" y="481219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9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8075" y="2310138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8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-25" y="3802581"/>
            <a:ext cx="75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2^8</a:t>
            </a:r>
            <a:endParaRPr sz="10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 flipH="1">
            <a:off x="2430325" y="2039975"/>
            <a:ext cx="1174200" cy="86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4"/>
          <p:cNvSpPr txBox="1"/>
          <p:nvPr/>
        </p:nvSpPr>
        <p:spPr>
          <a:xfrm>
            <a:off x="2430325" y="228881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4173550" y="2039975"/>
            <a:ext cx="1425300" cy="853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4"/>
          <p:cNvSpPr txBox="1"/>
          <p:nvPr/>
        </p:nvSpPr>
        <p:spPr>
          <a:xfrm>
            <a:off x="5110900" y="215382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2083925" y="546875"/>
            <a:ext cx="40962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10.10.0.0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00</a:t>
            </a:r>
            <a:r>
              <a:rPr lang="es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9				Tamaño: 2^9 = 512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/23			Rango; 10.10.0.1-10.10.1.254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Torre de oficina DIVISIÓN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83800" y="2906975"/>
            <a:ext cx="4096200" cy="14931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10.10.0.0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10.10.0.255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8				Tamaño: 2^8 = 256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/24			Rango; 10.10.0.1-10.10.0.254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Data center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590050" y="2906975"/>
            <a:ext cx="4096200" cy="14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.XXXXXXXX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8				Tamaño: 2^8 = 256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/24			Rango; 10.10.1.1-10.10.1.254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87" name="Google Shape;87;p15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Invitados: 2^6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8075" y="528288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8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61325" y="2387106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7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 flipH="1">
            <a:off x="2421300" y="1974325"/>
            <a:ext cx="1174200" cy="86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5"/>
          <p:cNvSpPr txBox="1"/>
          <p:nvPr/>
        </p:nvSpPr>
        <p:spPr>
          <a:xfrm>
            <a:off x="2421300" y="222316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2" name="Google Shape;92;p15"/>
          <p:cNvCxnSpPr/>
          <p:nvPr/>
        </p:nvCxnSpPr>
        <p:spPr>
          <a:xfrm>
            <a:off x="4164525" y="1974325"/>
            <a:ext cx="1425300" cy="853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5"/>
          <p:cNvSpPr txBox="1"/>
          <p:nvPr/>
        </p:nvSpPr>
        <p:spPr>
          <a:xfrm>
            <a:off x="5101875" y="20881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1992525" y="481225"/>
            <a:ext cx="40962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8				Tamaño: 2^8 = 256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/24			Rango; 10.10.1.1-10.10.1.254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301350" y="2828125"/>
            <a:ext cx="4096200" cy="14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7				Tamaño: 2^7 = 128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/25			Rango; 10.10.1.1-10.10.1.126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572000" y="2828125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7				Tamaño: 2^7 = 128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/25			Rango; 10.10.1.129-10.10.1.254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02" name="Google Shape;102;p16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Área Escritorios: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88075" y="528295"/>
            <a:ext cx="753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7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88075" y="2504431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6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flipH="1">
            <a:off x="2441500" y="2007338"/>
            <a:ext cx="1174200" cy="864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2441500" y="22561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4184725" y="2007338"/>
            <a:ext cx="1425300" cy="853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5122075" y="2121188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2118950" y="481225"/>
            <a:ext cx="4096200" cy="147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7				Tamaño: 2^7 = 128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/25			Rango; 10.10.1.1-10.10.1.126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07675" y="2920850"/>
            <a:ext cx="4096200" cy="13083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10.10.1.63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				Tamaño: 2^6 =64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10.10.1.1-10.10.1.62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Invitados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4454375" y="2920850"/>
            <a:ext cx="40962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				Tamaño: 2^6 = 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10.10.1.65-10.10.1.126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17" name="Google Shape;117;p17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B8AF"/>
                </a:highlight>
              </a:rPr>
              <a:t>Área Escritorios: 2^5</a:t>
            </a:r>
            <a:endParaRPr sz="10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Sala de reuniones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88075" y="528295"/>
            <a:ext cx="75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6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8075" y="2521856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5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>
            <a:off x="2432352" y="1804625"/>
            <a:ext cx="1386000" cy="1209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2432475" y="2152541"/>
            <a:ext cx="3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>
            <a:off x="4489957" y="1804625"/>
            <a:ext cx="1682100" cy="1193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7"/>
          <p:cNvSpPr txBox="1"/>
          <p:nvPr/>
        </p:nvSpPr>
        <p:spPr>
          <a:xfrm>
            <a:off x="5596286" y="1963806"/>
            <a:ext cx="3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2258525" y="481225"/>
            <a:ext cx="40962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r>
              <a:rPr lang="es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				Tamaño: 2^6 = 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10.10.1.65-10.10.1.126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88075" y="2932025"/>
            <a:ext cx="4096200" cy="13083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10.10.1.95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10.10.1.65-10.10.1.94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Área de Escritorio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504700" y="2932025"/>
            <a:ext cx="40962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10.10.1.97-10.10.1.126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32" name="Google Shape;132;p18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B8AF"/>
                </a:highlight>
              </a:rPr>
              <a:t>Área Escritorios: 2^5</a:t>
            </a:r>
            <a:endParaRPr sz="10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D5A6BD"/>
                </a:highlight>
              </a:rPr>
              <a:t>Sala de reuniones 2^4</a:t>
            </a:r>
            <a:endParaRPr sz="10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Centro cómputo: 2^3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88075" y="528295"/>
            <a:ext cx="75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5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88075" y="2387106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4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" name="Google Shape;135;p18"/>
          <p:cNvCxnSpPr/>
          <p:nvPr/>
        </p:nvCxnSpPr>
        <p:spPr>
          <a:xfrm flipH="1">
            <a:off x="2432386" y="1704550"/>
            <a:ext cx="1284000" cy="113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8"/>
          <p:cNvSpPr txBox="1"/>
          <p:nvPr/>
        </p:nvSpPr>
        <p:spPr>
          <a:xfrm>
            <a:off x="2432475" y="2031766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4338578" y="1704550"/>
            <a:ext cx="1558500" cy="112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8"/>
          <p:cNvSpPr txBox="1"/>
          <p:nvPr/>
        </p:nvSpPr>
        <p:spPr>
          <a:xfrm>
            <a:off x="5363509" y="1854260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1978875" y="481225"/>
            <a:ext cx="4096200" cy="129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</a:t>
            </a:r>
            <a:r>
              <a:rPr lang="es" sz="12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5				Tamaño: 2^5 = 32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/27			Rango; 10.10.1.97-10.10.1.126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42375" y="2841875"/>
            <a:ext cx="4096200" cy="13083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8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96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10.10.1.111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4				Tamaño: 2^4 = 16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/28			Rango; 10.10.1.97-10.10.1.110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Sala de reuniones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4452475" y="2841875"/>
            <a:ext cx="45648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10.10.1.112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8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112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4				Tamaño: 2^4 = 16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/28			Rango; 10.10.1.113-10.10.1.126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47" name="Google Shape;147;p19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B8AF"/>
                </a:highlight>
              </a:rPr>
              <a:t>Área Escritorios: 2^5</a:t>
            </a:r>
            <a:endParaRPr sz="10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D5A6BD"/>
                </a:highlight>
              </a:rPr>
              <a:t>Sala de reuniones 2^4</a:t>
            </a:r>
            <a:endParaRPr sz="10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D966"/>
                </a:highlight>
              </a:rPr>
              <a:t>Centro cómputo: 2^3</a:t>
            </a:r>
            <a:endParaRPr sz="10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R5 - R6: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88075" y="528295"/>
            <a:ext cx="75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4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88075" y="2387106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3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flipH="1">
            <a:off x="2432386" y="1851700"/>
            <a:ext cx="1284000" cy="113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9"/>
          <p:cNvSpPr txBox="1"/>
          <p:nvPr/>
        </p:nvSpPr>
        <p:spPr>
          <a:xfrm>
            <a:off x="2432475" y="2178916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19"/>
          <p:cNvCxnSpPr/>
          <p:nvPr/>
        </p:nvCxnSpPr>
        <p:spPr>
          <a:xfrm>
            <a:off x="4338578" y="1851700"/>
            <a:ext cx="1558500" cy="112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19"/>
          <p:cNvSpPr txBox="1"/>
          <p:nvPr/>
        </p:nvSpPr>
        <p:spPr>
          <a:xfrm>
            <a:off x="5363509" y="2001410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875625" y="528300"/>
            <a:ext cx="45648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10.10.1.112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8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111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4				Tamaño: 2^4 = 16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/28			Rango; 10.10.1.112-10.10.1.126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60950" y="2988125"/>
            <a:ext cx="4291800" cy="1308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10.10.1.112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112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10.10.1.119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3				Tamaño: 2^3 = 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/29			Rango; 10.10.1.113-10.10.1.118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Centro de Cómputo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4713125" y="2988125"/>
            <a:ext cx="42144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3				Tamaño: 2^3 = 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/29			Rango; 10.10.1.121-10.10.1.126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62" name="Google Shape;162;p20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B8AF"/>
                </a:highlight>
              </a:rPr>
              <a:t>Área Escritorios: 2^5</a:t>
            </a:r>
            <a:endParaRPr sz="1000">
              <a:solidFill>
                <a:schemeClr val="dk1"/>
              </a:solidFill>
              <a:highlight>
                <a:srgbClr val="E6B8A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D5A6BD"/>
                </a:highlight>
              </a:rPr>
              <a:t>Sala de reuniones 2^4</a:t>
            </a:r>
            <a:endParaRPr sz="1000">
              <a:solidFill>
                <a:schemeClr val="dk1"/>
              </a:solidFill>
              <a:highlight>
                <a:srgbClr val="D5A6BD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FFD966"/>
                </a:highlight>
              </a:rPr>
              <a:t>Centro cómputo: 2^3</a:t>
            </a:r>
            <a:endParaRPr sz="1000">
              <a:solidFill>
                <a:schemeClr val="dk1"/>
              </a:solidFill>
              <a:highlight>
                <a:srgbClr val="FFD966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R4: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R1 - R2: 2^2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8E7CC3"/>
                </a:highlight>
              </a:rPr>
              <a:t>R5 - R6: 2^2</a:t>
            </a:r>
            <a:endParaRPr sz="1000">
              <a:solidFill>
                <a:schemeClr val="dk1"/>
              </a:solidFill>
              <a:highlight>
                <a:srgbClr val="8E7CC3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88075" y="528295"/>
            <a:ext cx="753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3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8075" y="2387106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2</a:t>
            </a:r>
            <a:endParaRPr sz="1200"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 flipH="1">
            <a:off x="2432386" y="1851700"/>
            <a:ext cx="1284000" cy="1137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0"/>
          <p:cNvSpPr txBox="1"/>
          <p:nvPr/>
        </p:nvSpPr>
        <p:spPr>
          <a:xfrm>
            <a:off x="2432475" y="2178916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4338578" y="1851700"/>
            <a:ext cx="1558500" cy="112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0"/>
          <p:cNvSpPr txBox="1"/>
          <p:nvPr/>
        </p:nvSpPr>
        <p:spPr>
          <a:xfrm>
            <a:off x="5363509" y="2001410"/>
            <a:ext cx="297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1968400" y="481225"/>
            <a:ext cx="4214400" cy="130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9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3				Tamaño: 2^3 = 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/29			Rango; 10.10.1.121-10.10.1.126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80275" y="2937625"/>
            <a:ext cx="4214400" cy="1308300"/>
          </a:xfrm>
          <a:prstGeom prst="rect">
            <a:avLst/>
          </a:prstGeom>
          <a:solidFill>
            <a:srgbClr val="8E7CC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30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120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10.10.1.123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2				Tamaño: 2^2 = 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/30			Rango; 10.10.1.121-10.10.1.122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R5-R6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572000" y="2989000"/>
            <a:ext cx="4214400" cy="13083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10.10.1.124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30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01111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124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10.10.1.127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2				Tamaño: 2^2 = 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/30			Rango; 10.10.1.125-10.10.1.126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88075" y="115525"/>
            <a:ext cx="2010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VLSM Edificio Oficinas</a:t>
            </a:r>
            <a:endParaRPr b="1"/>
          </a:p>
        </p:txBody>
      </p:sp>
      <p:sp>
        <p:nvSpPr>
          <p:cNvPr id="177" name="Google Shape;177;p21"/>
          <p:cNvSpPr txBox="1"/>
          <p:nvPr/>
        </p:nvSpPr>
        <p:spPr>
          <a:xfrm>
            <a:off x="-89250" y="2457463"/>
            <a:ext cx="75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6</a:t>
            </a:r>
            <a:endParaRPr sz="12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205950" y="657731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2^</a:t>
            </a:r>
            <a:r>
              <a:rPr lang="es" sz="1200" b="1">
                <a:latin typeface="Lato"/>
                <a:ea typeface="Lato"/>
                <a:cs typeface="Lato"/>
                <a:sym typeface="Lato"/>
              </a:rPr>
              <a:t>7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21"/>
          <p:cNvCxnSpPr>
            <a:endCxn id="180" idx="0"/>
          </p:cNvCxnSpPr>
          <p:nvPr/>
        </p:nvCxnSpPr>
        <p:spPr>
          <a:xfrm flipH="1">
            <a:off x="2321863" y="1974200"/>
            <a:ext cx="12735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1"/>
          <p:cNvSpPr txBox="1"/>
          <p:nvPr/>
        </p:nvSpPr>
        <p:spPr>
          <a:xfrm>
            <a:off x="2421300" y="2223163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2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4164525" y="1974325"/>
            <a:ext cx="1907400" cy="1053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1"/>
          <p:cNvSpPr txBox="1"/>
          <p:nvPr/>
        </p:nvSpPr>
        <p:spPr>
          <a:xfrm>
            <a:off x="5101875" y="2088175"/>
            <a:ext cx="27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1782338" y="463950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7				Tamaño: 2^7 = 128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/25			Rango; 10.10.1.129-10.10.1.254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571988" y="3028100"/>
            <a:ext cx="4467600" cy="1493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10.10.1.192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/2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192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10.10.1.255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 			               Tamaño: 2^7 = 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10.10.1.193-10.10.1.254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7474375" y="113550"/>
            <a:ext cx="1453200" cy="184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Requerimientos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9FC5E8"/>
                </a:highlight>
              </a:rPr>
              <a:t>Datacenter: 2^8</a:t>
            </a:r>
            <a:endParaRPr sz="1000">
              <a:solidFill>
                <a:schemeClr val="dk1"/>
              </a:solidFill>
              <a:highlight>
                <a:srgbClr val="9FC5E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rgbClr val="E69138"/>
                </a:highlight>
              </a:rPr>
              <a:t>Invitados: 2^6</a:t>
            </a:r>
            <a:endParaRPr sz="1000">
              <a:solidFill>
                <a:schemeClr val="dk1"/>
              </a:solidFill>
              <a:highlight>
                <a:srgbClr val="E69138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Área Escritorios: 2^5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Red troncal: 2^5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Administración: 2^4</a:t>
            </a:r>
            <a:endParaRPr sz="1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Sala de reuniones 2^4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Centro cómputo: 2^3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R1 - R4: 2^2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R1 - R2: 2^2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  <a:highlight>
                  <a:schemeClr val="lt1"/>
                </a:highlight>
              </a:rPr>
              <a:t>R5 - R6: 2^2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88063" y="3028100"/>
            <a:ext cx="4467600" cy="1493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10.10.1.128/26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.1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.00000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3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lang="es" sz="1200"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XXXXXX</a:t>
            </a:r>
            <a:endParaRPr sz="1200"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Base : 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128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 		Brodcast:</a:t>
            </a:r>
            <a:r>
              <a:rPr lang="es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 sz="1200">
                <a:latin typeface="Lato"/>
                <a:ea typeface="Lato"/>
                <a:cs typeface="Lato"/>
                <a:sym typeface="Lato"/>
              </a:rPr>
              <a:t>10.10.1.191</a:t>
            </a:r>
            <a:endParaRPr sz="12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Bits: 6				Tamaño: 2^6 = 64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Prefijo: /26			Rango; 10.10.1.129-10.10.1.190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Lato"/>
                <a:ea typeface="Lato"/>
                <a:cs typeface="Lato"/>
                <a:sym typeface="Lato"/>
              </a:rPr>
              <a:t>Bloque			Libre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Presentación en pantalla (16:9)</PresentationFormat>
  <Paragraphs>379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Lato</vt:lpstr>
      <vt:lpstr>Roboto</vt:lpstr>
      <vt:lpstr>Arial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Cuenta Microsoft</cp:lastModifiedBy>
  <cp:revision>1</cp:revision>
  <dcterms:modified xsi:type="dcterms:W3CDTF">2025-06-20T17:54:38Z</dcterms:modified>
</cp:coreProperties>
</file>