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80" r:id="rId5"/>
    <p:sldId id="282" r:id="rId6"/>
    <p:sldId id="278" r:id="rId7"/>
    <p:sldId id="283" r:id="rId8"/>
    <p:sldId id="277" r:id="rId9"/>
    <p:sldId id="276" r:id="rId10"/>
    <p:sldId id="275" r:id="rId11"/>
    <p:sldId id="274" r:id="rId12"/>
    <p:sldId id="279" r:id="rId13"/>
    <p:sldId id="281" r:id="rId14"/>
    <p:sldId id="284"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E66CC-B122-4B1D-837A-9E55FEC0BA11}" type="datetimeFigureOut">
              <a:rPr lang="pt-PT" smtClean="0"/>
              <a:t>29/05/2024</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EF1AB-70FB-4D70-8602-12BFF874A3B5}" type="slidenum">
              <a:rPr lang="pt-PT" smtClean="0"/>
              <a:t>‹nº›</a:t>
            </a:fld>
            <a:endParaRPr lang="pt-PT"/>
          </a:p>
        </p:txBody>
      </p:sp>
    </p:spTree>
    <p:extLst>
      <p:ext uri="{BB962C8B-B14F-4D97-AF65-F5344CB8AC3E}">
        <p14:creationId xmlns:p14="http://schemas.microsoft.com/office/powerpoint/2010/main" val="112204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DA55BAA7-288B-4D6A-9C6A-FE1B2C2B5D25}" type="datetime1">
              <a:rPr lang="pt-PT" smtClean="0"/>
              <a:t>29/05/2024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a:xfrm>
            <a:off x="9255346" y="2750337"/>
            <a:ext cx="1171888" cy="1356442"/>
          </a:xfrm>
        </p:spPr>
        <p:txBody>
          <a:bodyPr/>
          <a:lstStyle/>
          <a:p>
            <a:fld id="{C7E5F925-6E96-4D1A-8EB3-34CBC01B97BD}" type="slidenum">
              <a:rPr lang="pt-PT" smtClean="0"/>
              <a:t>‹nº›</a:t>
            </a:fld>
            <a:endParaRPr lang="pt-PT"/>
          </a:p>
        </p:txBody>
      </p:sp>
    </p:spTree>
    <p:extLst>
      <p:ext uri="{BB962C8B-B14F-4D97-AF65-F5344CB8AC3E}">
        <p14:creationId xmlns:p14="http://schemas.microsoft.com/office/powerpoint/2010/main" val="3989205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CCE3E538-B280-41D9-9C69-5844B17BDDAA}" type="datetime1">
              <a:rPr lang="pt-PT" smtClean="0"/>
              <a:t>29/05/2024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a:xfrm>
            <a:off x="10729455" y="4711309"/>
            <a:ext cx="1154151" cy="1090789"/>
          </a:xfrm>
        </p:spPr>
        <p:txBody>
          <a:bodyPr/>
          <a:lstStyle/>
          <a:p>
            <a:fld id="{C7E5F925-6E96-4D1A-8EB3-34CBC01B97BD}" type="slidenum">
              <a:rPr lang="pt-PT" smtClean="0"/>
              <a:t>‹nº›</a:t>
            </a:fld>
            <a:endParaRPr lang="pt-PT"/>
          </a:p>
        </p:txBody>
      </p:sp>
    </p:spTree>
    <p:extLst>
      <p:ext uri="{BB962C8B-B14F-4D97-AF65-F5344CB8AC3E}">
        <p14:creationId xmlns:p14="http://schemas.microsoft.com/office/powerpoint/2010/main" val="120679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0BBEC985-87EA-4B5F-9F3D-75C3B61F0D4E}" type="datetime1">
              <a:rPr lang="pt-PT" smtClean="0"/>
              <a:t>29/05/2024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a:xfrm>
            <a:off x="10729455" y="4711615"/>
            <a:ext cx="1154151" cy="1090789"/>
          </a:xfrm>
        </p:spPr>
        <p:txBody>
          <a:bodyPr/>
          <a:lstStyle/>
          <a:p>
            <a:fld id="{C7E5F925-6E96-4D1A-8EB3-34CBC01B97BD}" type="slidenum">
              <a:rPr lang="pt-PT" smtClean="0"/>
              <a:t>‹nº›</a:t>
            </a:fld>
            <a:endParaRPr lang="pt-PT"/>
          </a:p>
        </p:txBody>
      </p:sp>
    </p:spTree>
    <p:extLst>
      <p:ext uri="{BB962C8B-B14F-4D97-AF65-F5344CB8AC3E}">
        <p14:creationId xmlns:p14="http://schemas.microsoft.com/office/powerpoint/2010/main" val="1599322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pt-PT"/>
              <a:t>Clique para editar o estilo de título do Modelo Global</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8DA02816-1968-4FD0-B1AE-C73B6E412656}" type="datetime1">
              <a:rPr lang="pt-PT" smtClean="0"/>
              <a:t>29/05/2024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a:xfrm>
            <a:off x="10729455" y="4709925"/>
            <a:ext cx="1154151" cy="1090789"/>
          </a:xfrm>
        </p:spPr>
        <p:txBody>
          <a:bodyPr/>
          <a:lstStyle/>
          <a:p>
            <a:fld id="{C7E5F925-6E96-4D1A-8EB3-34CBC01B97BD}" type="slidenum">
              <a:rPr lang="pt-PT" smtClean="0"/>
              <a:t>‹nº›</a:t>
            </a:fld>
            <a:endParaRPr lang="pt-PT"/>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052564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48C2FA0-D8AD-40BF-9363-4A172D27C167}" type="datetime1">
              <a:rPr lang="pt-PT" smtClean="0"/>
              <a:t>29/05/2024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a:xfrm>
            <a:off x="10729455" y="4709925"/>
            <a:ext cx="1154151" cy="1090789"/>
          </a:xfrm>
        </p:spPr>
        <p:txBody>
          <a:bodyPr/>
          <a:lstStyle/>
          <a:p>
            <a:fld id="{C7E5F925-6E96-4D1A-8EB3-34CBC01B97BD}" type="slidenum">
              <a:rPr lang="pt-PT" smtClean="0"/>
              <a:t>‹nº›</a:t>
            </a:fld>
            <a:endParaRPr lang="pt-PT"/>
          </a:p>
        </p:txBody>
      </p:sp>
    </p:spTree>
    <p:extLst>
      <p:ext uri="{BB962C8B-B14F-4D97-AF65-F5344CB8AC3E}">
        <p14:creationId xmlns:p14="http://schemas.microsoft.com/office/powerpoint/2010/main" val="381308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pt-PT"/>
              <a:t>Clique para editar o estilo de título do Modelo Global</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DCB1C4BA-94AA-4531-A406-3DD219C0110B}" type="datetime1">
              <a:rPr lang="pt-PT" smtClean="0"/>
              <a:t>29/05/2024</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7E5F925-6E96-4D1A-8EB3-34CBC01B97BD}" type="slidenum">
              <a:rPr lang="pt-PT" smtClean="0"/>
              <a:t>‹nº›</a:t>
            </a:fld>
            <a:endParaRPr lang="pt-PT"/>
          </a:p>
        </p:txBody>
      </p:sp>
    </p:spTree>
    <p:extLst>
      <p:ext uri="{BB962C8B-B14F-4D97-AF65-F5344CB8AC3E}">
        <p14:creationId xmlns:p14="http://schemas.microsoft.com/office/powerpoint/2010/main" val="10381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pt-PT"/>
              <a:t>Clique para editar o estilo de título do Modelo Global</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7B202193-538E-48F2-B96C-4369221CEFA4}" type="datetime1">
              <a:rPr lang="pt-PT" smtClean="0"/>
              <a:t>29/05/2024</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7E5F925-6E96-4D1A-8EB3-34CBC01B97BD}" type="slidenum">
              <a:rPr lang="pt-PT" smtClean="0"/>
              <a:t>‹nº›</a:t>
            </a:fld>
            <a:endParaRPr lang="pt-PT"/>
          </a:p>
        </p:txBody>
      </p:sp>
    </p:spTree>
    <p:extLst>
      <p:ext uri="{BB962C8B-B14F-4D97-AF65-F5344CB8AC3E}">
        <p14:creationId xmlns:p14="http://schemas.microsoft.com/office/powerpoint/2010/main" val="3182319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1D74D3A2-BAB5-4754-8E7E-C51FA5D84A29}" type="datetime1">
              <a:rPr lang="pt-PT" smtClean="0"/>
              <a:t>29/05/2024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7E5F925-6E96-4D1A-8EB3-34CBC01B97BD}" type="slidenum">
              <a:rPr lang="pt-PT" smtClean="0"/>
              <a:t>‹nº›</a:t>
            </a:fld>
            <a:endParaRPr lang="pt-PT"/>
          </a:p>
        </p:txBody>
      </p:sp>
    </p:spTree>
    <p:extLst>
      <p:ext uri="{BB962C8B-B14F-4D97-AF65-F5344CB8AC3E}">
        <p14:creationId xmlns:p14="http://schemas.microsoft.com/office/powerpoint/2010/main" val="3005873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C5EB7DE-8D43-4B52-9FCE-C519DBF84D31}" type="datetime1">
              <a:rPr lang="pt-PT" smtClean="0"/>
              <a:t>29/05/2024</a:t>
            </a:fld>
            <a:endParaRPr lang="pt-PT"/>
          </a:p>
        </p:txBody>
      </p:sp>
      <p:sp>
        <p:nvSpPr>
          <p:cNvPr id="5" name="Footer Placeholder 4"/>
          <p:cNvSpPr>
            <a:spLocks noGrp="1"/>
          </p:cNvSpPr>
          <p:nvPr>
            <p:ph type="ftr" sz="quarter" idx="11"/>
          </p:nvPr>
        </p:nvSpPr>
        <p:spPr>
          <a:xfrm>
            <a:off x="680321" y="5936188"/>
            <a:ext cx="6126805" cy="365125"/>
          </a:xfrm>
        </p:spPr>
        <p:txBody>
          <a:bodyPr/>
          <a:lstStyle/>
          <a:p>
            <a:endParaRPr lang="pt-PT"/>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7E5F925-6E96-4D1A-8EB3-34CBC01B97BD}" type="slidenum">
              <a:rPr lang="pt-PT" smtClean="0"/>
              <a:t>‹nº›</a:t>
            </a:fld>
            <a:endParaRPr lang="pt-PT"/>
          </a:p>
        </p:txBody>
      </p:sp>
    </p:spTree>
    <p:extLst>
      <p:ext uri="{BB962C8B-B14F-4D97-AF65-F5344CB8AC3E}">
        <p14:creationId xmlns:p14="http://schemas.microsoft.com/office/powerpoint/2010/main" val="2605261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90E2FF7-B985-4DA5-8032-FA263E19A339}" type="datetime1">
              <a:rPr lang="pt-PT" smtClean="0"/>
              <a:t>29/05/2024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7E5F925-6E96-4D1A-8EB3-34CBC01B97BD}" type="slidenum">
              <a:rPr lang="pt-PT" smtClean="0"/>
              <a:t>‹nº›</a:t>
            </a:fld>
            <a:endParaRPr lang="pt-PT"/>
          </a:p>
        </p:txBody>
      </p:sp>
    </p:spTree>
    <p:extLst>
      <p:ext uri="{BB962C8B-B14F-4D97-AF65-F5344CB8AC3E}">
        <p14:creationId xmlns:p14="http://schemas.microsoft.com/office/powerpoint/2010/main" val="2582155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CAF7670C-F7A6-4712-B6E0-905142E03C7F}" type="datetime1">
              <a:rPr lang="pt-PT" smtClean="0"/>
              <a:t>29/05/2024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a:xfrm>
            <a:off x="10729455" y="2869895"/>
            <a:ext cx="1154151" cy="1090789"/>
          </a:xfrm>
        </p:spPr>
        <p:txBody>
          <a:bodyPr/>
          <a:lstStyle/>
          <a:p>
            <a:fld id="{C7E5F925-6E96-4D1A-8EB3-34CBC01B97BD}" type="slidenum">
              <a:rPr lang="pt-PT" smtClean="0"/>
              <a:t>‹nº›</a:t>
            </a:fld>
            <a:endParaRPr lang="pt-PT"/>
          </a:p>
        </p:txBody>
      </p:sp>
    </p:spTree>
    <p:extLst>
      <p:ext uri="{BB962C8B-B14F-4D97-AF65-F5344CB8AC3E}">
        <p14:creationId xmlns:p14="http://schemas.microsoft.com/office/powerpoint/2010/main" val="24276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C00467D1-4729-4A60-8FD9-DCB72FACB6D6}" type="datetime1">
              <a:rPr lang="pt-PT" smtClean="0"/>
              <a:t>29/05/2024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7E5F925-6E96-4D1A-8EB3-34CBC01B97BD}" type="slidenum">
              <a:rPr lang="pt-PT" smtClean="0"/>
              <a:t>‹nº›</a:t>
            </a:fld>
            <a:endParaRPr lang="pt-PT"/>
          </a:p>
        </p:txBody>
      </p:sp>
    </p:spTree>
    <p:extLst>
      <p:ext uri="{BB962C8B-B14F-4D97-AF65-F5344CB8AC3E}">
        <p14:creationId xmlns:p14="http://schemas.microsoft.com/office/powerpoint/2010/main" val="2187216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680322" y="3030008"/>
            <a:ext cx="4698355" cy="290617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5594123" y="3030008"/>
            <a:ext cx="4700059" cy="290617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DB44F61-1356-4D0C-924D-7EA88052E5F1}" type="datetime1">
              <a:rPr lang="pt-PT" smtClean="0"/>
              <a:t>29/05/2024</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7E5F925-6E96-4D1A-8EB3-34CBC01B97BD}" type="slidenum">
              <a:rPr lang="pt-PT" smtClean="0"/>
              <a:t>‹nº›</a:t>
            </a:fld>
            <a:endParaRPr lang="pt-PT"/>
          </a:p>
        </p:txBody>
      </p:sp>
    </p:spTree>
    <p:extLst>
      <p:ext uri="{BB962C8B-B14F-4D97-AF65-F5344CB8AC3E}">
        <p14:creationId xmlns:p14="http://schemas.microsoft.com/office/powerpoint/2010/main" val="213368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4DB6D498-6D53-4B16-A828-E797167B7FBB}" type="datetime1">
              <a:rPr lang="pt-PT" smtClean="0"/>
              <a:t>29/05/2024</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7E5F925-6E96-4D1A-8EB3-34CBC01B97BD}" type="slidenum">
              <a:rPr lang="pt-PT" smtClean="0"/>
              <a:t>‹nº›</a:t>
            </a:fld>
            <a:endParaRPr lang="pt-PT"/>
          </a:p>
        </p:txBody>
      </p:sp>
    </p:spTree>
    <p:extLst>
      <p:ext uri="{BB962C8B-B14F-4D97-AF65-F5344CB8AC3E}">
        <p14:creationId xmlns:p14="http://schemas.microsoft.com/office/powerpoint/2010/main" val="2644537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D39FA8B-F5C0-4305-88C6-4335487B3FB9}" type="datetime1">
              <a:rPr lang="pt-PT" smtClean="0"/>
              <a:t>29/05/2024</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7E5F925-6E96-4D1A-8EB3-34CBC01B97BD}" type="slidenum">
              <a:rPr lang="pt-PT" smtClean="0"/>
              <a:t>‹nº›</a:t>
            </a:fld>
            <a:endParaRPr lang="pt-PT"/>
          </a:p>
        </p:txBody>
      </p:sp>
    </p:spTree>
    <p:extLst>
      <p:ext uri="{BB962C8B-B14F-4D97-AF65-F5344CB8AC3E}">
        <p14:creationId xmlns:p14="http://schemas.microsoft.com/office/powerpoint/2010/main" val="292098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pt-PT"/>
              <a:t>Clique para editar o estilo de título do Modelo Global</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DEDB280-0780-4981-9623-893E4CB685F6}" type="datetime1">
              <a:rPr lang="pt-PT" smtClean="0"/>
              <a:t>29/05/2024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7E5F925-6E96-4D1A-8EB3-34CBC01B97BD}" type="slidenum">
              <a:rPr lang="pt-PT" smtClean="0"/>
              <a:t>‹nº›</a:t>
            </a:fld>
            <a:endParaRPr lang="pt-PT"/>
          </a:p>
        </p:txBody>
      </p:sp>
    </p:spTree>
    <p:extLst>
      <p:ext uri="{BB962C8B-B14F-4D97-AF65-F5344CB8AC3E}">
        <p14:creationId xmlns:p14="http://schemas.microsoft.com/office/powerpoint/2010/main" val="16299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F38A9A88-EC0D-4370-87CC-2F738D1D8E9C}" type="datetime1">
              <a:rPr lang="pt-PT" smtClean="0"/>
              <a:t>29/05/2024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7E5F925-6E96-4D1A-8EB3-34CBC01B97BD}" type="slidenum">
              <a:rPr lang="pt-PT" smtClean="0"/>
              <a:t>‹nº›</a:t>
            </a:fld>
            <a:endParaRPr lang="pt-PT"/>
          </a:p>
        </p:txBody>
      </p:sp>
    </p:spTree>
    <p:extLst>
      <p:ext uri="{BB962C8B-B14F-4D97-AF65-F5344CB8AC3E}">
        <p14:creationId xmlns:p14="http://schemas.microsoft.com/office/powerpoint/2010/main" val="3186400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6D3DB3D-30DF-4AE7-B7E5-3C966A7B3C98}" type="datetime1">
              <a:rPr lang="pt-PT" smtClean="0"/>
              <a:t>29/05/2024</a:t>
            </a:fld>
            <a:endParaRPr lang="pt-PT"/>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7E5F925-6E96-4D1A-8EB3-34CBC01B97BD}" type="slidenum">
              <a:rPr lang="pt-PT" smtClean="0"/>
              <a:t>‹nº›</a:t>
            </a:fld>
            <a:endParaRPr lang="pt-PT"/>
          </a:p>
        </p:txBody>
      </p:sp>
    </p:spTree>
    <p:extLst>
      <p:ext uri="{BB962C8B-B14F-4D97-AF65-F5344CB8AC3E}">
        <p14:creationId xmlns:p14="http://schemas.microsoft.com/office/powerpoint/2010/main" val="66992518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802D8D-FF7D-805C-E6C8-A67D207D079B}"/>
              </a:ext>
            </a:extLst>
          </p:cNvPr>
          <p:cNvSpPr>
            <a:spLocks noGrp="1"/>
          </p:cNvSpPr>
          <p:nvPr>
            <p:ph type="ctrTitle"/>
          </p:nvPr>
        </p:nvSpPr>
        <p:spPr>
          <a:xfrm>
            <a:off x="680321" y="2655051"/>
            <a:ext cx="8144134" cy="1373070"/>
          </a:xfrm>
        </p:spPr>
        <p:txBody>
          <a:bodyPr/>
          <a:lstStyle/>
          <a:p>
            <a:pPr algn="l"/>
            <a:r>
              <a:rPr lang="pt-PT" b="1" dirty="0" err="1">
                <a:solidFill>
                  <a:schemeClr val="accent1">
                    <a:lumMod val="60000"/>
                    <a:lumOff val="40000"/>
                  </a:schemeClr>
                </a:solidFill>
                <a:latin typeface="Arial" panose="020B0604020202020204" pitchFamily="34" charset="0"/>
                <a:cs typeface="Arial" panose="020B0604020202020204" pitchFamily="34" charset="0"/>
              </a:rPr>
              <a:t>Secret</a:t>
            </a:r>
            <a:r>
              <a:rPr lang="pt-PT" b="1" dirty="0">
                <a:solidFill>
                  <a:schemeClr val="accent1">
                    <a:lumMod val="60000"/>
                    <a:lumOff val="40000"/>
                  </a:schemeClr>
                </a:solidFill>
                <a:latin typeface="Arial" panose="020B0604020202020204" pitchFamily="34" charset="0"/>
                <a:cs typeface="Arial" panose="020B0604020202020204" pitchFamily="34" charset="0"/>
              </a:rPr>
              <a:t> </a:t>
            </a:r>
            <a:r>
              <a:rPr lang="pt-PT" b="1" dirty="0" err="1">
                <a:solidFill>
                  <a:schemeClr val="accent1">
                    <a:lumMod val="60000"/>
                    <a:lumOff val="40000"/>
                  </a:schemeClr>
                </a:solidFill>
                <a:latin typeface="Arial" panose="020B0604020202020204" pitchFamily="34" charset="0"/>
                <a:cs typeface="Arial" panose="020B0604020202020204" pitchFamily="34" charset="0"/>
              </a:rPr>
              <a:t>Story</a:t>
            </a:r>
            <a:r>
              <a:rPr lang="pt-PT" b="1" dirty="0">
                <a:solidFill>
                  <a:schemeClr val="accent1">
                    <a:lumMod val="60000"/>
                    <a:lumOff val="40000"/>
                  </a:schemeClr>
                </a:solidFill>
                <a:latin typeface="Arial" panose="020B0604020202020204" pitchFamily="34" charset="0"/>
                <a:cs typeface="Arial" panose="020B0604020202020204" pitchFamily="34" charset="0"/>
              </a:rPr>
              <a:t> – Parte 2</a:t>
            </a:r>
            <a:br>
              <a:rPr lang="pt-PT" dirty="0">
                <a:latin typeface="Arial" panose="020B0604020202020204" pitchFamily="34" charset="0"/>
                <a:cs typeface="Arial" panose="020B0604020202020204" pitchFamily="34" charset="0"/>
              </a:rPr>
            </a:br>
            <a:r>
              <a:rPr lang="pt-PT" sz="2400" dirty="0">
                <a:solidFill>
                  <a:schemeClr val="accent1">
                    <a:lumMod val="40000"/>
                    <a:lumOff val="60000"/>
                  </a:schemeClr>
                </a:solidFill>
                <a:latin typeface="Arial" panose="020B0604020202020204" pitchFamily="34" charset="0"/>
                <a:cs typeface="Arial" panose="020B0604020202020204" pitchFamily="34" charset="0"/>
              </a:rPr>
              <a:t>Base de Dados da Agência de Detetives</a:t>
            </a:r>
            <a:endParaRPr lang="pt-PT" dirty="0">
              <a:solidFill>
                <a:schemeClr val="accent1">
                  <a:lumMod val="40000"/>
                  <a:lumOff val="60000"/>
                </a:schemeClr>
              </a:solidFill>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43D11A47-9AFC-60AC-5A8F-FCC2D5E22BCE}"/>
              </a:ext>
            </a:extLst>
          </p:cNvPr>
          <p:cNvSpPr>
            <a:spLocks noGrp="1"/>
          </p:cNvSpPr>
          <p:nvPr>
            <p:ph type="subTitle" idx="1"/>
          </p:nvPr>
        </p:nvSpPr>
        <p:spPr>
          <a:xfrm>
            <a:off x="680321" y="4394040"/>
            <a:ext cx="8738981" cy="1524980"/>
          </a:xfrm>
        </p:spPr>
        <p:txBody>
          <a:bodyPr/>
          <a:lstStyle/>
          <a:p>
            <a:pPr algn="l"/>
            <a:endParaRPr lang="pt-PT" sz="1800" b="1" dirty="0">
              <a:solidFill>
                <a:schemeClr val="accent1">
                  <a:lumMod val="60000"/>
                  <a:lumOff val="40000"/>
                </a:schemeClr>
              </a:solidFill>
              <a:latin typeface="Arial" panose="020B0604020202020204" pitchFamily="34" charset="0"/>
              <a:ea typeface="Times New Roman" panose="02020603050405020304" pitchFamily="18" charset="0"/>
              <a:cs typeface="Arial" panose="020B0604020202020204" pitchFamily="34" charset="0"/>
            </a:endParaRPr>
          </a:p>
          <a:p>
            <a:pPr algn="l"/>
            <a:r>
              <a:rPr lang="pt-PT" sz="1800" b="1" dirty="0">
                <a:latin typeface="Arial" panose="020B0604020202020204" pitchFamily="34" charset="0"/>
                <a:ea typeface="Times New Roman" panose="02020603050405020304" pitchFamily="18" charset="0"/>
                <a:cs typeface="Arial" panose="020B0604020202020204" pitchFamily="34" charset="0"/>
              </a:rPr>
              <a:t>Realizado por </a:t>
            </a:r>
            <a:r>
              <a:rPr lang="pt-PT" sz="1800" b="1" dirty="0">
                <a:effectLst/>
                <a:latin typeface="Arial" panose="020B0604020202020204" pitchFamily="34" charset="0"/>
                <a:ea typeface="Times New Roman" panose="02020603050405020304" pitchFamily="18" charset="0"/>
                <a:cs typeface="Arial" panose="020B0604020202020204" pitchFamily="34" charset="0"/>
              </a:rPr>
              <a:t>Edgar(A99890), Miguel(A104451), Joshua(A105684), Silvério(A101536), </a:t>
            </a:r>
            <a:r>
              <a:rPr lang="pt-PT" sz="1800" b="1" dirty="0" err="1">
                <a:effectLst/>
                <a:latin typeface="Arial" panose="020B0604020202020204" pitchFamily="34" charset="0"/>
                <a:ea typeface="Times New Roman" panose="02020603050405020304" pitchFamily="18" charset="0"/>
                <a:cs typeface="Arial" panose="020B0604020202020204" pitchFamily="34" charset="0"/>
              </a:rPr>
              <a:t>Oleksii</a:t>
            </a:r>
            <a:r>
              <a:rPr lang="pt-PT" sz="1800" b="1" dirty="0">
                <a:effectLst/>
                <a:latin typeface="Arial" panose="020B0604020202020204" pitchFamily="34" charset="0"/>
                <a:ea typeface="Times New Roman" panose="02020603050405020304" pitchFamily="18" charset="0"/>
                <a:cs typeface="Arial" panose="020B0604020202020204" pitchFamily="34" charset="0"/>
              </a:rPr>
              <a:t>(A102131) – Grupo 02</a:t>
            </a:r>
            <a:endParaRPr lang="pt-PT" dirty="0">
              <a:latin typeface="Arial" panose="020B0604020202020204" pitchFamily="34" charset="0"/>
              <a:cs typeface="Arial" panose="020B0604020202020204" pitchFamily="34" charset="0"/>
            </a:endParaRPr>
          </a:p>
        </p:txBody>
      </p:sp>
      <p:sp>
        <p:nvSpPr>
          <p:cNvPr id="6" name="CaixaDeTexto 5">
            <a:extLst>
              <a:ext uri="{FF2B5EF4-FFF2-40B4-BE49-F238E27FC236}">
                <a16:creationId xmlns:a16="http://schemas.microsoft.com/office/drawing/2014/main" id="{5C177BBC-4BFF-65BB-1801-89BC5BDEFC2E}"/>
              </a:ext>
            </a:extLst>
          </p:cNvPr>
          <p:cNvSpPr txBox="1"/>
          <p:nvPr/>
        </p:nvSpPr>
        <p:spPr>
          <a:xfrm>
            <a:off x="5697797" y="1642801"/>
            <a:ext cx="3126658" cy="646331"/>
          </a:xfrm>
          <a:prstGeom prst="rect">
            <a:avLst/>
          </a:prstGeom>
          <a:noFill/>
        </p:spPr>
        <p:txBody>
          <a:bodyPr wrap="square" rtlCol="0">
            <a:spAutoFit/>
          </a:bodyPr>
          <a:lstStyle/>
          <a:p>
            <a:pPr algn="l"/>
            <a:r>
              <a:rPr lang="pt-PT" dirty="0">
                <a:latin typeface="Arial" panose="020B0604020202020204" pitchFamily="34" charset="0"/>
                <a:cs typeface="Arial" panose="020B0604020202020204" pitchFamily="34" charset="0"/>
              </a:rPr>
              <a:t>LEI – Universidade do Minho </a:t>
            </a:r>
          </a:p>
          <a:p>
            <a:pPr algn="l"/>
            <a:r>
              <a:rPr lang="pt-PT" dirty="0">
                <a:latin typeface="Arial" panose="020B0604020202020204" pitchFamily="34" charset="0"/>
                <a:cs typeface="Arial" panose="020B0604020202020204" pitchFamily="34" charset="0"/>
              </a:rPr>
              <a:t>PORTUGAL</a:t>
            </a:r>
          </a:p>
        </p:txBody>
      </p:sp>
      <p:sp>
        <p:nvSpPr>
          <p:cNvPr id="11" name="Marcador de Posição do Número do Diapositivo 10">
            <a:extLst>
              <a:ext uri="{FF2B5EF4-FFF2-40B4-BE49-F238E27FC236}">
                <a16:creationId xmlns:a16="http://schemas.microsoft.com/office/drawing/2014/main" id="{FB03867F-A7C7-B111-2B81-4AB2C92E4692}"/>
              </a:ext>
            </a:extLst>
          </p:cNvPr>
          <p:cNvSpPr>
            <a:spLocks noGrp="1"/>
          </p:cNvSpPr>
          <p:nvPr>
            <p:ph type="sldNum" sz="quarter" idx="12"/>
          </p:nvPr>
        </p:nvSpPr>
        <p:spPr/>
        <p:txBody>
          <a:bodyPr/>
          <a:lstStyle/>
          <a:p>
            <a:r>
              <a:rPr lang="pt-PT" dirty="0">
                <a:solidFill>
                  <a:schemeClr val="accent1">
                    <a:lumMod val="40000"/>
                    <a:lumOff val="60000"/>
                  </a:schemeClr>
                </a:solidFill>
              </a:rPr>
              <a:t>1</a:t>
            </a:r>
          </a:p>
        </p:txBody>
      </p:sp>
    </p:spTree>
    <p:extLst>
      <p:ext uri="{BB962C8B-B14F-4D97-AF65-F5344CB8AC3E}">
        <p14:creationId xmlns:p14="http://schemas.microsoft.com/office/powerpoint/2010/main" val="1325119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F64B2-D114-1518-EA10-AC77FFD18D2D}"/>
              </a:ext>
            </a:extLst>
          </p:cNvPr>
          <p:cNvSpPr>
            <a:spLocks noGrp="1"/>
          </p:cNvSpPr>
          <p:nvPr>
            <p:ph type="title"/>
          </p:nvPr>
        </p:nvSpPr>
        <p:spPr/>
        <p:txBody>
          <a:bodyPr/>
          <a:lstStyle/>
          <a:p>
            <a:r>
              <a:rPr lang="pt-PT" b="1" dirty="0">
                <a:solidFill>
                  <a:schemeClr val="accent1">
                    <a:lumMod val="60000"/>
                    <a:lumOff val="40000"/>
                  </a:schemeClr>
                </a:solidFill>
                <a:latin typeface="Arial" panose="020B0604020202020204" pitchFamily="34" charset="0"/>
                <a:cs typeface="Arial" panose="020B0604020202020204" pitchFamily="34" charset="0"/>
              </a:rPr>
              <a:t>Vistas de Utilização</a:t>
            </a:r>
          </a:p>
        </p:txBody>
      </p:sp>
      <p:sp>
        <p:nvSpPr>
          <p:cNvPr id="3" name="Marcador de Posição de Conteúdo 2">
            <a:extLst>
              <a:ext uri="{FF2B5EF4-FFF2-40B4-BE49-F238E27FC236}">
                <a16:creationId xmlns:a16="http://schemas.microsoft.com/office/drawing/2014/main" id="{AE7A9857-1599-85BE-FDD9-427040142D03}"/>
              </a:ext>
            </a:extLst>
          </p:cNvPr>
          <p:cNvSpPr>
            <a:spLocks noGrp="1"/>
          </p:cNvSpPr>
          <p:nvPr>
            <p:ph idx="1"/>
          </p:nvPr>
        </p:nvSpPr>
        <p:spPr>
          <a:xfrm>
            <a:off x="743283" y="5676340"/>
            <a:ext cx="10705433" cy="1090789"/>
          </a:xfrm>
        </p:spPr>
        <p:txBody>
          <a:bodyPr>
            <a:normAutofit/>
          </a:bodyPr>
          <a:lstStyle/>
          <a:p>
            <a:r>
              <a:rPr lang="pt-PT" sz="2800" dirty="0">
                <a:latin typeface="Arial" panose="020B0604020202020204" pitchFamily="34" charset="0"/>
                <a:cs typeface="Arial" panose="020B0604020202020204" pitchFamily="34" charset="0"/>
              </a:rPr>
              <a:t>“</a:t>
            </a:r>
            <a:r>
              <a:rPr lang="pt-PT" sz="2800" dirty="0" err="1">
                <a:latin typeface="Arial" panose="020B0604020202020204" pitchFamily="34" charset="0"/>
                <a:cs typeface="Arial" panose="020B0604020202020204" pitchFamily="34" charset="0"/>
              </a:rPr>
              <a:t>CasosEmProgressoPorAgente</a:t>
            </a:r>
            <a:r>
              <a:rPr lang="pt-PT" sz="2800" dirty="0">
                <a:latin typeface="Arial" panose="020B0604020202020204" pitchFamily="34" charset="0"/>
                <a:cs typeface="Arial" panose="020B0604020202020204" pitchFamily="34" charset="0"/>
              </a:rPr>
              <a:t>” – Vista de utilização com todos os casos não terminados e seus respetivos agentes.</a:t>
            </a:r>
          </a:p>
        </p:txBody>
      </p:sp>
      <p:sp>
        <p:nvSpPr>
          <p:cNvPr id="4" name="Marcador de Posição do Número do Diapositivo 3">
            <a:extLst>
              <a:ext uri="{FF2B5EF4-FFF2-40B4-BE49-F238E27FC236}">
                <a16:creationId xmlns:a16="http://schemas.microsoft.com/office/drawing/2014/main" id="{CB4C74B3-A893-34C1-D43E-C2BF512DD100}"/>
              </a:ext>
            </a:extLst>
          </p:cNvPr>
          <p:cNvSpPr>
            <a:spLocks noGrp="1"/>
          </p:cNvSpPr>
          <p:nvPr>
            <p:ph type="sldNum" sz="quarter" idx="12"/>
          </p:nvPr>
        </p:nvSpPr>
        <p:spPr/>
        <p:txBody>
          <a:bodyPr/>
          <a:lstStyle/>
          <a:p>
            <a:fld id="{C7E5F925-6E96-4D1A-8EB3-34CBC01B97BD}" type="slidenum">
              <a:rPr lang="pt-PT" smtClean="0">
                <a:solidFill>
                  <a:schemeClr val="accent1">
                    <a:lumMod val="40000"/>
                    <a:lumOff val="60000"/>
                  </a:schemeClr>
                </a:solidFill>
              </a:rPr>
              <a:t>10</a:t>
            </a:fld>
            <a:endParaRPr lang="pt-PT" dirty="0">
              <a:solidFill>
                <a:schemeClr val="accent1">
                  <a:lumMod val="40000"/>
                  <a:lumOff val="60000"/>
                </a:schemeClr>
              </a:solidFill>
            </a:endParaRPr>
          </a:p>
        </p:txBody>
      </p:sp>
      <p:pic>
        <p:nvPicPr>
          <p:cNvPr id="8194" name="Imagem 1">
            <a:extLst>
              <a:ext uri="{FF2B5EF4-FFF2-40B4-BE49-F238E27FC236}">
                <a16:creationId xmlns:a16="http://schemas.microsoft.com/office/drawing/2014/main" id="{E1634CC7-86A8-AFC2-487C-7D5BAE1E1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4301" y="2209054"/>
            <a:ext cx="6643398" cy="3336339"/>
          </a:xfrm>
          <a:prstGeom prst="rect">
            <a:avLst/>
          </a:prstGeom>
          <a:noFill/>
          <a:ln w="76200">
            <a:solidFill>
              <a:schemeClr val="accent1">
                <a:lumMod val="40000"/>
                <a:lumOff val="60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01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F64B2-D114-1518-EA10-AC77FFD18D2D}"/>
              </a:ext>
            </a:extLst>
          </p:cNvPr>
          <p:cNvSpPr>
            <a:spLocks noGrp="1"/>
          </p:cNvSpPr>
          <p:nvPr>
            <p:ph type="title"/>
          </p:nvPr>
        </p:nvSpPr>
        <p:spPr/>
        <p:txBody>
          <a:bodyPr/>
          <a:lstStyle/>
          <a:p>
            <a:r>
              <a:rPr lang="pt-PT" b="1" dirty="0">
                <a:solidFill>
                  <a:schemeClr val="accent1">
                    <a:lumMod val="60000"/>
                    <a:lumOff val="40000"/>
                  </a:schemeClr>
                </a:solidFill>
                <a:latin typeface="Arial" panose="020B0604020202020204" pitchFamily="34" charset="0"/>
                <a:cs typeface="Arial" panose="020B0604020202020204" pitchFamily="34" charset="0"/>
              </a:rPr>
              <a:t>Índices</a:t>
            </a:r>
          </a:p>
        </p:txBody>
      </p:sp>
      <p:sp>
        <p:nvSpPr>
          <p:cNvPr id="3" name="Marcador de Posição de Conteúdo 2">
            <a:extLst>
              <a:ext uri="{FF2B5EF4-FFF2-40B4-BE49-F238E27FC236}">
                <a16:creationId xmlns:a16="http://schemas.microsoft.com/office/drawing/2014/main" id="{AE7A9857-1599-85BE-FDD9-427040142D03}"/>
              </a:ext>
            </a:extLst>
          </p:cNvPr>
          <p:cNvSpPr>
            <a:spLocks noGrp="1"/>
          </p:cNvSpPr>
          <p:nvPr>
            <p:ph idx="1"/>
          </p:nvPr>
        </p:nvSpPr>
        <p:spPr/>
        <p:txBody>
          <a:bodyPr>
            <a:normAutofit/>
          </a:bodyPr>
          <a:lstStyle/>
          <a:p>
            <a:r>
              <a:rPr lang="pt-PT" sz="2800" dirty="0">
                <a:latin typeface="Arial" panose="020B0604020202020204" pitchFamily="34" charset="0"/>
                <a:cs typeface="Arial" panose="020B0604020202020204" pitchFamily="34" charset="0"/>
              </a:rPr>
              <a:t>Além dos índices automaticamente definidos na criação da Base de Dados (“</a:t>
            </a:r>
            <a:r>
              <a:rPr lang="pt-PT" sz="2800" dirty="0" err="1">
                <a:latin typeface="Arial" panose="020B0604020202020204" pitchFamily="34" charset="0"/>
                <a:cs typeface="Arial" panose="020B0604020202020204" pitchFamily="34" charset="0"/>
              </a:rPr>
              <a:t>Primary</a:t>
            </a:r>
            <a:r>
              <a:rPr lang="pt-PT" sz="2800" dirty="0">
                <a:latin typeface="Arial" panose="020B0604020202020204" pitchFamily="34" charset="0"/>
                <a:cs typeface="Arial" panose="020B0604020202020204" pitchFamily="34" charset="0"/>
              </a:rPr>
              <a:t> </a:t>
            </a:r>
            <a:r>
              <a:rPr lang="pt-PT" sz="2800" dirty="0" err="1">
                <a:latin typeface="Arial" panose="020B0604020202020204" pitchFamily="34" charset="0"/>
                <a:cs typeface="Arial" panose="020B0604020202020204" pitchFamily="34" charset="0"/>
              </a:rPr>
              <a:t>Key</a:t>
            </a:r>
            <a:r>
              <a:rPr lang="pt-PT" sz="2800" dirty="0">
                <a:latin typeface="Arial" panose="020B0604020202020204" pitchFamily="34" charset="0"/>
                <a:cs typeface="Arial" panose="020B0604020202020204" pitchFamily="34" charset="0"/>
              </a:rPr>
              <a:t>” p.e.), criamos 2 índices explícitos:</a:t>
            </a:r>
          </a:p>
        </p:txBody>
      </p:sp>
      <p:sp>
        <p:nvSpPr>
          <p:cNvPr id="4" name="Marcador de Posição do Número do Diapositivo 3">
            <a:extLst>
              <a:ext uri="{FF2B5EF4-FFF2-40B4-BE49-F238E27FC236}">
                <a16:creationId xmlns:a16="http://schemas.microsoft.com/office/drawing/2014/main" id="{CB4C74B3-A893-34C1-D43E-C2BF512DD100}"/>
              </a:ext>
            </a:extLst>
          </p:cNvPr>
          <p:cNvSpPr>
            <a:spLocks noGrp="1"/>
          </p:cNvSpPr>
          <p:nvPr>
            <p:ph type="sldNum" sz="quarter" idx="12"/>
          </p:nvPr>
        </p:nvSpPr>
        <p:spPr/>
        <p:txBody>
          <a:bodyPr/>
          <a:lstStyle/>
          <a:p>
            <a:fld id="{C7E5F925-6E96-4D1A-8EB3-34CBC01B97BD}" type="slidenum">
              <a:rPr lang="pt-PT" smtClean="0">
                <a:solidFill>
                  <a:schemeClr val="accent1">
                    <a:lumMod val="40000"/>
                    <a:lumOff val="60000"/>
                  </a:schemeClr>
                </a:solidFill>
              </a:rPr>
              <a:t>11</a:t>
            </a:fld>
            <a:endParaRPr lang="pt-PT" dirty="0">
              <a:solidFill>
                <a:schemeClr val="accent1">
                  <a:lumMod val="40000"/>
                  <a:lumOff val="60000"/>
                </a:schemeClr>
              </a:solidFill>
            </a:endParaRPr>
          </a:p>
        </p:txBody>
      </p:sp>
      <p:pic>
        <p:nvPicPr>
          <p:cNvPr id="7171" name="Imagem 1">
            <a:extLst>
              <a:ext uri="{FF2B5EF4-FFF2-40B4-BE49-F238E27FC236}">
                <a16:creationId xmlns:a16="http://schemas.microsoft.com/office/drawing/2014/main" id="{10408CAE-8D8C-9E67-50A5-40B702394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371" y="3739434"/>
            <a:ext cx="9053255" cy="1186527"/>
          </a:xfrm>
          <a:prstGeom prst="rect">
            <a:avLst/>
          </a:prstGeom>
          <a:noFill/>
          <a:ln w="76200">
            <a:solidFill>
              <a:schemeClr val="accent1">
                <a:lumMod val="40000"/>
                <a:lumOff val="6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6" name="Imagem 5">
            <a:extLst>
              <a:ext uri="{FF2B5EF4-FFF2-40B4-BE49-F238E27FC236}">
                <a16:creationId xmlns:a16="http://schemas.microsoft.com/office/drawing/2014/main" id="{C0DD61A1-5831-DE8E-5195-529FB0E12522}"/>
              </a:ext>
            </a:extLst>
          </p:cNvPr>
          <p:cNvPicPr>
            <a:picLocks noChangeAspect="1"/>
          </p:cNvPicPr>
          <p:nvPr/>
        </p:nvPicPr>
        <p:blipFill>
          <a:blip r:embed="rId3"/>
          <a:stretch>
            <a:fillRect/>
          </a:stretch>
        </p:blipFill>
        <p:spPr>
          <a:xfrm>
            <a:off x="1569370" y="5342781"/>
            <a:ext cx="9053255" cy="985741"/>
          </a:xfrm>
          <a:prstGeom prst="rect">
            <a:avLst/>
          </a:prstGeom>
          <a:solidFill>
            <a:srgbClr val="FFFFFF">
              <a:shade val="85000"/>
            </a:srgbClr>
          </a:solidFill>
          <a:ln w="88900" cap="sq">
            <a:solidFill>
              <a:schemeClr val="accent1">
                <a:lumMod val="40000"/>
                <a:lumOff val="6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77699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F64B2-D114-1518-EA10-AC77FFD18D2D}"/>
              </a:ext>
            </a:extLst>
          </p:cNvPr>
          <p:cNvSpPr>
            <a:spLocks noGrp="1"/>
          </p:cNvSpPr>
          <p:nvPr>
            <p:ph type="title"/>
          </p:nvPr>
        </p:nvSpPr>
        <p:spPr/>
        <p:txBody>
          <a:bodyPr/>
          <a:lstStyle/>
          <a:p>
            <a:r>
              <a:rPr lang="pt-PT" b="1" dirty="0">
                <a:solidFill>
                  <a:schemeClr val="accent1">
                    <a:lumMod val="60000"/>
                    <a:lumOff val="40000"/>
                  </a:schemeClr>
                </a:solidFill>
                <a:latin typeface="Arial" panose="020B0604020202020204" pitchFamily="34" charset="0"/>
                <a:cs typeface="Arial" panose="020B0604020202020204" pitchFamily="34" charset="0"/>
              </a:rPr>
              <a:t>Interrogações/</a:t>
            </a:r>
            <a:r>
              <a:rPr lang="pt-PT" b="1" dirty="0" err="1">
                <a:solidFill>
                  <a:schemeClr val="accent1">
                    <a:lumMod val="60000"/>
                    <a:lumOff val="40000"/>
                  </a:schemeClr>
                </a:solidFill>
                <a:latin typeface="Arial" panose="020B0604020202020204" pitchFamily="34" charset="0"/>
                <a:cs typeface="Arial" panose="020B0604020202020204" pitchFamily="34" charset="0"/>
              </a:rPr>
              <a:t>Queries</a:t>
            </a:r>
            <a:br>
              <a:rPr lang="pt-PT" b="1" dirty="0">
                <a:solidFill>
                  <a:schemeClr val="accent1">
                    <a:lumMod val="60000"/>
                    <a:lumOff val="40000"/>
                  </a:schemeClr>
                </a:solidFill>
                <a:latin typeface="Arial" panose="020B0604020202020204" pitchFamily="34" charset="0"/>
                <a:cs typeface="Arial" panose="020B0604020202020204" pitchFamily="34" charset="0"/>
              </a:rPr>
            </a:br>
            <a:r>
              <a:rPr lang="pt-PT" sz="2400" b="1" dirty="0">
                <a:solidFill>
                  <a:schemeClr val="accent1">
                    <a:lumMod val="40000"/>
                    <a:lumOff val="60000"/>
                  </a:schemeClr>
                </a:solidFill>
                <a:latin typeface="Arial" panose="020B0604020202020204" pitchFamily="34" charset="0"/>
                <a:cs typeface="Arial" panose="020B0604020202020204" pitchFamily="34" charset="0"/>
              </a:rPr>
              <a:t>Exemplo de Interrogação (Álgebra Relacional para SQL)</a:t>
            </a:r>
            <a:endParaRPr lang="pt-PT" b="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 name="Marcador de Posição de Conteúdo 2">
            <a:extLst>
              <a:ext uri="{FF2B5EF4-FFF2-40B4-BE49-F238E27FC236}">
                <a16:creationId xmlns:a16="http://schemas.microsoft.com/office/drawing/2014/main" id="{AE7A9857-1599-85BE-FDD9-427040142D03}"/>
              </a:ext>
            </a:extLst>
          </p:cNvPr>
          <p:cNvSpPr>
            <a:spLocks noGrp="1"/>
          </p:cNvSpPr>
          <p:nvPr>
            <p:ph idx="1"/>
          </p:nvPr>
        </p:nvSpPr>
        <p:spPr>
          <a:xfrm>
            <a:off x="108154" y="2336873"/>
            <a:ext cx="8878530" cy="504650"/>
          </a:xfrm>
        </p:spPr>
        <p:txBody>
          <a:bodyPr>
            <a:normAutofit/>
          </a:bodyPr>
          <a:lstStyle/>
          <a:p>
            <a:r>
              <a:rPr lang="pt-PT" sz="2000" dirty="0">
                <a:latin typeface="Arial" panose="020B0604020202020204" pitchFamily="34" charset="0"/>
                <a:cs typeface="Arial" panose="020B0604020202020204" pitchFamily="34" charset="0"/>
              </a:rPr>
              <a:t>Listar quais agentes estão associados a um determinado caso – RM12</a:t>
            </a:r>
          </a:p>
        </p:txBody>
      </p:sp>
      <p:sp>
        <p:nvSpPr>
          <p:cNvPr id="4" name="Marcador de Posição do Número do Diapositivo 3">
            <a:extLst>
              <a:ext uri="{FF2B5EF4-FFF2-40B4-BE49-F238E27FC236}">
                <a16:creationId xmlns:a16="http://schemas.microsoft.com/office/drawing/2014/main" id="{CB4C74B3-A893-34C1-D43E-C2BF512DD100}"/>
              </a:ext>
            </a:extLst>
          </p:cNvPr>
          <p:cNvSpPr>
            <a:spLocks noGrp="1"/>
          </p:cNvSpPr>
          <p:nvPr>
            <p:ph type="sldNum" sz="quarter" idx="12"/>
          </p:nvPr>
        </p:nvSpPr>
        <p:spPr/>
        <p:txBody>
          <a:bodyPr/>
          <a:lstStyle/>
          <a:p>
            <a:fld id="{C7E5F925-6E96-4D1A-8EB3-34CBC01B97BD}" type="slidenum">
              <a:rPr lang="pt-PT" smtClean="0">
                <a:solidFill>
                  <a:schemeClr val="accent1">
                    <a:lumMod val="40000"/>
                    <a:lumOff val="60000"/>
                  </a:schemeClr>
                </a:solidFill>
              </a:rPr>
              <a:t>12</a:t>
            </a:fld>
            <a:endParaRPr lang="pt-PT" dirty="0">
              <a:solidFill>
                <a:schemeClr val="accent1">
                  <a:lumMod val="40000"/>
                  <a:lumOff val="60000"/>
                </a:schemeClr>
              </a:solidFill>
            </a:endParaRPr>
          </a:p>
        </p:txBody>
      </p:sp>
      <p:pic>
        <p:nvPicPr>
          <p:cNvPr id="1026" name="Imagem 1">
            <a:extLst>
              <a:ext uri="{FF2B5EF4-FFF2-40B4-BE49-F238E27FC236}">
                <a16:creationId xmlns:a16="http://schemas.microsoft.com/office/drawing/2014/main" id="{6939FD13-88EE-2FE1-70CB-01BD2855B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9497" y="2878868"/>
            <a:ext cx="6238734" cy="36064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Imagem 1">
            <a:extLst>
              <a:ext uri="{FF2B5EF4-FFF2-40B4-BE49-F238E27FC236}">
                <a16:creationId xmlns:a16="http://schemas.microsoft.com/office/drawing/2014/main" id="{1A6E6ABC-86EF-9C58-21E9-EC54D5721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321" y="3344230"/>
            <a:ext cx="4575315" cy="26757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5644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056" name="Rectangle 2055">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8" name="Picture 2057">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051" name="Imagem 1">
            <a:extLst>
              <a:ext uri="{FF2B5EF4-FFF2-40B4-BE49-F238E27FC236}">
                <a16:creationId xmlns:a16="http://schemas.microsoft.com/office/drawing/2014/main" id="{FE34996E-30FC-1B89-B75C-96565A02BE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16444" y="505895"/>
            <a:ext cx="7247737" cy="5598877"/>
          </a:xfrm>
          <a:prstGeom prst="rect">
            <a:avLst/>
          </a:prstGeom>
          <a:ln w="57150">
            <a:solidFill>
              <a:schemeClr val="accent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060" name="Rectangle 2059">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PT"/>
          </a:p>
        </p:txBody>
      </p:sp>
      <p:sp>
        <p:nvSpPr>
          <p:cNvPr id="2" name="Título 1">
            <a:extLst>
              <a:ext uri="{FF2B5EF4-FFF2-40B4-BE49-F238E27FC236}">
                <a16:creationId xmlns:a16="http://schemas.microsoft.com/office/drawing/2014/main" id="{FDAF64B2-D114-1518-EA10-AC77FFD18D2D}"/>
              </a:ext>
            </a:extLst>
          </p:cNvPr>
          <p:cNvSpPr>
            <a:spLocks noGrp="1"/>
          </p:cNvSpPr>
          <p:nvPr>
            <p:ph type="title"/>
          </p:nvPr>
        </p:nvSpPr>
        <p:spPr>
          <a:xfrm>
            <a:off x="680321" y="753228"/>
            <a:ext cx="4136123" cy="1080938"/>
          </a:xfrm>
        </p:spPr>
        <p:txBody>
          <a:bodyPr>
            <a:normAutofit/>
          </a:bodyPr>
          <a:lstStyle/>
          <a:p>
            <a:r>
              <a:rPr lang="pt-PT" sz="2400" b="1" dirty="0">
                <a:solidFill>
                  <a:schemeClr val="accent1">
                    <a:lumMod val="60000"/>
                    <a:lumOff val="40000"/>
                  </a:schemeClr>
                </a:solidFill>
                <a:latin typeface="Arial" panose="020B0604020202020204" pitchFamily="34" charset="0"/>
                <a:cs typeface="Arial" panose="020B0604020202020204" pitchFamily="34" charset="0"/>
              </a:rPr>
              <a:t>Interrogações/</a:t>
            </a:r>
            <a:r>
              <a:rPr lang="pt-PT" sz="2400" b="1" dirty="0" err="1">
                <a:solidFill>
                  <a:schemeClr val="accent1">
                    <a:lumMod val="60000"/>
                    <a:lumOff val="40000"/>
                  </a:schemeClr>
                </a:solidFill>
                <a:latin typeface="Arial" panose="020B0604020202020204" pitchFamily="34" charset="0"/>
                <a:cs typeface="Arial" panose="020B0604020202020204" pitchFamily="34" charset="0"/>
              </a:rPr>
              <a:t>Queries</a:t>
            </a:r>
            <a:br>
              <a:rPr lang="pt-PT" sz="2400" b="1" dirty="0">
                <a:latin typeface="Arial" panose="020B0604020202020204" pitchFamily="34" charset="0"/>
                <a:cs typeface="Arial" panose="020B0604020202020204" pitchFamily="34" charset="0"/>
              </a:rPr>
            </a:br>
            <a:r>
              <a:rPr lang="pt-PT" sz="1800" b="1" dirty="0">
                <a:solidFill>
                  <a:schemeClr val="accent1">
                    <a:lumMod val="40000"/>
                    <a:lumOff val="60000"/>
                  </a:schemeClr>
                </a:solidFill>
                <a:latin typeface="Arial" panose="020B0604020202020204" pitchFamily="34" charset="0"/>
                <a:cs typeface="Arial" panose="020B0604020202020204" pitchFamily="34" charset="0"/>
              </a:rPr>
              <a:t>Exemplo de Gatilho</a:t>
            </a:r>
            <a:endParaRPr lang="pt-PT" sz="2400" b="1" dirty="0">
              <a:latin typeface="Arial" panose="020B0604020202020204" pitchFamily="34" charset="0"/>
              <a:cs typeface="Arial" panose="020B0604020202020204" pitchFamily="34" charset="0"/>
            </a:endParaRPr>
          </a:p>
        </p:txBody>
      </p:sp>
      <p:pic>
        <p:nvPicPr>
          <p:cNvPr id="2062" name="Picture 2061">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Marcador de Posição de Conteúdo 2">
            <a:extLst>
              <a:ext uri="{FF2B5EF4-FFF2-40B4-BE49-F238E27FC236}">
                <a16:creationId xmlns:a16="http://schemas.microsoft.com/office/drawing/2014/main" id="{AE7A9857-1599-85BE-FDD9-427040142D03}"/>
              </a:ext>
            </a:extLst>
          </p:cNvPr>
          <p:cNvSpPr>
            <a:spLocks noGrp="1"/>
          </p:cNvSpPr>
          <p:nvPr>
            <p:ph idx="1"/>
          </p:nvPr>
        </p:nvSpPr>
        <p:spPr>
          <a:xfrm>
            <a:off x="98323" y="2121426"/>
            <a:ext cx="4718122" cy="3814763"/>
          </a:xfrm>
        </p:spPr>
        <p:txBody>
          <a:bodyPr>
            <a:normAutofit lnSpcReduction="10000"/>
          </a:bodyPr>
          <a:lstStyle/>
          <a:p>
            <a:r>
              <a:rPr lang="pt-PT" sz="1800" dirty="0">
                <a:latin typeface="Arial" panose="020B0604020202020204" pitchFamily="34" charset="0"/>
                <a:cs typeface="Arial" panose="020B0604020202020204" pitchFamily="34" charset="0"/>
              </a:rPr>
              <a:t>“</a:t>
            </a:r>
            <a:r>
              <a:rPr lang="pt-PT" sz="1800" dirty="0" err="1">
                <a:latin typeface="Arial" panose="020B0604020202020204" pitchFamily="34" charset="0"/>
                <a:cs typeface="Arial" panose="020B0604020202020204" pitchFamily="34" charset="0"/>
              </a:rPr>
              <a:t>atualizarCargoAgente</a:t>
            </a:r>
            <a:r>
              <a:rPr lang="pt-PT" sz="1800" dirty="0">
                <a:latin typeface="Arial" panose="020B0604020202020204" pitchFamily="34" charset="0"/>
                <a:cs typeface="Arial" panose="020B0604020202020204" pitchFamily="34" charset="0"/>
              </a:rPr>
              <a:t>” – Após atualização de um estado num caso, os agentes participantes do caso serão sujeitos a uma análise automática. Será contado o número de casos resolvidos por cada um desses agentes e caso obedecerem ao limite implementado (Exemplo de limite meramente ilustrativo), serão promovidos.</a:t>
            </a:r>
          </a:p>
          <a:p>
            <a:endParaRPr lang="pt-PT" sz="1800" dirty="0">
              <a:latin typeface="Arial" panose="020B0604020202020204" pitchFamily="34" charset="0"/>
              <a:cs typeface="Arial" panose="020B0604020202020204" pitchFamily="34" charset="0"/>
            </a:endParaRPr>
          </a:p>
          <a:p>
            <a:endParaRPr lang="pt-PT" sz="1800" dirty="0">
              <a:latin typeface="Arial" panose="020B0604020202020204" pitchFamily="34" charset="0"/>
              <a:cs typeface="Arial" panose="020B0604020202020204" pitchFamily="34" charset="0"/>
            </a:endParaRPr>
          </a:p>
          <a:p>
            <a:r>
              <a:rPr lang="pt-PT" sz="1800" b="1" dirty="0">
                <a:latin typeface="Arial" panose="020B0604020202020204" pitchFamily="34" charset="0"/>
                <a:cs typeface="Arial" panose="020B0604020202020204" pitchFamily="34" charset="0"/>
              </a:rPr>
              <a:t>Nota:</a:t>
            </a:r>
            <a:r>
              <a:rPr lang="pt-PT" sz="1800" dirty="0">
                <a:latin typeface="Arial" panose="020B0604020202020204" pitchFamily="34" charset="0"/>
                <a:cs typeface="Arial" panose="020B0604020202020204" pitchFamily="34" charset="0"/>
              </a:rPr>
              <a:t> “</a:t>
            </a:r>
            <a:r>
              <a:rPr lang="pt-PT" sz="1800" dirty="0" err="1">
                <a:latin typeface="Arial" panose="020B0604020202020204" pitchFamily="34" charset="0"/>
                <a:cs typeface="Arial" panose="020B0604020202020204" pitchFamily="34" charset="0"/>
              </a:rPr>
              <a:t>contarCasosResolvidosAgente</a:t>
            </a:r>
            <a:r>
              <a:rPr lang="pt-PT" sz="1800" dirty="0">
                <a:latin typeface="Arial" panose="020B0604020202020204" pitchFamily="34" charset="0"/>
                <a:cs typeface="Arial" panose="020B0604020202020204" pitchFamily="34" charset="0"/>
              </a:rPr>
              <a:t>” é uma função que devolve o número de casos resolvidos para um determinado ID de Agente.</a:t>
            </a:r>
            <a:endParaRPr lang="pt-PT" sz="1800" b="1" dirty="0">
              <a:latin typeface="Arial" panose="020B0604020202020204" pitchFamily="34" charset="0"/>
              <a:cs typeface="Arial" panose="020B0604020202020204" pitchFamily="34" charset="0"/>
            </a:endParaRPr>
          </a:p>
        </p:txBody>
      </p:sp>
      <p:sp>
        <p:nvSpPr>
          <p:cNvPr id="4" name="Marcador de Posição do Número do Diapositivo 3">
            <a:extLst>
              <a:ext uri="{FF2B5EF4-FFF2-40B4-BE49-F238E27FC236}">
                <a16:creationId xmlns:a16="http://schemas.microsoft.com/office/drawing/2014/main" id="{CB4C74B3-A893-34C1-D43E-C2BF512DD100}"/>
              </a:ext>
            </a:extLst>
          </p:cNvPr>
          <p:cNvSpPr>
            <a:spLocks noGrp="1"/>
          </p:cNvSpPr>
          <p:nvPr>
            <p:ph type="sldNum" sz="quarter" idx="12"/>
          </p:nvPr>
        </p:nvSpPr>
        <p:spPr>
          <a:xfrm>
            <a:off x="10900372" y="6310314"/>
            <a:ext cx="914400" cy="365122"/>
          </a:xfrm>
        </p:spPr>
        <p:txBody>
          <a:bodyPr>
            <a:normAutofit/>
          </a:bodyPr>
          <a:lstStyle/>
          <a:p>
            <a:pPr>
              <a:spcAft>
                <a:spcPts val="600"/>
              </a:spcAft>
            </a:pPr>
            <a:fld id="{C7E5F925-6E96-4D1A-8EB3-34CBC01B97BD}" type="slidenum">
              <a:rPr lang="pt-PT" sz="1050" b="1">
                <a:solidFill>
                  <a:schemeClr val="accent1">
                    <a:lumMod val="60000"/>
                    <a:lumOff val="40000"/>
                  </a:schemeClr>
                </a:solidFill>
              </a:rPr>
              <a:pPr>
                <a:spcAft>
                  <a:spcPts val="600"/>
                </a:spcAft>
              </a:pPr>
              <a:t>13</a:t>
            </a:fld>
            <a:endParaRPr lang="pt-PT" sz="1050" b="1" dirty="0">
              <a:solidFill>
                <a:schemeClr val="accent1">
                  <a:lumMod val="60000"/>
                  <a:lumOff val="40000"/>
                </a:schemeClr>
              </a:solidFill>
            </a:endParaRPr>
          </a:p>
        </p:txBody>
      </p:sp>
    </p:spTree>
    <p:extLst>
      <p:ext uri="{BB962C8B-B14F-4D97-AF65-F5344CB8AC3E}">
        <p14:creationId xmlns:p14="http://schemas.microsoft.com/office/powerpoint/2010/main" val="3517668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F64B2-D114-1518-EA10-AC77FFD18D2D}"/>
              </a:ext>
            </a:extLst>
          </p:cNvPr>
          <p:cNvSpPr>
            <a:spLocks noGrp="1"/>
          </p:cNvSpPr>
          <p:nvPr>
            <p:ph type="title"/>
          </p:nvPr>
        </p:nvSpPr>
        <p:spPr/>
        <p:txBody>
          <a:bodyPr/>
          <a:lstStyle/>
          <a:p>
            <a:r>
              <a:rPr lang="pt-PT" b="1" dirty="0">
                <a:solidFill>
                  <a:schemeClr val="accent1">
                    <a:lumMod val="60000"/>
                    <a:lumOff val="40000"/>
                  </a:schemeClr>
                </a:solidFill>
                <a:latin typeface="Arial" panose="020B0604020202020204" pitchFamily="34" charset="0"/>
                <a:cs typeface="Arial" panose="020B0604020202020204" pitchFamily="34" charset="0"/>
              </a:rPr>
              <a:t>Conclusão</a:t>
            </a:r>
          </a:p>
        </p:txBody>
      </p:sp>
      <p:sp>
        <p:nvSpPr>
          <p:cNvPr id="3" name="Marcador de Posição de Conteúdo 2">
            <a:extLst>
              <a:ext uri="{FF2B5EF4-FFF2-40B4-BE49-F238E27FC236}">
                <a16:creationId xmlns:a16="http://schemas.microsoft.com/office/drawing/2014/main" id="{AE7A9857-1599-85BE-FDD9-427040142D03}"/>
              </a:ext>
            </a:extLst>
          </p:cNvPr>
          <p:cNvSpPr>
            <a:spLocks noGrp="1"/>
          </p:cNvSpPr>
          <p:nvPr>
            <p:ph idx="1"/>
          </p:nvPr>
        </p:nvSpPr>
        <p:spPr>
          <a:xfrm>
            <a:off x="680321" y="2851355"/>
            <a:ext cx="9613861" cy="3084834"/>
          </a:xfrm>
        </p:spPr>
        <p:txBody>
          <a:bodyPr>
            <a:normAutofit lnSpcReduction="10000"/>
          </a:bodyPr>
          <a:lstStyle/>
          <a:p>
            <a:r>
              <a:rPr lang="pt-PT" sz="2800" dirty="0">
                <a:latin typeface="Arial" panose="020B0604020202020204" pitchFamily="34" charset="0"/>
                <a:cs typeface="Arial" panose="020B0604020202020204" pitchFamily="34" charset="0"/>
              </a:rPr>
              <a:t>Nesta 2ª fase do projeto, conseguimos implementar fisicamente a Base de Dados aguardada pela Agência de Detetives, juntamente com o necessário para gestão da mesma.</a:t>
            </a:r>
          </a:p>
          <a:p>
            <a:r>
              <a:rPr lang="pt-PT" sz="2800" dirty="0">
                <a:latin typeface="Arial" panose="020B0604020202020204" pitchFamily="34" charset="0"/>
                <a:cs typeface="Arial" panose="020B0604020202020204" pitchFamily="34" charset="0"/>
              </a:rPr>
              <a:t>Desta forma e de um modo geral, os objetivos planeados anteriormente foram mais que cumpridos, por isso estamos satisfeitos com o nosso produto e  com o conhecimento adquirido durante o projeto. </a:t>
            </a:r>
          </a:p>
        </p:txBody>
      </p:sp>
      <p:sp>
        <p:nvSpPr>
          <p:cNvPr id="4" name="Marcador de Posição do Número do Diapositivo 3">
            <a:extLst>
              <a:ext uri="{FF2B5EF4-FFF2-40B4-BE49-F238E27FC236}">
                <a16:creationId xmlns:a16="http://schemas.microsoft.com/office/drawing/2014/main" id="{CB4C74B3-A893-34C1-D43E-C2BF512DD100}"/>
              </a:ext>
            </a:extLst>
          </p:cNvPr>
          <p:cNvSpPr>
            <a:spLocks noGrp="1"/>
          </p:cNvSpPr>
          <p:nvPr>
            <p:ph type="sldNum" sz="quarter" idx="12"/>
          </p:nvPr>
        </p:nvSpPr>
        <p:spPr/>
        <p:txBody>
          <a:bodyPr/>
          <a:lstStyle/>
          <a:p>
            <a:fld id="{C7E5F925-6E96-4D1A-8EB3-34CBC01B97BD}" type="slidenum">
              <a:rPr lang="pt-PT" smtClean="0">
                <a:solidFill>
                  <a:schemeClr val="accent1">
                    <a:lumMod val="40000"/>
                    <a:lumOff val="60000"/>
                  </a:schemeClr>
                </a:solidFill>
              </a:rPr>
              <a:t>14</a:t>
            </a:fld>
            <a:endParaRPr lang="pt-PT" dirty="0">
              <a:solidFill>
                <a:schemeClr val="accent1">
                  <a:lumMod val="40000"/>
                  <a:lumOff val="60000"/>
                </a:schemeClr>
              </a:solidFill>
            </a:endParaRPr>
          </a:p>
        </p:txBody>
      </p:sp>
    </p:spTree>
    <p:extLst>
      <p:ext uri="{BB962C8B-B14F-4D97-AF65-F5344CB8AC3E}">
        <p14:creationId xmlns:p14="http://schemas.microsoft.com/office/powerpoint/2010/main" val="2165455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802D8D-FF7D-805C-E6C8-A67D207D079B}"/>
              </a:ext>
            </a:extLst>
          </p:cNvPr>
          <p:cNvSpPr>
            <a:spLocks noGrp="1"/>
          </p:cNvSpPr>
          <p:nvPr>
            <p:ph type="ctrTitle"/>
          </p:nvPr>
        </p:nvSpPr>
        <p:spPr>
          <a:xfrm>
            <a:off x="680321" y="2655051"/>
            <a:ext cx="8144134" cy="1373070"/>
          </a:xfrm>
        </p:spPr>
        <p:txBody>
          <a:bodyPr/>
          <a:lstStyle/>
          <a:p>
            <a:pPr algn="l"/>
            <a:r>
              <a:rPr lang="pt-PT" b="1" dirty="0" err="1">
                <a:solidFill>
                  <a:schemeClr val="accent1">
                    <a:lumMod val="60000"/>
                    <a:lumOff val="40000"/>
                  </a:schemeClr>
                </a:solidFill>
                <a:latin typeface="Arial" panose="020B0604020202020204" pitchFamily="34" charset="0"/>
                <a:cs typeface="Arial" panose="020B0604020202020204" pitchFamily="34" charset="0"/>
              </a:rPr>
              <a:t>Secret</a:t>
            </a:r>
            <a:r>
              <a:rPr lang="pt-PT" b="1" dirty="0">
                <a:solidFill>
                  <a:schemeClr val="accent1">
                    <a:lumMod val="60000"/>
                    <a:lumOff val="40000"/>
                  </a:schemeClr>
                </a:solidFill>
                <a:latin typeface="Arial" panose="020B0604020202020204" pitchFamily="34" charset="0"/>
                <a:cs typeface="Arial" panose="020B0604020202020204" pitchFamily="34" charset="0"/>
              </a:rPr>
              <a:t> </a:t>
            </a:r>
            <a:r>
              <a:rPr lang="pt-PT" b="1" dirty="0" err="1">
                <a:solidFill>
                  <a:schemeClr val="accent1">
                    <a:lumMod val="60000"/>
                    <a:lumOff val="40000"/>
                  </a:schemeClr>
                </a:solidFill>
                <a:latin typeface="Arial" panose="020B0604020202020204" pitchFamily="34" charset="0"/>
                <a:cs typeface="Arial" panose="020B0604020202020204" pitchFamily="34" charset="0"/>
              </a:rPr>
              <a:t>Story</a:t>
            </a:r>
            <a:r>
              <a:rPr lang="pt-PT" b="1" dirty="0">
                <a:solidFill>
                  <a:schemeClr val="accent1">
                    <a:lumMod val="60000"/>
                    <a:lumOff val="40000"/>
                  </a:schemeClr>
                </a:solidFill>
                <a:latin typeface="Arial" panose="020B0604020202020204" pitchFamily="34" charset="0"/>
                <a:cs typeface="Arial" panose="020B0604020202020204" pitchFamily="34" charset="0"/>
              </a:rPr>
              <a:t> – Parte 2</a:t>
            </a:r>
            <a:br>
              <a:rPr lang="pt-PT" dirty="0">
                <a:latin typeface="Arial" panose="020B0604020202020204" pitchFamily="34" charset="0"/>
                <a:cs typeface="Arial" panose="020B0604020202020204" pitchFamily="34" charset="0"/>
              </a:rPr>
            </a:br>
            <a:r>
              <a:rPr lang="pt-PT" sz="2400" dirty="0">
                <a:solidFill>
                  <a:schemeClr val="accent1">
                    <a:lumMod val="40000"/>
                    <a:lumOff val="60000"/>
                  </a:schemeClr>
                </a:solidFill>
                <a:latin typeface="Arial" panose="020B0604020202020204" pitchFamily="34" charset="0"/>
                <a:cs typeface="Arial" panose="020B0604020202020204" pitchFamily="34" charset="0"/>
              </a:rPr>
              <a:t>Base de Dados da Agência de Detetives</a:t>
            </a:r>
            <a:endParaRPr lang="pt-PT" dirty="0">
              <a:solidFill>
                <a:schemeClr val="accent1">
                  <a:lumMod val="40000"/>
                  <a:lumOff val="60000"/>
                </a:schemeClr>
              </a:solidFill>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43D11A47-9AFC-60AC-5A8F-FCC2D5E22BCE}"/>
              </a:ext>
            </a:extLst>
          </p:cNvPr>
          <p:cNvSpPr>
            <a:spLocks noGrp="1"/>
          </p:cNvSpPr>
          <p:nvPr>
            <p:ph type="subTitle" idx="1"/>
          </p:nvPr>
        </p:nvSpPr>
        <p:spPr>
          <a:xfrm>
            <a:off x="680321" y="4394040"/>
            <a:ext cx="8738981" cy="1524980"/>
          </a:xfrm>
        </p:spPr>
        <p:txBody>
          <a:bodyPr/>
          <a:lstStyle/>
          <a:p>
            <a:pPr algn="l"/>
            <a:endParaRPr lang="pt-PT" sz="1800" b="1" dirty="0">
              <a:solidFill>
                <a:schemeClr val="accent1">
                  <a:lumMod val="60000"/>
                  <a:lumOff val="40000"/>
                </a:schemeClr>
              </a:solidFill>
              <a:latin typeface="Arial" panose="020B0604020202020204" pitchFamily="34" charset="0"/>
              <a:ea typeface="Times New Roman" panose="02020603050405020304" pitchFamily="18" charset="0"/>
              <a:cs typeface="Arial" panose="020B0604020202020204" pitchFamily="34" charset="0"/>
            </a:endParaRPr>
          </a:p>
          <a:p>
            <a:pPr algn="l"/>
            <a:r>
              <a:rPr lang="pt-PT" sz="1800" b="1" dirty="0">
                <a:latin typeface="Arial" panose="020B0604020202020204" pitchFamily="34" charset="0"/>
                <a:ea typeface="Times New Roman" panose="02020603050405020304" pitchFamily="18" charset="0"/>
                <a:cs typeface="Arial" panose="020B0604020202020204" pitchFamily="34" charset="0"/>
              </a:rPr>
              <a:t>Realizado por </a:t>
            </a:r>
            <a:r>
              <a:rPr lang="pt-PT" sz="1800" b="1" dirty="0">
                <a:effectLst/>
                <a:latin typeface="Arial" panose="020B0604020202020204" pitchFamily="34" charset="0"/>
                <a:ea typeface="Times New Roman" panose="02020603050405020304" pitchFamily="18" charset="0"/>
                <a:cs typeface="Arial" panose="020B0604020202020204" pitchFamily="34" charset="0"/>
              </a:rPr>
              <a:t>Edgar(A99890), Miguel(A104451), Joshua(A105684), Silvério(A101536), </a:t>
            </a:r>
            <a:r>
              <a:rPr lang="pt-PT" sz="1800" b="1" dirty="0" err="1">
                <a:effectLst/>
                <a:latin typeface="Arial" panose="020B0604020202020204" pitchFamily="34" charset="0"/>
                <a:ea typeface="Times New Roman" panose="02020603050405020304" pitchFamily="18" charset="0"/>
                <a:cs typeface="Arial" panose="020B0604020202020204" pitchFamily="34" charset="0"/>
              </a:rPr>
              <a:t>Oleksii</a:t>
            </a:r>
            <a:r>
              <a:rPr lang="pt-PT" sz="1800" b="1" dirty="0">
                <a:effectLst/>
                <a:latin typeface="Arial" panose="020B0604020202020204" pitchFamily="34" charset="0"/>
                <a:ea typeface="Times New Roman" panose="02020603050405020304" pitchFamily="18" charset="0"/>
                <a:cs typeface="Arial" panose="020B0604020202020204" pitchFamily="34" charset="0"/>
              </a:rPr>
              <a:t>(A102131) – Grupo 02</a:t>
            </a:r>
            <a:endParaRPr lang="pt-PT" dirty="0">
              <a:latin typeface="Arial" panose="020B0604020202020204" pitchFamily="34" charset="0"/>
              <a:cs typeface="Arial" panose="020B0604020202020204" pitchFamily="34" charset="0"/>
            </a:endParaRPr>
          </a:p>
        </p:txBody>
      </p:sp>
      <p:sp>
        <p:nvSpPr>
          <p:cNvPr id="6" name="CaixaDeTexto 5">
            <a:extLst>
              <a:ext uri="{FF2B5EF4-FFF2-40B4-BE49-F238E27FC236}">
                <a16:creationId xmlns:a16="http://schemas.microsoft.com/office/drawing/2014/main" id="{5C177BBC-4BFF-65BB-1801-89BC5BDEFC2E}"/>
              </a:ext>
            </a:extLst>
          </p:cNvPr>
          <p:cNvSpPr txBox="1"/>
          <p:nvPr/>
        </p:nvSpPr>
        <p:spPr>
          <a:xfrm>
            <a:off x="5697797" y="1642801"/>
            <a:ext cx="3126658" cy="646331"/>
          </a:xfrm>
          <a:prstGeom prst="rect">
            <a:avLst/>
          </a:prstGeom>
          <a:noFill/>
        </p:spPr>
        <p:txBody>
          <a:bodyPr wrap="square" rtlCol="0">
            <a:spAutoFit/>
          </a:bodyPr>
          <a:lstStyle/>
          <a:p>
            <a:pPr algn="l"/>
            <a:r>
              <a:rPr lang="pt-PT" dirty="0">
                <a:latin typeface="Arial" panose="020B0604020202020204" pitchFamily="34" charset="0"/>
                <a:cs typeface="Arial" panose="020B0604020202020204" pitchFamily="34" charset="0"/>
              </a:rPr>
              <a:t>LEI – Universidade do Minho </a:t>
            </a:r>
          </a:p>
          <a:p>
            <a:pPr algn="l"/>
            <a:r>
              <a:rPr lang="pt-PT" dirty="0">
                <a:latin typeface="Arial" panose="020B0604020202020204" pitchFamily="34" charset="0"/>
                <a:cs typeface="Arial" panose="020B0604020202020204" pitchFamily="34" charset="0"/>
              </a:rPr>
              <a:t>PORTUGAL</a:t>
            </a:r>
          </a:p>
        </p:txBody>
      </p:sp>
      <p:sp>
        <p:nvSpPr>
          <p:cNvPr id="11" name="Marcador de Posição do Número do Diapositivo 10">
            <a:extLst>
              <a:ext uri="{FF2B5EF4-FFF2-40B4-BE49-F238E27FC236}">
                <a16:creationId xmlns:a16="http://schemas.microsoft.com/office/drawing/2014/main" id="{FB03867F-A7C7-B111-2B81-4AB2C92E4692}"/>
              </a:ext>
            </a:extLst>
          </p:cNvPr>
          <p:cNvSpPr>
            <a:spLocks noGrp="1"/>
          </p:cNvSpPr>
          <p:nvPr>
            <p:ph type="sldNum" sz="quarter" idx="12"/>
          </p:nvPr>
        </p:nvSpPr>
        <p:spPr/>
        <p:txBody>
          <a:bodyPr/>
          <a:lstStyle/>
          <a:p>
            <a:r>
              <a:rPr lang="pt-PT" dirty="0">
                <a:solidFill>
                  <a:schemeClr val="accent1">
                    <a:lumMod val="40000"/>
                    <a:lumOff val="60000"/>
                  </a:schemeClr>
                </a:solidFill>
              </a:rPr>
              <a:t>15</a:t>
            </a:r>
          </a:p>
        </p:txBody>
      </p:sp>
    </p:spTree>
    <p:extLst>
      <p:ext uri="{BB962C8B-B14F-4D97-AF65-F5344CB8AC3E}">
        <p14:creationId xmlns:p14="http://schemas.microsoft.com/office/powerpoint/2010/main" val="2031306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8BDE3-A4FD-BC81-73BC-082FCEC8B692}"/>
              </a:ext>
            </a:extLst>
          </p:cNvPr>
          <p:cNvSpPr>
            <a:spLocks noGrp="1"/>
          </p:cNvSpPr>
          <p:nvPr>
            <p:ph type="title"/>
          </p:nvPr>
        </p:nvSpPr>
        <p:spPr/>
        <p:txBody>
          <a:bodyPr/>
          <a:lstStyle/>
          <a:p>
            <a:r>
              <a:rPr lang="pt-PT" b="1">
                <a:solidFill>
                  <a:schemeClr val="accent1">
                    <a:lumMod val="60000"/>
                    <a:lumOff val="40000"/>
                  </a:schemeClr>
                </a:solidFill>
                <a:latin typeface="Arial" panose="020B0604020202020204" pitchFamily="34" charset="0"/>
                <a:cs typeface="Arial" panose="020B0604020202020204" pitchFamily="34" charset="0"/>
              </a:rPr>
              <a:t>Estrutura da Apresentação</a:t>
            </a:r>
            <a:endParaRPr lang="pt-PT" b="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 name="Marcador de Posição de Conteúdo 2">
            <a:extLst>
              <a:ext uri="{FF2B5EF4-FFF2-40B4-BE49-F238E27FC236}">
                <a16:creationId xmlns:a16="http://schemas.microsoft.com/office/drawing/2014/main" id="{8657C9BE-7536-4391-F9A7-809EF834EC66}"/>
              </a:ext>
            </a:extLst>
          </p:cNvPr>
          <p:cNvSpPr>
            <a:spLocks noGrp="1"/>
          </p:cNvSpPr>
          <p:nvPr>
            <p:ph idx="1"/>
          </p:nvPr>
        </p:nvSpPr>
        <p:spPr>
          <a:xfrm>
            <a:off x="680321" y="2336872"/>
            <a:ext cx="9613861" cy="4152417"/>
          </a:xfrm>
        </p:spPr>
        <p:txBody>
          <a:bodyPr>
            <a:normAutofit/>
          </a:bodyPr>
          <a:lstStyle/>
          <a:p>
            <a:r>
              <a:rPr lang="pt-PT" dirty="0">
                <a:latin typeface="Arial" panose="020B0604020202020204" pitchFamily="34" charset="0"/>
                <a:cs typeface="Arial" panose="020B0604020202020204" pitchFamily="34" charset="0"/>
              </a:rPr>
              <a:t>Alterações relativas à Primeira Fase</a:t>
            </a:r>
          </a:p>
          <a:p>
            <a:r>
              <a:rPr lang="pt-PT" dirty="0">
                <a:latin typeface="Arial" panose="020B0604020202020204" pitchFamily="34" charset="0"/>
                <a:cs typeface="Arial" panose="020B0604020202020204" pitchFamily="34" charset="0"/>
              </a:rPr>
              <a:t>Apresentação da Base de Dados</a:t>
            </a:r>
          </a:p>
          <a:p>
            <a:r>
              <a:rPr lang="pt-PT" dirty="0">
                <a:latin typeface="Arial" panose="020B0604020202020204" pitchFamily="34" charset="0"/>
                <a:cs typeface="Arial" panose="020B0604020202020204" pitchFamily="34" charset="0"/>
              </a:rPr>
              <a:t>Criação de Utilizadores</a:t>
            </a:r>
          </a:p>
          <a:p>
            <a:r>
              <a:rPr lang="pt-PT" dirty="0">
                <a:latin typeface="Arial" panose="020B0604020202020204" pitchFamily="34" charset="0"/>
                <a:cs typeface="Arial" panose="020B0604020202020204" pitchFamily="34" charset="0"/>
              </a:rPr>
              <a:t>Povoamento</a:t>
            </a:r>
          </a:p>
          <a:p>
            <a:r>
              <a:rPr lang="pt-PT" dirty="0">
                <a:latin typeface="Arial" panose="020B0604020202020204" pitchFamily="34" charset="0"/>
                <a:cs typeface="Arial" panose="020B0604020202020204" pitchFamily="34" charset="0"/>
              </a:rPr>
              <a:t>Espaço </a:t>
            </a:r>
          </a:p>
          <a:p>
            <a:r>
              <a:rPr lang="pt-PT" dirty="0">
                <a:latin typeface="Arial" panose="020B0604020202020204" pitchFamily="34" charset="0"/>
                <a:cs typeface="Arial" panose="020B0604020202020204" pitchFamily="34" charset="0"/>
              </a:rPr>
              <a:t>Vistas de Utilização</a:t>
            </a:r>
          </a:p>
          <a:p>
            <a:r>
              <a:rPr lang="pt-PT" dirty="0">
                <a:latin typeface="Arial" panose="020B0604020202020204" pitchFamily="34" charset="0"/>
                <a:cs typeface="Arial" panose="020B0604020202020204" pitchFamily="34" charset="0"/>
              </a:rPr>
              <a:t>Índices</a:t>
            </a:r>
          </a:p>
          <a:p>
            <a:r>
              <a:rPr lang="pt-PT" dirty="0">
                <a:latin typeface="Arial" panose="020B0604020202020204" pitchFamily="34" charset="0"/>
                <a:cs typeface="Arial" panose="020B0604020202020204" pitchFamily="34" charset="0"/>
              </a:rPr>
              <a:t>Interrogações/</a:t>
            </a:r>
            <a:r>
              <a:rPr lang="pt-PT" dirty="0" err="1">
                <a:latin typeface="Arial" panose="020B0604020202020204" pitchFamily="34" charset="0"/>
                <a:cs typeface="Arial" panose="020B0604020202020204" pitchFamily="34" charset="0"/>
              </a:rPr>
              <a:t>Queries</a:t>
            </a:r>
            <a:endParaRPr lang="pt-PT" dirty="0">
              <a:latin typeface="Arial" panose="020B0604020202020204" pitchFamily="34" charset="0"/>
              <a:cs typeface="Arial" panose="020B0604020202020204" pitchFamily="34" charset="0"/>
            </a:endParaRPr>
          </a:p>
          <a:p>
            <a:r>
              <a:rPr lang="pt-PT" dirty="0">
                <a:latin typeface="Arial" panose="020B0604020202020204" pitchFamily="34" charset="0"/>
                <a:cs typeface="Arial" panose="020B0604020202020204" pitchFamily="34" charset="0"/>
              </a:rPr>
              <a:t>Conclusão</a:t>
            </a:r>
          </a:p>
        </p:txBody>
      </p:sp>
      <p:sp>
        <p:nvSpPr>
          <p:cNvPr id="5" name="Marcador de Posição do Número do Diapositivo 4">
            <a:extLst>
              <a:ext uri="{FF2B5EF4-FFF2-40B4-BE49-F238E27FC236}">
                <a16:creationId xmlns:a16="http://schemas.microsoft.com/office/drawing/2014/main" id="{5FE8A35B-055B-CC56-BE5A-28839CE1558D}"/>
              </a:ext>
            </a:extLst>
          </p:cNvPr>
          <p:cNvSpPr>
            <a:spLocks noGrp="1"/>
          </p:cNvSpPr>
          <p:nvPr>
            <p:ph type="sldNum" sz="quarter" idx="12"/>
          </p:nvPr>
        </p:nvSpPr>
        <p:spPr/>
        <p:txBody>
          <a:bodyPr/>
          <a:lstStyle/>
          <a:p>
            <a:r>
              <a:rPr lang="pt-PT">
                <a:solidFill>
                  <a:schemeClr val="accent1">
                    <a:lumMod val="40000"/>
                    <a:lumOff val="60000"/>
                  </a:schemeClr>
                </a:solidFill>
              </a:rPr>
              <a:t>2</a:t>
            </a:r>
            <a:endParaRPr lang="pt-PT" dirty="0">
              <a:solidFill>
                <a:schemeClr val="accent1">
                  <a:lumMod val="40000"/>
                  <a:lumOff val="60000"/>
                </a:schemeClr>
              </a:solidFill>
            </a:endParaRPr>
          </a:p>
        </p:txBody>
      </p:sp>
    </p:spTree>
    <p:extLst>
      <p:ext uri="{BB962C8B-B14F-4D97-AF65-F5344CB8AC3E}">
        <p14:creationId xmlns:p14="http://schemas.microsoft.com/office/powerpoint/2010/main" val="4131245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F64B2-D114-1518-EA10-AC77FFD18D2D}"/>
              </a:ext>
            </a:extLst>
          </p:cNvPr>
          <p:cNvSpPr>
            <a:spLocks noGrp="1"/>
          </p:cNvSpPr>
          <p:nvPr>
            <p:ph type="title"/>
          </p:nvPr>
        </p:nvSpPr>
        <p:spPr/>
        <p:txBody>
          <a:bodyPr/>
          <a:lstStyle/>
          <a:p>
            <a:r>
              <a:rPr lang="pt-PT" b="1" dirty="0">
                <a:solidFill>
                  <a:schemeClr val="accent1">
                    <a:lumMod val="60000"/>
                    <a:lumOff val="40000"/>
                  </a:schemeClr>
                </a:solidFill>
                <a:latin typeface="Arial" panose="020B0604020202020204" pitchFamily="34" charset="0"/>
                <a:cs typeface="Arial" panose="020B0604020202020204" pitchFamily="34" charset="0"/>
              </a:rPr>
              <a:t>Alterações relativas à Primeira Fase</a:t>
            </a:r>
          </a:p>
        </p:txBody>
      </p:sp>
      <p:sp>
        <p:nvSpPr>
          <p:cNvPr id="3" name="Marcador de Posição de Conteúdo 2">
            <a:extLst>
              <a:ext uri="{FF2B5EF4-FFF2-40B4-BE49-F238E27FC236}">
                <a16:creationId xmlns:a16="http://schemas.microsoft.com/office/drawing/2014/main" id="{AE7A9857-1599-85BE-FDD9-427040142D03}"/>
              </a:ext>
            </a:extLst>
          </p:cNvPr>
          <p:cNvSpPr>
            <a:spLocks noGrp="1"/>
          </p:cNvSpPr>
          <p:nvPr>
            <p:ph idx="1"/>
          </p:nvPr>
        </p:nvSpPr>
        <p:spPr>
          <a:xfrm>
            <a:off x="680321" y="2851355"/>
            <a:ext cx="9613861" cy="3084834"/>
          </a:xfrm>
        </p:spPr>
        <p:txBody>
          <a:bodyPr>
            <a:normAutofit/>
          </a:bodyPr>
          <a:lstStyle/>
          <a:p>
            <a:r>
              <a:rPr lang="pt-PT" sz="2800" dirty="0">
                <a:latin typeface="Arial" panose="020B0604020202020204" pitchFamily="34" charset="0"/>
                <a:cs typeface="Arial" panose="020B0604020202020204" pitchFamily="34" charset="0"/>
              </a:rPr>
              <a:t>Relativamente aos processos anteriormente realizados foram feitas apenas alterações no tipo de dados de certos atributos, como números de telemóveis e códigos postais (Passagem de INT/VARCHAR para CHAR). </a:t>
            </a:r>
          </a:p>
          <a:p>
            <a:pPr marL="0" indent="0">
              <a:buNone/>
            </a:pPr>
            <a:endParaRPr lang="pt-PT" sz="2800" dirty="0">
              <a:latin typeface="Arial" panose="020B0604020202020204" pitchFamily="34" charset="0"/>
              <a:cs typeface="Arial" panose="020B0604020202020204" pitchFamily="34" charset="0"/>
            </a:endParaRPr>
          </a:p>
          <a:p>
            <a:r>
              <a:rPr lang="pt-PT" sz="2800" dirty="0">
                <a:latin typeface="Arial" panose="020B0604020202020204" pitchFamily="34" charset="0"/>
                <a:cs typeface="Arial" panose="020B0604020202020204" pitchFamily="34" charset="0"/>
              </a:rPr>
              <a:t>O resto da estrutura do Projeto da Agência manteve-se, após validação da direção da Agência.</a:t>
            </a:r>
          </a:p>
        </p:txBody>
      </p:sp>
      <p:sp>
        <p:nvSpPr>
          <p:cNvPr id="4" name="Marcador de Posição do Número do Diapositivo 3">
            <a:extLst>
              <a:ext uri="{FF2B5EF4-FFF2-40B4-BE49-F238E27FC236}">
                <a16:creationId xmlns:a16="http://schemas.microsoft.com/office/drawing/2014/main" id="{CB4C74B3-A893-34C1-D43E-C2BF512DD100}"/>
              </a:ext>
            </a:extLst>
          </p:cNvPr>
          <p:cNvSpPr>
            <a:spLocks noGrp="1"/>
          </p:cNvSpPr>
          <p:nvPr>
            <p:ph type="sldNum" sz="quarter" idx="12"/>
          </p:nvPr>
        </p:nvSpPr>
        <p:spPr/>
        <p:txBody>
          <a:bodyPr/>
          <a:lstStyle/>
          <a:p>
            <a:fld id="{C7E5F925-6E96-4D1A-8EB3-34CBC01B97BD}" type="slidenum">
              <a:rPr lang="pt-PT" smtClean="0">
                <a:solidFill>
                  <a:schemeClr val="accent1">
                    <a:lumMod val="40000"/>
                    <a:lumOff val="60000"/>
                  </a:schemeClr>
                </a:solidFill>
              </a:rPr>
              <a:t>3</a:t>
            </a:fld>
            <a:endParaRPr lang="pt-PT" dirty="0">
              <a:solidFill>
                <a:schemeClr val="accent1">
                  <a:lumMod val="40000"/>
                  <a:lumOff val="60000"/>
                </a:schemeClr>
              </a:solidFill>
            </a:endParaRPr>
          </a:p>
        </p:txBody>
      </p:sp>
    </p:spTree>
    <p:extLst>
      <p:ext uri="{BB962C8B-B14F-4D97-AF65-F5344CB8AC3E}">
        <p14:creationId xmlns:p14="http://schemas.microsoft.com/office/powerpoint/2010/main" val="237470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F64B2-D114-1518-EA10-AC77FFD18D2D}"/>
              </a:ext>
            </a:extLst>
          </p:cNvPr>
          <p:cNvSpPr>
            <a:spLocks noGrp="1"/>
          </p:cNvSpPr>
          <p:nvPr>
            <p:ph type="title"/>
          </p:nvPr>
        </p:nvSpPr>
        <p:spPr/>
        <p:txBody>
          <a:bodyPr/>
          <a:lstStyle/>
          <a:p>
            <a:r>
              <a:rPr lang="pt-PT" b="1" dirty="0">
                <a:solidFill>
                  <a:schemeClr val="accent1">
                    <a:lumMod val="60000"/>
                    <a:lumOff val="40000"/>
                  </a:schemeClr>
                </a:solidFill>
                <a:latin typeface="Arial" panose="020B0604020202020204" pitchFamily="34" charset="0"/>
                <a:cs typeface="Arial" panose="020B0604020202020204" pitchFamily="34" charset="0"/>
              </a:rPr>
              <a:t>Apresentação da Base de Dados</a:t>
            </a:r>
            <a:br>
              <a:rPr lang="pt-PT" b="1" dirty="0">
                <a:solidFill>
                  <a:schemeClr val="accent1">
                    <a:lumMod val="60000"/>
                    <a:lumOff val="40000"/>
                  </a:schemeClr>
                </a:solidFill>
                <a:latin typeface="Arial" panose="020B0604020202020204" pitchFamily="34" charset="0"/>
                <a:cs typeface="Arial" panose="020B0604020202020204" pitchFamily="34" charset="0"/>
              </a:rPr>
            </a:br>
            <a:r>
              <a:rPr lang="pt-PT" sz="2400" b="1" dirty="0">
                <a:solidFill>
                  <a:schemeClr val="accent1">
                    <a:lumMod val="40000"/>
                    <a:lumOff val="60000"/>
                  </a:schemeClr>
                </a:solidFill>
                <a:latin typeface="Arial" panose="020B0604020202020204" pitchFamily="34" charset="0"/>
                <a:cs typeface="Arial" panose="020B0604020202020204" pitchFamily="34" charset="0"/>
              </a:rPr>
              <a:t>Início da Implementação Física</a:t>
            </a:r>
            <a:endParaRPr lang="pt-PT" b="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 name="Marcador de Posição de Conteúdo 2">
            <a:extLst>
              <a:ext uri="{FF2B5EF4-FFF2-40B4-BE49-F238E27FC236}">
                <a16:creationId xmlns:a16="http://schemas.microsoft.com/office/drawing/2014/main" id="{AE7A9857-1599-85BE-FDD9-427040142D03}"/>
              </a:ext>
            </a:extLst>
          </p:cNvPr>
          <p:cNvSpPr>
            <a:spLocks noGrp="1"/>
          </p:cNvSpPr>
          <p:nvPr>
            <p:ph idx="1"/>
          </p:nvPr>
        </p:nvSpPr>
        <p:spPr>
          <a:xfrm>
            <a:off x="680321" y="2336873"/>
            <a:ext cx="10636608" cy="3599316"/>
          </a:xfrm>
        </p:spPr>
        <p:txBody>
          <a:bodyPr>
            <a:normAutofit/>
          </a:bodyPr>
          <a:lstStyle/>
          <a:p>
            <a:pPr marL="0" indent="0">
              <a:buNone/>
            </a:pPr>
            <a:r>
              <a:rPr lang="pt-PT" sz="2800" dirty="0">
                <a:latin typeface="Arial" panose="020B0604020202020204" pitchFamily="34" charset="0"/>
                <a:cs typeface="Arial" panose="020B0604020202020204" pitchFamily="34" charset="0"/>
              </a:rPr>
              <a:t> </a:t>
            </a:r>
          </a:p>
        </p:txBody>
      </p:sp>
      <p:sp>
        <p:nvSpPr>
          <p:cNvPr id="4" name="Marcador de Posição do Número do Diapositivo 3">
            <a:extLst>
              <a:ext uri="{FF2B5EF4-FFF2-40B4-BE49-F238E27FC236}">
                <a16:creationId xmlns:a16="http://schemas.microsoft.com/office/drawing/2014/main" id="{CB4C74B3-A893-34C1-D43E-C2BF512DD100}"/>
              </a:ext>
            </a:extLst>
          </p:cNvPr>
          <p:cNvSpPr>
            <a:spLocks noGrp="1"/>
          </p:cNvSpPr>
          <p:nvPr>
            <p:ph type="sldNum" sz="quarter" idx="12"/>
          </p:nvPr>
        </p:nvSpPr>
        <p:spPr/>
        <p:txBody>
          <a:bodyPr/>
          <a:lstStyle/>
          <a:p>
            <a:fld id="{C7E5F925-6E96-4D1A-8EB3-34CBC01B97BD}" type="slidenum">
              <a:rPr lang="pt-PT" smtClean="0">
                <a:solidFill>
                  <a:schemeClr val="accent1">
                    <a:lumMod val="40000"/>
                    <a:lumOff val="60000"/>
                  </a:schemeClr>
                </a:solidFill>
              </a:rPr>
              <a:t>4</a:t>
            </a:fld>
            <a:endParaRPr lang="pt-PT" dirty="0">
              <a:solidFill>
                <a:schemeClr val="accent1">
                  <a:lumMod val="40000"/>
                  <a:lumOff val="60000"/>
                </a:schemeClr>
              </a:solidFill>
            </a:endParaRPr>
          </a:p>
        </p:txBody>
      </p:sp>
      <p:pic>
        <p:nvPicPr>
          <p:cNvPr id="3080" name="Picture 8" descr="Datos De Base De Datos Clasificación ¿cómo Se Clasifican?">
            <a:extLst>
              <a:ext uri="{FF2B5EF4-FFF2-40B4-BE49-F238E27FC236}">
                <a16:creationId xmlns:a16="http://schemas.microsoft.com/office/drawing/2014/main" id="{F0D3DFAC-7E67-BDF5-08E7-44E330A55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042" y="2410248"/>
            <a:ext cx="3197532" cy="2797840"/>
          </a:xfrm>
          <a:prstGeom prst="rect">
            <a:avLst/>
          </a:prstGeom>
          <a:ln w="190500" cap="sq">
            <a:solidFill>
              <a:schemeClr val="accent1">
                <a:lumMod val="60000"/>
                <a:lumOff val="40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3084" name="Picture 12" descr="Ícone do banco de dados Imagens de Stock de Arte Vetorial | Depositphotos">
            <a:extLst>
              <a:ext uri="{FF2B5EF4-FFF2-40B4-BE49-F238E27FC236}">
                <a16:creationId xmlns:a16="http://schemas.microsoft.com/office/drawing/2014/main" id="{248087D3-EA4C-3602-0FB6-ED83F76C8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7427" y="2737607"/>
            <a:ext cx="2143125" cy="2143125"/>
          </a:xfrm>
          <a:prstGeom prst="rect">
            <a:avLst/>
          </a:prstGeom>
          <a:ln w="190500" cap="sq">
            <a:solidFill>
              <a:schemeClr val="accent1">
                <a:lumMod val="60000"/>
                <a:lumOff val="40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6" name="Gráfico 5" descr="Seta: Curva ligeira com preenchimento sólido">
            <a:extLst>
              <a:ext uri="{FF2B5EF4-FFF2-40B4-BE49-F238E27FC236}">
                <a16:creationId xmlns:a16="http://schemas.microsoft.com/office/drawing/2014/main" id="{C3CEB2C0-2D88-C7E9-D5FD-8246B8FC57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16180" y="2926724"/>
            <a:ext cx="1764889" cy="1764889"/>
          </a:xfrm>
          <a:prstGeom prst="rect">
            <a:avLst/>
          </a:prstGeom>
        </p:spPr>
      </p:pic>
      <p:sp>
        <p:nvSpPr>
          <p:cNvPr id="8" name="CaixaDeTexto 7">
            <a:extLst>
              <a:ext uri="{FF2B5EF4-FFF2-40B4-BE49-F238E27FC236}">
                <a16:creationId xmlns:a16="http://schemas.microsoft.com/office/drawing/2014/main" id="{DA44DD40-4686-67CF-FD79-D9DEB319F62D}"/>
              </a:ext>
            </a:extLst>
          </p:cNvPr>
          <p:cNvSpPr txBox="1"/>
          <p:nvPr/>
        </p:nvSpPr>
        <p:spPr>
          <a:xfrm>
            <a:off x="2025445" y="5406510"/>
            <a:ext cx="7924800" cy="1200329"/>
          </a:xfrm>
          <a:prstGeom prst="rect">
            <a:avLst/>
          </a:prstGeom>
          <a:noFill/>
        </p:spPr>
        <p:txBody>
          <a:bodyPr wrap="square" rtlCol="0">
            <a:spAutoFit/>
          </a:bodyPr>
          <a:lstStyle/>
          <a:p>
            <a:pPr marL="285750" indent="-285750">
              <a:buFont typeface="Arial" panose="020B0604020202020204" pitchFamily="34" charset="0"/>
              <a:buChar char="•"/>
            </a:pPr>
            <a:r>
              <a:rPr lang="pt-PT" dirty="0">
                <a:latin typeface="Arial" panose="020B0604020202020204" pitchFamily="34" charset="0"/>
                <a:cs typeface="Arial" panose="020B0604020202020204" pitchFamily="34" charset="0"/>
              </a:rPr>
              <a:t>Para começar a implementar fisicamente a Base de Dados da Agência, foi necessário a utilização de um Servidor, um Sistema de Gestão de Bases de Dados (</a:t>
            </a:r>
            <a:r>
              <a:rPr lang="pt-PT" dirty="0" err="1">
                <a:latin typeface="Arial" panose="020B0604020202020204" pitchFamily="34" charset="0"/>
                <a:cs typeface="Arial" panose="020B0604020202020204" pitchFamily="34" charset="0"/>
              </a:rPr>
              <a:t>MySQL</a:t>
            </a:r>
            <a:r>
              <a:rPr lang="pt-PT" dirty="0">
                <a:latin typeface="Arial" panose="020B0604020202020204" pitchFamily="34" charset="0"/>
                <a:cs typeface="Arial" panose="020B0604020202020204" pitchFamily="34" charset="0"/>
              </a:rPr>
              <a:t>) e obviamente reutilização dos requisitos, modelos e estruturas definidas anteriormente.    </a:t>
            </a:r>
          </a:p>
        </p:txBody>
      </p:sp>
    </p:spTree>
    <p:extLst>
      <p:ext uri="{BB962C8B-B14F-4D97-AF65-F5344CB8AC3E}">
        <p14:creationId xmlns:p14="http://schemas.microsoft.com/office/powerpoint/2010/main" val="3929804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F64B2-D114-1518-EA10-AC77FFD18D2D}"/>
              </a:ext>
            </a:extLst>
          </p:cNvPr>
          <p:cNvSpPr>
            <a:spLocks noGrp="1"/>
          </p:cNvSpPr>
          <p:nvPr>
            <p:ph type="title"/>
          </p:nvPr>
        </p:nvSpPr>
        <p:spPr/>
        <p:txBody>
          <a:bodyPr/>
          <a:lstStyle/>
          <a:p>
            <a:r>
              <a:rPr lang="pt-PT" b="1" dirty="0">
                <a:solidFill>
                  <a:schemeClr val="accent1">
                    <a:lumMod val="60000"/>
                    <a:lumOff val="40000"/>
                  </a:schemeClr>
                </a:solidFill>
                <a:latin typeface="Arial" panose="020B0604020202020204" pitchFamily="34" charset="0"/>
                <a:cs typeface="Arial" panose="020B0604020202020204" pitchFamily="34" charset="0"/>
              </a:rPr>
              <a:t>Apresentação da Base de Dados</a:t>
            </a:r>
            <a:br>
              <a:rPr lang="pt-PT" b="1" dirty="0">
                <a:solidFill>
                  <a:schemeClr val="accent1">
                    <a:lumMod val="60000"/>
                    <a:lumOff val="40000"/>
                  </a:schemeClr>
                </a:solidFill>
                <a:latin typeface="Arial" panose="020B0604020202020204" pitchFamily="34" charset="0"/>
                <a:cs typeface="Arial" panose="020B0604020202020204" pitchFamily="34" charset="0"/>
              </a:rPr>
            </a:br>
            <a:r>
              <a:rPr lang="pt-PT" sz="2400" b="1" dirty="0">
                <a:solidFill>
                  <a:schemeClr val="accent1">
                    <a:lumMod val="40000"/>
                    <a:lumOff val="60000"/>
                  </a:schemeClr>
                </a:solidFill>
                <a:latin typeface="Arial" panose="020B0604020202020204" pitchFamily="34" charset="0"/>
                <a:cs typeface="Arial" panose="020B0604020202020204" pitchFamily="34" charset="0"/>
              </a:rPr>
              <a:t>Criação da Base de Dados</a:t>
            </a:r>
            <a:endParaRPr lang="pt-PT" b="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 name="Marcador de Posição do Número do Diapositivo 3">
            <a:extLst>
              <a:ext uri="{FF2B5EF4-FFF2-40B4-BE49-F238E27FC236}">
                <a16:creationId xmlns:a16="http://schemas.microsoft.com/office/drawing/2014/main" id="{CB4C74B3-A893-34C1-D43E-C2BF512DD100}"/>
              </a:ext>
            </a:extLst>
          </p:cNvPr>
          <p:cNvSpPr>
            <a:spLocks noGrp="1"/>
          </p:cNvSpPr>
          <p:nvPr>
            <p:ph type="sldNum" sz="quarter" idx="12"/>
          </p:nvPr>
        </p:nvSpPr>
        <p:spPr/>
        <p:txBody>
          <a:bodyPr/>
          <a:lstStyle/>
          <a:p>
            <a:fld id="{C7E5F925-6E96-4D1A-8EB3-34CBC01B97BD}" type="slidenum">
              <a:rPr lang="pt-PT" smtClean="0">
                <a:solidFill>
                  <a:schemeClr val="accent1">
                    <a:lumMod val="40000"/>
                    <a:lumOff val="60000"/>
                  </a:schemeClr>
                </a:solidFill>
              </a:rPr>
              <a:t>5</a:t>
            </a:fld>
            <a:endParaRPr lang="pt-PT" dirty="0">
              <a:solidFill>
                <a:schemeClr val="accent1">
                  <a:lumMod val="40000"/>
                  <a:lumOff val="60000"/>
                </a:schemeClr>
              </a:solidFill>
            </a:endParaRPr>
          </a:p>
        </p:txBody>
      </p:sp>
      <p:pic>
        <p:nvPicPr>
          <p:cNvPr id="4099" name="Imagem 1">
            <a:extLst>
              <a:ext uri="{FF2B5EF4-FFF2-40B4-BE49-F238E27FC236}">
                <a16:creationId xmlns:a16="http://schemas.microsoft.com/office/drawing/2014/main" id="{FE86985C-D42E-6C46-5B06-B88BB5022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7251" y="2507224"/>
            <a:ext cx="6302865" cy="370213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m 9">
            <a:extLst>
              <a:ext uri="{FF2B5EF4-FFF2-40B4-BE49-F238E27FC236}">
                <a16:creationId xmlns:a16="http://schemas.microsoft.com/office/drawing/2014/main" id="{AFB219F1-9D9B-1FA0-2625-E0278D8FB60B}"/>
              </a:ext>
            </a:extLst>
          </p:cNvPr>
          <p:cNvPicPr>
            <a:picLocks noChangeAspect="1"/>
          </p:cNvPicPr>
          <p:nvPr/>
        </p:nvPicPr>
        <p:blipFill rotWithShape="1">
          <a:blip r:embed="rId3"/>
          <a:srcRect l="4952" t="2956" r="16323" b="7885"/>
          <a:stretch/>
        </p:blipFill>
        <p:spPr>
          <a:xfrm>
            <a:off x="9910371" y="4522839"/>
            <a:ext cx="1638168" cy="1892996"/>
          </a:xfrm>
          <a:prstGeom prst="rect">
            <a:avLst/>
          </a:prstGeom>
          <a:ln>
            <a:noFill/>
          </a:ln>
          <a:effectLst>
            <a:outerShdw blurRad="292100" dist="139700" dir="2700000" algn="tl" rotWithShape="0">
              <a:srgbClr val="333333">
                <a:alpha val="65000"/>
              </a:srgbClr>
            </a:outerShdw>
          </a:effectLst>
        </p:spPr>
      </p:pic>
      <p:sp>
        <p:nvSpPr>
          <p:cNvPr id="11" name="CaixaDeTexto 10">
            <a:extLst>
              <a:ext uri="{FF2B5EF4-FFF2-40B4-BE49-F238E27FC236}">
                <a16:creationId xmlns:a16="http://schemas.microsoft.com/office/drawing/2014/main" id="{C4C71F14-029A-AF12-579F-B92E721ACC66}"/>
              </a:ext>
            </a:extLst>
          </p:cNvPr>
          <p:cNvSpPr txBox="1"/>
          <p:nvPr/>
        </p:nvSpPr>
        <p:spPr>
          <a:xfrm>
            <a:off x="68826" y="2507224"/>
            <a:ext cx="5176848" cy="3970318"/>
          </a:xfrm>
          <a:prstGeom prst="rect">
            <a:avLst/>
          </a:prstGeom>
          <a:noFill/>
        </p:spPr>
        <p:txBody>
          <a:bodyPr wrap="square" rtlCol="0">
            <a:spAutoFit/>
          </a:bodyPr>
          <a:lstStyle/>
          <a:p>
            <a:pPr marL="285750" indent="-285750">
              <a:buFont typeface="Arial" panose="020B0604020202020204" pitchFamily="34" charset="0"/>
              <a:buChar char="•"/>
            </a:pPr>
            <a:r>
              <a:rPr lang="pt-PT" dirty="0">
                <a:latin typeface="Arial" panose="020B0604020202020204" pitchFamily="34" charset="0"/>
                <a:cs typeface="Arial" panose="020B0604020202020204" pitchFamily="34" charset="0"/>
              </a:rPr>
              <a:t>Primeiramente, criámos a esquema que irá alocar a base de Dados.</a:t>
            </a:r>
          </a:p>
          <a:p>
            <a:pPr marL="285750" indent="-285750">
              <a:buFont typeface="Arial" panose="020B0604020202020204" pitchFamily="34" charset="0"/>
              <a:buChar char="•"/>
            </a:pPr>
            <a:r>
              <a:rPr lang="pt-PT" dirty="0">
                <a:latin typeface="Arial" panose="020B0604020202020204" pitchFamily="34" charset="0"/>
                <a:cs typeface="Arial" panose="020B0604020202020204" pitchFamily="34" charset="0"/>
              </a:rPr>
              <a:t>De seguida, foram criadas fisicamente as respetivas tabelas associadas ao modelo lógico, pela seguinte ordem – Centro, Agente, Cliente, Denuncia, </a:t>
            </a:r>
            <a:r>
              <a:rPr lang="pt-PT" dirty="0" err="1">
                <a:latin typeface="Arial" panose="020B0604020202020204" pitchFamily="34" charset="0"/>
                <a:cs typeface="Arial" panose="020B0604020202020204" pitchFamily="34" charset="0"/>
              </a:rPr>
              <a:t>Tipo_de_caso</a:t>
            </a:r>
            <a:r>
              <a:rPr lang="pt-PT" dirty="0">
                <a:latin typeface="Arial" panose="020B0604020202020204" pitchFamily="34" charset="0"/>
                <a:cs typeface="Arial" panose="020B0604020202020204" pitchFamily="34" charset="0"/>
              </a:rPr>
              <a:t>, Caso, Suspeito, Evidência, </a:t>
            </a:r>
            <a:r>
              <a:rPr lang="pt-PT" dirty="0" err="1">
                <a:latin typeface="Arial" panose="020B0604020202020204" pitchFamily="34" charset="0"/>
                <a:cs typeface="Arial" panose="020B0604020202020204" pitchFamily="34" charset="0"/>
              </a:rPr>
              <a:t>Tele_cliente</a:t>
            </a:r>
            <a:r>
              <a:rPr lang="pt-PT" dirty="0">
                <a:latin typeface="Arial" panose="020B0604020202020204" pitchFamily="34" charset="0"/>
                <a:cs typeface="Arial" panose="020B0604020202020204" pitchFamily="34" charset="0"/>
              </a:rPr>
              <a:t>, seguido das tabelas originadas pelos relacionamentos </a:t>
            </a:r>
            <a:r>
              <a:rPr lang="pt-PT" dirty="0" err="1">
                <a:latin typeface="Arial" panose="020B0604020202020204" pitchFamily="34" charset="0"/>
                <a:cs typeface="Arial" panose="020B0604020202020204" pitchFamily="34" charset="0"/>
              </a:rPr>
              <a:t>Agente_responsavel_caso</a:t>
            </a:r>
            <a:r>
              <a:rPr lang="pt-PT" dirty="0">
                <a:latin typeface="Arial" panose="020B0604020202020204" pitchFamily="34" charset="0"/>
                <a:cs typeface="Arial" panose="020B0604020202020204" pitchFamily="34" charset="0"/>
              </a:rPr>
              <a:t>, </a:t>
            </a:r>
            <a:r>
              <a:rPr lang="pt-PT" dirty="0" err="1">
                <a:latin typeface="Arial" panose="020B0604020202020204" pitchFamily="34" charset="0"/>
                <a:cs typeface="Arial" panose="020B0604020202020204" pitchFamily="34" charset="0"/>
              </a:rPr>
              <a:t>Caso_apresenta_suspeito</a:t>
            </a:r>
            <a:r>
              <a:rPr lang="pt-PT" dirty="0">
                <a:latin typeface="Arial" panose="020B0604020202020204" pitchFamily="34" charset="0"/>
                <a:cs typeface="Arial" panose="020B0604020202020204" pitchFamily="34" charset="0"/>
              </a:rPr>
              <a:t> e </a:t>
            </a:r>
            <a:r>
              <a:rPr lang="pt-PT" dirty="0" err="1">
                <a:latin typeface="Arial" panose="020B0604020202020204" pitchFamily="34" charset="0"/>
                <a:cs typeface="Arial" panose="020B0604020202020204" pitchFamily="34" charset="0"/>
              </a:rPr>
              <a:t>Caso_pertence_tipo</a:t>
            </a:r>
            <a:r>
              <a:rPr lang="pt-PT" dirty="0">
                <a:latin typeface="Arial" panose="020B0604020202020204" pitchFamily="34" charset="0"/>
                <a:cs typeface="Arial" panose="020B0604020202020204" pitchFamily="34" charset="0"/>
              </a:rPr>
              <a:t> (Apresentando sempre atenção na criação de tabelas com chaves estrangeiras associadas – A tabela Agente não pode ser criada sem Centro).</a:t>
            </a:r>
          </a:p>
        </p:txBody>
      </p:sp>
    </p:spTree>
    <p:extLst>
      <p:ext uri="{BB962C8B-B14F-4D97-AF65-F5344CB8AC3E}">
        <p14:creationId xmlns:p14="http://schemas.microsoft.com/office/powerpoint/2010/main" val="181851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F64B2-D114-1518-EA10-AC77FFD18D2D}"/>
              </a:ext>
            </a:extLst>
          </p:cNvPr>
          <p:cNvSpPr>
            <a:spLocks noGrp="1"/>
          </p:cNvSpPr>
          <p:nvPr>
            <p:ph type="title"/>
          </p:nvPr>
        </p:nvSpPr>
        <p:spPr/>
        <p:txBody>
          <a:bodyPr/>
          <a:lstStyle/>
          <a:p>
            <a:r>
              <a:rPr lang="pt-PT" b="1" dirty="0">
                <a:solidFill>
                  <a:schemeClr val="accent1">
                    <a:lumMod val="60000"/>
                    <a:lumOff val="40000"/>
                  </a:schemeClr>
                </a:solidFill>
                <a:latin typeface="Arial" panose="020B0604020202020204" pitchFamily="34" charset="0"/>
                <a:cs typeface="Arial" panose="020B0604020202020204" pitchFamily="34" charset="0"/>
              </a:rPr>
              <a:t>Criação de Utilizadores</a:t>
            </a:r>
            <a:br>
              <a:rPr lang="pt-PT" b="1" dirty="0">
                <a:solidFill>
                  <a:schemeClr val="accent1">
                    <a:lumMod val="60000"/>
                    <a:lumOff val="40000"/>
                  </a:schemeClr>
                </a:solidFill>
                <a:latin typeface="Arial" panose="020B0604020202020204" pitchFamily="34" charset="0"/>
                <a:cs typeface="Arial" panose="020B0604020202020204" pitchFamily="34" charset="0"/>
              </a:rPr>
            </a:br>
            <a:r>
              <a:rPr lang="pt-PT" sz="2400" b="1" dirty="0" err="1">
                <a:solidFill>
                  <a:schemeClr val="accent1">
                    <a:lumMod val="40000"/>
                    <a:lumOff val="60000"/>
                  </a:schemeClr>
                </a:solidFill>
                <a:latin typeface="Arial" panose="020B0604020202020204" pitchFamily="34" charset="0"/>
                <a:cs typeface="Arial" panose="020B0604020202020204" pitchFamily="34" charset="0"/>
              </a:rPr>
              <a:t>Utilizadores</a:t>
            </a:r>
            <a:r>
              <a:rPr lang="pt-PT" sz="2400" b="1" dirty="0">
                <a:solidFill>
                  <a:schemeClr val="accent1">
                    <a:lumMod val="40000"/>
                    <a:lumOff val="60000"/>
                  </a:schemeClr>
                </a:solidFill>
                <a:latin typeface="Arial" panose="020B0604020202020204" pitchFamily="34" charset="0"/>
                <a:cs typeface="Arial" panose="020B0604020202020204" pitchFamily="34" charset="0"/>
              </a:rPr>
              <a:t> e seus papéis</a:t>
            </a:r>
            <a:endParaRPr lang="pt-PT" b="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 name="Marcador de Posição do Número do Diapositivo 3">
            <a:extLst>
              <a:ext uri="{FF2B5EF4-FFF2-40B4-BE49-F238E27FC236}">
                <a16:creationId xmlns:a16="http://schemas.microsoft.com/office/drawing/2014/main" id="{CB4C74B3-A893-34C1-D43E-C2BF512DD100}"/>
              </a:ext>
            </a:extLst>
          </p:cNvPr>
          <p:cNvSpPr>
            <a:spLocks noGrp="1"/>
          </p:cNvSpPr>
          <p:nvPr>
            <p:ph type="sldNum" sz="quarter" idx="12"/>
          </p:nvPr>
        </p:nvSpPr>
        <p:spPr/>
        <p:txBody>
          <a:bodyPr/>
          <a:lstStyle/>
          <a:p>
            <a:fld id="{C7E5F925-6E96-4D1A-8EB3-34CBC01B97BD}" type="slidenum">
              <a:rPr lang="pt-PT" smtClean="0">
                <a:solidFill>
                  <a:schemeClr val="accent1">
                    <a:lumMod val="40000"/>
                    <a:lumOff val="60000"/>
                  </a:schemeClr>
                </a:solidFill>
              </a:rPr>
              <a:t>6</a:t>
            </a:fld>
            <a:endParaRPr lang="pt-PT" dirty="0">
              <a:solidFill>
                <a:schemeClr val="accent1">
                  <a:lumMod val="40000"/>
                  <a:lumOff val="60000"/>
                </a:schemeClr>
              </a:solidFill>
            </a:endParaRPr>
          </a:p>
        </p:txBody>
      </p:sp>
      <p:pic>
        <p:nvPicPr>
          <p:cNvPr id="5122" name="Imagem 1">
            <a:extLst>
              <a:ext uri="{FF2B5EF4-FFF2-40B4-BE49-F238E27FC236}">
                <a16:creationId xmlns:a16="http://schemas.microsoft.com/office/drawing/2014/main" id="{C1D60C33-26E6-ED29-AE36-FE3E84FF93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692"/>
          <a:stretch/>
        </p:blipFill>
        <p:spPr bwMode="auto">
          <a:xfrm>
            <a:off x="636053" y="3606940"/>
            <a:ext cx="4851198" cy="3693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Imagem 1">
            <a:extLst>
              <a:ext uri="{FF2B5EF4-FFF2-40B4-BE49-F238E27FC236}">
                <a16:creationId xmlns:a16="http://schemas.microsoft.com/office/drawing/2014/main" id="{501A56BE-9C71-3250-CC08-E17B4DBC8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4751" y="3250480"/>
            <a:ext cx="3149673" cy="8181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4">
            <a:extLst>
              <a:ext uri="{FF2B5EF4-FFF2-40B4-BE49-F238E27FC236}">
                <a16:creationId xmlns:a16="http://schemas.microsoft.com/office/drawing/2014/main" id="{1A44AF7D-B938-9AF8-7A2B-6CDAC6F5D72C}"/>
              </a:ext>
            </a:extLst>
          </p:cNvPr>
          <p:cNvSpPr txBox="1"/>
          <p:nvPr/>
        </p:nvSpPr>
        <p:spPr>
          <a:xfrm>
            <a:off x="564259" y="4178884"/>
            <a:ext cx="4994786" cy="369332"/>
          </a:xfrm>
          <a:prstGeom prst="rect">
            <a:avLst/>
          </a:prstGeom>
          <a:noFill/>
        </p:spPr>
        <p:txBody>
          <a:bodyPr wrap="square" rtlCol="0">
            <a:spAutoFit/>
          </a:bodyPr>
          <a:lstStyle/>
          <a:p>
            <a:pPr algn="ctr"/>
            <a:r>
              <a:rPr lang="pt-PT" dirty="0">
                <a:latin typeface="Arial" panose="020B0604020202020204" pitchFamily="34" charset="0"/>
                <a:cs typeface="Arial" panose="020B0604020202020204" pitchFamily="34" charset="0"/>
              </a:rPr>
              <a:t>Criação de </a:t>
            </a:r>
            <a:r>
              <a:rPr lang="pt-PT" dirty="0" err="1">
                <a:latin typeface="Arial" panose="020B0604020202020204" pitchFamily="34" charset="0"/>
                <a:cs typeface="Arial" panose="020B0604020202020204" pitchFamily="34" charset="0"/>
              </a:rPr>
              <a:t>User</a:t>
            </a:r>
            <a:r>
              <a:rPr lang="pt-PT" dirty="0">
                <a:latin typeface="Arial" panose="020B0604020202020204" pitchFamily="34" charset="0"/>
                <a:cs typeface="Arial" panose="020B0604020202020204" pitchFamily="34" charset="0"/>
              </a:rPr>
              <a:t>, identificado pela password</a:t>
            </a:r>
          </a:p>
        </p:txBody>
      </p:sp>
      <p:sp>
        <p:nvSpPr>
          <p:cNvPr id="9" name="CaixaDeTexto 8">
            <a:extLst>
              <a:ext uri="{FF2B5EF4-FFF2-40B4-BE49-F238E27FC236}">
                <a16:creationId xmlns:a16="http://schemas.microsoft.com/office/drawing/2014/main" id="{A0D3FDBB-6CE6-9BF2-CE4F-9D1FB5E28D8E}"/>
              </a:ext>
            </a:extLst>
          </p:cNvPr>
          <p:cNvSpPr txBox="1"/>
          <p:nvPr/>
        </p:nvSpPr>
        <p:spPr>
          <a:xfrm>
            <a:off x="5782194" y="4178884"/>
            <a:ext cx="4994786" cy="646331"/>
          </a:xfrm>
          <a:prstGeom prst="rect">
            <a:avLst/>
          </a:prstGeom>
          <a:noFill/>
        </p:spPr>
        <p:txBody>
          <a:bodyPr wrap="square" rtlCol="0">
            <a:spAutoFit/>
          </a:bodyPr>
          <a:lstStyle/>
          <a:p>
            <a:pPr algn="ctr"/>
            <a:r>
              <a:rPr lang="pt-PT" dirty="0">
                <a:latin typeface="Arial" panose="020B0604020202020204" pitchFamily="34" charset="0"/>
                <a:cs typeface="Arial" panose="020B0604020202020204" pitchFamily="34" charset="0"/>
              </a:rPr>
              <a:t>Divisão dos utilizadores conforme os seus papéis/roles na Base de Dados</a:t>
            </a:r>
          </a:p>
        </p:txBody>
      </p:sp>
    </p:spTree>
    <p:extLst>
      <p:ext uri="{BB962C8B-B14F-4D97-AF65-F5344CB8AC3E}">
        <p14:creationId xmlns:p14="http://schemas.microsoft.com/office/powerpoint/2010/main" val="2629319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F64B2-D114-1518-EA10-AC77FFD18D2D}"/>
              </a:ext>
            </a:extLst>
          </p:cNvPr>
          <p:cNvSpPr>
            <a:spLocks noGrp="1"/>
          </p:cNvSpPr>
          <p:nvPr>
            <p:ph type="title"/>
          </p:nvPr>
        </p:nvSpPr>
        <p:spPr/>
        <p:txBody>
          <a:bodyPr/>
          <a:lstStyle/>
          <a:p>
            <a:r>
              <a:rPr lang="pt-PT" b="1" dirty="0">
                <a:solidFill>
                  <a:schemeClr val="accent1">
                    <a:lumMod val="60000"/>
                    <a:lumOff val="40000"/>
                  </a:schemeClr>
                </a:solidFill>
                <a:latin typeface="Arial" panose="020B0604020202020204" pitchFamily="34" charset="0"/>
                <a:cs typeface="Arial" panose="020B0604020202020204" pitchFamily="34" charset="0"/>
              </a:rPr>
              <a:t>Criação de Utilizadores</a:t>
            </a:r>
            <a:br>
              <a:rPr lang="pt-PT" b="1" dirty="0">
                <a:solidFill>
                  <a:schemeClr val="accent1">
                    <a:lumMod val="60000"/>
                    <a:lumOff val="40000"/>
                  </a:schemeClr>
                </a:solidFill>
                <a:latin typeface="Arial" panose="020B0604020202020204" pitchFamily="34" charset="0"/>
                <a:cs typeface="Arial" panose="020B0604020202020204" pitchFamily="34" charset="0"/>
              </a:rPr>
            </a:br>
            <a:r>
              <a:rPr lang="pt-PT" sz="2400" b="1" dirty="0">
                <a:solidFill>
                  <a:schemeClr val="accent1">
                    <a:lumMod val="40000"/>
                    <a:lumOff val="60000"/>
                  </a:schemeClr>
                </a:solidFill>
                <a:latin typeface="Arial" panose="020B0604020202020204" pitchFamily="34" charset="0"/>
                <a:cs typeface="Arial" panose="020B0604020202020204" pitchFamily="34" charset="0"/>
              </a:rPr>
              <a:t>Permissões</a:t>
            </a:r>
            <a:endParaRPr lang="pt-PT" b="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 name="Marcador de Posição do Texto 2">
            <a:extLst>
              <a:ext uri="{FF2B5EF4-FFF2-40B4-BE49-F238E27FC236}">
                <a16:creationId xmlns:a16="http://schemas.microsoft.com/office/drawing/2014/main" id="{26B3E483-AFC8-E7BF-9074-9A7F0C4FCFE5}"/>
              </a:ext>
            </a:extLst>
          </p:cNvPr>
          <p:cNvSpPr>
            <a:spLocks noGrp="1"/>
          </p:cNvSpPr>
          <p:nvPr>
            <p:ph type="body" idx="1"/>
          </p:nvPr>
        </p:nvSpPr>
        <p:spPr>
          <a:xfrm>
            <a:off x="159492" y="2336873"/>
            <a:ext cx="3070034" cy="576262"/>
          </a:xfrm>
        </p:spPr>
        <p:style>
          <a:lnRef idx="0">
            <a:schemeClr val="accent1"/>
          </a:lnRef>
          <a:fillRef idx="3">
            <a:schemeClr val="accent1"/>
          </a:fillRef>
          <a:effectRef idx="3">
            <a:schemeClr val="accent1"/>
          </a:effectRef>
          <a:fontRef idx="minor">
            <a:schemeClr val="lt1"/>
          </a:fontRef>
        </p:style>
        <p:txBody>
          <a:bodyPr/>
          <a:lstStyle/>
          <a:p>
            <a:pPr algn="ctr"/>
            <a:r>
              <a:rPr lang="pt-PT" dirty="0">
                <a:latin typeface="Arial" panose="020B0604020202020204" pitchFamily="34" charset="0"/>
                <a:cs typeface="Arial" panose="020B0604020202020204" pitchFamily="34" charset="0"/>
              </a:rPr>
              <a:t>Diretores</a:t>
            </a:r>
          </a:p>
        </p:txBody>
      </p:sp>
      <p:sp>
        <p:nvSpPr>
          <p:cNvPr id="6" name="Marcador de Posição do Texto 5">
            <a:extLst>
              <a:ext uri="{FF2B5EF4-FFF2-40B4-BE49-F238E27FC236}">
                <a16:creationId xmlns:a16="http://schemas.microsoft.com/office/drawing/2014/main" id="{67904159-8453-8F93-72B5-514091F50EDE}"/>
              </a:ext>
            </a:extLst>
          </p:cNvPr>
          <p:cNvSpPr>
            <a:spLocks noGrp="1"/>
          </p:cNvSpPr>
          <p:nvPr>
            <p:ph type="body" sz="quarter" idx="3"/>
          </p:nvPr>
        </p:nvSpPr>
        <p:spPr>
          <a:xfrm>
            <a:off x="3730972" y="2336873"/>
            <a:ext cx="3063240" cy="576262"/>
          </a:xfrm>
        </p:spPr>
        <p:style>
          <a:lnRef idx="0">
            <a:schemeClr val="accent1"/>
          </a:lnRef>
          <a:fillRef idx="3">
            <a:schemeClr val="accent1"/>
          </a:fillRef>
          <a:effectRef idx="3">
            <a:schemeClr val="accent1"/>
          </a:effectRef>
          <a:fontRef idx="minor">
            <a:schemeClr val="lt1"/>
          </a:fontRef>
        </p:style>
        <p:txBody>
          <a:bodyPr/>
          <a:lstStyle/>
          <a:p>
            <a:pPr algn="ctr"/>
            <a:r>
              <a:rPr lang="pt-PT" dirty="0">
                <a:latin typeface="Arial" panose="020B0604020202020204" pitchFamily="34" charset="0"/>
                <a:cs typeface="Arial" panose="020B0604020202020204" pitchFamily="34" charset="0"/>
              </a:rPr>
              <a:t>Clientes</a:t>
            </a:r>
          </a:p>
        </p:txBody>
      </p:sp>
      <p:sp>
        <p:nvSpPr>
          <p:cNvPr id="7" name="Marcador de Posição do Texto 6">
            <a:extLst>
              <a:ext uri="{FF2B5EF4-FFF2-40B4-BE49-F238E27FC236}">
                <a16:creationId xmlns:a16="http://schemas.microsoft.com/office/drawing/2014/main" id="{278D1486-F2BF-C80E-688D-AFA8FB62EE9F}"/>
              </a:ext>
            </a:extLst>
          </p:cNvPr>
          <p:cNvSpPr>
            <a:spLocks noGrp="1"/>
          </p:cNvSpPr>
          <p:nvPr>
            <p:ph type="body" sz="quarter" idx="13"/>
          </p:nvPr>
        </p:nvSpPr>
        <p:spPr>
          <a:xfrm>
            <a:off x="8168483" y="2336873"/>
            <a:ext cx="3070025" cy="576262"/>
          </a:xfrm>
        </p:spPr>
        <p:style>
          <a:lnRef idx="0">
            <a:schemeClr val="accent1"/>
          </a:lnRef>
          <a:fillRef idx="3">
            <a:schemeClr val="accent1"/>
          </a:fillRef>
          <a:effectRef idx="3">
            <a:schemeClr val="accent1"/>
          </a:effectRef>
          <a:fontRef idx="minor">
            <a:schemeClr val="lt1"/>
          </a:fontRef>
        </p:style>
        <p:txBody>
          <a:bodyPr/>
          <a:lstStyle/>
          <a:p>
            <a:pPr algn="ctr"/>
            <a:r>
              <a:rPr lang="pt-PT" dirty="0">
                <a:latin typeface="Arial" panose="020B0604020202020204" pitchFamily="34" charset="0"/>
                <a:cs typeface="Arial" panose="020B0604020202020204" pitchFamily="34" charset="0"/>
              </a:rPr>
              <a:t>Agentes</a:t>
            </a:r>
          </a:p>
        </p:txBody>
      </p:sp>
      <p:sp>
        <p:nvSpPr>
          <p:cNvPr id="4" name="Marcador de Posição do Número do Diapositivo 3">
            <a:extLst>
              <a:ext uri="{FF2B5EF4-FFF2-40B4-BE49-F238E27FC236}">
                <a16:creationId xmlns:a16="http://schemas.microsoft.com/office/drawing/2014/main" id="{CB4C74B3-A893-34C1-D43E-C2BF512DD100}"/>
              </a:ext>
            </a:extLst>
          </p:cNvPr>
          <p:cNvSpPr>
            <a:spLocks noGrp="1"/>
          </p:cNvSpPr>
          <p:nvPr>
            <p:ph type="sldNum" sz="quarter" idx="12"/>
          </p:nvPr>
        </p:nvSpPr>
        <p:spPr/>
        <p:txBody>
          <a:bodyPr/>
          <a:lstStyle/>
          <a:p>
            <a:fld id="{C7E5F925-6E96-4D1A-8EB3-34CBC01B97BD}" type="slidenum">
              <a:rPr lang="pt-PT" smtClean="0">
                <a:solidFill>
                  <a:schemeClr val="accent1">
                    <a:lumMod val="40000"/>
                    <a:lumOff val="60000"/>
                  </a:schemeClr>
                </a:solidFill>
              </a:rPr>
              <a:t>7</a:t>
            </a:fld>
            <a:endParaRPr lang="pt-PT" dirty="0">
              <a:solidFill>
                <a:schemeClr val="accent1">
                  <a:lumMod val="40000"/>
                  <a:lumOff val="60000"/>
                </a:schemeClr>
              </a:solidFill>
            </a:endParaRPr>
          </a:p>
        </p:txBody>
      </p:sp>
      <p:pic>
        <p:nvPicPr>
          <p:cNvPr id="6146" name="Imagem 1">
            <a:extLst>
              <a:ext uri="{FF2B5EF4-FFF2-40B4-BE49-F238E27FC236}">
                <a16:creationId xmlns:a16="http://schemas.microsoft.com/office/drawing/2014/main" id="{E321269D-4664-436C-03A5-A1FA64A9B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15" y="3065090"/>
            <a:ext cx="3024188" cy="82391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Imagem 1">
            <a:extLst>
              <a:ext uri="{FF2B5EF4-FFF2-40B4-BE49-F238E27FC236}">
                <a16:creationId xmlns:a16="http://schemas.microsoft.com/office/drawing/2014/main" id="{138E8F26-93C1-C1D8-7B1E-84DA486D1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598" y="3065090"/>
            <a:ext cx="3709988" cy="34131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Imagem 1">
            <a:extLst>
              <a:ext uri="{FF2B5EF4-FFF2-40B4-BE49-F238E27FC236}">
                <a16:creationId xmlns:a16="http://schemas.microsoft.com/office/drawing/2014/main" id="{65CBBAB0-264B-1F40-6316-8A6C5C6536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8269" y="3065090"/>
            <a:ext cx="4690451" cy="35988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959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F64B2-D114-1518-EA10-AC77FFD18D2D}"/>
              </a:ext>
            </a:extLst>
          </p:cNvPr>
          <p:cNvSpPr>
            <a:spLocks noGrp="1"/>
          </p:cNvSpPr>
          <p:nvPr>
            <p:ph type="title"/>
          </p:nvPr>
        </p:nvSpPr>
        <p:spPr/>
        <p:txBody>
          <a:bodyPr/>
          <a:lstStyle/>
          <a:p>
            <a:r>
              <a:rPr lang="pt-PT" b="1" dirty="0">
                <a:solidFill>
                  <a:schemeClr val="accent1">
                    <a:lumMod val="60000"/>
                    <a:lumOff val="40000"/>
                  </a:schemeClr>
                </a:solidFill>
                <a:latin typeface="Arial" panose="020B0604020202020204" pitchFamily="34" charset="0"/>
                <a:cs typeface="Arial" panose="020B0604020202020204" pitchFamily="34" charset="0"/>
              </a:rPr>
              <a:t>Povoamento</a:t>
            </a:r>
          </a:p>
        </p:txBody>
      </p:sp>
      <p:sp>
        <p:nvSpPr>
          <p:cNvPr id="3" name="Marcador de Posição de Conteúdo 2">
            <a:extLst>
              <a:ext uri="{FF2B5EF4-FFF2-40B4-BE49-F238E27FC236}">
                <a16:creationId xmlns:a16="http://schemas.microsoft.com/office/drawing/2014/main" id="{AE7A9857-1599-85BE-FDD9-427040142D03}"/>
              </a:ext>
            </a:extLst>
          </p:cNvPr>
          <p:cNvSpPr>
            <a:spLocks noGrp="1"/>
          </p:cNvSpPr>
          <p:nvPr>
            <p:ph idx="1"/>
          </p:nvPr>
        </p:nvSpPr>
        <p:spPr>
          <a:xfrm>
            <a:off x="680321" y="2221810"/>
            <a:ext cx="6231756" cy="553811"/>
          </a:xfrm>
        </p:spPr>
        <p:txBody>
          <a:bodyPr>
            <a:noAutofit/>
          </a:bodyPr>
          <a:lstStyle/>
          <a:p>
            <a:r>
              <a:rPr lang="pt-PT" sz="2800" dirty="0">
                <a:latin typeface="Arial" panose="020B0604020202020204" pitchFamily="34" charset="0"/>
                <a:cs typeface="Arial" panose="020B0604020202020204" pitchFamily="34" charset="0"/>
              </a:rPr>
              <a:t>Instruções e procedimentos diretos </a:t>
            </a:r>
          </a:p>
        </p:txBody>
      </p:sp>
      <p:sp>
        <p:nvSpPr>
          <p:cNvPr id="4" name="Marcador de Posição do Número do Diapositivo 3">
            <a:extLst>
              <a:ext uri="{FF2B5EF4-FFF2-40B4-BE49-F238E27FC236}">
                <a16:creationId xmlns:a16="http://schemas.microsoft.com/office/drawing/2014/main" id="{CB4C74B3-A893-34C1-D43E-C2BF512DD100}"/>
              </a:ext>
            </a:extLst>
          </p:cNvPr>
          <p:cNvSpPr>
            <a:spLocks noGrp="1"/>
          </p:cNvSpPr>
          <p:nvPr>
            <p:ph type="sldNum" sz="quarter" idx="12"/>
          </p:nvPr>
        </p:nvSpPr>
        <p:spPr/>
        <p:txBody>
          <a:bodyPr/>
          <a:lstStyle/>
          <a:p>
            <a:fld id="{C7E5F925-6E96-4D1A-8EB3-34CBC01B97BD}" type="slidenum">
              <a:rPr lang="pt-PT" smtClean="0">
                <a:solidFill>
                  <a:schemeClr val="accent1">
                    <a:lumMod val="40000"/>
                    <a:lumOff val="60000"/>
                  </a:schemeClr>
                </a:solidFill>
              </a:rPr>
              <a:t>8</a:t>
            </a:fld>
            <a:endParaRPr lang="pt-PT" dirty="0">
              <a:solidFill>
                <a:schemeClr val="accent1">
                  <a:lumMod val="40000"/>
                  <a:lumOff val="60000"/>
                </a:schemeClr>
              </a:solidFill>
            </a:endParaRPr>
          </a:p>
        </p:txBody>
      </p:sp>
      <p:sp>
        <p:nvSpPr>
          <p:cNvPr id="6" name="Marcador de Posição de Conteúdo 2">
            <a:extLst>
              <a:ext uri="{FF2B5EF4-FFF2-40B4-BE49-F238E27FC236}">
                <a16:creationId xmlns:a16="http://schemas.microsoft.com/office/drawing/2014/main" id="{758051D6-A4F0-79FA-64B8-42470813F7DF}"/>
              </a:ext>
            </a:extLst>
          </p:cNvPr>
          <p:cNvSpPr txBox="1">
            <a:spLocks/>
          </p:cNvSpPr>
          <p:nvPr/>
        </p:nvSpPr>
        <p:spPr>
          <a:xfrm>
            <a:off x="7875640" y="2221809"/>
            <a:ext cx="3636039" cy="553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pt-PT" sz="2800" dirty="0">
                <a:latin typeface="Arial" panose="020B0604020202020204" pitchFamily="34" charset="0"/>
                <a:cs typeface="Arial" panose="020B0604020202020204" pitchFamily="34" charset="0"/>
              </a:rPr>
              <a:t>Programa Auxiliar</a:t>
            </a:r>
          </a:p>
        </p:txBody>
      </p:sp>
      <p:pic>
        <p:nvPicPr>
          <p:cNvPr id="1026" name="Picture 1">
            <a:extLst>
              <a:ext uri="{FF2B5EF4-FFF2-40B4-BE49-F238E27FC236}">
                <a16:creationId xmlns:a16="http://schemas.microsoft.com/office/drawing/2014/main" id="{49A67A82-CB23-7A00-7DD8-B2B9A6CA86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4898" b="42982"/>
          <a:stretch/>
        </p:blipFill>
        <p:spPr bwMode="auto">
          <a:xfrm>
            <a:off x="1103174" y="3383880"/>
            <a:ext cx="5386049" cy="767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pic>
        <p:nvPicPr>
          <p:cNvPr id="1027" name="Picture 1">
            <a:extLst>
              <a:ext uri="{FF2B5EF4-FFF2-40B4-BE49-F238E27FC236}">
                <a16:creationId xmlns:a16="http://schemas.microsoft.com/office/drawing/2014/main" id="{701BE6D9-C386-01C9-11F5-75B6B8B110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179" b="55238"/>
          <a:stretch/>
        </p:blipFill>
        <p:spPr bwMode="auto">
          <a:xfrm>
            <a:off x="492559" y="4638569"/>
            <a:ext cx="6607277" cy="5538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pic>
        <p:nvPicPr>
          <p:cNvPr id="1028" name="Picture 1">
            <a:extLst>
              <a:ext uri="{FF2B5EF4-FFF2-40B4-BE49-F238E27FC236}">
                <a16:creationId xmlns:a16="http://schemas.microsoft.com/office/drawing/2014/main" id="{0176BC0F-3AA9-629A-D701-66FBF587AC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0817" y="3572386"/>
            <a:ext cx="4125684" cy="14047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226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F64B2-D114-1518-EA10-AC77FFD18D2D}"/>
              </a:ext>
            </a:extLst>
          </p:cNvPr>
          <p:cNvSpPr>
            <a:spLocks noGrp="1"/>
          </p:cNvSpPr>
          <p:nvPr>
            <p:ph type="title"/>
          </p:nvPr>
        </p:nvSpPr>
        <p:spPr/>
        <p:txBody>
          <a:bodyPr/>
          <a:lstStyle/>
          <a:p>
            <a:r>
              <a:rPr lang="pt-PT" b="1" dirty="0">
                <a:solidFill>
                  <a:schemeClr val="accent1">
                    <a:lumMod val="60000"/>
                    <a:lumOff val="40000"/>
                  </a:schemeClr>
                </a:solidFill>
                <a:latin typeface="Arial" panose="020B0604020202020204" pitchFamily="34" charset="0"/>
                <a:cs typeface="Arial" panose="020B0604020202020204" pitchFamily="34" charset="0"/>
              </a:rPr>
              <a:t>Espaço</a:t>
            </a:r>
          </a:p>
        </p:txBody>
      </p:sp>
      <p:sp>
        <p:nvSpPr>
          <p:cNvPr id="3" name="Marcador de Posição de Conteúdo 2">
            <a:extLst>
              <a:ext uri="{FF2B5EF4-FFF2-40B4-BE49-F238E27FC236}">
                <a16:creationId xmlns:a16="http://schemas.microsoft.com/office/drawing/2014/main" id="{AE7A9857-1599-85BE-FDD9-427040142D03}"/>
              </a:ext>
            </a:extLst>
          </p:cNvPr>
          <p:cNvSpPr>
            <a:spLocks noGrp="1"/>
          </p:cNvSpPr>
          <p:nvPr>
            <p:ph idx="1"/>
          </p:nvPr>
        </p:nvSpPr>
        <p:spPr>
          <a:xfrm>
            <a:off x="680321" y="2336872"/>
            <a:ext cx="5081382" cy="3767899"/>
          </a:xfrm>
        </p:spPr>
        <p:txBody>
          <a:bodyPr>
            <a:normAutofit lnSpcReduction="10000"/>
          </a:bodyPr>
          <a:lstStyle/>
          <a:p>
            <a:r>
              <a:rPr lang="pt-PT" sz="2800" dirty="0">
                <a:latin typeface="Arial" panose="020B0604020202020204" pitchFamily="34" charset="0"/>
                <a:cs typeface="Arial" panose="020B0604020202020204" pitchFamily="34" charset="0"/>
              </a:rPr>
              <a:t>Para cálculo do espaço desta Base de Dados, criámos tabelas com os bytes usados por cada atributo de um registo, que serviram de referência no cálculo de estimativas do espaço total que pode ser utilizado no futuro da Agência.</a:t>
            </a:r>
          </a:p>
        </p:txBody>
      </p:sp>
      <p:sp>
        <p:nvSpPr>
          <p:cNvPr id="4" name="Marcador de Posição do Número do Diapositivo 3">
            <a:extLst>
              <a:ext uri="{FF2B5EF4-FFF2-40B4-BE49-F238E27FC236}">
                <a16:creationId xmlns:a16="http://schemas.microsoft.com/office/drawing/2014/main" id="{CB4C74B3-A893-34C1-D43E-C2BF512DD100}"/>
              </a:ext>
            </a:extLst>
          </p:cNvPr>
          <p:cNvSpPr>
            <a:spLocks noGrp="1"/>
          </p:cNvSpPr>
          <p:nvPr>
            <p:ph type="sldNum" sz="quarter" idx="12"/>
          </p:nvPr>
        </p:nvSpPr>
        <p:spPr/>
        <p:txBody>
          <a:bodyPr/>
          <a:lstStyle/>
          <a:p>
            <a:fld id="{C7E5F925-6E96-4D1A-8EB3-34CBC01B97BD}" type="slidenum">
              <a:rPr lang="pt-PT" smtClean="0">
                <a:solidFill>
                  <a:schemeClr val="accent1">
                    <a:lumMod val="40000"/>
                    <a:lumOff val="60000"/>
                  </a:schemeClr>
                </a:solidFill>
              </a:rPr>
              <a:t>9</a:t>
            </a:fld>
            <a:endParaRPr lang="pt-PT" dirty="0">
              <a:solidFill>
                <a:schemeClr val="accent1">
                  <a:lumMod val="40000"/>
                  <a:lumOff val="60000"/>
                </a:schemeClr>
              </a:solidFill>
            </a:endParaRPr>
          </a:p>
        </p:txBody>
      </p:sp>
      <p:pic>
        <p:nvPicPr>
          <p:cNvPr id="6" name="Imagem 5">
            <a:extLst>
              <a:ext uri="{FF2B5EF4-FFF2-40B4-BE49-F238E27FC236}">
                <a16:creationId xmlns:a16="http://schemas.microsoft.com/office/drawing/2014/main" id="{44209DB2-4A76-85C1-951D-602F7DE54884}"/>
              </a:ext>
            </a:extLst>
          </p:cNvPr>
          <p:cNvPicPr>
            <a:picLocks noChangeAspect="1"/>
          </p:cNvPicPr>
          <p:nvPr/>
        </p:nvPicPr>
        <p:blipFill>
          <a:blip r:embed="rId2"/>
          <a:stretch>
            <a:fillRect/>
          </a:stretch>
        </p:blipFill>
        <p:spPr>
          <a:xfrm>
            <a:off x="6096000" y="3258575"/>
            <a:ext cx="5332160" cy="1539567"/>
          </a:xfrm>
          <a:prstGeom prst="rect">
            <a:avLst/>
          </a:prstGeom>
        </p:spPr>
      </p:pic>
    </p:spTree>
    <p:extLst>
      <p:ext uri="{BB962C8B-B14F-4D97-AF65-F5344CB8AC3E}">
        <p14:creationId xmlns:p14="http://schemas.microsoft.com/office/powerpoint/2010/main" val="1371735773"/>
      </p:ext>
    </p:extLst>
  </p:cSld>
  <p:clrMapOvr>
    <a:masterClrMapping/>
  </p:clrMapOvr>
</p:sld>
</file>

<file path=ppt/theme/theme1.xml><?xml version="1.0" encoding="utf-8"?>
<a:theme xmlns:a="http://schemas.openxmlformats.org/drawingml/2006/main" name="Berlim">
  <a:themeElements>
    <a:clrScheme name="Berlim">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m">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m">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TM04033917[[fn=Berlim]]</Template>
  <TotalTime>739</TotalTime>
  <Words>650</Words>
  <Application>Microsoft Office PowerPoint</Application>
  <PresentationFormat>Ecrã Panorâmico</PresentationFormat>
  <Paragraphs>71</Paragraphs>
  <Slides>15</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15</vt:i4>
      </vt:variant>
    </vt:vector>
  </HeadingPairs>
  <TitlesOfParts>
    <vt:vector size="19" baseType="lpstr">
      <vt:lpstr>Aptos</vt:lpstr>
      <vt:lpstr>Arial</vt:lpstr>
      <vt:lpstr>Trebuchet MS</vt:lpstr>
      <vt:lpstr>Berlim</vt:lpstr>
      <vt:lpstr>Secret Story – Parte 2 Base de Dados da Agência de Detetives</vt:lpstr>
      <vt:lpstr>Estrutura da Apresentação</vt:lpstr>
      <vt:lpstr>Alterações relativas à Primeira Fase</vt:lpstr>
      <vt:lpstr>Apresentação da Base de Dados Início da Implementação Física</vt:lpstr>
      <vt:lpstr>Apresentação da Base de Dados Criação da Base de Dados</vt:lpstr>
      <vt:lpstr>Criação de Utilizadores Utilizadores e seus papéis</vt:lpstr>
      <vt:lpstr>Criação de Utilizadores Permissões</vt:lpstr>
      <vt:lpstr>Povoamento</vt:lpstr>
      <vt:lpstr>Espaço</vt:lpstr>
      <vt:lpstr>Vistas de Utilização</vt:lpstr>
      <vt:lpstr>Índices</vt:lpstr>
      <vt:lpstr>Interrogações/Queries Exemplo de Interrogação (Álgebra Relacional para SQL)</vt:lpstr>
      <vt:lpstr>Interrogações/Queries Exemplo de Gatilho</vt:lpstr>
      <vt:lpstr>Conclusão</vt:lpstr>
      <vt:lpstr>Secret Story – Parte 2 Base de Dados da Agência de Detetives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Edgar</dc:creator>
  <cp:lastModifiedBy>Edgar</cp:lastModifiedBy>
  <cp:revision>15</cp:revision>
  <dcterms:created xsi:type="dcterms:W3CDTF">2024-04-06T23:49:12Z</dcterms:created>
  <dcterms:modified xsi:type="dcterms:W3CDTF">2024-05-29T09:53:34Z</dcterms:modified>
</cp:coreProperties>
</file>