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6" r:id="rId7"/>
    <p:sldId id="268" r:id="rId8"/>
    <p:sldId id="271" r:id="rId9"/>
    <p:sldId id="272" r:id="rId10"/>
    <p:sldId id="284" r:id="rId11"/>
    <p:sldId id="286" r:id="rId12"/>
    <p:sldId id="287" r:id="rId13"/>
    <p:sldId id="280" r:id="rId14"/>
    <p:sldId id="281" r:id="rId15"/>
    <p:sldId id="275" r:id="rId16"/>
    <p:sldId id="283" r:id="rId17"/>
    <p:sldId id="277" r:id="rId18"/>
    <p:sldId id="288" r:id="rId19"/>
    <p:sldId id="278" r:id="rId20"/>
    <p:sldId id="279" r:id="rId21"/>
    <p:sldId id="289" r:id="rId22"/>
    <p:sldId id="290" r:id="rId23"/>
    <p:sldId id="273" r:id="rId24"/>
    <p:sldId id="257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083" autoAdjust="0"/>
  </p:normalViewPr>
  <p:slideViewPr>
    <p:cSldViewPr snapToGrid="0">
      <p:cViewPr varScale="1">
        <p:scale>
          <a:sx n="90" d="100"/>
          <a:sy n="90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Vouchers 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79-459B-AD43-62C8E43A77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79-459B-AD43-62C8E43A77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79-459B-AD43-62C8E43A77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79-459B-AD43-62C8E43A77BD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&lt;5%</c:v>
                </c:pt>
                <c:pt idx="1">
                  <c:v>15%</c:v>
                </c:pt>
                <c:pt idx="2">
                  <c:v>99%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668</c:v>
                </c:pt>
                <c:pt idx="1">
                  <c:v>5160</c:v>
                </c:pt>
                <c:pt idx="2">
                  <c:v>2623</c:v>
                </c:pt>
                <c:pt idx="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A79-459B-AD43-62C8E43A77B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user_registered_from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28521</c:v>
                </c:pt>
                <c:pt idx="1">
                  <c:v>599</c:v>
                </c:pt>
                <c:pt idx="2">
                  <c:v>220</c:v>
                </c:pt>
                <c:pt idx="3">
                  <c:v>287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A6-466C-B372-BC404389F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2.3286999999999999E-2</c:v>
                </c:pt>
                <c:pt idx="1">
                  <c:v>0.27842299999999998</c:v>
                </c:pt>
                <c:pt idx="2">
                  <c:v>0.40220499999999998</c:v>
                </c:pt>
                <c:pt idx="3">
                  <c:v>0.29608499999999999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F1-4160-9301-4B03AEEA49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Unpaid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0.193776</c:v>
                </c:pt>
                <c:pt idx="1">
                  <c:v>0.38356299999999999</c:v>
                </c:pt>
                <c:pt idx="2">
                  <c:v>0.23036599999999999</c:v>
                </c:pt>
                <c:pt idx="3">
                  <c:v>0.19229499999999999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F1-4160-9301-4B03AEEA49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8260264"/>
        <c:axId val="668258952"/>
      </c:barChart>
      <c:catAx>
        <c:axId val="668260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258952"/>
        <c:crosses val="autoZero"/>
        <c:auto val="1"/>
        <c:lblAlgn val="ctr"/>
        <c:lblOffset val="100"/>
        <c:noMultiLvlLbl val="0"/>
      </c:catAx>
      <c:valAx>
        <c:axId val="668258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260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5DB44-6A6C-461B-9295-360EDD01963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433ED-4026-4ED1-84FE-C1004CC5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9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Actually, I don’t like basket amount. It is quite short sighted.</a:t>
            </a:r>
          </a:p>
          <a:p>
            <a:br>
              <a:rPr lang="en-US" dirty="0"/>
            </a:br>
            <a:r>
              <a:rPr lang="en-US" dirty="0"/>
              <a:t>We know that AOV = basket amount. And those will affect GMV.</a:t>
            </a:r>
          </a:p>
          <a:p>
            <a:r>
              <a:rPr lang="en-US" dirty="0"/>
              <a:t>This means that GMV is a dependent variable, while AOV and basket amount are independent variable</a:t>
            </a:r>
          </a:p>
          <a:p>
            <a:r>
              <a:rPr lang="en-US" dirty="0"/>
              <a:t>We want to know how to increase GMV by changing AOV and basket amount</a:t>
            </a:r>
          </a:p>
          <a:p>
            <a:endParaRPr lang="en-US" dirty="0"/>
          </a:p>
          <a:p>
            <a:r>
              <a:rPr lang="en-US" dirty="0"/>
              <a:t>basket amount and AOV is also flawed, a user can buy small amount everyday. The GMV will high, but AOV and basket amount will show as low, giving a false negative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11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9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8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30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59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62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60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8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04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23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38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New user might be overwhelmed by the sheer amount of features and functions of the e-commerce app.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Also shows by the number of session new user browse and number of products metrics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 good example is amazon, huge features, but mostly hidden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 bad example is Taobao, lots of places to go. But easy once users get used to it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This means that high transaction not only increase quantity, but also increase quality.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However, new user aren’t willing to spend as much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98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5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6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9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5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8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3ED-4026-4ED1-84FE-C1004CC509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7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BC60-6429-4049-8218-70282E488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C3963-E4AD-4C79-AC6D-B63E9CDA6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2459-201C-45B4-8682-F7FBC052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BB67-75BC-4C66-88D4-AAFD10858CB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BE633-CE17-4FC3-88A4-C7027173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8D4B-BD2B-4F82-9CBB-E4B8E2C6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42C9-D8D0-404F-AD2C-8CBF59B4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E9D0-087A-449B-BEC8-0204A94B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D560A-3F13-4A35-95F6-B5E30C4E9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64B9-E514-4FB6-B950-97153431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BB67-75BC-4C66-88D4-AAFD10858CB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9AB66-E062-461A-8B5A-CFCBF79D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1D6FA-47D4-453C-AA6F-DC784072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42C9-D8D0-404F-AD2C-8CBF59B4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5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E6CF7-7E90-4509-84D6-9DDA9B15A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2FFCF-889C-4262-A794-5E9197A3B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2679-862A-41CC-938F-52B70319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BB67-75BC-4C66-88D4-AAFD10858CB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3B63E-0430-4116-8BD7-4C927456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DACB8-0E67-41F1-BCE3-C4092394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42C9-D8D0-404F-AD2C-8CBF59B4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8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4150-4308-4808-90B3-8B713A29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5BB2-FE01-4370-861B-8ABB7047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2A5BC-35DB-4846-A33A-6B126165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BB67-75BC-4C66-88D4-AAFD10858CB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13371-4ADA-457F-8BE8-7EC9B821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CEC9-DF47-450A-9D33-EAAC4BF6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42C9-D8D0-404F-AD2C-8CBF59B4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8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2810-58B5-4CB7-88AA-BF721DF6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1132B-871B-429C-85A7-379541BC7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65336-BBD0-45CA-8CE6-7F931C9D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BB67-75BC-4C66-88D4-AAFD10858CB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DA8BC-8347-45DE-8503-1DFC9EB8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E331D-0218-4BC7-ACA1-3657C7E0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42C9-D8D0-404F-AD2C-8CBF59B4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8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E2A2-2B70-4E7E-A5A5-025A8BB9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2CB1-6DDE-4D6B-87DB-C0159F6CF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9D166-EFA9-42F5-B4B5-5E1F1F2C2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02711-6518-4BCE-B078-C424B388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BB67-75BC-4C66-88D4-AAFD10858CB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820E-9791-4948-AF21-894D0511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79FF5-6A78-4E8C-AE04-831211AD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42C9-D8D0-404F-AD2C-8CBF59B4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2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1A47-7264-4B84-ACA5-4965C082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11654-E82B-4533-99B7-322EAD5B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7AAEC-D4D7-4A9D-8E9C-F793ACD74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E0C37-F064-4F3F-B5B6-3252B7413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ECA7E-A99E-4AD1-8FBE-E9DE38696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CF92D-1152-4B35-BF94-C43CD5B8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BB67-75BC-4C66-88D4-AAFD10858CB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4CF61-DB64-4B94-8A95-262B0E07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71B80-6F5B-49DD-8B68-1034EFD6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42C9-D8D0-404F-AD2C-8CBF59B4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6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7BC9-33FA-46A9-9179-95558B13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B7CDA-51F2-4CC2-8D10-FF197C4B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BB67-75BC-4C66-88D4-AAFD10858CB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14DFD-3221-4E5A-998D-A057A3E5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18CD1-C73F-4D57-AE7C-B26A3A12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42C9-D8D0-404F-AD2C-8CBF59B4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3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A1E92-593E-49C2-84FF-D0DA9CE2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BB67-75BC-4C66-88D4-AAFD10858CB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2F523-BE7E-48E0-8707-9515E222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0B62C-B73F-490D-B855-952F57F6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42C9-D8D0-404F-AD2C-8CBF59B4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5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6C9-976C-4D1C-8DCB-5F6FA1A2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13EC-14E5-4594-95A9-098AE8FF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A23AE-B9E3-48EE-985B-4AEEA0935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5F01-5CBF-4D27-9467-718E6F28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BB67-75BC-4C66-88D4-AAFD10858CB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9FCBC-BD33-4A80-9105-8999F75C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99AA3-EE9F-403A-B9D5-3D71C095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42C9-D8D0-404F-AD2C-8CBF59B4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9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7B6E-8521-4DA1-9D17-DFD03A9F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769E7-1D2C-484A-B5AC-3335925F5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C00D7-8046-4951-BC2F-E8222102B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B57E5-EE60-4ED6-BF76-DF1DEAF1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BB67-75BC-4C66-88D4-AAFD10858CB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F2DA4-E1DE-4A30-9D9E-ACF4E55F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06B38-26EB-4DCF-BA64-6EF9E1AB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42C9-D8D0-404F-AD2C-8CBF59B4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D7FE6-EFDD-47AD-90B4-F7EC2D00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2893E-ACC9-4E24-87CF-90B3A646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7F54-4BE1-4F9D-A148-A6CF300EC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1BB67-75BC-4C66-88D4-AAFD10858CB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B616C-256A-4F5E-A3BF-70C0C2A12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6E490-2F2B-4DD8-A32A-72ACE10F2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342C9-D8D0-404F-AD2C-8CBF59B4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82A9-7AF3-4F02-A33B-228918AE7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BC2E9-EAA4-4C4E-9DCA-AC182AE05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1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83F15F6-8A07-4A67-8100-0ACF7DF582A4}"/>
              </a:ext>
            </a:extLst>
          </p:cNvPr>
          <p:cNvSpPr txBox="1">
            <a:spLocks/>
          </p:cNvSpPr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basket_amount</a:t>
            </a:r>
            <a:b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300" dirty="0">
                <a:cs typeface="Courier New" panose="02070309020205020404" pitchFamily="49" charset="0"/>
              </a:rPr>
              <a:t>Average order Value</a:t>
            </a:r>
            <a:endParaRPr lang="en-US" sz="4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7">
                <a:extLst>
                  <a:ext uri="{FF2B5EF4-FFF2-40B4-BE49-F238E27FC236}">
                    <a16:creationId xmlns:a16="http://schemas.microsoft.com/office/drawing/2014/main" id="{7BF6282D-9740-4F1E-9240-7164A1600F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2366" y="2194102"/>
                <a:ext cx="3427001" cy="3908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Linear Relationship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𝑏𝑎𝑠𝑘𝑒𝑡𝐴𝑚𝑜𝑢𝑛𝑡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𝑎𝑜𝑣</m:t>
                    </m:r>
                  </m:oMath>
                </a14:m>
                <a:endParaRPr lang="en-US" sz="2000" dirty="0"/>
              </a:p>
              <a:p>
                <a:r>
                  <a:rPr lang="en-US" sz="1600" dirty="0"/>
                  <a:t>More average order volume = more </a:t>
                </a:r>
                <a:r>
                  <a:rPr lang="en-US" sz="1600" dirty="0" err="1"/>
                  <a:t>aov</a:t>
                </a:r>
                <a:r>
                  <a:rPr lang="en-US" sz="1600" dirty="0"/>
                  <a:t> (obvious relationship)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5" name="Content Placeholder 7">
                <a:extLst>
                  <a:ext uri="{FF2B5EF4-FFF2-40B4-BE49-F238E27FC236}">
                    <a16:creationId xmlns:a16="http://schemas.microsoft.com/office/drawing/2014/main" id="{7BF6282D-9740-4F1E-9240-7164A1600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66" y="2194102"/>
                <a:ext cx="3427001" cy="3908586"/>
              </a:xfrm>
              <a:prstGeom prst="rect">
                <a:avLst/>
              </a:prstGeom>
              <a:blipFill>
                <a:blip r:embed="rId3"/>
                <a:stretch>
                  <a:fillRect l="-1599" t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364A54C-C81A-4ADD-ABE1-5287E865E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0714"/>
            <a:ext cx="4981575" cy="3219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04B49A-887A-4516-91AB-E51134877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175" y="3550164"/>
            <a:ext cx="47244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5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83F15F6-8A07-4A67-8100-0ACF7DF582A4}"/>
              </a:ext>
            </a:extLst>
          </p:cNvPr>
          <p:cNvSpPr txBox="1">
            <a:spLocks/>
          </p:cNvSpPr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basket_amount</a:t>
            </a:r>
            <a:b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5400" dirty="0" err="1">
                <a:cs typeface="Courier New" panose="02070309020205020404" pitchFamily="49" charset="0"/>
              </a:rPr>
              <a:t>gmv</a:t>
            </a:r>
            <a:endParaRPr lang="en-US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7">
                <a:extLst>
                  <a:ext uri="{FF2B5EF4-FFF2-40B4-BE49-F238E27FC236}">
                    <a16:creationId xmlns:a16="http://schemas.microsoft.com/office/drawing/2014/main" id="{7BF6282D-9740-4F1E-9240-7164A1600F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2366" y="2194102"/>
                <a:ext cx="3427001" cy="3908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Linear Relationship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𝑏𝑎𝑠𝑘𝑒𝑡𝐴𝑚𝑜𝑢𝑛𝑡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𝑔𝑚𝑣</m:t>
                    </m:r>
                  </m:oMath>
                </a14:m>
                <a:endParaRPr lang="en-US" sz="2000" dirty="0"/>
              </a:p>
              <a:p>
                <a:r>
                  <a:rPr lang="en-US" sz="1600" dirty="0"/>
                  <a:t>More basket amount = more </a:t>
                </a:r>
                <a:r>
                  <a:rPr lang="en-US" sz="1600" dirty="0" err="1"/>
                  <a:t>gmv</a:t>
                </a:r>
                <a:endParaRPr lang="en-US" sz="16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5" name="Content Placeholder 7">
                <a:extLst>
                  <a:ext uri="{FF2B5EF4-FFF2-40B4-BE49-F238E27FC236}">
                    <a16:creationId xmlns:a16="http://schemas.microsoft.com/office/drawing/2014/main" id="{7BF6282D-9740-4F1E-9240-7164A1600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66" y="2194102"/>
                <a:ext cx="3427001" cy="3908586"/>
              </a:xfrm>
              <a:prstGeom prst="rect">
                <a:avLst/>
              </a:prstGeom>
              <a:blipFill>
                <a:blip r:embed="rId3"/>
                <a:stretch>
                  <a:fillRect l="-1599" t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8D3FBEB-3807-43F9-B669-EF768FA53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0731"/>
            <a:ext cx="5105400" cy="3248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357FED-7628-4F23-B948-F644BA87F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162" y="3448756"/>
            <a:ext cx="47148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0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B1FF-5050-4A84-8EAF-A564B13B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basket_amount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936A8-CCBC-4D5A-9831-BE6243B2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basket amount will unlikely to be purchased nor paid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4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6D5D-2DF0-4F49-A877-91D874FD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0D7A-3577-4E0E-8F0E-7284977F4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Outliners</a:t>
            </a:r>
          </a:p>
          <a:p>
            <a:pPr lvl="1"/>
            <a:r>
              <a:rPr lang="en-US" dirty="0"/>
              <a:t>Not removed</a:t>
            </a:r>
          </a:p>
          <a:p>
            <a:pPr lvl="1"/>
            <a:r>
              <a:rPr lang="en-US" dirty="0"/>
              <a:t>Lowers accuracy</a:t>
            </a:r>
          </a:p>
          <a:p>
            <a:r>
              <a:rPr lang="en-US" dirty="0" err="1"/>
              <a:t>Normalisation</a:t>
            </a:r>
            <a:endParaRPr lang="en-US" dirty="0"/>
          </a:p>
          <a:p>
            <a:pPr lvl="1"/>
            <a:r>
              <a:rPr lang="en-US" dirty="0"/>
              <a:t>Feature scaling (0-1)</a:t>
            </a:r>
          </a:p>
          <a:p>
            <a:r>
              <a:rPr lang="en-US" dirty="0"/>
              <a:t>Most data don’t follow normal distribution</a:t>
            </a:r>
          </a:p>
          <a:p>
            <a:pPr lvl="1"/>
            <a:r>
              <a:rPr lang="en-US" dirty="0"/>
              <a:t>Poor normal-probability plot</a:t>
            </a:r>
          </a:p>
          <a:p>
            <a:pPr lvl="1"/>
            <a:r>
              <a:rPr lang="en-US" dirty="0"/>
              <a:t>Poor kurtosis value</a:t>
            </a:r>
          </a:p>
          <a:p>
            <a:pPr lvl="1"/>
            <a:r>
              <a:rPr lang="en-US" dirty="0"/>
              <a:t>Good Q-Q plot</a:t>
            </a:r>
          </a:p>
          <a:p>
            <a:r>
              <a:rPr lang="en-US" dirty="0"/>
              <a:t>10% testing, 90% training</a:t>
            </a:r>
          </a:p>
          <a:p>
            <a:pPr lvl="1"/>
            <a:r>
              <a:rPr lang="en-US" dirty="0"/>
              <a:t>5 </a:t>
            </a:r>
            <a:r>
              <a:rPr lang="en-US" dirty="0" err="1"/>
              <a:t>Kfold</a:t>
            </a:r>
            <a:r>
              <a:rPr lang="en-US" dirty="0"/>
              <a:t> (18% validation, 72% training)</a:t>
            </a:r>
          </a:p>
        </p:txBody>
      </p:sp>
    </p:spTree>
    <p:extLst>
      <p:ext uri="{BB962C8B-B14F-4D97-AF65-F5344CB8AC3E}">
        <p14:creationId xmlns:p14="http://schemas.microsoft.com/office/powerpoint/2010/main" val="116156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7502-E41A-491A-8B7C-41A072CB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AD5F-0E9E-438B-A3CA-61D758AE7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data = Slow performance</a:t>
            </a:r>
          </a:p>
          <a:p>
            <a:pPr lvl="1"/>
            <a:r>
              <a:rPr lang="en-US" dirty="0"/>
              <a:t>Random Under-Sampling (fast)</a:t>
            </a:r>
          </a:p>
          <a:p>
            <a:r>
              <a:rPr lang="en-US" dirty="0"/>
              <a:t>Model can be built into API</a:t>
            </a:r>
          </a:p>
          <a:p>
            <a:pPr lvl="1"/>
            <a:r>
              <a:rPr lang="en-US" dirty="0"/>
              <a:t>Python backend (i.e. Flask or Django)</a:t>
            </a:r>
          </a:p>
          <a:p>
            <a:pPr lvl="1"/>
            <a:r>
              <a:rPr lang="en-US" dirty="0"/>
              <a:t>Easy implementation</a:t>
            </a:r>
          </a:p>
          <a:p>
            <a:pPr lvl="2"/>
            <a:r>
              <a:rPr lang="en-US" dirty="0"/>
              <a:t>Get request / REST API</a:t>
            </a:r>
          </a:p>
          <a:p>
            <a:pPr lvl="2"/>
            <a:r>
              <a:rPr lang="en-US" dirty="0" err="1"/>
              <a:t>Dockerised</a:t>
            </a:r>
            <a:endParaRPr lang="en-US" dirty="0"/>
          </a:p>
          <a:p>
            <a:pPr lvl="2"/>
            <a:r>
              <a:rPr lang="en-US" dirty="0"/>
              <a:t>AWS ECS</a:t>
            </a:r>
          </a:p>
        </p:txBody>
      </p:sp>
    </p:spTree>
    <p:extLst>
      <p:ext uri="{BB962C8B-B14F-4D97-AF65-F5344CB8AC3E}">
        <p14:creationId xmlns:p14="http://schemas.microsoft.com/office/powerpoint/2010/main" val="53733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A44C-1F1B-47FF-B059-6FBA1B95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new_user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7C3C-9EBF-462A-808E-C721A36D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r>
              <a:rPr lang="en-US" dirty="0"/>
              <a:t>Data is unevenly distributed (87% vs 13%)</a:t>
            </a:r>
          </a:p>
          <a:p>
            <a:pPr lvl="1"/>
            <a:r>
              <a:rPr lang="en-US" dirty="0"/>
              <a:t>Oversampling</a:t>
            </a:r>
          </a:p>
          <a:p>
            <a:pPr lvl="2"/>
            <a:r>
              <a:rPr lang="en-US" dirty="0"/>
              <a:t>Increases false positive for new user</a:t>
            </a:r>
          </a:p>
          <a:p>
            <a:pPr lvl="2"/>
            <a:r>
              <a:rPr lang="en-US" dirty="0"/>
              <a:t>Decreases false positive for old user</a:t>
            </a:r>
          </a:p>
          <a:p>
            <a:pPr lvl="2"/>
            <a:r>
              <a:rPr lang="en-US" dirty="0"/>
              <a:t>Uneven = don’t use</a:t>
            </a:r>
          </a:p>
          <a:p>
            <a:r>
              <a:rPr lang="en-US" dirty="0"/>
              <a:t>Baseline model = Logistic Regression (95% paper accuracy)</a:t>
            </a:r>
          </a:p>
          <a:p>
            <a:pPr lvl="1"/>
            <a:r>
              <a:rPr lang="en-US" dirty="0"/>
              <a:t>78% Accuracy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dirty="0"/>
          </a:p>
          <a:p>
            <a:r>
              <a:rPr lang="en-US" dirty="0"/>
              <a:t>Best model = </a:t>
            </a:r>
            <a:r>
              <a:rPr lang="en-US" dirty="0" err="1"/>
              <a:t>XGBoost</a:t>
            </a:r>
            <a:r>
              <a:rPr lang="en-US" dirty="0"/>
              <a:t> (98% paper accuracy)</a:t>
            </a:r>
          </a:p>
          <a:p>
            <a:pPr lvl="1"/>
            <a:r>
              <a:rPr lang="en-US" dirty="0"/>
              <a:t>Also the fastest due to GPU support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9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83F15F6-8A07-4A67-8100-0ACF7DF582A4}"/>
              </a:ext>
            </a:extLst>
          </p:cNvPr>
          <p:cNvSpPr txBox="1">
            <a:spLocks/>
          </p:cNvSpPr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new_user</a:t>
            </a:r>
            <a:b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cs typeface="Courier New" panose="02070309020205020404" pitchFamily="49" charset="0"/>
              </a:rPr>
              <a:t>Feature importance</a:t>
            </a:r>
            <a:endParaRPr lang="en-US" sz="4100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BF6282D-9740-4F1E-9240-7164A1600F03}"/>
              </a:ext>
            </a:extLst>
          </p:cNvPr>
          <p:cNvSpPr txBox="1">
            <a:spLocks/>
          </p:cNvSpPr>
          <p:nvPr/>
        </p:nvSpPr>
        <p:spPr>
          <a:xfrm>
            <a:off x="754912" y="2194102"/>
            <a:ext cx="3534455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Voucher Valid</a:t>
            </a:r>
          </a:p>
          <a:p>
            <a:r>
              <a:rPr lang="en-US" sz="2000" dirty="0"/>
              <a:t>Account type</a:t>
            </a:r>
          </a:p>
          <a:p>
            <a:r>
              <a:rPr lang="en-US" sz="2000" dirty="0"/>
              <a:t>Referrer type</a:t>
            </a:r>
          </a:p>
          <a:p>
            <a:r>
              <a:rPr lang="en-US" sz="2000" dirty="0"/>
              <a:t>Possible Features:</a:t>
            </a:r>
          </a:p>
          <a:p>
            <a:pPr lvl="1"/>
            <a:r>
              <a:rPr lang="en-US" sz="1600" dirty="0"/>
              <a:t>Voucher percentage</a:t>
            </a:r>
          </a:p>
          <a:p>
            <a:pPr lvl="1"/>
            <a:r>
              <a:rPr lang="en-US" sz="1600" dirty="0"/>
              <a:t>Voucher amount</a:t>
            </a:r>
            <a:endParaRPr lang="en-US" sz="2000" dirty="0"/>
          </a:p>
          <a:p>
            <a:r>
              <a:rPr lang="en-US" sz="2000" dirty="0"/>
              <a:t>Confirms data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79DEC-D092-4FEF-92BC-A7FEF3E7258C}"/>
              </a:ext>
            </a:extLst>
          </p:cNvPr>
          <p:cNvSpPr txBox="1"/>
          <p:nvPr/>
        </p:nvSpPr>
        <p:spPr>
          <a:xfrm>
            <a:off x="5919554" y="1090353"/>
            <a:ext cx="184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XGBoost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20C0CC-DBDB-4300-A01D-5FBD29E5618A}"/>
              </a:ext>
            </a:extLst>
          </p:cNvPr>
          <p:cNvSpPr txBox="1"/>
          <p:nvPr/>
        </p:nvSpPr>
        <p:spPr>
          <a:xfrm>
            <a:off x="8754267" y="1178643"/>
            <a:ext cx="247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Logistic Regression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2E58ED-B800-4C5F-AA61-79F535404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721" y="1615451"/>
            <a:ext cx="3084605" cy="44251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A2A7A5-8B03-44F6-9AC1-ECF8DB76A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303" y="1615451"/>
            <a:ext cx="3121203" cy="442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A44C-1F1B-47FF-B059-6FBA1B95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is_paid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7C3C-9EBF-462A-808E-C721A36D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r>
              <a:rPr lang="en-US" dirty="0"/>
              <a:t>Data is unevenly distributed (96% vs 4%)</a:t>
            </a:r>
          </a:p>
          <a:p>
            <a:r>
              <a:rPr lang="en-US" dirty="0"/>
              <a:t>Baseline model = Logistic Regression (96% paper accuracy)</a:t>
            </a:r>
          </a:p>
          <a:p>
            <a:pPr lvl="1"/>
            <a:r>
              <a:rPr lang="en-US" dirty="0"/>
              <a:t>95% Accuracy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is_paid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US" dirty="0"/>
          </a:p>
          <a:p>
            <a:pPr lvl="1"/>
            <a:r>
              <a:rPr lang="en-US" dirty="0"/>
              <a:t>Best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57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83F15F6-8A07-4A67-8100-0ACF7DF582A4}"/>
              </a:ext>
            </a:extLst>
          </p:cNvPr>
          <p:cNvSpPr txBox="1">
            <a:spLocks/>
          </p:cNvSpPr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is_paid</a:t>
            </a:r>
            <a:b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cs typeface="Courier New" panose="02070309020205020404" pitchFamily="49" charset="0"/>
              </a:rPr>
              <a:t>Feature importance</a:t>
            </a:r>
            <a:endParaRPr lang="en-US" sz="4100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BF6282D-9740-4F1E-9240-7164A1600F03}"/>
              </a:ext>
            </a:extLst>
          </p:cNvPr>
          <p:cNvSpPr txBox="1">
            <a:spLocks/>
          </p:cNvSpPr>
          <p:nvPr/>
        </p:nvSpPr>
        <p:spPr>
          <a:xfrm>
            <a:off x="754912" y="2194102"/>
            <a:ext cx="3534455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Transaction using voucher</a:t>
            </a:r>
          </a:p>
          <a:p>
            <a:r>
              <a:rPr lang="en-US" sz="2000" dirty="0"/>
              <a:t>Voucher type</a:t>
            </a:r>
          </a:p>
          <a:p>
            <a:r>
              <a:rPr lang="en-US" sz="2000" dirty="0"/>
              <a:t>Number of product types</a:t>
            </a:r>
          </a:p>
          <a:p>
            <a:r>
              <a:rPr lang="en-US" sz="2000" dirty="0"/>
              <a:t>Time of the month</a:t>
            </a:r>
          </a:p>
          <a:p>
            <a:r>
              <a:rPr lang="en-US" sz="2000" dirty="0"/>
              <a:t>Possible Features:</a:t>
            </a:r>
          </a:p>
          <a:p>
            <a:pPr lvl="1"/>
            <a:r>
              <a:rPr lang="en-US" sz="1600" dirty="0"/>
              <a:t>User group</a:t>
            </a:r>
            <a:endParaRPr lang="en-US" sz="2000" dirty="0"/>
          </a:p>
          <a:p>
            <a:r>
              <a:rPr lang="en-US" sz="2000" dirty="0"/>
              <a:t>Negative (opposite):</a:t>
            </a:r>
          </a:p>
          <a:p>
            <a:pPr lvl="1"/>
            <a:r>
              <a:rPr lang="en-US" sz="1600" dirty="0"/>
              <a:t>Voucher needs to be valid</a:t>
            </a:r>
          </a:p>
          <a:p>
            <a:pPr lvl="1"/>
            <a:r>
              <a:rPr lang="en-US" sz="1600" dirty="0"/>
              <a:t>High voucher amount</a:t>
            </a:r>
          </a:p>
          <a:p>
            <a:pPr lvl="1"/>
            <a:r>
              <a:rPr lang="en-US" sz="1600" dirty="0"/>
              <a:t>Visiting promo page</a:t>
            </a:r>
          </a:p>
          <a:p>
            <a:pPr lvl="1"/>
            <a:r>
              <a:rPr lang="en-US" sz="1600" dirty="0"/>
              <a:t>Sessions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20C0CC-DBDB-4300-A01D-5FBD29E5618A}"/>
              </a:ext>
            </a:extLst>
          </p:cNvPr>
          <p:cNvSpPr txBox="1"/>
          <p:nvPr/>
        </p:nvSpPr>
        <p:spPr>
          <a:xfrm>
            <a:off x="7502374" y="1074964"/>
            <a:ext cx="247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FE840-51AC-4075-90D3-4F66C25C7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926" y="1584249"/>
            <a:ext cx="2910406" cy="451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4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A44C-1F1B-47FF-B059-6FBA1B95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7C3C-9EBF-462A-808E-C721A36D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</a:t>
            </a:r>
          </a:p>
          <a:p>
            <a:r>
              <a:rPr lang="en-US" dirty="0" err="1"/>
              <a:t>Normalisation</a:t>
            </a:r>
            <a:endParaRPr lang="en-US" dirty="0"/>
          </a:p>
          <a:p>
            <a:pPr lvl="1"/>
            <a:r>
              <a:rPr lang="en-US" dirty="0"/>
              <a:t>Optional</a:t>
            </a:r>
          </a:p>
          <a:p>
            <a:pPr lvl="1"/>
            <a:r>
              <a:rPr lang="en-US" dirty="0"/>
              <a:t>Feature Selection</a:t>
            </a:r>
          </a:p>
          <a:p>
            <a:r>
              <a:rPr lang="en-US" dirty="0"/>
              <a:t>Safe model = Linear Regression (98.85%)</a:t>
            </a:r>
          </a:p>
          <a:p>
            <a:r>
              <a:rPr lang="en-US" dirty="0"/>
              <a:t>Best model = Decision Tree (99.98%)</a:t>
            </a:r>
          </a:p>
          <a:p>
            <a:pPr lvl="1"/>
            <a:r>
              <a:rPr lang="en-US" dirty="0"/>
              <a:t>Possible overfitting on outside of dataset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9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68D4-AEDA-4F71-BAE0-B8015E7E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0C27-7765-4699-AD21-6F5CF4DC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new_user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More user = more potential for revenue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is_paid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Completed transaction is a revenue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gmv</a:t>
            </a:r>
            <a:r>
              <a:rPr lang="en-US" dirty="0"/>
              <a:t> (Gross Merchandise Value)</a:t>
            </a:r>
          </a:p>
          <a:p>
            <a:pPr lvl="1"/>
            <a:r>
              <a:rPr lang="en-US" dirty="0"/>
              <a:t>More GMV = more income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basket_amount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99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83F15F6-8A07-4A67-8100-0ACF7DF582A4}"/>
              </a:ext>
            </a:extLst>
          </p:cNvPr>
          <p:cNvSpPr txBox="1">
            <a:spLocks/>
          </p:cNvSpPr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gmv</a:t>
            </a:r>
            <a:b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cs typeface="Courier New" panose="02070309020205020404" pitchFamily="49" charset="0"/>
              </a:rPr>
              <a:t>Feature importance</a:t>
            </a:r>
            <a:endParaRPr lang="en-US" sz="4100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BF6282D-9740-4F1E-9240-7164A1600F03}"/>
              </a:ext>
            </a:extLst>
          </p:cNvPr>
          <p:cNvSpPr txBox="1">
            <a:spLocks/>
          </p:cNvSpPr>
          <p:nvPr/>
        </p:nvSpPr>
        <p:spPr>
          <a:xfrm>
            <a:off x="754912" y="2194102"/>
            <a:ext cx="3534455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ao</a:t>
            </a:r>
            <a:r>
              <a:rPr lang="en-US" sz="2000" dirty="0" err="1"/>
              <a:t>v</a:t>
            </a:r>
            <a:endParaRPr lang="en-US" sz="2000" dirty="0"/>
          </a:p>
          <a:p>
            <a:r>
              <a:rPr lang="en-US" sz="2000" dirty="0"/>
              <a:t>Number transaction</a:t>
            </a:r>
          </a:p>
          <a:p>
            <a:r>
              <a:rPr lang="en-US" sz="2000" dirty="0"/>
              <a:t>Possible features:</a:t>
            </a:r>
          </a:p>
          <a:p>
            <a:pPr lvl="1"/>
            <a:r>
              <a:rPr lang="en-US" sz="1600" dirty="0"/>
              <a:t>Province</a:t>
            </a:r>
          </a:p>
          <a:p>
            <a:pPr lvl="1"/>
            <a:r>
              <a:rPr lang="en-US" sz="1600" dirty="0"/>
              <a:t>Basket amount</a:t>
            </a:r>
          </a:p>
          <a:p>
            <a:pPr lvl="1"/>
            <a:r>
              <a:rPr lang="en-US" sz="1600" dirty="0"/>
              <a:t>Visiting promo page</a:t>
            </a:r>
          </a:p>
          <a:p>
            <a:pPr lvl="1"/>
            <a:r>
              <a:rPr lang="en-US" sz="1600" dirty="0"/>
              <a:t>Number of transaction voucher</a:t>
            </a:r>
          </a:p>
          <a:p>
            <a:r>
              <a:rPr lang="en-US" sz="2000" dirty="0"/>
              <a:t>Confirms the data exploration 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D2277-626C-4D6B-920A-BA84B9865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23" y="1615451"/>
            <a:ext cx="3177398" cy="4437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6246A0-8A09-4E21-B912-2742CE1DB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920" y="1615451"/>
            <a:ext cx="3098080" cy="4416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F79DEC-D092-4FEF-92BC-A7FEF3E7258C}"/>
              </a:ext>
            </a:extLst>
          </p:cNvPr>
          <p:cNvSpPr txBox="1"/>
          <p:nvPr/>
        </p:nvSpPr>
        <p:spPr>
          <a:xfrm>
            <a:off x="5941672" y="1090353"/>
            <a:ext cx="184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20C0CC-DBDB-4300-A01D-5FBD29E5618A}"/>
              </a:ext>
            </a:extLst>
          </p:cNvPr>
          <p:cNvSpPr txBox="1"/>
          <p:nvPr/>
        </p:nvSpPr>
        <p:spPr>
          <a:xfrm>
            <a:off x="9122787" y="1090353"/>
            <a:ext cx="2024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912667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A44C-1F1B-47FF-B059-6FBA1B95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basket_amount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7C3C-9EBF-462A-808E-C721A36D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</a:t>
            </a:r>
          </a:p>
          <a:p>
            <a:r>
              <a:rPr lang="en-US" dirty="0" err="1"/>
              <a:t>Normalisation</a:t>
            </a:r>
            <a:endParaRPr lang="en-US" dirty="0"/>
          </a:p>
          <a:p>
            <a:pPr lvl="1"/>
            <a:r>
              <a:rPr lang="en-US" dirty="0" err="1"/>
              <a:t>Standatisation</a:t>
            </a:r>
            <a:endParaRPr lang="en-US" dirty="0"/>
          </a:p>
          <a:p>
            <a:r>
              <a:rPr lang="en-US" dirty="0"/>
              <a:t>Safe model = Linear Regression (96.69%)</a:t>
            </a:r>
          </a:p>
          <a:p>
            <a:r>
              <a:rPr lang="en-US" dirty="0"/>
              <a:t>Best model = Decision Tree (98.38%)</a:t>
            </a:r>
          </a:p>
          <a:p>
            <a:pPr lvl="1"/>
            <a:r>
              <a:rPr lang="en-US" dirty="0"/>
              <a:t>Possible overfitting on outside of dataset</a:t>
            </a:r>
          </a:p>
        </p:txBody>
      </p:sp>
    </p:spTree>
    <p:extLst>
      <p:ext uri="{BB962C8B-B14F-4D97-AF65-F5344CB8AC3E}">
        <p14:creationId xmlns:p14="http://schemas.microsoft.com/office/powerpoint/2010/main" val="590646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83F15F6-8A07-4A67-8100-0ACF7DF582A4}"/>
              </a:ext>
            </a:extLst>
          </p:cNvPr>
          <p:cNvSpPr txBox="1">
            <a:spLocks/>
          </p:cNvSpPr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basket_amount</a:t>
            </a:r>
            <a:b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cs typeface="Courier New" panose="02070309020205020404" pitchFamily="49" charset="0"/>
              </a:rPr>
              <a:t>Feature importance</a:t>
            </a:r>
            <a:endParaRPr lang="en-US" sz="4100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BF6282D-9740-4F1E-9240-7164A1600F03}"/>
              </a:ext>
            </a:extLst>
          </p:cNvPr>
          <p:cNvSpPr txBox="1">
            <a:spLocks/>
          </p:cNvSpPr>
          <p:nvPr/>
        </p:nvSpPr>
        <p:spPr>
          <a:xfrm>
            <a:off x="754912" y="2194102"/>
            <a:ext cx="3534455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ao</a:t>
            </a:r>
            <a:r>
              <a:rPr lang="en-US" sz="2000" dirty="0" err="1"/>
              <a:t>v</a:t>
            </a:r>
            <a:endParaRPr lang="en-US" sz="2000" dirty="0"/>
          </a:p>
          <a:p>
            <a:r>
              <a:rPr lang="en-US" sz="2000" dirty="0" err="1"/>
              <a:t>Gmv</a:t>
            </a:r>
            <a:endParaRPr lang="en-US" sz="2000" dirty="0"/>
          </a:p>
          <a:p>
            <a:r>
              <a:rPr lang="en-US" sz="2000" dirty="0" err="1"/>
              <a:t>is_remitted</a:t>
            </a:r>
            <a:endParaRPr lang="en-US" sz="2000" dirty="0"/>
          </a:p>
          <a:p>
            <a:r>
              <a:rPr lang="en-US" sz="2000" dirty="0"/>
              <a:t>Days of the month</a:t>
            </a:r>
          </a:p>
          <a:p>
            <a:r>
              <a:rPr lang="en-US" sz="2000" dirty="0"/>
              <a:t>Possible features:</a:t>
            </a:r>
          </a:p>
          <a:p>
            <a:pPr lvl="1"/>
            <a:r>
              <a:rPr lang="en-US" sz="1600" dirty="0"/>
              <a:t>Account age</a:t>
            </a:r>
          </a:p>
          <a:p>
            <a:pPr lvl="1"/>
            <a:r>
              <a:rPr lang="en-US" sz="1600" dirty="0"/>
              <a:t>Month of the year</a:t>
            </a:r>
          </a:p>
          <a:p>
            <a:pPr lvl="1"/>
            <a:r>
              <a:rPr lang="en-US" sz="1600" dirty="0"/>
              <a:t>Number of transaction</a:t>
            </a:r>
          </a:p>
          <a:p>
            <a:pPr lvl="1"/>
            <a:r>
              <a:rPr lang="en-US" sz="1600" dirty="0"/>
              <a:t>User purchased before</a:t>
            </a:r>
          </a:p>
          <a:p>
            <a:r>
              <a:rPr lang="en-US" sz="2000" dirty="0"/>
              <a:t>Confirms the data exploration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79DEC-D092-4FEF-92BC-A7FEF3E7258C}"/>
              </a:ext>
            </a:extLst>
          </p:cNvPr>
          <p:cNvSpPr txBox="1"/>
          <p:nvPr/>
        </p:nvSpPr>
        <p:spPr>
          <a:xfrm>
            <a:off x="6096000" y="1090353"/>
            <a:ext cx="184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20C0CC-DBDB-4300-A01D-5FBD29E5618A}"/>
              </a:ext>
            </a:extLst>
          </p:cNvPr>
          <p:cNvSpPr txBox="1"/>
          <p:nvPr/>
        </p:nvSpPr>
        <p:spPr>
          <a:xfrm>
            <a:off x="9122787" y="1090353"/>
            <a:ext cx="2024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Linear Regression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350B4-935E-4E22-AB49-B8B20B80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644" y="1653916"/>
            <a:ext cx="2904243" cy="44487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6FD304-1AA6-457E-88B5-ED0EE79A8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881" y="1653916"/>
            <a:ext cx="3135325" cy="4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3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FEEC-BC72-4844-B33F-773686E8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≠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6060-B3E5-45D9-AE56-52FAE586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more study</a:t>
            </a:r>
          </a:p>
          <a:p>
            <a:r>
              <a:rPr lang="en-US" dirty="0"/>
              <a:t>Need to find the context of the data</a:t>
            </a:r>
          </a:p>
          <a:p>
            <a:r>
              <a:rPr lang="en-US" dirty="0"/>
              <a:t>A/B testing</a:t>
            </a:r>
          </a:p>
        </p:txBody>
      </p:sp>
    </p:spTree>
    <p:extLst>
      <p:ext uri="{BB962C8B-B14F-4D97-AF65-F5344CB8AC3E}">
        <p14:creationId xmlns:p14="http://schemas.microsoft.com/office/powerpoint/2010/main" val="220681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C5C-6F08-4B9C-9F78-4CC5AEC4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Plans – Short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A8B4C-3B5C-4688-81F1-EAC3213B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 more voucher validity</a:t>
            </a:r>
          </a:p>
          <a:p>
            <a:pPr lvl="1"/>
            <a:r>
              <a:rPr lang="en-US" dirty="0"/>
              <a:t>Deadline, Usage restrictions</a:t>
            </a:r>
          </a:p>
          <a:p>
            <a:pPr lvl="1"/>
            <a:r>
              <a:rPr lang="en-US" dirty="0"/>
              <a:t>However, min/max amount doesn’t matter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23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C5C-6F08-4B9C-9F78-4CC5AEC4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Plans – Long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A8B4C-3B5C-4688-81F1-EAC3213B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</a:t>
            </a:r>
          </a:p>
          <a:p>
            <a:pPr lvl="1"/>
            <a:r>
              <a:rPr lang="en-US" dirty="0"/>
              <a:t>Voucher amount doesn’t matter for new users</a:t>
            </a:r>
          </a:p>
          <a:p>
            <a:pPr lvl="1"/>
            <a:r>
              <a:rPr lang="en-US" dirty="0"/>
              <a:t>Promo page is repulsive to new user</a:t>
            </a:r>
          </a:p>
          <a:p>
            <a:pPr lvl="1"/>
            <a:r>
              <a:rPr lang="en-US" dirty="0"/>
              <a:t>Expensive item gives more revenue</a:t>
            </a:r>
          </a:p>
          <a:p>
            <a:pPr lvl="2"/>
            <a:r>
              <a:rPr lang="en-US" dirty="0"/>
              <a:t>Quality &gt; Quantity</a:t>
            </a:r>
          </a:p>
          <a:p>
            <a:pPr lvl="1"/>
            <a:r>
              <a:rPr lang="en-US" dirty="0"/>
              <a:t>Sale follows a seasonal monthly cycle of years</a:t>
            </a:r>
          </a:p>
          <a:p>
            <a:pPr lvl="2"/>
            <a:r>
              <a:rPr lang="en-US" dirty="0"/>
              <a:t>Sale follows a seasonal daily cycle of months</a:t>
            </a:r>
          </a:p>
          <a:p>
            <a:pPr lvl="1"/>
            <a:r>
              <a:rPr lang="en-US" dirty="0"/>
              <a:t>Users with high transaction will buy more expensive item</a:t>
            </a:r>
          </a:p>
          <a:p>
            <a:pPr lvl="1"/>
            <a:r>
              <a:rPr lang="en-US" dirty="0"/>
              <a:t>High session doesn’t increase completed transaction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8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6A981-C847-49F1-A7E2-F68EC73A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 fontScale="90000"/>
          </a:bodyPr>
          <a:lstStyle/>
          <a:p>
            <a:r>
              <a:rPr lang="en-US" sz="4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new_user</a:t>
            </a:r>
            <a:b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cs typeface="Courier New" panose="02070309020205020404" pitchFamily="49" charset="0"/>
              </a:rPr>
              <a:t>Voucher percentage</a:t>
            </a:r>
            <a:endParaRPr lang="en-US" sz="4100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5D0214CB-8CE7-4A8C-AC92-E81BDB62A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Zero voucher is removed</a:t>
            </a:r>
          </a:p>
          <a:p>
            <a:r>
              <a:rPr lang="en-US" sz="2000" dirty="0"/>
              <a:t>Voucher correlates to new user joining</a:t>
            </a:r>
          </a:p>
          <a:p>
            <a:r>
              <a:rPr lang="en-US" sz="2000" dirty="0"/>
              <a:t>Vouchers mainly used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9B02BC-1C1C-48C4-B1F8-7FD643410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7" y="1963637"/>
            <a:ext cx="6155141" cy="2954467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DBB872C-62DF-4895-9715-D11729EA41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8402932"/>
              </p:ext>
            </p:extLst>
          </p:nvPr>
        </p:nvGraphicFramePr>
        <p:xfrm>
          <a:off x="0" y="3649173"/>
          <a:ext cx="4618977" cy="3079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693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6A981-C847-49F1-A7E2-F68EC73A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 fontScale="90000"/>
          </a:bodyPr>
          <a:lstStyle/>
          <a:p>
            <a:r>
              <a:rPr lang="en-US" sz="4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new_user</a:t>
            </a:r>
            <a:b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cs typeface="Courier New" panose="02070309020205020404" pitchFamily="49" charset="0"/>
              </a:rPr>
              <a:t>User registered from</a:t>
            </a:r>
            <a:endParaRPr lang="en-US" sz="4100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5D0214CB-8CE7-4A8C-AC92-E81BDB62A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New user mainly come from platform 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7F2EB-E6F3-4006-8BC8-784274F14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7" y="1932861"/>
            <a:ext cx="6155141" cy="3016019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5176017-C148-4F8E-8F91-A070B92012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244113"/>
              </p:ext>
            </p:extLst>
          </p:nvPr>
        </p:nvGraphicFramePr>
        <p:xfrm>
          <a:off x="266377" y="3277033"/>
          <a:ext cx="4618977" cy="3079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89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B1FF-5050-4A84-8EAF-A564B13B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936A8-CCBC-4D5A-9831-BE6243B2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user are likely to use valid vouchers</a:t>
            </a:r>
          </a:p>
          <a:p>
            <a:r>
              <a:rPr lang="en-US" dirty="0"/>
              <a:t>New user are likely to do transaction with vouchers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9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B1B0619-1385-4F7A-AD62-46C5D7A63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6757441"/>
              </p:ext>
            </p:extLst>
          </p:nvPr>
        </p:nvGraphicFramePr>
        <p:xfrm>
          <a:off x="382150" y="3699185"/>
          <a:ext cx="4300299" cy="2866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F83F15F6-8A07-4A67-8100-0ACF7DF582A4}"/>
              </a:ext>
            </a:extLst>
          </p:cNvPr>
          <p:cNvSpPr txBox="1">
            <a:spLocks/>
          </p:cNvSpPr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Courier New" panose="02070309020205020404" pitchFamily="49" charset="0"/>
                <a:cs typeface="Courier New" panose="02070309020205020404" pitchFamily="49" charset="0"/>
              </a:rPr>
              <a:t>is_paid</a:t>
            </a:r>
            <a:br>
              <a:rPr lang="en-US" sz="41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>
                <a:cs typeface="Courier New" panose="02070309020205020404" pitchFamily="49" charset="0"/>
              </a:rPr>
              <a:t>Voucher percentage</a:t>
            </a:r>
            <a:endParaRPr lang="en-US" sz="4100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BF6282D-9740-4F1E-9240-7164A1600F03}"/>
              </a:ext>
            </a:extLst>
          </p:cNvPr>
          <p:cNvSpPr txBox="1">
            <a:spLocks/>
          </p:cNvSpPr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May and June </a:t>
            </a:r>
          </a:p>
          <a:p>
            <a:pPr lvl="1"/>
            <a:r>
              <a:rPr lang="en-US" sz="1600"/>
              <a:t>More completed transaction</a:t>
            </a:r>
          </a:p>
          <a:p>
            <a:r>
              <a:rPr lang="en-US" sz="2000"/>
              <a:t>March</a:t>
            </a:r>
          </a:p>
          <a:p>
            <a:pPr lvl="1"/>
            <a:r>
              <a:rPr lang="en-US" sz="1600"/>
              <a:t>More incomplete transaction</a:t>
            </a:r>
            <a:endParaRPr lang="en-US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126C72-6F8F-44F8-B3A3-317A4419A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531" y="2053301"/>
            <a:ext cx="6454069" cy="307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2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83F15F6-8A07-4A67-8100-0ACF7DF582A4}"/>
              </a:ext>
            </a:extLst>
          </p:cNvPr>
          <p:cNvSpPr txBox="1">
            <a:spLocks/>
          </p:cNvSpPr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gmv</a:t>
            </a:r>
            <a:b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cs typeface="Courier New" panose="02070309020205020404" pitchFamily="49" charset="0"/>
              </a:rPr>
              <a:t>Average Order Value</a:t>
            </a:r>
            <a:endParaRPr lang="en-US" sz="4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7">
                <a:extLst>
                  <a:ext uri="{FF2B5EF4-FFF2-40B4-BE49-F238E27FC236}">
                    <a16:creationId xmlns:a16="http://schemas.microsoft.com/office/drawing/2014/main" id="{7BF6282D-9740-4F1E-9240-7164A1600F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2366" y="2194102"/>
                <a:ext cx="3427001" cy="3908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Linear Relationship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𝑎𝑜𝑣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𝑔𝑚𝑣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More </a:t>
                </a:r>
                <a:r>
                  <a:rPr lang="en-US" sz="2000" dirty="0" err="1"/>
                  <a:t>aov</a:t>
                </a:r>
                <a:r>
                  <a:rPr lang="en-US" sz="2000" dirty="0"/>
                  <a:t> = more </a:t>
                </a:r>
                <a:r>
                  <a:rPr lang="en-US" sz="2000" dirty="0" err="1"/>
                  <a:t>gmv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5" name="Content Placeholder 7">
                <a:extLst>
                  <a:ext uri="{FF2B5EF4-FFF2-40B4-BE49-F238E27FC236}">
                    <a16:creationId xmlns:a16="http://schemas.microsoft.com/office/drawing/2014/main" id="{7BF6282D-9740-4F1E-9240-7164A1600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66" y="2194102"/>
                <a:ext cx="3427001" cy="3908586"/>
              </a:xfrm>
              <a:prstGeom prst="rect">
                <a:avLst/>
              </a:prstGeom>
              <a:blipFill>
                <a:blip r:embed="rId3"/>
                <a:stretch>
                  <a:fillRect l="-1599" t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F19AE34-51F6-4A05-AD94-54B769C37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920" y="3429000"/>
            <a:ext cx="4394214" cy="2891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58D42F-FF9D-4C74-836D-8808562F9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728" y="454096"/>
            <a:ext cx="4518406" cy="297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83F15F6-8A07-4A67-8100-0ACF7DF582A4}"/>
              </a:ext>
            </a:extLst>
          </p:cNvPr>
          <p:cNvSpPr txBox="1">
            <a:spLocks/>
          </p:cNvSpPr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gmv</a:t>
            </a:r>
            <a:b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100" dirty="0">
                <a:cs typeface="Courier New" panose="02070309020205020404" pitchFamily="49" charset="0"/>
              </a:rPr>
              <a:t>Number of transaction</a:t>
            </a:r>
            <a:endParaRPr lang="en-US" sz="4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7">
                <a:extLst>
                  <a:ext uri="{FF2B5EF4-FFF2-40B4-BE49-F238E27FC236}">
                    <a16:creationId xmlns:a16="http://schemas.microsoft.com/office/drawing/2014/main" id="{7BF6282D-9740-4F1E-9240-7164A1600F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2366" y="2194102"/>
                <a:ext cx="3427001" cy="3908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Squared Relationship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𝑡𝑟𝑥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𝑔𝑚𝑣</m:t>
                    </m:r>
                  </m:oMath>
                </a14:m>
                <a:endParaRPr lang="en-US" sz="2000" dirty="0"/>
              </a:p>
              <a:p>
                <a:r>
                  <a:rPr lang="en-US" sz="1800" dirty="0"/>
                  <a:t>More transaction = more </a:t>
                </a:r>
                <a:r>
                  <a:rPr lang="en-US" sz="1800" dirty="0" err="1"/>
                  <a:t>gmv</a:t>
                </a:r>
                <a:endParaRPr lang="en-US" sz="18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5" name="Content Placeholder 7">
                <a:extLst>
                  <a:ext uri="{FF2B5EF4-FFF2-40B4-BE49-F238E27FC236}">
                    <a16:creationId xmlns:a16="http://schemas.microsoft.com/office/drawing/2014/main" id="{7BF6282D-9740-4F1E-9240-7164A1600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66" y="2194102"/>
                <a:ext cx="3427001" cy="3908586"/>
              </a:xfrm>
              <a:prstGeom prst="rect">
                <a:avLst/>
              </a:prstGeom>
              <a:blipFill>
                <a:blip r:embed="rId3"/>
                <a:stretch>
                  <a:fillRect l="-1599" t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7E4CA28-01F9-44B2-A997-3A08FC704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786" y="327568"/>
            <a:ext cx="5097234" cy="3225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C7540E-EF3E-464A-86EB-340347A12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790" y="3429000"/>
            <a:ext cx="5043363" cy="31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83F15F6-8A07-4A67-8100-0ACF7DF582A4}"/>
              </a:ext>
            </a:extLst>
          </p:cNvPr>
          <p:cNvSpPr txBox="1">
            <a:spLocks/>
          </p:cNvSpPr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gmv</a:t>
            </a:r>
            <a:b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cs typeface="Courier New" panose="02070309020205020404" pitchFamily="49" charset="0"/>
              </a:rPr>
              <a:t>Basket Amount</a:t>
            </a:r>
            <a:endParaRPr lang="en-US" sz="4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7">
                <a:extLst>
                  <a:ext uri="{FF2B5EF4-FFF2-40B4-BE49-F238E27FC236}">
                    <a16:creationId xmlns:a16="http://schemas.microsoft.com/office/drawing/2014/main" id="{7BF6282D-9740-4F1E-9240-7164A1600F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2366" y="2194102"/>
                <a:ext cx="3427001" cy="3908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Linear Relationship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𝑏𝑎𝑠𝑘𝑒𝑡𝐴𝑚𝑜𝑢𝑛𝑡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𝑔𝑚𝑣</m:t>
                    </m:r>
                  </m:oMath>
                </a14:m>
                <a:endParaRPr lang="en-US" sz="2000" dirty="0"/>
              </a:p>
              <a:p>
                <a:r>
                  <a:rPr lang="en-US" sz="1600" dirty="0"/>
                  <a:t>More basket amount = more </a:t>
                </a:r>
                <a:r>
                  <a:rPr lang="en-US" sz="1600" dirty="0" err="1"/>
                  <a:t>gmv</a:t>
                </a:r>
                <a:endParaRPr lang="en-US" sz="16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5" name="Content Placeholder 7">
                <a:extLst>
                  <a:ext uri="{FF2B5EF4-FFF2-40B4-BE49-F238E27FC236}">
                    <a16:creationId xmlns:a16="http://schemas.microsoft.com/office/drawing/2014/main" id="{7BF6282D-9740-4F1E-9240-7164A1600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66" y="2194102"/>
                <a:ext cx="3427001" cy="3908586"/>
              </a:xfrm>
              <a:prstGeom prst="rect">
                <a:avLst/>
              </a:prstGeom>
              <a:blipFill>
                <a:blip r:embed="rId3"/>
                <a:stretch>
                  <a:fillRect l="-1599" t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7971146-B67C-43AA-A434-73A24C783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407" y="209550"/>
            <a:ext cx="5048250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6E3BFB-0B79-4B50-BEE9-3682AEEF2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851" y="3501495"/>
            <a:ext cx="51911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6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767</Words>
  <Application>Microsoft Office PowerPoint</Application>
  <PresentationFormat>Widescreen</PresentationFormat>
  <Paragraphs>199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Studies</vt:lpstr>
      <vt:lpstr>new_user Voucher percentage</vt:lpstr>
      <vt:lpstr>new_user User registered from</vt:lpstr>
      <vt:lpstr>new_user – Other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basket_amount – Other Findings</vt:lpstr>
      <vt:lpstr>Machine Learning</vt:lpstr>
      <vt:lpstr>Machine Learning</vt:lpstr>
      <vt:lpstr>new_user</vt:lpstr>
      <vt:lpstr>PowerPoint Presentation</vt:lpstr>
      <vt:lpstr>is_paid</vt:lpstr>
      <vt:lpstr>PowerPoint Presentation</vt:lpstr>
      <vt:lpstr>gmv</vt:lpstr>
      <vt:lpstr>PowerPoint Presentation</vt:lpstr>
      <vt:lpstr>basket_amount</vt:lpstr>
      <vt:lpstr>PowerPoint Presentation</vt:lpstr>
      <vt:lpstr>Correlation ≠ Causation</vt:lpstr>
      <vt:lpstr>Action Plans – Short term</vt:lpstr>
      <vt:lpstr>Action Plans – Long term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Setiawan</dc:creator>
  <cp:lastModifiedBy>Joey Setiawan</cp:lastModifiedBy>
  <cp:revision>92</cp:revision>
  <dcterms:created xsi:type="dcterms:W3CDTF">2021-05-21T20:00:25Z</dcterms:created>
  <dcterms:modified xsi:type="dcterms:W3CDTF">2021-05-22T21:06:56Z</dcterms:modified>
</cp:coreProperties>
</file>