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3"/>
  </p:notesMasterIdLst>
  <p:sldIdLst>
    <p:sldId id="368" r:id="rId2"/>
  </p:sldIdLst>
  <p:sldSz cx="9144000" cy="5143500" type="screen16x9"/>
  <p:notesSz cx="6761163" cy="99425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CE6F2"/>
    <a:srgbClr val="E9EDF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DBED569-4797-4DF1-A0F4-6AAB3CD982D8}" styleName="Светлый стиль 3 -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35" autoAdjust="0"/>
    <p:restoredTop sz="92362" autoAdjust="0"/>
  </p:normalViewPr>
  <p:slideViewPr>
    <p:cSldViewPr>
      <p:cViewPr varScale="1">
        <p:scale>
          <a:sx n="155" d="100"/>
          <a:sy n="155" d="100"/>
        </p:scale>
        <p:origin x="-462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_____Microsoft_Office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style val="11"/>
  <c:chart>
    <c:title>
      <c:tx>
        <c:rich>
          <a:bodyPr/>
          <a:lstStyle/>
          <a:p>
            <a:pPr>
              <a:defRPr sz="120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pPr>
            <a:r>
              <a:rPr lang="ru-RU" sz="1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Проекты </a:t>
            </a:r>
            <a:r>
              <a:rPr lang="ru-RU" sz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ИЗ</a:t>
            </a:r>
            <a:endParaRPr lang="ru-RU" sz="1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c:rich>
      </c:tx>
      <c:layout>
        <c:manualLayout>
          <c:xMode val="edge"/>
          <c:yMode val="edge"/>
          <c:x val="0.26685463176422547"/>
          <c:y val="0"/>
        </c:manualLayout>
      </c:layout>
    </c:title>
    <c:plotArea>
      <c:layout>
        <c:manualLayout>
          <c:layoutTarget val="inner"/>
          <c:xMode val="edge"/>
          <c:yMode val="edge"/>
          <c:x val="0.20514272148700041"/>
          <c:y val="0.17946697525100774"/>
          <c:w val="0.60149171101646115"/>
          <c:h val="0.61172130080748854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Проекты СЭЗ</c:v>
                </c:pt>
              </c:strCache>
            </c:strRef>
          </c:tx>
          <c:dLbls>
            <c:dLbl>
              <c:idx val="0"/>
              <c:layout>
                <c:manualLayout>
                  <c:x val="0.22124259942988209"/>
                  <c:y val="-1.3973689852617684E-2"/>
                </c:manualLayout>
              </c:layout>
              <c:tx>
                <c:rich>
                  <a:bodyPr/>
                  <a:lstStyle/>
                  <a:p>
                    <a:r>
                      <a:rPr lang="ru-RU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Действующие </a:t>
                    </a:r>
                    <a:r>
                      <a:rPr lang="ru-RU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2</a:t>
                    </a:r>
                    <a:endParaRPr lang="ru-RU" b="1" dirty="0">
                      <a:latin typeface="Arial" pitchFamily="34" charset="0"/>
                      <a:cs typeface="Arial" pitchFamily="34" charset="0"/>
                    </a:endParaRPr>
                  </a:p>
                </c:rich>
              </c:tx>
              <c:showCatName val="1"/>
              <c:separator>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89FA-43F4-9F9D-AF188B887472}"/>
                </c:ext>
                <c:ext xmlns:c15="http://schemas.microsoft.com/office/drawing/2012/chart" uri="{CE6537A1-D6FC-4f65-9D91-7224C49458BB}">
                  <c15:layout>
                    <c:manualLayout>
                      <c:w val="0.2785833130848599"/>
                      <c:h val="0.19475331171733976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-0.22322349277277687"/>
                  <c:y val="-8.3842139115705927E-2"/>
                </c:manualLayout>
              </c:layout>
              <c:tx>
                <c:rich>
                  <a:bodyPr/>
                  <a:lstStyle/>
                  <a:p>
                    <a:pPr>
                      <a:defRPr sz="900" b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defRPr>
                    </a:pPr>
                    <a:r>
                      <a:rPr lang="ru-RU" sz="9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На стадии </a:t>
                    </a:r>
                    <a:r>
                      <a:rPr lang="ru-RU" sz="900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реализации </a:t>
                    </a:r>
                    <a:r>
                      <a:rPr lang="ru-RU" sz="900" b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4</a:t>
                    </a:r>
                    <a:endParaRPr lang="ru-RU" sz="900" b="1" dirty="0">
                      <a:latin typeface="Arial" pitchFamily="34" charset="0"/>
                      <a:cs typeface="Arial" pitchFamily="34" charset="0"/>
                    </a:endParaRPr>
                  </a:p>
                </c:rich>
              </c:tx>
              <c:spPr>
                <a:solidFill>
                  <a:schemeClr val="bg1">
                    <a:lumMod val="95000"/>
                  </a:schemeClr>
                </a:solidFill>
              </c:spPr>
              <c:showCatNam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89FA-43F4-9F9D-AF188B887472}"/>
                </c:ext>
                <c:ext xmlns:c15="http://schemas.microsoft.com/office/drawing/2012/chart" uri="{CE6537A1-D6FC-4f65-9D91-7224C49458BB}">
                  <c15:layout>
                    <c:manualLayout>
                      <c:w val="0.29254587020037098"/>
                      <c:h val="0.36555172654447782"/>
                    </c:manualLayout>
                  </c15:layout>
                </c:ext>
              </c:extLst>
            </c:dLbl>
            <c:spPr>
              <a:solidFill>
                <a:schemeClr val="bg1">
                  <a:lumMod val="95000"/>
                </a:schemeClr>
              </a:solidFill>
            </c:spPr>
            <c:txPr>
              <a:bodyPr/>
              <a:lstStyle/>
              <a:p>
                <a:pPr>
                  <a:defRPr sz="800" b="0">
                    <a:solidFill>
                      <a:schemeClr val="accent5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defRPr>
                </a:pPr>
                <a:endParaRPr lang="ru-RU"/>
              </a:p>
            </c:txPr>
            <c:showCatName val="1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Действующие</c:v>
                </c:pt>
                <c:pt idx="1">
                  <c:v>На стадии реализации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2</c:v>
                </c:pt>
                <c:pt idx="1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9FA-43F4-9F9D-AF188B887472}"/>
            </c:ext>
          </c:extLst>
        </c:ser>
        <c:dLbls>
          <c:showCatName val="1"/>
        </c:dLbls>
        <c:firstSliceAng val="0"/>
        <c:holeSize val="50"/>
      </c:doughnutChart>
    </c:plotArea>
    <c:plotVisOnly val="1"/>
    <c:dispBlanksAs val="zero"/>
  </c:chart>
  <c:txPr>
    <a:bodyPr/>
    <a:lstStyle/>
    <a:p>
      <a:pPr>
        <a:defRPr sz="1800"/>
      </a:pPr>
      <a:endParaRPr lang="ru-RU"/>
    </a:p>
  </c:txPr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style val="11"/>
  <c:chart>
    <c:title>
      <c:tx>
        <c:rich>
          <a:bodyPr/>
          <a:lstStyle/>
          <a:p>
            <a:pPr>
              <a:defRPr sz="110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pPr>
            <a:r>
              <a:rPr lang="ru-RU" sz="11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Финансирование </a:t>
            </a:r>
            <a:r>
              <a:rPr lang="ru-RU" sz="11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ИЗ, млн. </a:t>
            </a:r>
            <a:r>
              <a:rPr lang="ru-RU" sz="110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тг</a:t>
            </a:r>
            <a:r>
              <a:rPr lang="ru-RU" sz="11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</a:t>
            </a:r>
          </a:p>
        </c:rich>
      </c:tx>
      <c:layout>
        <c:manualLayout>
          <c:xMode val="edge"/>
          <c:yMode val="edge"/>
          <c:x val="0.18625552589272654"/>
          <c:y val="1.801619784474958E-3"/>
        </c:manualLayout>
      </c:layout>
    </c:title>
    <c:plotArea>
      <c:layout>
        <c:manualLayout>
          <c:layoutTarget val="inner"/>
          <c:xMode val="edge"/>
          <c:yMode val="edge"/>
          <c:x val="0.28635315378388088"/>
          <c:y val="0.25263022853983874"/>
          <c:w val="0.37711627517395147"/>
          <c:h val="0.59155104155562666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Финансирование СЭЗ, млрд. тг.</c:v>
                </c:pt>
              </c:strCache>
            </c:strRef>
          </c:tx>
          <c:dLbls>
            <c:dLbl>
              <c:idx val="0"/>
              <c:layout>
                <c:manualLayout>
                  <c:x val="0.29604443076538922"/>
                  <c:y val="-7.008840146063218E-2"/>
                </c:manualLayout>
              </c:layout>
              <c:tx>
                <c:rich>
                  <a:bodyPr/>
                  <a:lstStyle/>
                  <a:p>
                    <a:pPr>
                      <a:defRPr sz="1000" b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defRPr>
                    </a:pPr>
                    <a:r>
                      <a:rPr lang="ru-RU" sz="1000" b="0" dirty="0" smtClean="0">
                        <a:latin typeface="Arial" pitchFamily="34" charset="0"/>
                        <a:cs typeface="Arial" pitchFamily="34" charset="0"/>
                      </a:rPr>
                      <a:t>РБ</a:t>
                    </a:r>
                    <a:br>
                      <a:rPr lang="ru-RU" sz="1000" b="0" dirty="0" smtClean="0">
                        <a:latin typeface="Arial" pitchFamily="34" charset="0"/>
                        <a:cs typeface="Arial" pitchFamily="34" charset="0"/>
                      </a:rPr>
                    </a:br>
                    <a:r>
                      <a:rPr lang="ru-RU" sz="1000" b="1" dirty="0" smtClean="0">
                        <a:latin typeface="Arial" pitchFamily="34" charset="0"/>
                        <a:cs typeface="Arial" pitchFamily="34" charset="0"/>
                      </a:rPr>
                      <a:t>271,1</a:t>
                    </a:r>
                    <a:endParaRPr lang="ru-RU" sz="1000" b="1" dirty="0">
                      <a:latin typeface="Arial" pitchFamily="34" charset="0"/>
                      <a:cs typeface="Arial" pitchFamily="34" charset="0"/>
                    </a:endParaRPr>
                  </a:p>
                </c:rich>
              </c:tx>
              <c:spPr>
                <a:solidFill>
                  <a:schemeClr val="bg1"/>
                </a:solidFill>
              </c:spPr>
              <c:showCatNam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0EAE-4280-96BC-F0AC4386DE01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25794703281932829"/>
                  <c:y val="5.8799614266201006E-2"/>
                </c:manualLayout>
              </c:layout>
              <c:tx>
                <c:rich>
                  <a:bodyPr/>
                  <a:lstStyle/>
                  <a:p>
                    <a:pPr>
                      <a:defRPr sz="1000" b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defRPr>
                    </a:pPr>
                    <a:r>
                      <a:rPr lang="ru-RU" sz="1000" b="0" dirty="0" smtClean="0">
                        <a:latin typeface="Arial" pitchFamily="34" charset="0"/>
                        <a:cs typeface="Arial" pitchFamily="34" charset="0"/>
                      </a:rPr>
                      <a:t>МБ</a:t>
                    </a:r>
                    <a:r>
                      <a:rPr lang="ru-RU" sz="1000" b="1" baseline="0" dirty="0" smtClean="0">
                        <a:latin typeface="Arial" pitchFamily="34" charset="0"/>
                        <a:cs typeface="Arial" pitchFamily="34" charset="0"/>
                      </a:rPr>
                      <a:t> </a:t>
                    </a:r>
                  </a:p>
                  <a:p>
                    <a:pPr>
                      <a:defRPr sz="1000" b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defRPr>
                    </a:pPr>
                    <a:r>
                      <a:rPr lang="ru-RU" sz="1000" b="1" baseline="0" dirty="0" smtClean="0">
                        <a:latin typeface="Arial" pitchFamily="34" charset="0"/>
                        <a:cs typeface="Arial" pitchFamily="34" charset="0"/>
                      </a:rPr>
                      <a:t>15,6</a:t>
                    </a:r>
                    <a:endParaRPr lang="ru-RU" sz="1000" b="1" dirty="0">
                      <a:latin typeface="Arial" pitchFamily="34" charset="0"/>
                      <a:cs typeface="Arial" pitchFamily="34" charset="0"/>
                    </a:endParaRPr>
                  </a:p>
                </c:rich>
              </c:tx>
              <c:spPr>
                <a:noFill/>
              </c:spPr>
              <c:showCatNam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0EAE-4280-96BC-F0AC4386DE01}"/>
                </c:ext>
                <c:ext xmlns:c15="http://schemas.microsoft.com/office/drawing/2012/chart" uri="{CE6537A1-D6FC-4f65-9D91-7224C49458BB}">
                  <c15:layout>
                    <c:manualLayout>
                      <c:w val="0.34178098401486501"/>
                      <c:h val="0.35561383981139694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>
                    <a:solidFill>
                      <a:schemeClr val="accent5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defRPr>
                </a:pPr>
                <a:endParaRPr lang="ru-RU"/>
              </a:p>
            </c:txPr>
            <c:showCatName val="1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РБ</c:v>
                </c:pt>
                <c:pt idx="1">
                  <c:v>Нац. Фонд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271.10000000000002</c:v>
                </c:pt>
                <c:pt idx="1">
                  <c:v>15.6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0EAE-4280-96BC-F0AC4386DE01}"/>
            </c:ext>
          </c:extLst>
        </c:ser>
        <c:dLbls>
          <c:showCatName val="1"/>
        </c:dLbls>
        <c:firstSliceAng val="0"/>
        <c:holeSize val="50"/>
      </c:doughnutChart>
    </c:plotArea>
    <c:plotVisOnly val="1"/>
    <c:dispBlanksAs val="zero"/>
  </c:chart>
  <c:txPr>
    <a:bodyPr/>
    <a:lstStyle/>
    <a:p>
      <a:pPr>
        <a:defRPr sz="1800"/>
      </a:pPr>
      <a:endParaRPr lang="ru-RU"/>
    </a:p>
  </c:txPr>
  <c:externalData r:id="rId1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0.3657</cdr:x>
      <cdr:y>0.35572</cdr:y>
    </cdr:from>
    <cdr:to>
      <cdr:x>0.63861</cdr:x>
      <cdr:y>0.63079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987326" y="565768"/>
          <a:ext cx="736801" cy="43749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ru-RU" sz="2000" b="1" dirty="0" smtClean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rPr>
            <a:t>6</a:t>
          </a:r>
          <a:endParaRPr lang="ru-RU" sz="2000" b="1" dirty="0">
            <a:solidFill>
              <a:schemeClr val="accent5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1AB9D-5574-458B-8F67-1E5DF44D0EEB}" type="datetimeFigureOut">
              <a:rPr lang="ru-RU" smtClean="0"/>
              <a:pPr/>
              <a:t>13.08.2018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263" y="746125"/>
            <a:ext cx="662463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64E2F-4FF6-4D8F-A8E2-74B39D704D8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83896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8E3FC-ECB1-4388-BF00-AEA806D3D42D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03213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F8AC-CC6E-4C9C-B891-979D892BDA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13.08.2018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A03B-313A-4371-8B16-E8B9787969B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385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F8AC-CC6E-4C9C-B891-979D892BDA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13.08.2018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A03B-313A-4371-8B16-E8B9787969B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557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3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3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F8AC-CC6E-4C9C-B891-979D892BDA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13.08.2018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A03B-313A-4371-8B16-E8B9787969B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719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F8AC-CC6E-4C9C-B891-979D892BDA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13.08.2018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A03B-313A-4371-8B16-E8B9787969B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208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F8AC-CC6E-4C9C-B891-979D892BDA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13.08.2018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A03B-313A-4371-8B16-E8B9787969B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2315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F8AC-CC6E-4C9C-B891-979D892BDA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13.08.2018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A03B-313A-4371-8B16-E8B9787969B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433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F8AC-CC6E-4C9C-B891-979D892BDA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13.08.2018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A03B-313A-4371-8B16-E8B9787969B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608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F8AC-CC6E-4C9C-B891-979D892BDA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13.08.2018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A03B-313A-4371-8B16-E8B9787969B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224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F8AC-CC6E-4C9C-B891-979D892BDA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13.08.2018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A03B-313A-4371-8B16-E8B9787969B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302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F8AC-CC6E-4C9C-B891-979D892BDA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13.08.2018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A03B-313A-4371-8B16-E8B9787969B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362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F8AC-CC6E-4C9C-B891-979D892BDA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13.08.2018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A03B-313A-4371-8B16-E8B9787969B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699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0F8AC-CC6E-4C9C-B891-979D892BDA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13.08.2018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9A03B-313A-4371-8B16-E8B9787969B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768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hart" Target="../charts/chart1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Прямоугольник 55"/>
          <p:cNvSpPr/>
          <p:nvPr/>
        </p:nvSpPr>
        <p:spPr>
          <a:xfrm>
            <a:off x="4214810" y="785800"/>
            <a:ext cx="1714512" cy="1214446"/>
          </a:xfrm>
          <a:prstGeom prst="rect">
            <a:avLst/>
          </a:prstGeom>
          <a:solidFill>
            <a:srgbClr val="E9ED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643042" y="357172"/>
            <a:ext cx="5332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k-KZ" sz="1200" dirty="0" smtClean="0">
                <a:solidFill>
                  <a:srgbClr val="4472C4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Направленность</a:t>
            </a:r>
            <a:r>
              <a:rPr lang="ru-RU" sz="1200" dirty="0">
                <a:solidFill>
                  <a:srgbClr val="4472C4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: смешанная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4796" y="-54858"/>
            <a:ext cx="5332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ИЗ «Серп</a:t>
            </a:r>
            <a:r>
              <a:rPr lang="en-US" sz="20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ru-RU" sz="20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н</a:t>
            </a:r>
            <a:r>
              <a:rPr lang="ru-RU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» в </a:t>
            </a:r>
            <a:r>
              <a:rPr lang="ru-RU" sz="20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Жалагашском</a:t>
            </a:r>
            <a:r>
              <a:rPr lang="ru-RU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районе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06687" y="285785"/>
            <a:ext cx="27168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b="1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Общая территория </a:t>
            </a:r>
            <a:r>
              <a:rPr lang="ru-RU" sz="1050" b="1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ИЗ:  </a:t>
            </a:r>
            <a:r>
              <a:rPr lang="ru-RU" sz="105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	 </a:t>
            </a:r>
            <a:r>
              <a:rPr lang="ru-RU" sz="105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22,0 </a:t>
            </a:r>
            <a:r>
              <a:rPr lang="ru-RU" sz="105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га</a:t>
            </a:r>
          </a:p>
          <a:p>
            <a:r>
              <a:rPr lang="ru-RU" sz="1050" i="1" dirty="0" smtClean="0">
                <a:solidFill>
                  <a:srgbClr val="4472C4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Полезная                                  </a:t>
            </a:r>
            <a:r>
              <a:rPr lang="ru-RU" sz="1050" b="1" dirty="0" smtClean="0">
                <a:solidFill>
                  <a:srgbClr val="4472C4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17 га</a:t>
            </a:r>
          </a:p>
          <a:p>
            <a:r>
              <a:rPr lang="ru-RU" sz="1050" i="1" dirty="0" smtClean="0">
                <a:solidFill>
                  <a:srgbClr val="4472C4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-всего освоенная:</a:t>
            </a:r>
            <a:r>
              <a:rPr lang="ru-RU" sz="1050" i="1" dirty="0">
                <a:solidFill>
                  <a:srgbClr val="4472C4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	 </a:t>
            </a:r>
            <a:r>
              <a:rPr lang="ru-RU" sz="1050" b="1" dirty="0" smtClean="0">
                <a:solidFill>
                  <a:srgbClr val="4472C4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3,95 га</a:t>
            </a:r>
            <a:endParaRPr lang="ru-RU" sz="1050" dirty="0" smtClean="0">
              <a:solidFill>
                <a:srgbClr val="4472C4">
                  <a:lumMod val="75000"/>
                </a:srgbClr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1050" i="1" dirty="0" smtClean="0">
                <a:solidFill>
                  <a:srgbClr val="4472C4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- свободная :</a:t>
            </a:r>
            <a:r>
              <a:rPr lang="ru-RU" sz="1050" dirty="0" smtClean="0">
                <a:solidFill>
                  <a:srgbClr val="4472C4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u-RU" sz="1050" smtClean="0">
                <a:solidFill>
                  <a:srgbClr val="4472C4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                         </a:t>
            </a:r>
            <a:r>
              <a:rPr lang="ru-RU" sz="1050" b="1" smtClean="0">
                <a:solidFill>
                  <a:srgbClr val="4472C4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 13,05 </a:t>
            </a:r>
            <a:r>
              <a:rPr lang="ru-RU" sz="1050" b="1" dirty="0" smtClean="0">
                <a:solidFill>
                  <a:srgbClr val="4472C4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га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132868" y="140241"/>
            <a:ext cx="214688" cy="3965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131973" y="244326"/>
            <a:ext cx="214688" cy="3965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7189" y="47766"/>
            <a:ext cx="1258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i="1" dirty="0">
                <a:solidFill>
                  <a:prstClr val="black"/>
                </a:solidFill>
              </a:rPr>
              <a:t>- действующий проект</a:t>
            </a:r>
            <a:endParaRPr lang="ru-RU" sz="1600" i="1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4613" y="246053"/>
            <a:ext cx="18173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i="1" dirty="0">
                <a:solidFill>
                  <a:prstClr val="black"/>
                </a:solidFill>
              </a:rPr>
              <a:t>- проект на стадии </a:t>
            </a:r>
            <a:r>
              <a:rPr lang="ru-RU" sz="800" i="1" dirty="0" smtClean="0">
                <a:solidFill>
                  <a:prstClr val="black"/>
                </a:solidFill>
              </a:rPr>
              <a:t>реализации</a:t>
            </a:r>
            <a:endParaRPr lang="ru-RU" sz="1600" i="1" dirty="0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1242" y="369273"/>
            <a:ext cx="18173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i="1" dirty="0">
                <a:solidFill>
                  <a:prstClr val="black"/>
                </a:solidFill>
              </a:rPr>
              <a:t>- свободная полезная площадь</a:t>
            </a:r>
            <a:endParaRPr lang="ru-RU" sz="1600" i="1" dirty="0">
              <a:solidFill>
                <a:prstClr val="black"/>
              </a:solidFill>
            </a:endParaRPr>
          </a:p>
        </p:txBody>
      </p:sp>
      <p:sp>
        <p:nvSpPr>
          <p:cNvPr id="73" name="Прямоугольник 72"/>
          <p:cNvSpPr/>
          <p:nvPr/>
        </p:nvSpPr>
        <p:spPr>
          <a:xfrm>
            <a:off x="131079" y="456425"/>
            <a:ext cx="216477" cy="39973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grpSp>
        <p:nvGrpSpPr>
          <p:cNvPr id="79" name="Группа 78"/>
          <p:cNvGrpSpPr/>
          <p:nvPr/>
        </p:nvGrpSpPr>
        <p:grpSpPr>
          <a:xfrm>
            <a:off x="2771800" y="4272492"/>
            <a:ext cx="1320445" cy="545254"/>
            <a:chOff x="4953470" y="1726649"/>
            <a:chExt cx="1597739" cy="702000"/>
          </a:xfrm>
        </p:grpSpPr>
        <p:sp>
          <p:nvSpPr>
            <p:cNvPr id="80" name="TextBox 79"/>
            <p:cNvSpPr txBox="1"/>
            <p:nvPr/>
          </p:nvSpPr>
          <p:spPr>
            <a:xfrm>
              <a:off x="4953470" y="1747288"/>
              <a:ext cx="1597739" cy="634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b="1" dirty="0" smtClean="0">
                  <a:solidFill>
                    <a:srgbClr val="4472C4">
                      <a:lumMod val="75000"/>
                    </a:srgbClr>
                  </a:solidFill>
                  <a:latin typeface="Arial" pitchFamily="34" charset="0"/>
                  <a:cs typeface="Arial" pitchFamily="34" charset="0"/>
                </a:rPr>
                <a:t>1,8 </a:t>
              </a:r>
              <a:r>
                <a:rPr lang="en-US" sz="1400" b="1" dirty="0" smtClean="0">
                  <a:solidFill>
                    <a:srgbClr val="4472C4">
                      <a:lumMod val="75000"/>
                    </a:srgbClr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ru-RU" sz="1400" b="1" dirty="0">
                <a:solidFill>
                  <a:srgbClr val="4472C4">
                    <a:lumMod val="75000"/>
                  </a:srgb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ru-RU" sz="600" b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Объем налоговых отчислений, </a:t>
              </a:r>
              <a:r>
                <a:rPr lang="ru-RU" sz="600" b="1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млн.тг</a:t>
              </a:r>
              <a:r>
                <a:rPr lang="ru-RU" sz="600" b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  <p:sp>
          <p:nvSpPr>
            <p:cNvPr id="81" name="Скругленный прямоугольник 80"/>
            <p:cNvSpPr/>
            <p:nvPr/>
          </p:nvSpPr>
          <p:spPr>
            <a:xfrm>
              <a:off x="5006011" y="1726649"/>
              <a:ext cx="1443273" cy="702000"/>
            </a:xfrm>
            <a:prstGeom prst="roundRect">
              <a:avLst>
                <a:gd name="adj" fmla="val 7437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1200">
                <a:solidFill>
                  <a:prstClr val="white"/>
                </a:solidFill>
              </a:endParaRPr>
            </a:p>
          </p:txBody>
        </p:sp>
      </p:grpSp>
      <p:grpSp>
        <p:nvGrpSpPr>
          <p:cNvPr id="82" name="Группа 81"/>
          <p:cNvGrpSpPr/>
          <p:nvPr/>
        </p:nvGrpSpPr>
        <p:grpSpPr>
          <a:xfrm>
            <a:off x="107504" y="4258449"/>
            <a:ext cx="1322591" cy="584775"/>
            <a:chOff x="335780" y="1726676"/>
            <a:chExt cx="1600336" cy="752111"/>
          </a:xfrm>
        </p:grpSpPr>
        <p:sp>
          <p:nvSpPr>
            <p:cNvPr id="83" name="Скругленный прямоугольник 82"/>
            <p:cNvSpPr/>
            <p:nvPr/>
          </p:nvSpPr>
          <p:spPr>
            <a:xfrm>
              <a:off x="424899" y="1742590"/>
              <a:ext cx="1442689" cy="702644"/>
            </a:xfrm>
            <a:prstGeom prst="roundRect">
              <a:avLst>
                <a:gd name="adj" fmla="val 7437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1200">
                <a:solidFill>
                  <a:prstClr val="white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35780" y="1726676"/>
              <a:ext cx="1600336" cy="752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b="1" dirty="0" smtClean="0">
                  <a:solidFill>
                    <a:srgbClr val="4472C4">
                      <a:lumMod val="75000"/>
                    </a:srgbClr>
                  </a:solidFill>
                  <a:latin typeface="Arial" pitchFamily="34" charset="0"/>
                  <a:cs typeface="Arial" pitchFamily="34" charset="0"/>
                </a:rPr>
                <a:t>79,5</a:t>
              </a:r>
              <a:endParaRPr lang="ru-RU" sz="1400" b="1" dirty="0">
                <a:solidFill>
                  <a:srgbClr val="4472C4">
                    <a:lumMod val="75000"/>
                  </a:srgb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kk-KZ" sz="600" b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Фактически вложенные инвестиции </a:t>
              </a:r>
              <a:r>
                <a:rPr lang="kk-KZ" sz="600" b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в проекты </a:t>
              </a:r>
              <a:r>
                <a:rPr lang="kk-KZ" sz="600" b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ИЗ</a:t>
              </a:r>
              <a:r>
                <a:rPr lang="kk-KZ" sz="600" b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,</a:t>
              </a:r>
            </a:p>
            <a:p>
              <a:pPr algn="ctr"/>
              <a:r>
                <a:rPr lang="kk-KZ" sz="600" b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млн. </a:t>
              </a:r>
              <a:r>
                <a:rPr lang="kk-KZ" sz="600" b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тг.</a:t>
              </a:r>
              <a:endParaRPr lang="ru-RU" sz="6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5" name="Группа 84"/>
          <p:cNvGrpSpPr/>
          <p:nvPr/>
        </p:nvGrpSpPr>
        <p:grpSpPr>
          <a:xfrm>
            <a:off x="1403648" y="4272134"/>
            <a:ext cx="1413715" cy="532665"/>
            <a:chOff x="2670505" y="1726006"/>
            <a:chExt cx="1710595" cy="702643"/>
          </a:xfrm>
        </p:grpSpPr>
        <p:sp>
          <p:nvSpPr>
            <p:cNvPr id="86" name="Скругленный прямоугольник 85"/>
            <p:cNvSpPr/>
            <p:nvPr/>
          </p:nvSpPr>
          <p:spPr>
            <a:xfrm>
              <a:off x="2806838" y="1726006"/>
              <a:ext cx="1442689" cy="702643"/>
            </a:xfrm>
            <a:prstGeom prst="roundRect">
              <a:avLst>
                <a:gd name="adj" fmla="val 7437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1200">
                <a:solidFill>
                  <a:prstClr val="white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670505" y="1769100"/>
              <a:ext cx="1710595" cy="649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b="1" dirty="0" smtClean="0">
                  <a:solidFill>
                    <a:srgbClr val="4472C4">
                      <a:lumMod val="75000"/>
                    </a:srgbClr>
                  </a:solidFill>
                  <a:latin typeface="Arial" pitchFamily="34" charset="0"/>
                  <a:cs typeface="Arial" pitchFamily="34" charset="0"/>
                </a:rPr>
                <a:t>78 *</a:t>
              </a:r>
              <a:endParaRPr lang="ru-RU" sz="1400" b="1" dirty="0">
                <a:solidFill>
                  <a:srgbClr val="4472C4">
                    <a:lumMod val="75000"/>
                  </a:srgb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kk-KZ" sz="600" b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Объем производства,</a:t>
              </a:r>
            </a:p>
            <a:p>
              <a:pPr algn="ctr"/>
              <a:r>
                <a:rPr lang="kk-KZ" sz="600" b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млн. </a:t>
              </a:r>
              <a:r>
                <a:rPr lang="kk-KZ" sz="600" b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тг.</a:t>
              </a:r>
              <a:endParaRPr lang="ru-RU" sz="6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8" name="Группа 87"/>
          <p:cNvGrpSpPr/>
          <p:nvPr/>
        </p:nvGrpSpPr>
        <p:grpSpPr>
          <a:xfrm>
            <a:off x="4139952" y="4272495"/>
            <a:ext cx="1192305" cy="546524"/>
            <a:chOff x="7252548" y="1715904"/>
            <a:chExt cx="1442689" cy="702643"/>
          </a:xfrm>
        </p:grpSpPr>
        <p:sp>
          <p:nvSpPr>
            <p:cNvPr id="89" name="Скругленный прямоугольник 88"/>
            <p:cNvSpPr/>
            <p:nvPr/>
          </p:nvSpPr>
          <p:spPr>
            <a:xfrm>
              <a:off x="7252548" y="1715904"/>
              <a:ext cx="1442689" cy="702643"/>
            </a:xfrm>
            <a:prstGeom prst="roundRect">
              <a:avLst>
                <a:gd name="adj" fmla="val 7437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1200">
                <a:solidFill>
                  <a:prstClr val="white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306106" y="1735280"/>
              <a:ext cx="1335571" cy="633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b="1" dirty="0" smtClean="0">
                  <a:solidFill>
                    <a:srgbClr val="4472C4">
                      <a:lumMod val="75000"/>
                    </a:srgbClr>
                  </a:solidFill>
                  <a:latin typeface="Arial" pitchFamily="34" charset="0"/>
                  <a:cs typeface="Arial" pitchFamily="34" charset="0"/>
                </a:rPr>
                <a:t>37</a:t>
              </a:r>
            </a:p>
            <a:p>
              <a:pPr algn="ctr"/>
              <a:r>
                <a:rPr lang="ru-RU" sz="600" b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Постоянные </a:t>
              </a:r>
              <a:r>
                <a:rPr lang="ru-RU" sz="600" b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рабочие места</a:t>
              </a:r>
            </a:p>
          </p:txBody>
        </p:sp>
      </p:grpSp>
      <p:grpSp>
        <p:nvGrpSpPr>
          <p:cNvPr id="75" name="Группа 74"/>
          <p:cNvGrpSpPr/>
          <p:nvPr/>
        </p:nvGrpSpPr>
        <p:grpSpPr>
          <a:xfrm>
            <a:off x="5436096" y="4227935"/>
            <a:ext cx="1531008" cy="563353"/>
            <a:chOff x="7252548" y="1646534"/>
            <a:chExt cx="1389129" cy="772013"/>
          </a:xfrm>
        </p:grpSpPr>
        <p:sp>
          <p:nvSpPr>
            <p:cNvPr id="76" name="Скругленный прямоугольник 75"/>
            <p:cNvSpPr/>
            <p:nvPr/>
          </p:nvSpPr>
          <p:spPr>
            <a:xfrm>
              <a:off x="7252548" y="1715904"/>
              <a:ext cx="1389129" cy="702643"/>
            </a:xfrm>
            <a:prstGeom prst="roundRect">
              <a:avLst>
                <a:gd name="adj" fmla="val 7437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1200" dirty="0">
                <a:solidFill>
                  <a:prstClr val="white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306106" y="1646534"/>
              <a:ext cx="1335571" cy="548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b="1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1 </a:t>
              </a:r>
              <a:r>
                <a:rPr lang="ru-RU" sz="1400" b="1" dirty="0" err="1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тг</a:t>
              </a:r>
              <a:r>
                <a:rPr lang="ru-RU" sz="1400" b="1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600" b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привлеченных инвестиций (факт) на </a:t>
              </a:r>
              <a:r>
                <a:rPr lang="ru-RU" sz="600" b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1 </a:t>
              </a:r>
              <a:r>
                <a:rPr lang="ru-RU" sz="600" b="1" dirty="0" err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тг</a:t>
              </a:r>
              <a:r>
                <a:rPr lang="ru-RU" sz="600" b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., затраченных </a:t>
              </a:r>
              <a:r>
                <a:rPr lang="ru-RU" sz="600" b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бюджетом</a:t>
              </a:r>
              <a:endParaRPr lang="ru-RU" sz="6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8" name="Прямоугольник 157"/>
          <p:cNvSpPr/>
          <p:nvPr/>
        </p:nvSpPr>
        <p:spPr>
          <a:xfrm>
            <a:off x="131973" y="345806"/>
            <a:ext cx="214688" cy="396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91242" y="147605"/>
            <a:ext cx="18173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i="1" dirty="0">
                <a:solidFill>
                  <a:prstClr val="black"/>
                </a:solidFill>
              </a:rPr>
              <a:t>- проект на стадии </a:t>
            </a:r>
            <a:r>
              <a:rPr lang="ru-RU" sz="800" i="1" dirty="0" smtClean="0">
                <a:solidFill>
                  <a:prstClr val="black"/>
                </a:solidFill>
              </a:rPr>
              <a:t>строительства </a:t>
            </a:r>
            <a:endParaRPr lang="ru-RU" sz="1600" i="1" dirty="0">
              <a:solidFill>
                <a:prstClr val="black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 flipH="1">
            <a:off x="4277905" y="822622"/>
            <a:ext cx="1812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smtClean="0">
                <a:solidFill>
                  <a:srgbClr val="4472C4">
                    <a:lumMod val="75000"/>
                  </a:srgbClr>
                </a:solidFill>
              </a:rPr>
              <a:t>1. </a:t>
            </a:r>
            <a:r>
              <a:rPr lang="ru-RU" sz="900" i="1" dirty="0" smtClean="0">
                <a:solidFill>
                  <a:srgbClr val="4472C4">
                    <a:lumMod val="75000"/>
                  </a:srgbClr>
                </a:solidFill>
              </a:rPr>
              <a:t>ТОО «</a:t>
            </a:r>
            <a:r>
              <a:rPr lang="ru-RU" sz="900" i="1" dirty="0" err="1" smtClean="0">
                <a:solidFill>
                  <a:srgbClr val="4472C4">
                    <a:lumMod val="75000"/>
                  </a:srgbClr>
                </a:solidFill>
              </a:rPr>
              <a:t>Оркен</a:t>
            </a:r>
            <a:r>
              <a:rPr lang="ru-RU" sz="900" i="1" dirty="0" smtClean="0">
                <a:solidFill>
                  <a:srgbClr val="4472C4">
                    <a:lumMod val="75000"/>
                  </a:srgbClr>
                </a:solidFill>
              </a:rPr>
              <a:t> </a:t>
            </a:r>
            <a:r>
              <a:rPr lang="ru-RU" sz="900" i="1" dirty="0" err="1" smtClean="0">
                <a:solidFill>
                  <a:srgbClr val="4472C4">
                    <a:lumMod val="75000"/>
                  </a:srgbClr>
                </a:solidFill>
              </a:rPr>
              <a:t>Алем</a:t>
            </a:r>
            <a:r>
              <a:rPr lang="ru-RU" sz="900" i="1" dirty="0" smtClean="0">
                <a:solidFill>
                  <a:srgbClr val="4472C4">
                    <a:lumMod val="75000"/>
                  </a:srgbClr>
                </a:solidFill>
              </a:rPr>
              <a:t>» - 1,0 га</a:t>
            </a:r>
            <a:br>
              <a:rPr lang="ru-RU" sz="900" i="1" dirty="0" smtClean="0">
                <a:solidFill>
                  <a:srgbClr val="4472C4">
                    <a:lumMod val="75000"/>
                  </a:srgbClr>
                </a:solidFill>
              </a:rPr>
            </a:br>
            <a:r>
              <a:rPr lang="ru-RU" sz="900" i="1" dirty="0">
                <a:solidFill>
                  <a:srgbClr val="4472C4">
                    <a:lumMod val="75000"/>
                  </a:srgbClr>
                </a:solidFill>
              </a:rPr>
              <a:t>2. </a:t>
            </a:r>
            <a:r>
              <a:rPr lang="ru-RU" sz="900" i="1" dirty="0" smtClean="0">
                <a:solidFill>
                  <a:srgbClr val="4472C4">
                    <a:lumMod val="75000"/>
                  </a:srgbClr>
                </a:solidFill>
              </a:rPr>
              <a:t>ИП «</a:t>
            </a:r>
            <a:r>
              <a:rPr lang="ru-RU" sz="900" i="1" dirty="0" err="1" smtClean="0">
                <a:solidFill>
                  <a:srgbClr val="4472C4">
                    <a:lumMod val="75000"/>
                  </a:srgbClr>
                </a:solidFill>
              </a:rPr>
              <a:t>Жарасбаев</a:t>
            </a:r>
            <a:r>
              <a:rPr lang="ru-RU" sz="900" i="1" dirty="0" smtClean="0">
                <a:solidFill>
                  <a:srgbClr val="4472C4">
                    <a:lumMod val="75000"/>
                  </a:srgbClr>
                </a:solidFill>
              </a:rPr>
              <a:t>» - 0,20 га</a:t>
            </a:r>
            <a:endParaRPr lang="ru-RU" sz="900" i="1" dirty="0">
              <a:solidFill>
                <a:srgbClr val="4472C4">
                  <a:lumMod val="75000"/>
                </a:srgbClr>
              </a:solidFill>
            </a:endParaRPr>
          </a:p>
          <a:p>
            <a:r>
              <a:rPr lang="ru-RU" sz="900" i="1" dirty="0" smtClean="0">
                <a:solidFill>
                  <a:srgbClr val="4472C4">
                    <a:lumMod val="75000"/>
                  </a:srgbClr>
                </a:solidFill>
              </a:rPr>
              <a:t>3</a:t>
            </a:r>
            <a:r>
              <a:rPr lang="ru-RU" sz="900" i="1" dirty="0">
                <a:solidFill>
                  <a:srgbClr val="4472C4">
                    <a:lumMod val="75000"/>
                  </a:srgbClr>
                </a:solidFill>
              </a:rPr>
              <a:t>. </a:t>
            </a:r>
            <a:r>
              <a:rPr lang="ru-RU" sz="900" i="1" dirty="0" smtClean="0">
                <a:solidFill>
                  <a:srgbClr val="4472C4">
                    <a:lumMod val="75000"/>
                  </a:srgbClr>
                </a:solidFill>
              </a:rPr>
              <a:t>ИП «</a:t>
            </a:r>
            <a:r>
              <a:rPr lang="ru-RU" sz="900" i="1" dirty="0" err="1" smtClean="0">
                <a:solidFill>
                  <a:srgbClr val="4472C4">
                    <a:lumMod val="75000"/>
                  </a:srgbClr>
                </a:solidFill>
              </a:rPr>
              <a:t>Канатбаев</a:t>
            </a:r>
            <a:r>
              <a:rPr lang="ru-RU" sz="900" i="1" dirty="0" smtClean="0">
                <a:solidFill>
                  <a:srgbClr val="4472C4">
                    <a:lumMod val="75000"/>
                  </a:srgbClr>
                </a:solidFill>
              </a:rPr>
              <a:t>» - 0,45 га</a:t>
            </a:r>
            <a:br>
              <a:rPr lang="ru-RU" sz="900" i="1" dirty="0" smtClean="0">
                <a:solidFill>
                  <a:srgbClr val="4472C4">
                    <a:lumMod val="75000"/>
                  </a:srgbClr>
                </a:solidFill>
              </a:rPr>
            </a:br>
            <a:r>
              <a:rPr lang="en-US" sz="900" i="1" dirty="0" smtClean="0">
                <a:solidFill>
                  <a:srgbClr val="4472C4">
                    <a:lumMod val="75000"/>
                  </a:srgbClr>
                </a:solidFill>
              </a:rPr>
              <a:t>4</a:t>
            </a:r>
            <a:r>
              <a:rPr lang="ru-RU" sz="900" i="1" dirty="0" smtClean="0">
                <a:solidFill>
                  <a:srgbClr val="4472C4">
                    <a:lumMod val="75000"/>
                  </a:srgbClr>
                </a:solidFill>
              </a:rPr>
              <a:t>. ТОО «</a:t>
            </a:r>
            <a:r>
              <a:rPr lang="ru-RU" sz="900" i="1" dirty="0" err="1" smtClean="0">
                <a:solidFill>
                  <a:srgbClr val="4472C4">
                    <a:lumMod val="75000"/>
                  </a:srgbClr>
                </a:solidFill>
              </a:rPr>
              <a:t>Канатбаев</a:t>
            </a:r>
            <a:r>
              <a:rPr lang="ru-RU" sz="900" i="1" dirty="0" smtClean="0">
                <a:solidFill>
                  <a:srgbClr val="4472C4">
                    <a:lumMod val="75000"/>
                  </a:srgbClr>
                </a:solidFill>
              </a:rPr>
              <a:t>» - 0,10 га</a:t>
            </a:r>
          </a:p>
          <a:p>
            <a:r>
              <a:rPr lang="en-US" sz="900" i="1" dirty="0" smtClean="0">
                <a:solidFill>
                  <a:srgbClr val="4472C4">
                    <a:lumMod val="75000"/>
                  </a:srgbClr>
                </a:solidFill>
              </a:rPr>
              <a:t>5</a:t>
            </a:r>
            <a:r>
              <a:rPr lang="ru-RU" sz="900" i="1" dirty="0" smtClean="0">
                <a:solidFill>
                  <a:srgbClr val="4472C4">
                    <a:lumMod val="75000"/>
                  </a:srgbClr>
                </a:solidFill>
              </a:rPr>
              <a:t>.ИП «</a:t>
            </a:r>
            <a:r>
              <a:rPr lang="ru-RU" sz="900" i="1" dirty="0" err="1" smtClean="0">
                <a:solidFill>
                  <a:srgbClr val="4472C4">
                    <a:lumMod val="75000"/>
                  </a:srgbClr>
                </a:solidFill>
              </a:rPr>
              <a:t>Жалагаш-Кус</a:t>
            </a:r>
            <a:r>
              <a:rPr lang="ru-RU" sz="900" i="1" dirty="0" smtClean="0">
                <a:solidFill>
                  <a:srgbClr val="4472C4">
                    <a:lumMod val="75000"/>
                  </a:srgbClr>
                </a:solidFill>
              </a:rPr>
              <a:t>» - 0,20 га</a:t>
            </a:r>
          </a:p>
          <a:p>
            <a:r>
              <a:rPr lang="ru-RU" sz="900" i="1" dirty="0" smtClean="0">
                <a:solidFill>
                  <a:srgbClr val="4472C4">
                    <a:lumMod val="75000"/>
                  </a:srgbClr>
                </a:solidFill>
              </a:rPr>
              <a:t>6.КХ «Баба» - 2,0 га</a:t>
            </a:r>
            <a:br>
              <a:rPr lang="ru-RU" sz="900" i="1" dirty="0" smtClean="0">
                <a:solidFill>
                  <a:srgbClr val="4472C4">
                    <a:lumMod val="75000"/>
                  </a:srgbClr>
                </a:solidFill>
              </a:rPr>
            </a:br>
            <a:r>
              <a:rPr lang="ru-RU" sz="900" i="1" dirty="0">
                <a:solidFill>
                  <a:srgbClr val="4472C4">
                    <a:lumMod val="75000"/>
                  </a:srgbClr>
                </a:solidFill>
              </a:rPr>
              <a:t/>
            </a:r>
            <a:br>
              <a:rPr lang="ru-RU" sz="900" i="1" dirty="0">
                <a:solidFill>
                  <a:srgbClr val="4472C4">
                    <a:lumMod val="75000"/>
                  </a:srgbClr>
                </a:solidFill>
              </a:rPr>
            </a:br>
            <a:endParaRPr lang="ru-RU" sz="900" i="1" dirty="0">
              <a:solidFill>
                <a:srgbClr val="4472C4">
                  <a:lumMod val="75000"/>
                </a:srgbClr>
              </a:solidFill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357950" y="1410352"/>
            <a:ext cx="2786050" cy="2961598"/>
            <a:chOff x="6357950" y="1583740"/>
            <a:chExt cx="2786050" cy="2961598"/>
          </a:xfrm>
        </p:grpSpPr>
        <p:sp>
          <p:nvSpPr>
            <p:cNvPr id="78" name="Прямоугольник 77"/>
            <p:cNvSpPr/>
            <p:nvPr/>
          </p:nvSpPr>
          <p:spPr>
            <a:xfrm>
              <a:off x="8000054" y="1583740"/>
              <a:ext cx="82138" cy="992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110" name="Прямоугольник 109"/>
            <p:cNvSpPr/>
            <p:nvPr/>
          </p:nvSpPr>
          <p:spPr>
            <a:xfrm>
              <a:off x="6714147" y="2340113"/>
              <a:ext cx="64882" cy="810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111" name="Прямоугольник 110"/>
            <p:cNvSpPr/>
            <p:nvPr/>
          </p:nvSpPr>
          <p:spPr>
            <a:xfrm>
              <a:off x="6605358" y="1949140"/>
              <a:ext cx="282460" cy="1761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white"/>
                </a:solidFill>
              </a:endParaRPr>
            </a:p>
          </p:txBody>
        </p:sp>
        <p:graphicFrame>
          <p:nvGraphicFramePr>
            <p:cNvPr id="8" name="Диаграмма 7"/>
            <p:cNvGraphicFramePr/>
            <p:nvPr>
              <p:extLst>
                <p:ext uri="{D42A27DB-BD31-4B8C-83A1-F6EECF244321}">
                  <p14:modId xmlns:p14="http://schemas.microsoft.com/office/powerpoint/2010/main" xmlns="" val="2324569308"/>
                </p:ext>
              </p:extLst>
            </p:nvPr>
          </p:nvGraphicFramePr>
          <p:xfrm>
            <a:off x="6357950" y="1602130"/>
            <a:ext cx="2699792" cy="159048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0" name="Диаграмма 9"/>
            <p:cNvGraphicFramePr/>
            <p:nvPr>
              <p:extLst>
                <p:ext uri="{D42A27DB-BD31-4B8C-83A1-F6EECF244321}">
                  <p14:modId xmlns:p14="http://schemas.microsoft.com/office/powerpoint/2010/main" xmlns="" val="1485574219"/>
                </p:ext>
              </p:extLst>
            </p:nvPr>
          </p:nvGraphicFramePr>
          <p:xfrm>
            <a:off x="6612961" y="2931790"/>
            <a:ext cx="2531039" cy="161354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91" name="TextBox 1"/>
            <p:cNvSpPr txBox="1"/>
            <p:nvPr/>
          </p:nvSpPr>
          <p:spPr>
            <a:xfrm>
              <a:off x="7452320" y="3664964"/>
              <a:ext cx="736801" cy="437496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sz="1400" b="1" dirty="0" smtClean="0">
                  <a:solidFill>
                    <a:schemeClr val="accent5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287,3</a:t>
              </a:r>
              <a:endParaRPr lang="ru-RU" sz="14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4" name="Группа 93"/>
          <p:cNvGrpSpPr/>
          <p:nvPr/>
        </p:nvGrpSpPr>
        <p:grpSpPr>
          <a:xfrm>
            <a:off x="7055136" y="4239545"/>
            <a:ext cx="2053368" cy="534640"/>
            <a:chOff x="7234726" y="1692944"/>
            <a:chExt cx="985268" cy="674496"/>
          </a:xfrm>
        </p:grpSpPr>
        <p:sp>
          <p:nvSpPr>
            <p:cNvPr id="95" name="Скругленный прямоугольник 94"/>
            <p:cNvSpPr/>
            <p:nvPr/>
          </p:nvSpPr>
          <p:spPr>
            <a:xfrm>
              <a:off x="7252548" y="1769140"/>
              <a:ext cx="949926" cy="598300"/>
            </a:xfrm>
            <a:prstGeom prst="roundRect">
              <a:avLst>
                <a:gd name="adj" fmla="val 7437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1200">
                <a:solidFill>
                  <a:prstClr val="white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234726" y="1692944"/>
              <a:ext cx="985268" cy="62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14,3</a:t>
              </a:r>
              <a:r>
                <a:rPr lang="ru-RU" sz="1400" b="1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1400" b="1" dirty="0" err="1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тг</a:t>
              </a:r>
              <a:r>
                <a:rPr lang="ru-RU" sz="1400" b="1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. </a:t>
              </a:r>
              <a:r>
                <a:rPr lang="ru-RU" sz="600" b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привлеченных </a:t>
              </a:r>
              <a:r>
                <a:rPr lang="ru-RU" sz="600" b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инвестиций </a:t>
              </a:r>
              <a:r>
                <a:rPr lang="ru-RU" sz="600" b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на </a:t>
              </a:r>
              <a:r>
                <a:rPr lang="ru-RU" sz="600" b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1 </a:t>
              </a:r>
              <a:r>
                <a:rPr lang="ru-RU" sz="600" b="1" dirty="0" err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тг</a:t>
              </a:r>
              <a:r>
                <a:rPr lang="ru-RU" sz="600" b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., затраченных </a:t>
              </a:r>
              <a:r>
                <a:rPr lang="ru-RU" sz="600" b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бюджетом после завершения реализуемых проектов (к 2023 г.)</a:t>
              </a:r>
              <a:endParaRPr lang="ru-RU" sz="6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5" name="Полилиния 54"/>
          <p:cNvSpPr/>
          <p:nvPr/>
        </p:nvSpPr>
        <p:spPr>
          <a:xfrm>
            <a:off x="92054" y="975769"/>
            <a:ext cx="4848161" cy="2872075"/>
          </a:xfrm>
          <a:custGeom>
            <a:avLst/>
            <a:gdLst>
              <a:gd name="connsiteX0" fmla="*/ 0 w 4848161"/>
              <a:gd name="connsiteY0" fmla="*/ 0 h 2872075"/>
              <a:gd name="connsiteX1" fmla="*/ 0 w 4848161"/>
              <a:gd name="connsiteY1" fmla="*/ 908263 h 2872075"/>
              <a:gd name="connsiteX2" fmla="*/ 1067823 w 4848161"/>
              <a:gd name="connsiteY2" fmla="*/ 902126 h 2872075"/>
              <a:gd name="connsiteX3" fmla="*/ 1061686 w 4848161"/>
              <a:gd name="connsiteY3" fmla="*/ 2872075 h 2872075"/>
              <a:gd name="connsiteX4" fmla="*/ 4848161 w 4848161"/>
              <a:gd name="connsiteY4" fmla="*/ 2859801 h 2872075"/>
              <a:gd name="connsiteX5" fmla="*/ 4823613 w 4848161"/>
              <a:gd name="connsiteY5" fmla="*/ 1202835 h 2872075"/>
              <a:gd name="connsiteX6" fmla="*/ 3657600 w 4848161"/>
              <a:gd name="connsiteY6" fmla="*/ 1208972 h 2872075"/>
              <a:gd name="connsiteX7" fmla="*/ 3123688 w 4848161"/>
              <a:gd name="connsiteY7" fmla="*/ 337530 h 2872075"/>
              <a:gd name="connsiteX8" fmla="*/ 2534545 w 4848161"/>
              <a:gd name="connsiteY8" fmla="*/ 12274 h 2872075"/>
              <a:gd name="connsiteX9" fmla="*/ 0 w 4848161"/>
              <a:gd name="connsiteY9" fmla="*/ 0 h 287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48161" h="2872075">
                <a:moveTo>
                  <a:pt x="0" y="0"/>
                </a:moveTo>
                <a:lnTo>
                  <a:pt x="0" y="908263"/>
                </a:lnTo>
                <a:lnTo>
                  <a:pt x="1067823" y="902126"/>
                </a:lnTo>
                <a:cubicBezTo>
                  <a:pt x="1065777" y="1558776"/>
                  <a:pt x="1063732" y="2215425"/>
                  <a:pt x="1061686" y="2872075"/>
                </a:cubicBezTo>
                <a:lnTo>
                  <a:pt x="4848161" y="2859801"/>
                </a:lnTo>
                <a:lnTo>
                  <a:pt x="4823613" y="1202835"/>
                </a:lnTo>
                <a:lnTo>
                  <a:pt x="3657600" y="1208972"/>
                </a:lnTo>
                <a:lnTo>
                  <a:pt x="3123688" y="337530"/>
                </a:lnTo>
                <a:lnTo>
                  <a:pt x="2534545" y="1227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единительная линия 61"/>
          <p:cNvCxnSpPr/>
          <p:nvPr/>
        </p:nvCxnSpPr>
        <p:spPr>
          <a:xfrm>
            <a:off x="214282" y="1142990"/>
            <a:ext cx="2500330" cy="1588"/>
          </a:xfrm>
          <a:prstGeom prst="line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 rot="16200000" flipH="1">
            <a:off x="2571736" y="1285866"/>
            <a:ext cx="1143008" cy="857256"/>
          </a:xfrm>
          <a:prstGeom prst="line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/>
          <p:nvPr/>
        </p:nvCxnSpPr>
        <p:spPr>
          <a:xfrm>
            <a:off x="3571868" y="2285998"/>
            <a:ext cx="1285884" cy="1588"/>
          </a:xfrm>
          <a:prstGeom prst="line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/>
          <p:nvPr/>
        </p:nvCxnSpPr>
        <p:spPr>
          <a:xfrm rot="5400000">
            <a:off x="3357554" y="3000378"/>
            <a:ext cx="1428760" cy="1588"/>
          </a:xfrm>
          <a:prstGeom prst="line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 rot="5400000">
            <a:off x="214282" y="1500180"/>
            <a:ext cx="714380" cy="1588"/>
          </a:xfrm>
          <a:prstGeom prst="line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/>
          <p:nvPr/>
        </p:nvCxnSpPr>
        <p:spPr>
          <a:xfrm rot="5400000">
            <a:off x="35687" y="2464593"/>
            <a:ext cx="2643206" cy="1588"/>
          </a:xfrm>
          <a:prstGeom prst="line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/>
          <p:cNvCxnSpPr/>
          <p:nvPr/>
        </p:nvCxnSpPr>
        <p:spPr>
          <a:xfrm rot="5400000">
            <a:off x="2857488" y="3000378"/>
            <a:ext cx="1428760" cy="1588"/>
          </a:xfrm>
          <a:prstGeom prst="line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142844" y="1428742"/>
            <a:ext cx="28575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01" name="Прямоугольник 100"/>
          <p:cNvSpPr/>
          <p:nvPr/>
        </p:nvSpPr>
        <p:spPr>
          <a:xfrm>
            <a:off x="2786050" y="1643056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642910" y="1214428"/>
            <a:ext cx="28575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3" name="Прямоугольник 102"/>
          <p:cNvSpPr/>
          <p:nvPr/>
        </p:nvSpPr>
        <p:spPr>
          <a:xfrm>
            <a:off x="142844" y="1214428"/>
            <a:ext cx="357190" cy="1428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4" name="Прямоугольник 103"/>
          <p:cNvSpPr/>
          <p:nvPr/>
        </p:nvSpPr>
        <p:spPr>
          <a:xfrm>
            <a:off x="142844" y="857238"/>
            <a:ext cx="28575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Прямоугольник 104"/>
          <p:cNvSpPr/>
          <p:nvPr/>
        </p:nvSpPr>
        <p:spPr>
          <a:xfrm>
            <a:off x="1428728" y="1214428"/>
            <a:ext cx="928694" cy="64294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6" name="Прямоугольник 105"/>
          <p:cNvSpPr/>
          <p:nvPr/>
        </p:nvSpPr>
        <p:spPr>
          <a:xfrm>
            <a:off x="2214546" y="2143122"/>
            <a:ext cx="1071570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Прямоугольник 106"/>
          <p:cNvSpPr/>
          <p:nvPr/>
        </p:nvSpPr>
        <p:spPr>
          <a:xfrm>
            <a:off x="1500166" y="2214560"/>
            <a:ext cx="357190" cy="2857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Прямоугольник 107"/>
          <p:cNvSpPr/>
          <p:nvPr/>
        </p:nvSpPr>
        <p:spPr>
          <a:xfrm flipV="1">
            <a:off x="857224" y="1500180"/>
            <a:ext cx="357190" cy="2762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Прямоугольник 108"/>
          <p:cNvSpPr/>
          <p:nvPr/>
        </p:nvSpPr>
        <p:spPr>
          <a:xfrm>
            <a:off x="3643306" y="2428874"/>
            <a:ext cx="357190" cy="1428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Прямоугольник 111"/>
          <p:cNvSpPr/>
          <p:nvPr/>
        </p:nvSpPr>
        <p:spPr>
          <a:xfrm>
            <a:off x="4143372" y="2428874"/>
            <a:ext cx="714380" cy="2857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TextBox 112"/>
          <p:cNvSpPr txBox="1"/>
          <p:nvPr/>
        </p:nvSpPr>
        <p:spPr>
          <a:xfrm rot="5400000">
            <a:off x="690699" y="2048036"/>
            <a:ext cx="1357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 smtClean="0">
                <a:solidFill>
                  <a:schemeClr val="bg1"/>
                </a:solidFill>
              </a:rPr>
              <a:t>автодорога</a:t>
            </a:r>
            <a:endParaRPr lang="ru-RU" sz="1050" dirty="0">
              <a:solidFill>
                <a:schemeClr val="bg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3040343">
            <a:off x="2504796" y="1618764"/>
            <a:ext cx="1357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 smtClean="0">
                <a:solidFill>
                  <a:schemeClr val="bg1"/>
                </a:solidFill>
              </a:rPr>
              <a:t>автодорога</a:t>
            </a:r>
            <a:endParaRPr lang="ru-RU" sz="1050" dirty="0">
              <a:solidFill>
                <a:schemeClr val="bg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85786" y="1000114"/>
            <a:ext cx="1357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 smtClean="0">
                <a:solidFill>
                  <a:schemeClr val="bg1"/>
                </a:solidFill>
              </a:rPr>
              <a:t>автодорога</a:t>
            </a:r>
            <a:endParaRPr lang="ru-RU" sz="1050" dirty="0">
              <a:solidFill>
                <a:schemeClr val="bg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 rot="5400000">
            <a:off x="2905277" y="2976730"/>
            <a:ext cx="1357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 smtClean="0">
                <a:solidFill>
                  <a:schemeClr val="bg1"/>
                </a:solidFill>
              </a:rPr>
              <a:t>автодорога</a:t>
            </a:r>
            <a:endParaRPr lang="ru-RU" sz="1050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 rot="5400000">
            <a:off x="3405343" y="2976730"/>
            <a:ext cx="1357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 smtClean="0">
                <a:solidFill>
                  <a:schemeClr val="bg1"/>
                </a:solidFill>
              </a:rPr>
              <a:t>автодорога</a:t>
            </a:r>
            <a:endParaRPr lang="ru-RU" sz="1050" dirty="0">
              <a:solidFill>
                <a:schemeClr val="bg1"/>
              </a:solidFill>
            </a:endParaRPr>
          </a:p>
        </p:txBody>
      </p:sp>
      <p:pic>
        <p:nvPicPr>
          <p:cNvPr id="1029" name="Picture 5" descr="C:\Users\a.zhumabaev\Desktop\Без названия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0298" y="1714494"/>
            <a:ext cx="285752" cy="2857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20" name="Picture 5" descr="C:\Users\a.zhumabaev\Desktop\Без названия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7843" y="642924"/>
            <a:ext cx="285752" cy="2857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21" name="Picture 5" descr="C:\Users\a.zhumabaev\Desktop\Без названия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75635" y="1214428"/>
            <a:ext cx="285752" cy="21431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30" name="Picture 6" descr="C:\Users\a.zhumabaev\Desktop\images (1)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8981" y="1777225"/>
            <a:ext cx="279379" cy="3474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31" name="Picture 7" descr="C:\Users\a.zhumabaev\Desktop\Без названия (1)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18411" y="1142990"/>
            <a:ext cx="249226" cy="2492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32" name="Picture 8" descr="C:\Users\a.zhumabaev\Desktop\Без названия (2)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70801" y="1571618"/>
            <a:ext cx="368210" cy="2127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1" name="TextBox 70"/>
          <p:cNvSpPr txBox="1"/>
          <p:nvPr/>
        </p:nvSpPr>
        <p:spPr>
          <a:xfrm>
            <a:off x="107504" y="4803998"/>
            <a:ext cx="33297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i="1" dirty="0" smtClean="0">
                <a:latin typeface="Arial" pitchFamily="34" charset="0"/>
                <a:cs typeface="Arial" pitchFamily="34" charset="0"/>
              </a:rPr>
              <a:t>* Примечание - по итогам 1 полугодия 2018 года</a:t>
            </a:r>
            <a:endParaRPr lang="ru-RU" sz="1050" i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911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8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2874</TotalTime>
  <Words>150</Words>
  <Application>Microsoft Office PowerPoint</Application>
  <PresentationFormat>Экран (16:9)</PresentationFormat>
  <Paragraphs>48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8_Тема Office</vt:lpstr>
      <vt:lpstr>Слайд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cominvest112</dc:creator>
  <cp:lastModifiedBy>a.kazakaeva</cp:lastModifiedBy>
  <cp:revision>265</cp:revision>
  <cp:lastPrinted>2018-02-17T00:51:30Z</cp:lastPrinted>
  <dcterms:created xsi:type="dcterms:W3CDTF">2018-02-11T11:16:31Z</dcterms:created>
  <dcterms:modified xsi:type="dcterms:W3CDTF">2018-08-13T12:17:39Z</dcterms:modified>
</cp:coreProperties>
</file>