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"/>
  </p:notesMasterIdLst>
  <p:sldIdLst>
    <p:sldId id="368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  <a:srgbClr val="DCE6F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2362" autoAdjust="0"/>
  </p:normalViewPr>
  <p:slideViewPr>
    <p:cSldViewPr>
      <p:cViewPr varScale="1">
        <p:scale>
          <a:sx n="155" d="100"/>
          <a:sy n="155" d="100"/>
        </p:scale>
        <p:origin x="-46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1"/>
  <c:chart>
    <c:title>
      <c:tx>
        <c:rich>
          <a:bodyPr/>
          <a:lstStyle/>
          <a:p>
            <a:pPr>
              <a:defRPr sz="12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Проекты </a:t>
            </a:r>
            <a:r>
              <a:rPr lang="ru-RU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c:rich>
      </c:tx>
      <c:layout>
        <c:manualLayout>
          <c:xMode val="edge"/>
          <c:yMode val="edge"/>
          <c:x val="0.26685463176422591"/>
          <c:y val="0"/>
        </c:manualLayout>
      </c:layout>
    </c:title>
    <c:plotArea>
      <c:layout>
        <c:manualLayout>
          <c:layoutTarget val="inner"/>
          <c:xMode val="edge"/>
          <c:yMode val="edge"/>
          <c:x val="0.20514272148700041"/>
          <c:y val="0.17946697525100774"/>
          <c:w val="0.60149171101646115"/>
          <c:h val="0.6117213008074886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dLbls>
            <c:dLbl>
              <c:idx val="0"/>
              <c:layout>
                <c:manualLayout>
                  <c:x val="0.21653853333886491"/>
                  <c:y val="4.9906035187920417E-2"/>
                </c:manualLayout>
              </c:layout>
              <c:tx>
                <c:rich>
                  <a:bodyPr/>
                  <a:lstStyle/>
                  <a:p>
                    <a:r>
                      <a:rPr lang="ru-RU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Действующие </a:t>
                    </a:r>
                    <a:r>
                      <a:rPr lang="ru-RU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howCatName val="1"/>
              <c:separator> 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9FA-43F4-9F9D-AF188B887472}"/>
                </c:ext>
                <c:ext xmlns:c15="http://schemas.microsoft.com/office/drawing/2012/chart" uri="{CE6537A1-D6FC-4f65-9D91-7224C49458BB}">
                  <c15:layout>
                    <c:manualLayout>
                      <c:w val="0.2785833130848599"/>
                      <c:h val="0.19475331171733976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2232234927727772"/>
                  <c:y val="-8.3842139115705927E-2"/>
                </c:manualLayout>
              </c:layout>
              <c:tx>
                <c:rich>
                  <a:bodyPr/>
                  <a:lstStyle/>
                  <a:p>
                    <a:pPr>
                      <a:defRPr sz="9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9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На стадии </a:t>
                    </a:r>
                    <a:r>
                      <a:rPr lang="ru-RU" sz="9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реализации </a:t>
                    </a:r>
                    <a:r>
                      <a:rPr lang="ru-RU" sz="900" b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9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solidFill>
                  <a:schemeClr val="bg1">
                    <a:lumMod val="95000"/>
                  </a:schemeClr>
                </a:solidFill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9FA-43F4-9F9D-AF188B887472}"/>
                </c:ext>
                <c:ext xmlns:c15="http://schemas.microsoft.com/office/drawing/2012/chart" uri="{CE6537A1-D6FC-4f65-9D91-7224C49458BB}">
                  <c15:layout>
                    <c:manualLayout>
                      <c:w val="0.29254587020037098"/>
                      <c:h val="0.36555172654447782"/>
                    </c:manualLayout>
                  </c15:layout>
                </c:ext>
              </c:extLst>
            </c:dLbl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800" b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Действующие</c:v>
                </c:pt>
                <c:pt idx="1">
                  <c:v>На стадии реализации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FA-43F4-9F9D-AF188B887472}"/>
            </c:ext>
          </c:extLst>
        </c:ser>
        <c:dLbls>
          <c:showCatNam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1"/>
  <c:chart>
    <c:title>
      <c:tx>
        <c:rich>
          <a:bodyPr/>
          <a:lstStyle/>
          <a:p>
            <a:pPr>
              <a:defRPr sz="110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Финансирование </a:t>
            </a:r>
            <a:r>
              <a:rPr lang="ru-RU" sz="11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ИЗ, млн. </a:t>
            </a:r>
            <a:r>
              <a:rPr lang="ru-RU" sz="11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тг</a:t>
            </a:r>
            <a:r>
              <a:rPr lang="ru-RU" sz="11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</c:rich>
      </c:tx>
      <c:layout>
        <c:manualLayout>
          <c:xMode val="edge"/>
          <c:yMode val="edge"/>
          <c:x val="0.18625552589272673"/>
          <c:y val="1.801619784474958E-3"/>
        </c:manualLayout>
      </c:layout>
    </c:title>
    <c:plotArea>
      <c:layout>
        <c:manualLayout>
          <c:layoutTarget val="inner"/>
          <c:xMode val="edge"/>
          <c:yMode val="edge"/>
          <c:x val="0.28635315378388088"/>
          <c:y val="0.25263022853983874"/>
          <c:w val="0.37711627517395208"/>
          <c:h val="0.5915510415556261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dLbls>
            <c:dLbl>
              <c:idx val="0"/>
              <c:layout>
                <c:manualLayout>
                  <c:x val="0.30106213298175188"/>
                  <c:y val="-2.2863280175117212E-2"/>
                </c:manualLayout>
              </c:layout>
              <c:tx>
                <c:rich>
                  <a:bodyPr/>
                  <a:lstStyle/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РБ</a:t>
                    </a:r>
                    <a:b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</a:br>
                    <a:r>
                      <a:rPr lang="ru-RU" sz="1000" b="1" dirty="0" smtClean="0">
                        <a:latin typeface="Arial" pitchFamily="34" charset="0"/>
                        <a:cs typeface="Arial" pitchFamily="34" charset="0"/>
                      </a:rPr>
                      <a:t>217,4</a:t>
                    </a:r>
                    <a:endParaRPr lang="ru-RU" sz="10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solidFill>
                  <a:schemeClr val="bg1"/>
                </a:solidFill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0EAE-4280-96BC-F0AC4386DE01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24791162838660341"/>
                  <c:y val="0.10602473555171621"/>
                </c:manualLayout>
              </c:layout>
              <c:tx>
                <c:rich>
                  <a:bodyPr/>
                  <a:lstStyle/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0" dirty="0" smtClean="0">
                        <a:latin typeface="Arial" pitchFamily="34" charset="0"/>
                        <a:cs typeface="Arial" pitchFamily="34" charset="0"/>
                      </a:rPr>
                      <a:t>МБ</a:t>
                    </a:r>
                  </a:p>
                  <a:p>
                    <a:pPr>
                      <a:defRPr sz="1000" b="0">
                        <a:solidFill>
                          <a:schemeClr val="accent5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defRPr>
                    </a:pPr>
                    <a:r>
                      <a:rPr lang="ru-RU" sz="1000" b="1" dirty="0" smtClean="0">
                        <a:latin typeface="Arial" pitchFamily="34" charset="0"/>
                        <a:cs typeface="Arial" pitchFamily="34" charset="0"/>
                      </a:rPr>
                      <a:t>16,0</a:t>
                    </a:r>
                    <a:endParaRPr lang="ru-RU" sz="1000" b="1" dirty="0">
                      <a:latin typeface="Arial" pitchFamily="34" charset="0"/>
                      <a:cs typeface="Arial" pitchFamily="34" charset="0"/>
                    </a:endParaRPr>
                  </a:p>
                </c:rich>
              </c:tx>
              <c:spPr>
                <a:noFill/>
              </c:spPr>
              <c:showCatNam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EAE-4280-96BC-F0AC4386DE01}"/>
                </c:ext>
                <c:ext xmlns:c15="http://schemas.microsoft.com/office/drawing/2012/chart" uri="{CE6537A1-D6FC-4f65-9D91-7224C49458BB}">
                  <c15:layout>
                    <c:manualLayout>
                      <c:w val="0.34178098401486501"/>
                      <c:h val="0.3556138398113969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>
                    <a:solidFill>
                      <a:schemeClr val="accent5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defRPr>
                </a:pPr>
                <a:endParaRPr lang="ru-RU"/>
              </a:p>
            </c:txPr>
            <c:showCatName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Нац. Фонд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217.4</c:v>
                </c:pt>
                <c:pt idx="1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EAE-4280-96BC-F0AC4386DE01}"/>
            </c:ext>
          </c:extLst>
        </c:ser>
        <c:dLbls>
          <c:showCatName val="1"/>
        </c:dLbls>
        <c:firstSliceAng val="0"/>
        <c:holeSize val="50"/>
      </c:doughnutChart>
    </c:plotArea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0.3657</cdr:x>
      <cdr:y>0.35572</cdr:y>
    </cdr:from>
    <cdr:to>
      <cdr:x>0.63861</cdr:x>
      <cdr:y>0.63079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87326" y="565768"/>
          <a:ext cx="736801" cy="4374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ru-RU" sz="20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pPr/>
              <a:t>13.08.2018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8E3FC-ECB1-4388-BF00-AEA806D3D42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321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8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55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719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420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231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43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608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22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30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362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699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0F8AC-CC6E-4C9C-B891-979D892BDA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13.08.2018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A03B-313A-4371-8B16-E8B9787969B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76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chart" Target="../charts/chart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chart" Target="../charts/chart2.xml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Прямоугольник 56"/>
          <p:cNvSpPr/>
          <p:nvPr/>
        </p:nvSpPr>
        <p:spPr>
          <a:xfrm>
            <a:off x="3929058" y="857238"/>
            <a:ext cx="1785950" cy="1143008"/>
          </a:xfrm>
          <a:prstGeom prst="rect">
            <a:avLst/>
          </a:prstGeom>
          <a:solidFill>
            <a:srgbClr val="E9ED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500166" y="357172"/>
            <a:ext cx="5332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120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Направленность</a:t>
            </a:r>
            <a:r>
              <a:rPr lang="ru-RU" sz="1200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: смешанная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4796" y="-54858"/>
            <a:ext cx="533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 «</a:t>
            </a:r>
            <a:r>
              <a:rPr lang="ru-RU" sz="2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Шиелийского</a:t>
            </a:r>
            <a:r>
              <a:rPr lang="ru-RU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района»</a:t>
            </a:r>
            <a:endParaRPr lang="ru-RU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6687" y="285785"/>
            <a:ext cx="271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Общая территория </a:t>
            </a:r>
            <a:r>
              <a:rPr lang="ru-RU" sz="105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ИЗ:  </a:t>
            </a:r>
            <a:r>
              <a:rPr lang="ru-RU" sz="105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ru-RU" sz="105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96,0 </a:t>
            </a:r>
            <a:r>
              <a:rPr lang="ru-RU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га</a:t>
            </a: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Полезная                                  95 га</a:t>
            </a:r>
          </a:p>
          <a:p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-всего освоенная:</a:t>
            </a:r>
            <a:r>
              <a:rPr lang="ru-RU" sz="1050" i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ru-RU" sz="1050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62,5 </a:t>
            </a:r>
            <a:r>
              <a:rPr lang="ru-RU" sz="1050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га</a:t>
            </a:r>
          </a:p>
          <a:p>
            <a:pPr>
              <a:buFontTx/>
              <a:buChar char="-"/>
            </a:pPr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свободная :</a:t>
            </a:r>
            <a:r>
              <a:rPr lang="ru-RU" sz="1050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105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050" b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ru-RU" sz="1050" i="1" dirty="0" smtClean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rPr>
              <a:t>32,5 га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32868" y="246076"/>
            <a:ext cx="214688" cy="396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7189" y="141728"/>
            <a:ext cx="1258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действующий проект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613" y="246053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проект на стадии </a:t>
            </a:r>
            <a:r>
              <a:rPr lang="ru-RU" sz="800" i="1" dirty="0" smtClean="0">
                <a:solidFill>
                  <a:prstClr val="black"/>
                </a:solidFill>
              </a:rPr>
              <a:t>строительства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42" y="369273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свободная полезная площадь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131079" y="456425"/>
            <a:ext cx="216477" cy="39973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pSp>
        <p:nvGrpSpPr>
          <p:cNvPr id="79" name="Группа 78"/>
          <p:cNvGrpSpPr/>
          <p:nvPr/>
        </p:nvGrpSpPr>
        <p:grpSpPr>
          <a:xfrm>
            <a:off x="2771800" y="4272492"/>
            <a:ext cx="1320445" cy="545254"/>
            <a:chOff x="4953470" y="1726649"/>
            <a:chExt cx="1597739" cy="702000"/>
          </a:xfrm>
        </p:grpSpPr>
        <p:sp>
          <p:nvSpPr>
            <p:cNvPr id="80" name="TextBox 79"/>
            <p:cNvSpPr txBox="1"/>
            <p:nvPr/>
          </p:nvSpPr>
          <p:spPr>
            <a:xfrm>
              <a:off x="4953470" y="1747288"/>
              <a:ext cx="1597739" cy="634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13,2 *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Объем налоговых отчислений, </a:t>
              </a:r>
              <a:r>
                <a:rPr lang="ru-RU" sz="600" b="1" dirty="0" err="1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млн.тг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  <p:sp>
          <p:nvSpPr>
            <p:cNvPr id="81" name="Скругленный прямоугольник 80"/>
            <p:cNvSpPr/>
            <p:nvPr/>
          </p:nvSpPr>
          <p:spPr>
            <a:xfrm>
              <a:off x="5006011" y="1726649"/>
              <a:ext cx="1443273" cy="702000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107504" y="4258449"/>
            <a:ext cx="1322591" cy="584775"/>
            <a:chOff x="335780" y="1726676"/>
            <a:chExt cx="1600336" cy="752111"/>
          </a:xfrm>
        </p:grpSpPr>
        <p:sp>
          <p:nvSpPr>
            <p:cNvPr id="83" name="Скругленный прямоугольник 82"/>
            <p:cNvSpPr/>
            <p:nvPr/>
          </p:nvSpPr>
          <p:spPr>
            <a:xfrm>
              <a:off x="424899" y="1742590"/>
              <a:ext cx="1442689" cy="702644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780" y="1726676"/>
              <a:ext cx="1600336" cy="7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22,3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Фактически вложенные инвестиции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в проекты </a:t>
              </a:r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ИЗ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,</a:t>
              </a:r>
            </a:p>
            <a:p>
              <a:pPr algn="ctr"/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млрд. тг.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1403648" y="4272134"/>
            <a:ext cx="1413715" cy="532665"/>
            <a:chOff x="2670505" y="1726006"/>
            <a:chExt cx="1710595" cy="702643"/>
          </a:xfrm>
        </p:grpSpPr>
        <p:sp>
          <p:nvSpPr>
            <p:cNvPr id="86" name="Скругленный прямоугольник 85"/>
            <p:cNvSpPr/>
            <p:nvPr/>
          </p:nvSpPr>
          <p:spPr>
            <a:xfrm>
              <a:off x="2806838" y="1726006"/>
              <a:ext cx="144268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70505" y="1769100"/>
              <a:ext cx="1710595" cy="649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36 *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Объем производства,</a:t>
              </a:r>
            </a:p>
            <a:p>
              <a:pPr algn="ctr"/>
              <a:r>
                <a:rPr lang="kk-KZ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млн. </a:t>
              </a:r>
              <a:r>
                <a:rPr lang="kk-KZ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тг.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8" name="Группа 87"/>
          <p:cNvGrpSpPr/>
          <p:nvPr/>
        </p:nvGrpSpPr>
        <p:grpSpPr>
          <a:xfrm>
            <a:off x="4139952" y="4272495"/>
            <a:ext cx="1192305" cy="546524"/>
            <a:chOff x="7252548" y="1715904"/>
            <a:chExt cx="1442689" cy="702643"/>
          </a:xfrm>
        </p:grpSpPr>
        <p:sp>
          <p:nvSpPr>
            <p:cNvPr id="89" name="Скругленный прямоугольник 88"/>
            <p:cNvSpPr/>
            <p:nvPr/>
          </p:nvSpPr>
          <p:spPr>
            <a:xfrm>
              <a:off x="7252548" y="1715904"/>
              <a:ext cx="144268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06106" y="1735280"/>
              <a:ext cx="1335571" cy="63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4472C4">
                      <a:lumMod val="75000"/>
                    </a:srgbClr>
                  </a:solidFill>
                  <a:latin typeface="Arial" pitchFamily="34" charset="0"/>
                  <a:cs typeface="Arial" pitchFamily="34" charset="0"/>
                </a:rPr>
                <a:t>60</a:t>
              </a:r>
              <a:endParaRPr lang="ru-RU" sz="1400" b="1" dirty="0">
                <a:solidFill>
                  <a:srgbClr val="4472C4">
                    <a:lumMod val="75000"/>
                  </a:srgb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Постоянные рабочие места</a:t>
              </a:r>
            </a:p>
          </p:txBody>
        </p:sp>
      </p:grpSp>
      <p:grpSp>
        <p:nvGrpSpPr>
          <p:cNvPr id="75" name="Группа 74"/>
          <p:cNvGrpSpPr/>
          <p:nvPr/>
        </p:nvGrpSpPr>
        <p:grpSpPr>
          <a:xfrm>
            <a:off x="5436096" y="4227935"/>
            <a:ext cx="1531008" cy="563353"/>
            <a:chOff x="7252548" y="1646534"/>
            <a:chExt cx="1389129" cy="772013"/>
          </a:xfrm>
        </p:grpSpPr>
        <p:sp>
          <p:nvSpPr>
            <p:cNvPr id="76" name="Скругленный прямоугольник 75"/>
            <p:cNvSpPr/>
            <p:nvPr/>
          </p:nvSpPr>
          <p:spPr>
            <a:xfrm>
              <a:off x="7252548" y="1715904"/>
              <a:ext cx="1389129" cy="702643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 dirty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06106" y="1646534"/>
              <a:ext cx="1335571" cy="54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1400" b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привлеченных инвестиций (факт) на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600" b="1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., затраченных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бюджетом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8" name="Прямоугольник 157"/>
          <p:cNvSpPr/>
          <p:nvPr/>
        </p:nvSpPr>
        <p:spPr>
          <a:xfrm>
            <a:off x="131973" y="345806"/>
            <a:ext cx="214688" cy="396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 flipH="1">
            <a:off x="3929058" y="928676"/>
            <a:ext cx="1725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solidFill>
                  <a:srgbClr val="4472C4">
                    <a:lumMod val="75000"/>
                  </a:srgbClr>
                </a:solidFill>
              </a:rPr>
              <a:t>1. 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ТОО «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Мия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Шиели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» - 5,0 га</a:t>
            </a:r>
            <a:b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</a:br>
            <a:r>
              <a:rPr lang="ru-RU" sz="700" i="1" dirty="0">
                <a:solidFill>
                  <a:srgbClr val="4472C4">
                    <a:lumMod val="75000"/>
                  </a:srgbClr>
                </a:solidFill>
              </a:rPr>
              <a:t>2. 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ТОО «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Шиели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Жолшы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» - 5,0 га</a:t>
            </a:r>
          </a:p>
          <a:p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3. ТОО «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Гежуба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Шиели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 Цемент» - 46,0 </a:t>
            </a:r>
            <a:b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</a:br>
            <a:r>
              <a:rPr lang="en-US" sz="700" i="1" dirty="0" smtClean="0">
                <a:solidFill>
                  <a:srgbClr val="4472C4">
                    <a:lumMod val="75000"/>
                  </a:srgbClr>
                </a:solidFill>
              </a:rPr>
              <a:t>4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. ТОО «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Шиели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тас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» - 3,0 га</a:t>
            </a:r>
          </a:p>
          <a:p>
            <a:r>
              <a:rPr lang="en-US" sz="700" i="1" dirty="0" smtClean="0">
                <a:solidFill>
                  <a:srgbClr val="4472C4">
                    <a:lumMod val="75000"/>
                  </a:srgbClr>
                </a:solidFill>
              </a:rPr>
              <a:t>5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.ТОО «</a:t>
            </a:r>
            <a:r>
              <a:rPr lang="ru-RU" sz="700" i="1" dirty="0" err="1" smtClean="0">
                <a:solidFill>
                  <a:srgbClr val="4472C4">
                    <a:lumMod val="75000"/>
                  </a:srgbClr>
                </a:solidFill>
              </a:rPr>
              <a:t>Тулпар</a:t>
            </a: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 2000» 3,0 га</a:t>
            </a:r>
          </a:p>
          <a:p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>6. ТОО «Бек-транс строй» - 0,5 га</a:t>
            </a:r>
            <a:b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</a:br>
            <a: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  <a:t/>
            </a:r>
            <a:br>
              <a:rPr lang="ru-RU" sz="700" i="1" dirty="0" smtClean="0">
                <a:solidFill>
                  <a:srgbClr val="4472C4">
                    <a:lumMod val="75000"/>
                  </a:srgbClr>
                </a:solidFill>
              </a:rPr>
            </a:br>
            <a:endParaRPr lang="ru-RU" sz="700" i="1" dirty="0">
              <a:solidFill>
                <a:srgbClr val="4472C4">
                  <a:lumMod val="75000"/>
                </a:srgbClr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286512" y="1390250"/>
            <a:ext cx="2771800" cy="2981700"/>
            <a:chOff x="6372200" y="1563638"/>
            <a:chExt cx="2771800" cy="2981700"/>
          </a:xfrm>
        </p:grpSpPr>
        <p:sp>
          <p:nvSpPr>
            <p:cNvPr id="78" name="Прямоугольник 77"/>
            <p:cNvSpPr/>
            <p:nvPr/>
          </p:nvSpPr>
          <p:spPr>
            <a:xfrm>
              <a:off x="8000054" y="1583740"/>
              <a:ext cx="82138" cy="992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714147" y="2340113"/>
              <a:ext cx="64882" cy="810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6605358" y="1949140"/>
              <a:ext cx="282460" cy="176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aphicFrame>
          <p:nvGraphicFramePr>
            <p:cNvPr id="8" name="Диаграмма 7"/>
            <p:cNvGraphicFramePr/>
            <p:nvPr>
              <p:extLst>
                <p:ext uri="{D42A27DB-BD31-4B8C-83A1-F6EECF244321}">
                  <p14:modId xmlns="" xmlns:p14="http://schemas.microsoft.com/office/powerpoint/2010/main" val="2324569308"/>
                </p:ext>
              </p:extLst>
            </p:nvPr>
          </p:nvGraphicFramePr>
          <p:xfrm>
            <a:off x="6372200" y="1563638"/>
            <a:ext cx="2699792" cy="15904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0" name="Диаграмма 9"/>
            <p:cNvGraphicFramePr/>
            <p:nvPr>
              <p:extLst>
                <p:ext uri="{D42A27DB-BD31-4B8C-83A1-F6EECF244321}">
                  <p14:modId xmlns="" xmlns:p14="http://schemas.microsoft.com/office/powerpoint/2010/main" val="1485574219"/>
                </p:ext>
              </p:extLst>
            </p:nvPr>
          </p:nvGraphicFramePr>
          <p:xfrm>
            <a:off x="6612961" y="2931790"/>
            <a:ext cx="2531039" cy="16135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1" name="TextBox 1"/>
            <p:cNvSpPr txBox="1"/>
            <p:nvPr/>
          </p:nvSpPr>
          <p:spPr>
            <a:xfrm>
              <a:off x="7452320" y="3582626"/>
              <a:ext cx="736801" cy="602672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b="1" dirty="0" smtClean="0">
                  <a:solidFill>
                    <a:schemeClr val="accent5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233,4</a:t>
              </a:r>
              <a:endParaRPr lang="ru-RU" sz="16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496" y="4948436"/>
            <a:ext cx="7075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7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4" name="Группа 93"/>
          <p:cNvGrpSpPr/>
          <p:nvPr/>
        </p:nvGrpSpPr>
        <p:grpSpPr>
          <a:xfrm>
            <a:off x="7055136" y="4239545"/>
            <a:ext cx="2053368" cy="534640"/>
            <a:chOff x="7234726" y="1692944"/>
            <a:chExt cx="985268" cy="674496"/>
          </a:xfrm>
        </p:grpSpPr>
        <p:sp>
          <p:nvSpPr>
            <p:cNvPr id="95" name="Скругленный прямоугольник 94"/>
            <p:cNvSpPr/>
            <p:nvPr/>
          </p:nvSpPr>
          <p:spPr>
            <a:xfrm>
              <a:off x="7252548" y="1769140"/>
              <a:ext cx="949926" cy="598300"/>
            </a:xfrm>
            <a:prstGeom prst="roundRect">
              <a:avLst>
                <a:gd name="adj" fmla="val 7437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1200">
                <a:solidFill>
                  <a:prstClr val="white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4726" y="1692944"/>
              <a:ext cx="985268" cy="62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14,3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1400" b="1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1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.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привлеченных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инвестиций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на 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1 </a:t>
              </a:r>
              <a:r>
                <a:rPr lang="ru-RU" sz="600" b="1" dirty="0" err="1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тг</a:t>
              </a:r>
              <a:r>
                <a:rPr lang="ru-RU" sz="600" b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., затраченных </a:t>
              </a:r>
              <a:r>
                <a:rPr lang="ru-RU" sz="600" b="1" dirty="0" smtClean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бюджетом после завершения реализуемых проектов (к 2023 г.)</a:t>
              </a:r>
              <a:endParaRPr lang="ru-RU" sz="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Полилиния 46"/>
          <p:cNvSpPr/>
          <p:nvPr/>
        </p:nvSpPr>
        <p:spPr>
          <a:xfrm>
            <a:off x="368215" y="1374668"/>
            <a:ext cx="4940215" cy="2697280"/>
          </a:xfrm>
          <a:custGeom>
            <a:avLst/>
            <a:gdLst>
              <a:gd name="connsiteX0" fmla="*/ 0 w 4940215"/>
              <a:gd name="connsiteY0" fmla="*/ 1804253 h 2313617"/>
              <a:gd name="connsiteX1" fmla="*/ 12274 w 4940215"/>
              <a:gd name="connsiteY1" fmla="*/ 853031 h 2313617"/>
              <a:gd name="connsiteX2" fmla="*/ 3025498 w 4940215"/>
              <a:gd name="connsiteY2" fmla="*/ 0 h 2313617"/>
              <a:gd name="connsiteX3" fmla="*/ 3013224 w 4940215"/>
              <a:gd name="connsiteY3" fmla="*/ 803936 h 2313617"/>
              <a:gd name="connsiteX4" fmla="*/ 4455398 w 4940215"/>
              <a:gd name="connsiteY4" fmla="*/ 797799 h 2313617"/>
              <a:gd name="connsiteX5" fmla="*/ 4940215 w 4940215"/>
              <a:gd name="connsiteY5" fmla="*/ 1577187 h 2313617"/>
              <a:gd name="connsiteX6" fmla="*/ 3528725 w 4940215"/>
              <a:gd name="connsiteY6" fmla="*/ 2313617 h 2313617"/>
              <a:gd name="connsiteX7" fmla="*/ 0 w 4940215"/>
              <a:gd name="connsiteY7" fmla="*/ 1804253 h 231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0215" h="2313617">
                <a:moveTo>
                  <a:pt x="0" y="1804253"/>
                </a:moveTo>
                <a:lnTo>
                  <a:pt x="12274" y="853031"/>
                </a:lnTo>
                <a:lnTo>
                  <a:pt x="3025498" y="0"/>
                </a:lnTo>
                <a:lnTo>
                  <a:pt x="3013224" y="803936"/>
                </a:lnTo>
                <a:lnTo>
                  <a:pt x="4455398" y="797799"/>
                </a:lnTo>
                <a:lnTo>
                  <a:pt x="4940215" y="1577187"/>
                </a:lnTo>
                <a:lnTo>
                  <a:pt x="3528725" y="2313617"/>
                </a:lnTo>
                <a:lnTo>
                  <a:pt x="0" y="180425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с одним вырезанным углом 47"/>
          <p:cNvSpPr/>
          <p:nvPr/>
        </p:nvSpPr>
        <p:spPr>
          <a:xfrm rot="20642012">
            <a:off x="581680" y="890393"/>
            <a:ext cx="2428892" cy="785818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9" name="Полилиния 48"/>
          <p:cNvSpPr/>
          <p:nvPr/>
        </p:nvSpPr>
        <p:spPr>
          <a:xfrm>
            <a:off x="380489" y="2313616"/>
            <a:ext cx="576869" cy="926674"/>
          </a:xfrm>
          <a:custGeom>
            <a:avLst/>
            <a:gdLst>
              <a:gd name="connsiteX0" fmla="*/ 0 w 576869"/>
              <a:gd name="connsiteY0" fmla="*/ 859168 h 926674"/>
              <a:gd name="connsiteX1" fmla="*/ 30684 w 576869"/>
              <a:gd name="connsiteY1" fmla="*/ 196381 h 926674"/>
              <a:gd name="connsiteX2" fmla="*/ 306845 w 576869"/>
              <a:gd name="connsiteY2" fmla="*/ 0 h 926674"/>
              <a:gd name="connsiteX3" fmla="*/ 576869 w 576869"/>
              <a:gd name="connsiteY3" fmla="*/ 0 h 926674"/>
              <a:gd name="connsiteX4" fmla="*/ 521637 w 576869"/>
              <a:gd name="connsiteY4" fmla="*/ 926674 h 926674"/>
              <a:gd name="connsiteX5" fmla="*/ 0 w 576869"/>
              <a:gd name="connsiteY5" fmla="*/ 859168 h 92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869" h="926674">
                <a:moveTo>
                  <a:pt x="0" y="859168"/>
                </a:moveTo>
                <a:lnTo>
                  <a:pt x="30684" y="196381"/>
                </a:lnTo>
                <a:lnTo>
                  <a:pt x="306845" y="0"/>
                </a:lnTo>
                <a:lnTo>
                  <a:pt x="576869" y="0"/>
                </a:lnTo>
                <a:lnTo>
                  <a:pt x="521637" y="926674"/>
                </a:lnTo>
                <a:lnTo>
                  <a:pt x="0" y="859168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олилиния 49"/>
          <p:cNvSpPr/>
          <p:nvPr/>
        </p:nvSpPr>
        <p:spPr>
          <a:xfrm>
            <a:off x="938948" y="2467039"/>
            <a:ext cx="564596" cy="834620"/>
          </a:xfrm>
          <a:custGeom>
            <a:avLst/>
            <a:gdLst>
              <a:gd name="connsiteX0" fmla="*/ 0 w 564596"/>
              <a:gd name="connsiteY0" fmla="*/ 773251 h 834620"/>
              <a:gd name="connsiteX1" fmla="*/ 55232 w 564596"/>
              <a:gd name="connsiteY1" fmla="*/ 0 h 834620"/>
              <a:gd name="connsiteX2" fmla="*/ 564596 w 564596"/>
              <a:gd name="connsiteY2" fmla="*/ 30684 h 834620"/>
              <a:gd name="connsiteX3" fmla="*/ 503226 w 564596"/>
              <a:gd name="connsiteY3" fmla="*/ 834620 h 834620"/>
              <a:gd name="connsiteX4" fmla="*/ 0 w 564596"/>
              <a:gd name="connsiteY4" fmla="*/ 773251 h 8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6" h="834620">
                <a:moveTo>
                  <a:pt x="0" y="773251"/>
                </a:moveTo>
                <a:lnTo>
                  <a:pt x="55232" y="0"/>
                </a:lnTo>
                <a:lnTo>
                  <a:pt x="564596" y="30684"/>
                </a:lnTo>
                <a:lnTo>
                  <a:pt x="503226" y="834620"/>
                </a:lnTo>
                <a:lnTo>
                  <a:pt x="0" y="7732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 rot="293643">
            <a:off x="1538740" y="2380122"/>
            <a:ext cx="57150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Полилиния 51"/>
          <p:cNvSpPr/>
          <p:nvPr/>
        </p:nvSpPr>
        <p:spPr>
          <a:xfrm>
            <a:off x="2150016" y="2571750"/>
            <a:ext cx="564596" cy="834620"/>
          </a:xfrm>
          <a:custGeom>
            <a:avLst/>
            <a:gdLst>
              <a:gd name="connsiteX0" fmla="*/ 0 w 564596"/>
              <a:gd name="connsiteY0" fmla="*/ 773251 h 834620"/>
              <a:gd name="connsiteX1" fmla="*/ 55232 w 564596"/>
              <a:gd name="connsiteY1" fmla="*/ 0 h 834620"/>
              <a:gd name="connsiteX2" fmla="*/ 564596 w 564596"/>
              <a:gd name="connsiteY2" fmla="*/ 30684 h 834620"/>
              <a:gd name="connsiteX3" fmla="*/ 503226 w 564596"/>
              <a:gd name="connsiteY3" fmla="*/ 834620 h 834620"/>
              <a:gd name="connsiteX4" fmla="*/ 0 w 564596"/>
              <a:gd name="connsiteY4" fmla="*/ 773251 h 8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96" h="834620">
                <a:moveTo>
                  <a:pt x="0" y="773251"/>
                </a:moveTo>
                <a:lnTo>
                  <a:pt x="55232" y="0"/>
                </a:lnTo>
                <a:lnTo>
                  <a:pt x="564596" y="30684"/>
                </a:lnTo>
                <a:lnTo>
                  <a:pt x="503226" y="834620"/>
                </a:lnTo>
                <a:lnTo>
                  <a:pt x="0" y="77325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 rot="293643">
            <a:off x="2753185" y="2522997"/>
            <a:ext cx="571504" cy="9286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40681" y="602951"/>
            <a:ext cx="216477" cy="399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723" y="500048"/>
            <a:ext cx="1817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i="1" dirty="0">
                <a:solidFill>
                  <a:prstClr val="black"/>
                </a:solidFill>
              </a:rPr>
              <a:t>- </a:t>
            </a:r>
            <a:r>
              <a:rPr lang="ru-RU" sz="800" i="1" dirty="0" smtClean="0">
                <a:solidFill>
                  <a:prstClr val="black"/>
                </a:solidFill>
              </a:rPr>
              <a:t>проект на стадии реализации</a:t>
            </a:r>
            <a:endParaRPr lang="ru-RU" sz="1600" i="1" dirty="0">
              <a:solidFill>
                <a:prstClr val="black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 rot="19793935">
            <a:off x="4572000" y="3231471"/>
            <a:ext cx="428628" cy="2857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pic>
        <p:nvPicPr>
          <p:cNvPr id="1026" name="Picture 2" descr="C:\Users\a.zhumabaev\Desktop\1419751229_zhalagash-zavod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16" y="2643188"/>
            <a:ext cx="601634" cy="399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Users\a.zhumabaev\Desktop\Без названия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42" y="2143122"/>
            <a:ext cx="464166" cy="35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Users\a.zhumabaev\Desktop\114051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1214428"/>
            <a:ext cx="1057275" cy="483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 descr="C:\Users\a.zhumabaev\Desktop\Без названия (1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0100" y="2357436"/>
            <a:ext cx="429409" cy="285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C:\Users\a.zhumabaev\Desktop\images (1)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14546" y="2428874"/>
            <a:ext cx="399438" cy="285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 descr="C:\Users\a.zhumabaev\Desktop\Без названия (2)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2714626"/>
            <a:ext cx="434969" cy="43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9" name="Прямая соединительная линия 58"/>
          <p:cNvCxnSpPr/>
          <p:nvPr/>
        </p:nvCxnSpPr>
        <p:spPr>
          <a:xfrm>
            <a:off x="357158" y="3286130"/>
            <a:ext cx="4071966" cy="428628"/>
          </a:xfrm>
          <a:prstGeom prst="line">
            <a:avLst/>
          </a:prstGeom>
          <a:ln w="635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467713">
            <a:off x="2500298" y="341518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</a:rPr>
              <a:t>автодорога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504" y="4803998"/>
            <a:ext cx="3329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 smtClean="0">
                <a:latin typeface="Arial" pitchFamily="34" charset="0"/>
                <a:cs typeface="Arial" pitchFamily="34" charset="0"/>
              </a:rPr>
              <a:t>* Примечание - по итогам 1 полугодия 2018 года</a:t>
            </a:r>
            <a:endParaRPr lang="ru-RU" sz="105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91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143</Words>
  <Application>Microsoft Office PowerPoint</Application>
  <PresentationFormat>Экран (16:9)</PresentationFormat>
  <Paragraphs>45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8_Тема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a.kazakaeva</cp:lastModifiedBy>
  <cp:revision>268</cp:revision>
  <cp:lastPrinted>2018-02-17T00:51:30Z</cp:lastPrinted>
  <dcterms:created xsi:type="dcterms:W3CDTF">2018-02-11T11:16:31Z</dcterms:created>
  <dcterms:modified xsi:type="dcterms:W3CDTF">2018-08-13T12:24:27Z</dcterms:modified>
</cp:coreProperties>
</file>