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"/>
  </p:notesMasterIdLst>
  <p:sldIdLst>
    <p:sldId id="368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DF4"/>
    <a:srgbClr val="FFFFFF"/>
    <a:srgbClr val="DCE6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5520" autoAdjust="0"/>
  </p:normalViewPr>
  <p:slideViewPr>
    <p:cSldViewPr>
      <p:cViewPr varScale="1">
        <p:scale>
          <a:sx n="148" d="100"/>
          <a:sy n="148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1"/>
  <c:chart>
    <c:title>
      <c:tx>
        <c:rich>
          <a:bodyPr/>
          <a:lstStyle/>
          <a:p>
            <a:pPr>
              <a:defRPr sz="12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Проекты ИЗ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26685463176422641"/>
          <c:y val="0"/>
        </c:manualLayout>
      </c:layout>
    </c:title>
    <c:plotArea>
      <c:layout>
        <c:manualLayout>
          <c:layoutTarget val="inner"/>
          <c:xMode val="edge"/>
          <c:yMode val="edge"/>
          <c:x val="0.20514272148700041"/>
          <c:y val="0.17946697525100774"/>
          <c:w val="0.60149171101646115"/>
          <c:h val="0.6117213008074886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explosion val="6"/>
          <c:dLbls>
            <c:dLbl>
              <c:idx val="0"/>
              <c:layout>
                <c:manualLayout>
                  <c:x val="0.31206663328137962"/>
                  <c:y val="0.17766548526899634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Действующие </a:t>
                    </a:r>
                    <a:r>
                      <a:rPr lang="ru-RU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howCatName val="1"/>
              <c:separator>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9FA-43F4-9F9D-AF188B887472}"/>
                </c:ext>
                <c:ext xmlns:c15="http://schemas.microsoft.com/office/drawing/2012/chart" uri="{CE6537A1-D6FC-4f65-9D91-7224C49458BB}">
                  <c15:layout>
                    <c:manualLayout>
                      <c:w val="0.2785833130848599"/>
                      <c:h val="0.1947533117173397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31650327136312811"/>
                  <c:y val="-0.24354145171705119"/>
                </c:manualLayout>
              </c:layout>
              <c:tx>
                <c:rich>
                  <a:bodyPr/>
                  <a:lstStyle/>
                  <a:p>
                    <a:pPr>
                      <a:defRPr sz="9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На стадии </a:t>
                    </a:r>
                    <a:r>
                      <a:rPr lang="ru-RU" sz="9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реализации </a:t>
                    </a:r>
                    <a:r>
                      <a:rPr lang="ru-RU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8</a:t>
                    </a:r>
                    <a:endParaRPr lang="ru-RU" sz="9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solidFill>
                  <a:schemeClr val="bg1">
                    <a:lumMod val="95000"/>
                  </a:schemeClr>
                </a:solidFill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FA-43F4-9F9D-AF188B887472}"/>
                </c:ext>
                <c:ext xmlns:c15="http://schemas.microsoft.com/office/drawing/2012/chart" uri="{CE6537A1-D6FC-4f65-9D91-7224C49458BB}">
                  <c15:layout>
                    <c:manualLayout>
                      <c:w val="0.29254587020037098"/>
                      <c:h val="0.36555172654447782"/>
                    </c:manualLayout>
                  </c15:layout>
                </c:ext>
              </c:extLst>
            </c:dLbl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800" b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Действующие</c:v>
                </c:pt>
                <c:pt idx="1">
                  <c:v>На стадии реализации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FA-43F4-9F9D-AF188B887472}"/>
            </c:ext>
          </c:extLst>
        </c:ser>
        <c:dLbls>
          <c:showCatNam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1"/>
  <c:chart>
    <c:title>
      <c:tx>
        <c:rich>
          <a:bodyPr/>
          <a:lstStyle/>
          <a:p>
            <a:pPr>
              <a:defRPr sz="11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Финансирование </a:t>
            </a:r>
            <a:endParaRPr lang="ru-RU" sz="11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defRPr sz="11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ИЗ, </a:t>
            </a: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млрд. </a:t>
            </a:r>
            <a:r>
              <a:rPr lang="ru-RU" sz="11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тг</a:t>
            </a: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c:rich>
      </c:tx>
      <c:layout>
        <c:manualLayout>
          <c:xMode val="edge"/>
          <c:yMode val="edge"/>
          <c:x val="0.18625552589272695"/>
          <c:y val="1.801619784474958E-3"/>
        </c:manualLayout>
      </c:layout>
    </c:title>
    <c:plotArea>
      <c:layout>
        <c:manualLayout>
          <c:layoutTarget val="inner"/>
          <c:xMode val="edge"/>
          <c:yMode val="edge"/>
          <c:x val="0.28635315378388088"/>
          <c:y val="0.25263022853983874"/>
          <c:w val="0.37711627517395296"/>
          <c:h val="0.5915510415556253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dLbls>
            <c:dLbl>
              <c:idx val="0"/>
              <c:layout>
                <c:manualLayout>
                  <c:x val="0.22579659973631391"/>
                  <c:y val="-0.18815120467441929"/>
                </c:manualLayout>
              </c:layout>
              <c:tx>
                <c:rich>
                  <a:bodyPr/>
                  <a:lstStyle/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РБ</a:t>
                    </a:r>
                    <a:b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</a:br>
                    <a:r>
                      <a:rPr lang="ru-RU" sz="1000" b="1" dirty="0" smtClean="0">
                        <a:latin typeface="Arial" pitchFamily="34" charset="0"/>
                        <a:cs typeface="Arial" pitchFamily="34" charset="0"/>
                      </a:rPr>
                      <a:t>2,5</a:t>
                    </a:r>
                    <a:endParaRPr lang="ru-RU" sz="10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solidFill>
                  <a:schemeClr val="bg1"/>
                </a:solidFill>
              </c:spPr>
              <c:showCatName val="1"/>
            </c:dLbl>
            <c:dLbl>
              <c:idx val="1"/>
              <c:layout>
                <c:manualLayout>
                  <c:x val="-0.17766379735752791"/>
                  <c:y val="4.3058526923277163E-2"/>
                </c:manualLayout>
              </c:layout>
              <c:tx>
                <c:rich>
                  <a:bodyPr/>
                  <a:lstStyle/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МБ</a:t>
                    </a:r>
                    <a:b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</a:b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2,1</a:t>
                    </a:r>
                    <a:endParaRPr lang="ru-RU" sz="10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noFill/>
              </c:spPr>
              <c:showCatName val="1"/>
            </c:dLbl>
            <c:dLbl>
              <c:idx val="2"/>
              <c:layout>
                <c:manualLayout>
                  <c:x val="-0.18565498200541367"/>
                  <c:y val="-6.2966828380686554E-2"/>
                </c:manualLayout>
              </c:layout>
              <c:tx>
                <c:rich>
                  <a:bodyPr/>
                  <a:lstStyle/>
                  <a:p>
                    <a:r>
                      <a:rPr lang="ru-RU" dirty="0" err="1"/>
                      <a:t>Нац</a:t>
                    </a:r>
                    <a:r>
                      <a:rPr lang="ru-RU" dirty="0"/>
                      <a:t>. </a:t>
                    </a:r>
                    <a:r>
                      <a:rPr lang="ru-RU" dirty="0" smtClean="0"/>
                      <a:t>Фонд</a:t>
                    </a:r>
                  </a:p>
                  <a:p>
                    <a:r>
                      <a:rPr lang="ru-RU" dirty="0" smtClean="0"/>
                      <a:t>1,1</a:t>
                    </a:r>
                    <a:endParaRPr lang="ru-RU" dirty="0"/>
                  </a:p>
                </c:rich>
              </c:tx>
              <c:showCatName val="1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РБ</c:v>
                </c:pt>
                <c:pt idx="1">
                  <c:v>МБ</c:v>
                </c:pt>
                <c:pt idx="2">
                  <c:v>Нац. Фонд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2.5</c:v>
                </c:pt>
                <c:pt idx="1">
                  <c:v>2.1</c:v>
                </c:pt>
                <c:pt idx="2">
                  <c:v>1.1000000000000001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EAE-4280-96BC-F0AC4386DE01}"/>
            </c:ext>
          </c:extLst>
        </c:ser>
        <c:dLbls>
          <c:showCatNam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0.3657</cdr:x>
      <cdr:y>0.35572</cdr:y>
    </cdr:from>
    <cdr:to>
      <cdr:x>0.63861</cdr:x>
      <cdr:y>0.63079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326" y="565768"/>
          <a:ext cx="736801" cy="4374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kk-KZ" sz="20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9</a:t>
          </a:r>
          <a:endParaRPr lang="ru-RU" sz="2000" b="1" dirty="0">
            <a:solidFill>
              <a:schemeClr val="accent5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pPr/>
              <a:t>13.08.2018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3FC-ECB1-4388-BF00-AEA806D3D42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321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8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5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1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0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3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3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0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2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0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6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9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6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872" y="205923"/>
            <a:ext cx="533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120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Направленность</a:t>
            </a:r>
            <a:r>
              <a:rPr lang="ru-RU" sz="1200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: смешанная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4796" y="-54858"/>
            <a:ext cx="533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 «</a:t>
            </a:r>
            <a:r>
              <a:rPr lang="kk-KZ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ӨНДІРІС</a:t>
            </a:r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64" y="285734"/>
            <a:ext cx="27168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Общая территория </a:t>
            </a:r>
            <a:r>
              <a:rPr lang="ru-RU" sz="105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ИЗ:  </a:t>
            </a:r>
            <a:r>
              <a:rPr lang="ru-RU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ru-RU" sz="105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760 </a:t>
            </a:r>
            <a:r>
              <a:rPr lang="ru-RU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га</a:t>
            </a: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Полезная                                150 га</a:t>
            </a: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050" i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выделенная:</a:t>
            </a:r>
            <a:r>
              <a:rPr lang="ru-RU" sz="1050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ru-RU" sz="105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120,2 га</a:t>
            </a:r>
          </a:p>
          <a:p>
            <a:pPr>
              <a:buFontTx/>
              <a:buChar char="-"/>
            </a:pPr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свободная :</a:t>
            </a:r>
            <a:r>
              <a:rPr lang="ru-RU" sz="105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1050" b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29,8 га</a:t>
            </a:r>
          </a:p>
          <a:p>
            <a:endParaRPr lang="ru-RU" sz="1050" dirty="0">
              <a:solidFill>
                <a:srgbClr val="4472C4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050" i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ru-RU" sz="1050" dirty="0" smtClean="0">
              <a:solidFill>
                <a:srgbClr val="4472C4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32868" y="140241"/>
            <a:ext cx="214688" cy="3965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31973" y="244326"/>
            <a:ext cx="214688" cy="3965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189" y="47766"/>
            <a:ext cx="1258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действующий проект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613" y="246053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проект </a:t>
            </a:r>
            <a:r>
              <a:rPr lang="ru-RU" sz="800" i="1" dirty="0" smtClean="0">
                <a:solidFill>
                  <a:prstClr val="black"/>
                </a:solidFill>
              </a:rPr>
              <a:t>приостановлен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2" y="369273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свободная полезная площадь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31079" y="456425"/>
            <a:ext cx="216477" cy="3997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8" name="Прямоугольник 157"/>
          <p:cNvSpPr/>
          <p:nvPr/>
        </p:nvSpPr>
        <p:spPr>
          <a:xfrm>
            <a:off x="131973" y="345806"/>
            <a:ext cx="214688" cy="3965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1242" y="147605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проект на стадии </a:t>
            </a:r>
            <a:r>
              <a:rPr lang="ru-RU" sz="800" i="1" dirty="0" smtClean="0">
                <a:solidFill>
                  <a:prstClr val="black"/>
                </a:solidFill>
              </a:rPr>
              <a:t>строительства 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 flipH="1">
            <a:off x="4474442" y="1000114"/>
            <a:ext cx="1812070" cy="1277273"/>
          </a:xfrm>
          <a:prstGeom prst="rect">
            <a:avLst/>
          </a:prstGeom>
          <a:solidFill>
            <a:srgbClr val="E9EDF4"/>
          </a:solidFill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rgbClr val="002060"/>
                </a:solidFill>
              </a:rPr>
              <a:t>1. </a:t>
            </a:r>
            <a:r>
              <a:rPr lang="ru-RU" sz="700" i="1" dirty="0" smtClean="0">
                <a:solidFill>
                  <a:srgbClr val="002060"/>
                </a:solidFill>
              </a:rPr>
              <a:t>ИП «</a:t>
            </a:r>
            <a:r>
              <a:rPr lang="ru-RU" sz="700" i="1" dirty="0" err="1" smtClean="0">
                <a:solidFill>
                  <a:srgbClr val="002060"/>
                </a:solidFill>
              </a:rPr>
              <a:t>Узаков</a:t>
            </a:r>
            <a:r>
              <a:rPr lang="ru-RU" sz="700" i="1" dirty="0" smtClean="0">
                <a:solidFill>
                  <a:srgbClr val="002060"/>
                </a:solidFill>
              </a:rPr>
              <a:t>»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5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га</a:t>
            </a:r>
            <a:br>
              <a:rPr lang="ru-RU" sz="700" i="1" dirty="0" smtClean="0">
                <a:solidFill>
                  <a:srgbClr val="002060"/>
                </a:solidFill>
              </a:rPr>
            </a:br>
            <a:r>
              <a:rPr lang="ru-RU" sz="700" i="1" dirty="0">
                <a:solidFill>
                  <a:srgbClr val="002060"/>
                </a:solidFill>
              </a:rPr>
              <a:t>2. ТОО </a:t>
            </a:r>
            <a:r>
              <a:rPr lang="ru-RU" sz="700" i="1" dirty="0" smtClean="0">
                <a:solidFill>
                  <a:srgbClr val="002060"/>
                </a:solidFill>
              </a:rPr>
              <a:t>«Орда </a:t>
            </a:r>
            <a:r>
              <a:rPr lang="ru-RU" sz="700" i="1" dirty="0" err="1" smtClean="0">
                <a:solidFill>
                  <a:srgbClr val="002060"/>
                </a:solidFill>
              </a:rPr>
              <a:t>Гласс</a:t>
            </a:r>
            <a:r>
              <a:rPr lang="ru-RU" sz="700" i="1" dirty="0" smtClean="0">
                <a:solidFill>
                  <a:srgbClr val="002060"/>
                </a:solidFill>
              </a:rPr>
              <a:t> </a:t>
            </a:r>
            <a:r>
              <a:rPr lang="en-US" sz="700" i="1" dirty="0">
                <a:solidFill>
                  <a:srgbClr val="002060"/>
                </a:solidFill>
              </a:rPr>
              <a:t>ltd</a:t>
            </a:r>
            <a:r>
              <a:rPr lang="ru-RU" sz="700" i="1" dirty="0">
                <a:solidFill>
                  <a:srgbClr val="002060"/>
                </a:solidFill>
              </a:rPr>
              <a:t>»</a:t>
            </a:r>
            <a:r>
              <a:rPr lang="en-US" sz="700" i="1" dirty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50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га</a:t>
            </a:r>
            <a:endParaRPr lang="ru-RU" sz="700" i="1" dirty="0">
              <a:solidFill>
                <a:srgbClr val="002060"/>
              </a:solidFill>
            </a:endParaRPr>
          </a:p>
          <a:p>
            <a:r>
              <a:rPr lang="ru-RU" sz="700" i="1" dirty="0" smtClean="0">
                <a:solidFill>
                  <a:srgbClr val="002060"/>
                </a:solidFill>
              </a:rPr>
              <a:t>3</a:t>
            </a:r>
            <a:r>
              <a:rPr lang="ru-RU" sz="700" i="1" dirty="0">
                <a:solidFill>
                  <a:srgbClr val="002060"/>
                </a:solidFill>
              </a:rPr>
              <a:t>. </a:t>
            </a:r>
            <a:r>
              <a:rPr lang="ru-RU" sz="700" i="1" dirty="0" smtClean="0">
                <a:solidFill>
                  <a:srgbClr val="002060"/>
                </a:solidFill>
              </a:rPr>
              <a:t>ИП «АРДИ»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1 га </a:t>
            </a:r>
          </a:p>
          <a:p>
            <a:r>
              <a:rPr lang="ru-RU" sz="700" i="1" dirty="0" smtClean="0">
                <a:solidFill>
                  <a:srgbClr val="002060"/>
                </a:solidFill>
              </a:rPr>
              <a:t>4. ИП «АРДИ» 1 га</a:t>
            </a:r>
            <a:br>
              <a:rPr lang="ru-RU" sz="700" i="1" dirty="0" smtClean="0">
                <a:solidFill>
                  <a:srgbClr val="002060"/>
                </a:solidFill>
              </a:rPr>
            </a:br>
            <a:r>
              <a:rPr lang="ru-RU" sz="700" i="1" dirty="0" smtClean="0">
                <a:solidFill>
                  <a:srgbClr val="002060"/>
                </a:solidFill>
              </a:rPr>
              <a:t>5. ТОО «</a:t>
            </a:r>
            <a:r>
              <a:rPr lang="ru-RU" sz="700" i="1" dirty="0" err="1" smtClean="0">
                <a:solidFill>
                  <a:srgbClr val="002060"/>
                </a:solidFill>
              </a:rPr>
              <a:t>Тримо</a:t>
            </a:r>
            <a:r>
              <a:rPr lang="ru-RU" sz="700" i="1" dirty="0" smtClean="0">
                <a:solidFill>
                  <a:srgbClr val="002060"/>
                </a:solidFill>
              </a:rPr>
              <a:t>»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4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га</a:t>
            </a:r>
          </a:p>
          <a:p>
            <a:r>
              <a:rPr lang="ru-RU" sz="700" i="1" dirty="0" smtClean="0">
                <a:solidFill>
                  <a:srgbClr val="002060"/>
                </a:solidFill>
              </a:rPr>
              <a:t>6.ТОО «</a:t>
            </a:r>
            <a:r>
              <a:rPr lang="ru-RU" sz="700" i="1" dirty="0" err="1" smtClean="0">
                <a:solidFill>
                  <a:srgbClr val="002060"/>
                </a:solidFill>
              </a:rPr>
              <a:t>Экосервис-К</a:t>
            </a:r>
            <a:r>
              <a:rPr lang="ru-RU" sz="700" i="1" dirty="0" smtClean="0">
                <a:solidFill>
                  <a:srgbClr val="002060"/>
                </a:solidFill>
              </a:rPr>
              <a:t>»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2 га</a:t>
            </a:r>
          </a:p>
          <a:p>
            <a:r>
              <a:rPr lang="ru-RU" sz="700" i="1" dirty="0" smtClean="0">
                <a:solidFill>
                  <a:srgbClr val="002060"/>
                </a:solidFill>
              </a:rPr>
              <a:t>7. СПК «Байконур»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50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 smtClean="0">
                <a:solidFill>
                  <a:srgbClr val="002060"/>
                </a:solidFill>
              </a:rPr>
              <a:t>га</a:t>
            </a:r>
            <a:br>
              <a:rPr lang="ru-RU" sz="700" i="1" dirty="0" smtClean="0">
                <a:solidFill>
                  <a:srgbClr val="002060"/>
                </a:solidFill>
              </a:rPr>
            </a:br>
            <a:r>
              <a:rPr lang="ru-RU" sz="700" i="1" dirty="0" smtClean="0">
                <a:solidFill>
                  <a:srgbClr val="002060"/>
                </a:solidFill>
              </a:rPr>
              <a:t>8. ТОО «</a:t>
            </a:r>
            <a:r>
              <a:rPr lang="ru-RU" sz="700" i="1" dirty="0" err="1" smtClean="0">
                <a:solidFill>
                  <a:srgbClr val="002060"/>
                </a:solidFill>
              </a:rPr>
              <a:t>Шах-Исмаран</a:t>
            </a:r>
            <a:r>
              <a:rPr lang="ru-RU" sz="700" i="1" dirty="0" smtClean="0">
                <a:solidFill>
                  <a:srgbClr val="002060"/>
                </a:solidFill>
              </a:rPr>
              <a:t>»</a:t>
            </a:r>
            <a:r>
              <a:rPr lang="en-US" sz="700" i="1" dirty="0" smtClean="0">
                <a:solidFill>
                  <a:srgbClr val="002060"/>
                </a:solidFill>
              </a:rPr>
              <a:t> </a:t>
            </a:r>
            <a:r>
              <a:rPr lang="kk-KZ" sz="700" i="1" dirty="0" smtClean="0">
                <a:solidFill>
                  <a:srgbClr val="002060"/>
                </a:solidFill>
              </a:rPr>
              <a:t>5</a:t>
            </a:r>
            <a:r>
              <a:rPr lang="ru-RU" sz="700" i="1" dirty="0" smtClean="0">
                <a:solidFill>
                  <a:srgbClr val="002060"/>
                </a:solidFill>
              </a:rPr>
              <a:t> </a:t>
            </a:r>
            <a:r>
              <a:rPr lang="ru-RU" sz="700" i="1" dirty="0">
                <a:solidFill>
                  <a:srgbClr val="002060"/>
                </a:solidFill>
              </a:rPr>
              <a:t>га </a:t>
            </a:r>
            <a:endParaRPr lang="en-US" sz="700" i="1" dirty="0" smtClean="0">
              <a:solidFill>
                <a:srgbClr val="002060"/>
              </a:solidFill>
            </a:endParaRPr>
          </a:p>
          <a:p>
            <a:r>
              <a:rPr lang="ru-RU" sz="700" i="1" dirty="0">
                <a:solidFill>
                  <a:srgbClr val="002060"/>
                </a:solidFill>
              </a:rPr>
              <a:t>9</a:t>
            </a:r>
            <a:r>
              <a:rPr lang="ru-RU" sz="700" i="1" dirty="0" smtClean="0">
                <a:solidFill>
                  <a:srgbClr val="002060"/>
                </a:solidFill>
              </a:rPr>
              <a:t>. ТОО «</a:t>
            </a:r>
            <a:r>
              <a:rPr lang="en-US" sz="700" i="1" dirty="0" err="1" smtClean="0">
                <a:solidFill>
                  <a:srgbClr val="002060"/>
                </a:solidFill>
              </a:rPr>
              <a:t>Kaz</a:t>
            </a:r>
            <a:r>
              <a:rPr lang="en-US" sz="700" i="1" dirty="0" smtClean="0">
                <a:solidFill>
                  <a:srgbClr val="002060"/>
                </a:solidFill>
              </a:rPr>
              <a:t>-Pump</a:t>
            </a:r>
            <a:r>
              <a:rPr lang="ru-RU" sz="700" i="1" dirty="0" smtClean="0">
                <a:solidFill>
                  <a:srgbClr val="002060"/>
                </a:solidFill>
              </a:rPr>
              <a:t>» </a:t>
            </a:r>
            <a:r>
              <a:rPr lang="en-US" sz="700" i="1" dirty="0" smtClean="0">
                <a:solidFill>
                  <a:srgbClr val="002060"/>
                </a:solidFill>
              </a:rPr>
              <a:t>2.2</a:t>
            </a:r>
            <a:r>
              <a:rPr lang="ru-RU" sz="700" i="1" dirty="0" smtClean="0">
                <a:solidFill>
                  <a:srgbClr val="002060"/>
                </a:solidFill>
              </a:rPr>
              <a:t> га</a:t>
            </a:r>
            <a:endParaRPr lang="en-US" sz="700" i="1" dirty="0" smtClean="0">
              <a:solidFill>
                <a:srgbClr val="002060"/>
              </a:solidFill>
            </a:endParaRPr>
          </a:p>
          <a:p>
            <a:r>
              <a:rPr lang="ru-RU" sz="700" i="1" dirty="0">
                <a:solidFill>
                  <a:srgbClr val="4472C4">
                    <a:lumMod val="75000"/>
                  </a:srgbClr>
                </a:solidFill>
              </a:rPr>
              <a:t/>
            </a:r>
            <a:br>
              <a:rPr lang="ru-RU" sz="700" i="1" dirty="0">
                <a:solidFill>
                  <a:srgbClr val="4472C4">
                    <a:lumMod val="75000"/>
                  </a:srgbClr>
                </a:solidFill>
              </a:rPr>
            </a:br>
            <a:endParaRPr lang="ru-RU" sz="700" i="1" dirty="0">
              <a:solidFill>
                <a:srgbClr val="4472C4">
                  <a:lumMod val="75000"/>
                </a:srgb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372200" y="1390250"/>
            <a:ext cx="2771800" cy="2981700"/>
            <a:chOff x="6372200" y="1563638"/>
            <a:chExt cx="2771800" cy="2981700"/>
          </a:xfrm>
        </p:grpSpPr>
        <p:sp>
          <p:nvSpPr>
            <p:cNvPr id="78" name="Прямоугольник 77"/>
            <p:cNvSpPr/>
            <p:nvPr/>
          </p:nvSpPr>
          <p:spPr>
            <a:xfrm>
              <a:off x="8000054" y="1583740"/>
              <a:ext cx="82138" cy="99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714147" y="2340113"/>
              <a:ext cx="64882" cy="81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6605358" y="1949140"/>
              <a:ext cx="282460" cy="176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:p14="http://schemas.microsoft.com/office/powerpoint/2010/main" xmlns="" val="2324569308"/>
                </p:ext>
              </p:extLst>
            </p:nvPr>
          </p:nvGraphicFramePr>
          <p:xfrm>
            <a:off x="6372200" y="1563638"/>
            <a:ext cx="2699792" cy="15904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Диаграмма 9"/>
            <p:cNvGraphicFramePr/>
            <p:nvPr>
              <p:extLst>
                <p:ext uri="{D42A27DB-BD31-4B8C-83A1-F6EECF244321}">
                  <p14:modId xmlns:p14="http://schemas.microsoft.com/office/powerpoint/2010/main" xmlns="" val="1485574219"/>
                </p:ext>
              </p:extLst>
            </p:nvPr>
          </p:nvGraphicFramePr>
          <p:xfrm>
            <a:off x="6612961" y="2931790"/>
            <a:ext cx="2531039" cy="16135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1" name="TextBox 1"/>
            <p:cNvSpPr txBox="1"/>
            <p:nvPr/>
          </p:nvSpPr>
          <p:spPr>
            <a:xfrm>
              <a:off x="7452320" y="3582626"/>
              <a:ext cx="736801" cy="43749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b="1" dirty="0" smtClean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5,7</a:t>
              </a:r>
              <a:endParaRPr lang="ru-RU" sz="20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2771800" y="4199324"/>
            <a:ext cx="1320445" cy="545254"/>
            <a:chOff x="4953470" y="1726649"/>
            <a:chExt cx="1597739" cy="702000"/>
          </a:xfrm>
        </p:grpSpPr>
        <p:sp>
          <p:nvSpPr>
            <p:cNvPr id="65" name="TextBox 64"/>
            <p:cNvSpPr txBox="1"/>
            <p:nvPr/>
          </p:nvSpPr>
          <p:spPr>
            <a:xfrm>
              <a:off x="4953470" y="1747288"/>
              <a:ext cx="1597739" cy="63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0 *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Объем налоговых отчислений, млрд.тг.</a:t>
              </a:r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5006011" y="1726649"/>
              <a:ext cx="1443273" cy="702000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107504" y="4185281"/>
            <a:ext cx="1322591" cy="584775"/>
            <a:chOff x="335780" y="1726676"/>
            <a:chExt cx="1600336" cy="752111"/>
          </a:xfrm>
        </p:grpSpPr>
        <p:sp>
          <p:nvSpPr>
            <p:cNvPr id="68" name="Скругленный прямоугольник 67"/>
            <p:cNvSpPr/>
            <p:nvPr/>
          </p:nvSpPr>
          <p:spPr>
            <a:xfrm>
              <a:off x="424899" y="1742590"/>
              <a:ext cx="1442689" cy="702644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5780" y="1726676"/>
              <a:ext cx="1600336" cy="7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31,7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Фактически вложенные инвестиции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в </a:t>
              </a:r>
              <a:r>
                <a:rPr lang="kk-KZ" sz="6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проекты </a:t>
              </a:r>
              <a:r>
                <a:rPr lang="kk-KZ" sz="600" b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ИЗ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</a:p>
            <a:p>
              <a:pPr algn="ctr"/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млрд. тг.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1403648" y="4198966"/>
            <a:ext cx="1413715" cy="532665"/>
            <a:chOff x="2670505" y="1726006"/>
            <a:chExt cx="1710595" cy="702643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2806838" y="1726006"/>
              <a:ext cx="144268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70505" y="1769100"/>
              <a:ext cx="1710595" cy="64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0 *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Объем производства,</a:t>
              </a: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млн.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тг.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4139952" y="4199327"/>
            <a:ext cx="1192305" cy="546524"/>
            <a:chOff x="7252548" y="1715904"/>
            <a:chExt cx="1442689" cy="702643"/>
          </a:xfrm>
        </p:grpSpPr>
        <p:sp>
          <p:nvSpPr>
            <p:cNvPr id="75" name="Скругленный прямоугольник 74"/>
            <p:cNvSpPr/>
            <p:nvPr/>
          </p:nvSpPr>
          <p:spPr>
            <a:xfrm>
              <a:off x="7252548" y="1715904"/>
              <a:ext cx="144268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06106" y="1735280"/>
              <a:ext cx="1335571" cy="63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43</a:t>
              </a:r>
            </a:p>
            <a:p>
              <a:pPr algn="ctr"/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Постоянные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рабочие места</a:t>
              </a:r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5436096" y="4154767"/>
            <a:ext cx="1531008" cy="563353"/>
            <a:chOff x="7252548" y="1646534"/>
            <a:chExt cx="1389129" cy="772013"/>
          </a:xfrm>
        </p:grpSpPr>
        <p:sp>
          <p:nvSpPr>
            <p:cNvPr id="79" name="Скругленный прямоугольник 78"/>
            <p:cNvSpPr/>
            <p:nvPr/>
          </p:nvSpPr>
          <p:spPr>
            <a:xfrm>
              <a:off x="7252548" y="1715904"/>
              <a:ext cx="138912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06106" y="1646534"/>
              <a:ext cx="1335571" cy="54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14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привлеченных инвестиций (факт) на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600" b="1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., затраченных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бюджетом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7055136" y="4166377"/>
            <a:ext cx="2053368" cy="534640"/>
            <a:chOff x="7234726" y="1692944"/>
            <a:chExt cx="985268" cy="674496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7252548" y="1769140"/>
              <a:ext cx="949926" cy="598300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34726" y="1692944"/>
              <a:ext cx="985268" cy="62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14,3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привлеченных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инвестиций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на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600" b="1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., затраченных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бюджетом после завершения реализуемых проектов (к 2023 г.)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Полилиния 84"/>
          <p:cNvSpPr/>
          <p:nvPr/>
        </p:nvSpPr>
        <p:spPr>
          <a:xfrm>
            <a:off x="179512" y="843558"/>
            <a:ext cx="5071965" cy="2664288"/>
          </a:xfrm>
          <a:custGeom>
            <a:avLst/>
            <a:gdLst>
              <a:gd name="connsiteX0" fmla="*/ 611747 w 6439437"/>
              <a:gd name="connsiteY0" fmla="*/ 212502 h 3535251"/>
              <a:gd name="connsiteX1" fmla="*/ 0 w 6439437"/>
              <a:gd name="connsiteY1" fmla="*/ 2189409 h 3535251"/>
              <a:gd name="connsiteX2" fmla="*/ 25758 w 6439437"/>
              <a:gd name="connsiteY2" fmla="*/ 3496614 h 3535251"/>
              <a:gd name="connsiteX3" fmla="*/ 2401910 w 6439437"/>
              <a:gd name="connsiteY3" fmla="*/ 3206840 h 3535251"/>
              <a:gd name="connsiteX4" fmla="*/ 2401910 w 6439437"/>
              <a:gd name="connsiteY4" fmla="*/ 3535251 h 3535251"/>
              <a:gd name="connsiteX5" fmla="*/ 6439437 w 6439437"/>
              <a:gd name="connsiteY5" fmla="*/ 3528811 h 3535251"/>
              <a:gd name="connsiteX6" fmla="*/ 5286778 w 6439437"/>
              <a:gd name="connsiteY6" fmla="*/ 1860997 h 3535251"/>
              <a:gd name="connsiteX7" fmla="*/ 3599645 w 6439437"/>
              <a:gd name="connsiteY7" fmla="*/ 1616299 h 3535251"/>
              <a:gd name="connsiteX8" fmla="*/ 4243589 w 6439437"/>
              <a:gd name="connsiteY8" fmla="*/ 0 h 3535251"/>
              <a:gd name="connsiteX9" fmla="*/ 2955701 w 6439437"/>
              <a:gd name="connsiteY9" fmla="*/ 315533 h 3535251"/>
              <a:gd name="connsiteX10" fmla="*/ 2582214 w 6439437"/>
              <a:gd name="connsiteY10" fmla="*/ 154547 h 3535251"/>
              <a:gd name="connsiteX11" fmla="*/ 1732208 w 6439437"/>
              <a:gd name="connsiteY11" fmla="*/ 218941 h 3535251"/>
              <a:gd name="connsiteX12" fmla="*/ 611747 w 6439437"/>
              <a:gd name="connsiteY12" fmla="*/ 212502 h 353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9437" h="3535251">
                <a:moveTo>
                  <a:pt x="611747" y="212502"/>
                </a:moveTo>
                <a:lnTo>
                  <a:pt x="0" y="2189409"/>
                </a:lnTo>
                <a:lnTo>
                  <a:pt x="25758" y="3496614"/>
                </a:lnTo>
                <a:lnTo>
                  <a:pt x="2401910" y="3206840"/>
                </a:lnTo>
                <a:lnTo>
                  <a:pt x="2401910" y="3535251"/>
                </a:lnTo>
                <a:lnTo>
                  <a:pt x="6439437" y="3528811"/>
                </a:lnTo>
                <a:lnTo>
                  <a:pt x="5286778" y="1860997"/>
                </a:lnTo>
                <a:lnTo>
                  <a:pt x="3599645" y="1616299"/>
                </a:lnTo>
                <a:lnTo>
                  <a:pt x="4243589" y="0"/>
                </a:lnTo>
                <a:lnTo>
                  <a:pt x="2955701" y="315533"/>
                </a:lnTo>
                <a:lnTo>
                  <a:pt x="2582214" y="154547"/>
                </a:lnTo>
                <a:lnTo>
                  <a:pt x="1732208" y="218941"/>
                </a:lnTo>
                <a:lnTo>
                  <a:pt x="611747" y="21250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467544" y="1131591"/>
            <a:ext cx="1732209" cy="1080120"/>
          </a:xfrm>
          <a:custGeom>
            <a:avLst/>
            <a:gdLst>
              <a:gd name="connsiteX0" fmla="*/ 354169 w 1732209"/>
              <a:gd name="connsiteY0" fmla="*/ 70834 h 1384479"/>
              <a:gd name="connsiteX1" fmla="*/ 0 w 1732209"/>
              <a:gd name="connsiteY1" fmla="*/ 1133341 h 1384479"/>
              <a:gd name="connsiteX2" fmla="*/ 1081826 w 1732209"/>
              <a:gd name="connsiteY2" fmla="*/ 1384479 h 1384479"/>
              <a:gd name="connsiteX3" fmla="*/ 1732209 w 1732209"/>
              <a:gd name="connsiteY3" fmla="*/ 334851 h 1384479"/>
              <a:gd name="connsiteX4" fmla="*/ 1435995 w 1732209"/>
              <a:gd name="connsiteY4" fmla="*/ 51516 h 1384479"/>
              <a:gd name="connsiteX5" fmla="*/ 946598 w 1732209"/>
              <a:gd name="connsiteY5" fmla="*/ 0 h 1384479"/>
              <a:gd name="connsiteX6" fmla="*/ 811369 w 1732209"/>
              <a:gd name="connsiteY6" fmla="*/ 160986 h 1384479"/>
              <a:gd name="connsiteX7" fmla="*/ 354169 w 1732209"/>
              <a:gd name="connsiteY7" fmla="*/ 70834 h 138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209" h="1384479">
                <a:moveTo>
                  <a:pt x="354169" y="70834"/>
                </a:moveTo>
                <a:lnTo>
                  <a:pt x="0" y="1133341"/>
                </a:lnTo>
                <a:lnTo>
                  <a:pt x="1081826" y="1384479"/>
                </a:lnTo>
                <a:lnTo>
                  <a:pt x="1732209" y="334851"/>
                </a:lnTo>
                <a:lnTo>
                  <a:pt x="1435995" y="51516"/>
                </a:lnTo>
                <a:lnTo>
                  <a:pt x="946598" y="0"/>
                </a:lnTo>
                <a:lnTo>
                  <a:pt x="811369" y="160986"/>
                </a:lnTo>
                <a:lnTo>
                  <a:pt x="354169" y="70834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Полилиния 86"/>
          <p:cNvSpPr/>
          <p:nvPr/>
        </p:nvSpPr>
        <p:spPr>
          <a:xfrm>
            <a:off x="2123728" y="2787774"/>
            <a:ext cx="798491" cy="623916"/>
          </a:xfrm>
          <a:custGeom>
            <a:avLst/>
            <a:gdLst>
              <a:gd name="connsiteX0" fmla="*/ 0 w 798491"/>
              <a:gd name="connsiteY0" fmla="*/ 1004552 h 1004552"/>
              <a:gd name="connsiteX1" fmla="*/ 798491 w 798491"/>
              <a:gd name="connsiteY1" fmla="*/ 1004552 h 1004552"/>
              <a:gd name="connsiteX2" fmla="*/ 785612 w 798491"/>
              <a:gd name="connsiteY2" fmla="*/ 0 h 1004552"/>
              <a:gd name="connsiteX3" fmla="*/ 12879 w 798491"/>
              <a:gd name="connsiteY3" fmla="*/ 141667 h 1004552"/>
              <a:gd name="connsiteX4" fmla="*/ 0 w 798491"/>
              <a:gd name="connsiteY4" fmla="*/ 1004552 h 100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491" h="1004552">
                <a:moveTo>
                  <a:pt x="0" y="1004552"/>
                </a:moveTo>
                <a:lnTo>
                  <a:pt x="798491" y="1004552"/>
                </a:lnTo>
                <a:lnTo>
                  <a:pt x="785612" y="0"/>
                </a:lnTo>
                <a:lnTo>
                  <a:pt x="12879" y="141667"/>
                </a:lnTo>
                <a:cubicBezTo>
                  <a:pt x="10733" y="429295"/>
                  <a:pt x="8586" y="716924"/>
                  <a:pt x="0" y="100455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3059832" y="2834026"/>
            <a:ext cx="928694" cy="6349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9" name="Полилиния 88"/>
          <p:cNvSpPr/>
          <p:nvPr/>
        </p:nvSpPr>
        <p:spPr>
          <a:xfrm>
            <a:off x="4518130" y="2840465"/>
            <a:ext cx="288032" cy="685497"/>
          </a:xfrm>
          <a:custGeom>
            <a:avLst/>
            <a:gdLst>
              <a:gd name="connsiteX0" fmla="*/ 0 w 367048"/>
              <a:gd name="connsiteY0" fmla="*/ 470078 h 901521"/>
              <a:gd name="connsiteX1" fmla="*/ 328411 w 367048"/>
              <a:gd name="connsiteY1" fmla="*/ 0 h 901521"/>
              <a:gd name="connsiteX2" fmla="*/ 367048 w 367048"/>
              <a:gd name="connsiteY2" fmla="*/ 901521 h 901521"/>
              <a:gd name="connsiteX3" fmla="*/ 0 w 367048"/>
              <a:gd name="connsiteY3" fmla="*/ 470078 h 90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48" h="901521">
                <a:moveTo>
                  <a:pt x="0" y="470078"/>
                </a:moveTo>
                <a:lnTo>
                  <a:pt x="328411" y="0"/>
                </a:lnTo>
                <a:lnTo>
                  <a:pt x="367048" y="901521"/>
                </a:lnTo>
                <a:lnTo>
                  <a:pt x="0" y="47007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0" name="Полилиния 89"/>
          <p:cNvSpPr/>
          <p:nvPr/>
        </p:nvSpPr>
        <p:spPr>
          <a:xfrm>
            <a:off x="4283968" y="3075806"/>
            <a:ext cx="424430" cy="386363"/>
          </a:xfrm>
          <a:custGeom>
            <a:avLst/>
            <a:gdLst>
              <a:gd name="connsiteX0" fmla="*/ 431442 w 431442"/>
              <a:gd name="connsiteY0" fmla="*/ 341290 h 341290"/>
              <a:gd name="connsiteX1" fmla="*/ 0 w 431442"/>
              <a:gd name="connsiteY1" fmla="*/ 328411 h 341290"/>
              <a:gd name="connsiteX2" fmla="*/ 0 w 431442"/>
              <a:gd name="connsiteY2" fmla="*/ 0 h 341290"/>
              <a:gd name="connsiteX3" fmla="*/ 431442 w 431442"/>
              <a:gd name="connsiteY3" fmla="*/ 341290 h 34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442" h="341290">
                <a:moveTo>
                  <a:pt x="431442" y="341290"/>
                </a:moveTo>
                <a:lnTo>
                  <a:pt x="0" y="328411"/>
                </a:lnTo>
                <a:lnTo>
                  <a:pt x="0" y="0"/>
                </a:lnTo>
                <a:lnTo>
                  <a:pt x="431442" y="34129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 rot="2490553">
            <a:off x="3847689" y="2318851"/>
            <a:ext cx="214314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 rot="2490553">
            <a:off x="4180793" y="2390859"/>
            <a:ext cx="214314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846088" y="2425454"/>
            <a:ext cx="357190" cy="2143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 rot="18234244">
            <a:off x="2611992" y="1835432"/>
            <a:ext cx="357190" cy="21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 rot="18234244">
            <a:off x="2277708" y="1592475"/>
            <a:ext cx="357190" cy="21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072066" y="3857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246260" y="2668970"/>
            <a:ext cx="3821684" cy="118804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4067944" y="2787774"/>
            <a:ext cx="144016" cy="648072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.zhumabaev\Desktop\Без названия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291830"/>
            <a:ext cx="635490" cy="404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.zhumabaev\Desktop\paving-stone-2995324_960_72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3003798"/>
            <a:ext cx="601650" cy="400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 descr="C:\Users\a.zhumabaev\Desktop\imag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139702"/>
            <a:ext cx="508037" cy="325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Прямоугольник 61"/>
          <p:cNvSpPr/>
          <p:nvPr/>
        </p:nvSpPr>
        <p:spPr>
          <a:xfrm>
            <a:off x="179512" y="48343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50" i="1" dirty="0" smtClean="0">
                <a:latin typeface="Arial" pitchFamily="34" charset="0"/>
                <a:cs typeface="Arial" pitchFamily="34" charset="0"/>
              </a:rPr>
              <a:t>* Примечание - по итогам 1 полугодия 2018 года</a:t>
            </a:r>
            <a:endParaRPr lang="ru-RU" sz="105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44558" y="314781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9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11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144</Words>
  <Application>Microsoft Office PowerPoint</Application>
  <PresentationFormat>Экран (16:9)</PresentationFormat>
  <Paragraphs>54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8_Тема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a.kazakaeva</cp:lastModifiedBy>
  <cp:revision>299</cp:revision>
  <cp:lastPrinted>2018-02-17T00:51:30Z</cp:lastPrinted>
  <dcterms:created xsi:type="dcterms:W3CDTF">2018-02-11T11:16:31Z</dcterms:created>
  <dcterms:modified xsi:type="dcterms:W3CDTF">2018-08-13T12:20:45Z</dcterms:modified>
</cp:coreProperties>
</file>