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88" r:id="rId2"/>
  </p:sldIdLst>
  <p:sldSz cx="9144000" cy="5143500" type="screen16x9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BFB71"/>
    <a:srgbClr val="EAF0AE"/>
    <a:srgbClr val="E4E9B5"/>
    <a:srgbClr val="E9EDF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1" autoAdjust="0"/>
    <p:restoredTop sz="98004" autoAdjust="0"/>
  </p:normalViewPr>
  <p:slideViewPr>
    <p:cSldViewPr>
      <p:cViewPr varScale="1">
        <p:scale>
          <a:sx n="71" d="100"/>
          <a:sy n="71" d="100"/>
        </p:scale>
        <p:origin x="67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76996098513216"/>
          <c:y val="6.8074633250896105E-2"/>
          <c:w val="0.68310192848993412"/>
          <c:h val="0.7989120812527619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Проекты СЭЗ</c:v>
                </c:pt>
              </c:strCache>
            </c:strRef>
          </c:tx>
          <c:spPr>
            <a:effectLst>
              <a:outerShdw blurRad="40000" dist="20000" dir="5400000" rotWithShape="0">
                <a:schemeClr val="accent6">
                  <a:lumMod val="60000"/>
                  <a:lumOff val="40000"/>
                  <a:alpha val="38000"/>
                </a:schemeClr>
              </a:outerShdw>
            </a:effectLst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effectLst>
                <a:outerShdw blurRad="40000" dist="20000" dir="5400000" rotWithShape="0">
                  <a:schemeClr val="accent6">
                    <a:lumMod val="60000"/>
                    <a:lumOff val="40000"/>
                    <a:alpha val="38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E66-4962-83E8-530203750856}"/>
              </c:ext>
            </c:extLst>
          </c:dPt>
          <c:dPt>
            <c:idx val="1"/>
            <c:bubble3D val="0"/>
            <c:explosion val="1"/>
            <c:spPr>
              <a:solidFill>
                <a:srgbClr val="00B0F0"/>
              </a:solidFill>
              <a:effectLst>
                <a:outerShdw blurRad="40000" dist="20000" dir="5400000" rotWithShape="0">
                  <a:schemeClr val="accent6">
                    <a:lumMod val="60000"/>
                    <a:lumOff val="40000"/>
                    <a:alpha val="38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E66-4962-83E8-530203750856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effectLst>
                <a:outerShdw blurRad="40000" dist="20000" dir="5400000" rotWithShape="0">
                  <a:schemeClr val="accent6">
                    <a:lumMod val="60000"/>
                    <a:lumOff val="40000"/>
                    <a:alpha val="38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E66-4962-83E8-530203750856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effectLst>
                <a:outerShdw blurRad="40000" dist="20000" dir="5400000" rotWithShape="0">
                  <a:schemeClr val="accent6">
                    <a:lumMod val="60000"/>
                    <a:lumOff val="40000"/>
                    <a:alpha val="38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E66-4962-83E8-530203750856}"/>
              </c:ext>
            </c:extLst>
          </c:dPt>
          <c:cat>
            <c:strRef>
              <c:f>Лист1!$A$2:$A$5</c:f>
              <c:strCache>
                <c:ptCount val="4"/>
                <c:pt idx="0">
                  <c:v>Действующие </c:v>
                </c:pt>
                <c:pt idx="1">
                  <c:v>На стадии реализации</c:v>
                </c:pt>
                <c:pt idx="2">
                  <c:v>проектируемые</c:v>
                </c:pt>
                <c:pt idx="3">
                  <c:v>частные объекты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</c:v>
                </c:pt>
                <c:pt idx="1">
                  <c:v>14</c:v>
                </c:pt>
                <c:pt idx="2">
                  <c:v>9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D0-4AAC-89D8-91208D378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Финансирование СЭЗ, млрд. тг.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НФ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0.53</c:v>
                </c:pt>
                <c:pt idx="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2B-4529-93A5-AE661DBA2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1AB9D-5574-458B-8F67-1E5DF44D0EE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64E2F-4FF6-4D8F-A8E2-74B39D704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89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11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1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3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8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6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7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5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0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4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42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18" y="446135"/>
            <a:ext cx="4010819" cy="22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336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ru-RU" sz="2000" b="1" dirty="0">
                <a:solidFill>
                  <a:prstClr val="white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Индустриальная зона Южно-Казахстанской области</a:t>
            </a: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H="1">
            <a:off x="179512" y="292090"/>
            <a:ext cx="35579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k-KZ" sz="1200" b="1" dirty="0"/>
              <a:t>ИЗ «Оңтүстік» (г.Шымкент)</a:t>
            </a:r>
            <a:endParaRPr lang="ru-RU" sz="1200" b="1" dirty="0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148225" y="534912"/>
            <a:ext cx="3018642" cy="61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7000"/>
              </a:lnSpc>
            </a:pPr>
            <a:r>
              <a:rPr lang="ru-RU" sz="800" dirty="0">
                <a:solidFill>
                  <a:srgbClr val="0070C0"/>
                </a:solidFill>
                <a:ea typeface="Calibri" panose="020F0502020204030204" pitchFamily="34" charset="0"/>
              </a:rPr>
              <a:t>Завершенность инфраструктуры - 100%</a:t>
            </a:r>
          </a:p>
          <a:p>
            <a:pPr algn="just" eaLnBrk="1" hangingPunct="1">
              <a:lnSpc>
                <a:spcPct val="107000"/>
              </a:lnSpc>
            </a:pPr>
            <a:r>
              <a:rPr lang="ru-RU" sz="800" dirty="0">
                <a:solidFill>
                  <a:srgbClr val="0070C0"/>
                </a:solidFill>
                <a:ea typeface="Calibri" panose="020F0502020204030204" pitchFamily="34" charset="0"/>
              </a:rPr>
              <a:t>Общая территория ИЗ:  </a:t>
            </a:r>
            <a:r>
              <a:rPr lang="kk-KZ" sz="800" dirty="0">
                <a:solidFill>
                  <a:srgbClr val="0070C0"/>
                </a:solidFill>
              </a:rPr>
              <a:t>337 га </a:t>
            </a:r>
          </a:p>
          <a:p>
            <a:pPr marL="171450" indent="-171450" algn="just" eaLnBrk="1" hangingPunct="1">
              <a:lnSpc>
                <a:spcPct val="107000"/>
              </a:lnSpc>
              <a:buFontTx/>
              <a:buChar char="-"/>
            </a:pPr>
            <a:r>
              <a:rPr lang="kk-KZ" sz="800" i="1" dirty="0">
                <a:solidFill>
                  <a:srgbClr val="0070C0"/>
                </a:solidFill>
              </a:rPr>
              <a:t>выделенная участникам 238,60 га</a:t>
            </a:r>
          </a:p>
          <a:p>
            <a:pPr marL="171450" indent="-171450" algn="just" eaLnBrk="1" hangingPunct="1">
              <a:lnSpc>
                <a:spcPct val="107000"/>
              </a:lnSpc>
              <a:buFontTx/>
              <a:buChar char="-"/>
            </a:pPr>
            <a:r>
              <a:rPr lang="kk-KZ" sz="800" i="1" dirty="0">
                <a:solidFill>
                  <a:srgbClr val="0070C0"/>
                </a:solidFill>
              </a:rPr>
              <a:t>свободная территория 0 га 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6585746" y="533213"/>
            <a:ext cx="285212" cy="43487"/>
          </a:xfrm>
          <a:prstGeom prst="rect">
            <a:avLst/>
          </a:prstGeom>
          <a:solidFill>
            <a:srgbClr val="FFFF00"/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6593647" y="741414"/>
            <a:ext cx="285212" cy="43487"/>
          </a:xfrm>
          <a:prstGeom prst="rect">
            <a:avLst/>
          </a:prstGeom>
          <a:solidFill>
            <a:srgbClr val="7030A0"/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2719348" y="2758030"/>
            <a:ext cx="3136870" cy="302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500" dirty="0"/>
              <a:t>24. ТОО «</a:t>
            </a:r>
            <a:r>
              <a:rPr lang="en-US" sz="500" dirty="0"/>
              <a:t>Tectum Engineering</a:t>
            </a:r>
            <a:r>
              <a:rPr lang="ru-RU" sz="500" dirty="0"/>
              <a:t>», производство шифера, 3,8 га</a:t>
            </a:r>
          </a:p>
          <a:p>
            <a:r>
              <a:rPr lang="ru-RU" sz="500" dirty="0"/>
              <a:t>25. ТОО «</a:t>
            </a:r>
            <a:r>
              <a:rPr lang="ru-RU" sz="500" dirty="0" err="1"/>
              <a:t>ЮгРегионПласт</a:t>
            </a:r>
            <a:r>
              <a:rPr lang="ru-RU" sz="500" dirty="0"/>
              <a:t>», производство пропиленовых листов, 1,2 га</a:t>
            </a:r>
          </a:p>
          <a:p>
            <a:r>
              <a:rPr lang="ru-RU" sz="500" dirty="0"/>
              <a:t>26. ТОО «</a:t>
            </a:r>
            <a:r>
              <a:rPr lang="ru-RU" sz="500" dirty="0" err="1"/>
              <a:t>КазМедПром</a:t>
            </a:r>
            <a:r>
              <a:rPr lang="ru-RU" sz="500" dirty="0"/>
              <a:t>», производство медицинских перчаток, 1,4 га</a:t>
            </a:r>
          </a:p>
          <a:p>
            <a:pPr algn="just" eaLnBrk="1" hangingPunct="1">
              <a:lnSpc>
                <a:spcPct val="107000"/>
              </a:lnSpc>
            </a:pPr>
            <a:r>
              <a:rPr lang="ru-RU" sz="500" dirty="0">
                <a:cs typeface="Calibri" panose="020F0502020204030204" pitchFamily="34" charset="0"/>
              </a:rPr>
              <a:t>27. ТОО «</a:t>
            </a:r>
            <a:r>
              <a:rPr lang="en-US" sz="500" dirty="0">
                <a:cs typeface="Calibri" panose="020F0502020204030204" pitchFamily="34" charset="0"/>
              </a:rPr>
              <a:t>Bai &amp; R Group</a:t>
            </a:r>
            <a:r>
              <a:rPr lang="ru-RU" sz="500" dirty="0">
                <a:cs typeface="Calibri" panose="020F0502020204030204" pitchFamily="34" charset="0"/>
              </a:rPr>
              <a:t>», производство продукции из древесного-полимерного </a:t>
            </a:r>
          </a:p>
          <a:p>
            <a:pPr algn="just" eaLnBrk="1" hangingPunct="1">
              <a:lnSpc>
                <a:spcPct val="107000"/>
              </a:lnSpc>
            </a:pPr>
            <a:r>
              <a:rPr lang="ru-RU" sz="500" dirty="0">
                <a:cs typeface="Calibri" panose="020F0502020204030204" pitchFamily="34" charset="0"/>
              </a:rPr>
              <a:t>       композита, 0,30 га; </a:t>
            </a:r>
          </a:p>
          <a:p>
            <a:pPr algn="just" eaLnBrk="1" hangingPunct="1"/>
            <a:r>
              <a:rPr lang="ru-RU" sz="500" dirty="0">
                <a:cs typeface="Calibri" panose="020F0502020204030204" pitchFamily="34" charset="0"/>
              </a:rPr>
              <a:t>28. ИП «Южно-Казахстанская обувная фабрика», производство обуви, 0,4 га;</a:t>
            </a:r>
          </a:p>
          <a:p>
            <a:r>
              <a:rPr lang="kk-KZ" sz="500" dirty="0"/>
              <a:t>29. ТОО «КахТравертин», </a:t>
            </a:r>
            <a:r>
              <a:rPr lang="ru-RU" sz="500" dirty="0"/>
              <a:t>производство облицовочных </a:t>
            </a:r>
            <a:r>
              <a:rPr lang="kk-KZ" sz="500" dirty="0"/>
              <a:t>, архитектурно-строительных,  </a:t>
            </a:r>
          </a:p>
          <a:p>
            <a:r>
              <a:rPr lang="kk-KZ" sz="500" dirty="0"/>
              <a:t>      мемориальных ихделий, 1,8 га;</a:t>
            </a:r>
            <a:endParaRPr lang="ru-RU" sz="500" dirty="0"/>
          </a:p>
          <a:p>
            <a:r>
              <a:rPr lang="kk-KZ" sz="500" dirty="0"/>
              <a:t>30. ИП «Халиф &amp; </a:t>
            </a:r>
            <a:r>
              <a:rPr lang="en-US" sz="500" dirty="0"/>
              <a:t>Company</a:t>
            </a:r>
            <a:r>
              <a:rPr lang="kk-KZ" sz="500" dirty="0"/>
              <a:t>», </a:t>
            </a:r>
            <a:r>
              <a:rPr lang="ru-RU" sz="500" dirty="0"/>
              <a:t>производство сэндвич панели</a:t>
            </a:r>
            <a:r>
              <a:rPr lang="kk-KZ" sz="500" dirty="0"/>
              <a:t>, 2,3 га; </a:t>
            </a:r>
          </a:p>
          <a:p>
            <a:r>
              <a:rPr lang="kk-KZ" sz="500" dirty="0"/>
              <a:t>31. ТОО </a:t>
            </a:r>
            <a:r>
              <a:rPr lang="ru-RU" sz="500" dirty="0"/>
              <a:t>«</a:t>
            </a:r>
            <a:r>
              <a:rPr lang="ru-RU" sz="500" dirty="0" err="1"/>
              <a:t>Жұмағұлов</a:t>
            </a:r>
            <a:r>
              <a:rPr lang="ru-RU" sz="500" dirty="0"/>
              <a:t>», сухие строительные смеси, 0,8 га;</a:t>
            </a:r>
          </a:p>
          <a:p>
            <a:r>
              <a:rPr lang="kk-KZ" sz="500" dirty="0"/>
              <a:t>32. ТОО «Амир-А», </a:t>
            </a:r>
            <a:r>
              <a:rPr lang="ru-RU" sz="500" dirty="0"/>
              <a:t> строительство арматурного завода, складских и офисных помещений, </a:t>
            </a:r>
            <a:r>
              <a:rPr lang="kk-KZ" sz="500" dirty="0"/>
              <a:t>10,07 га  </a:t>
            </a:r>
          </a:p>
          <a:p>
            <a:r>
              <a:rPr lang="kk-KZ" sz="500" dirty="0"/>
              <a:t>33. ТОО «Оңтүстік тері»,  переработка шкур КРС и МРС, 1,4 га;</a:t>
            </a:r>
          </a:p>
          <a:p>
            <a:r>
              <a:rPr lang="kk-KZ" sz="500" dirty="0"/>
              <a:t>34. ТОО «Куат-2002», </a:t>
            </a:r>
            <a:r>
              <a:rPr lang="ru-RU" sz="500" dirty="0"/>
              <a:t>фабрика по переработке и промывке шерсти и кожаного сырья</a:t>
            </a:r>
            <a:r>
              <a:rPr lang="kk-KZ" sz="500" dirty="0"/>
              <a:t>, 2,15 га;</a:t>
            </a:r>
          </a:p>
          <a:p>
            <a:r>
              <a:rPr lang="kk-KZ" sz="500" dirty="0"/>
              <a:t>35. ТОО «КАЗ Хансоль Интерком ЛТД», п</a:t>
            </a:r>
            <a:r>
              <a:rPr lang="ru-RU" sz="500" dirty="0"/>
              <a:t>производство хлопчатобумажных перчаток, 0,85 га;</a:t>
            </a:r>
          </a:p>
          <a:p>
            <a:r>
              <a:rPr lang="ru-RU" sz="500" dirty="0"/>
              <a:t>36. ТОО «Цвет Лит», цех непрерывного отлива и проката алюминиевого прута , 0,65 га;</a:t>
            </a:r>
          </a:p>
          <a:p>
            <a:r>
              <a:rPr lang="ru-RU" sz="500" dirty="0"/>
              <a:t>37. ТОО «</a:t>
            </a:r>
            <a:r>
              <a:rPr lang="en-US" sz="500" dirty="0"/>
              <a:t>AL-SHYM</a:t>
            </a:r>
            <a:r>
              <a:rPr lang="ru-RU" sz="500" dirty="0"/>
              <a:t>», производство по выделке шкур по изготовлению кожаных изделий, 2 га;</a:t>
            </a:r>
          </a:p>
          <a:p>
            <a:r>
              <a:rPr lang="ru-RU" sz="500" dirty="0"/>
              <a:t>38. ТОО «</a:t>
            </a:r>
            <a:r>
              <a:rPr lang="en-US" sz="500" dirty="0" err="1"/>
              <a:t>Shymkent</a:t>
            </a:r>
            <a:r>
              <a:rPr lang="en-US" sz="500" dirty="0"/>
              <a:t> </a:t>
            </a:r>
            <a:r>
              <a:rPr lang="en-US" sz="500" dirty="0" err="1"/>
              <a:t>GazoBeton</a:t>
            </a:r>
            <a:r>
              <a:rPr lang="en-US" sz="500" dirty="0"/>
              <a:t> Ltd</a:t>
            </a:r>
            <a:r>
              <a:rPr lang="ru-RU" sz="500" dirty="0"/>
              <a:t>», производство газобетонных блоков,  0,4 га;</a:t>
            </a:r>
          </a:p>
          <a:p>
            <a:r>
              <a:rPr lang="ru-RU" sz="500" dirty="0"/>
              <a:t>39. ТОО «</a:t>
            </a:r>
            <a:r>
              <a:rPr lang="ru-RU" sz="500" dirty="0" err="1"/>
              <a:t>Кирал</a:t>
            </a:r>
            <a:r>
              <a:rPr lang="ru-RU" sz="500" dirty="0"/>
              <a:t> </a:t>
            </a:r>
            <a:r>
              <a:rPr lang="ru-RU" sz="500" dirty="0" err="1"/>
              <a:t>Достык</a:t>
            </a:r>
            <a:r>
              <a:rPr lang="ru-RU" sz="500" dirty="0"/>
              <a:t>», производство обуви, 0,6 га;</a:t>
            </a:r>
          </a:p>
          <a:p>
            <a:r>
              <a:rPr lang="ru-RU" sz="500" dirty="0"/>
              <a:t>40. ТОО «ДДЭК», производство тормозных колодок, 0,9 га;</a:t>
            </a:r>
          </a:p>
          <a:p>
            <a:r>
              <a:rPr lang="ru-RU" sz="500" dirty="0"/>
              <a:t>41. ТОО «</a:t>
            </a:r>
            <a:r>
              <a:rPr lang="ru-RU" sz="500" dirty="0" err="1"/>
              <a:t>КазЭлМаш</a:t>
            </a:r>
            <a:r>
              <a:rPr lang="ru-RU" sz="500" dirty="0"/>
              <a:t>» обмотка для электродвигателей, 0,5 га;</a:t>
            </a:r>
          </a:p>
          <a:p>
            <a:r>
              <a:rPr lang="ru-RU" sz="500" dirty="0"/>
              <a:t>42. ТОО «</a:t>
            </a:r>
            <a:r>
              <a:rPr lang="ru-RU" sz="500" dirty="0" err="1"/>
              <a:t>ЭкоБитум</a:t>
            </a:r>
            <a:r>
              <a:rPr lang="ru-RU" sz="500" dirty="0"/>
              <a:t>» производство дорожного битума,  1,5га;</a:t>
            </a:r>
          </a:p>
          <a:p>
            <a:r>
              <a:rPr lang="ru-RU" sz="500" dirty="0"/>
              <a:t>43. ТОО «</a:t>
            </a:r>
            <a:r>
              <a:rPr lang="ru-RU" sz="500" dirty="0" err="1"/>
              <a:t>ДезФумекс</a:t>
            </a:r>
            <a:r>
              <a:rPr lang="ru-RU" sz="500" dirty="0"/>
              <a:t>»  асфальтобетонный завод, 2 га;</a:t>
            </a:r>
          </a:p>
          <a:p>
            <a:r>
              <a:rPr lang="ru-RU" sz="500" dirty="0"/>
              <a:t>44. ТОО «</a:t>
            </a:r>
            <a:r>
              <a:rPr lang="ru-RU" sz="500" dirty="0" err="1"/>
              <a:t>Бумпром»Производство</a:t>
            </a:r>
            <a:r>
              <a:rPr lang="ru-RU" sz="500" dirty="0"/>
              <a:t> бумаги для картона, </a:t>
            </a:r>
            <a:r>
              <a:rPr lang="ru-RU" sz="500" dirty="0" err="1"/>
              <a:t>гипсокартона</a:t>
            </a:r>
            <a:r>
              <a:rPr lang="ru-RU" sz="500" dirty="0"/>
              <a:t>, рубероида,  1 га;</a:t>
            </a:r>
          </a:p>
          <a:p>
            <a:r>
              <a:rPr lang="ru-RU" sz="500" dirty="0"/>
              <a:t>45. ТОО «</a:t>
            </a:r>
            <a:r>
              <a:rPr lang="en-US" sz="500" dirty="0"/>
              <a:t>High Industrial Lubricants &amp; Liquids (HILL) Corporatıon</a:t>
            </a:r>
            <a:r>
              <a:rPr lang="ru-RU" sz="500" dirty="0"/>
              <a:t>» производство смазочных материалов , 0,6га;</a:t>
            </a:r>
          </a:p>
          <a:p>
            <a:r>
              <a:rPr lang="ru-RU" sz="500" dirty="0"/>
              <a:t>46. ИП «</a:t>
            </a:r>
            <a:r>
              <a:rPr lang="ru-RU" sz="500" dirty="0" err="1"/>
              <a:t>Атамбаева</a:t>
            </a:r>
            <a:r>
              <a:rPr lang="ru-RU" sz="500" dirty="0"/>
              <a:t> Д.» строительство цеха железобетонных изделий,  3га;</a:t>
            </a:r>
          </a:p>
          <a:p>
            <a:r>
              <a:rPr lang="ru-RU" sz="500" dirty="0"/>
              <a:t>47. ТОО «</a:t>
            </a:r>
            <a:r>
              <a:rPr lang="ru-RU" sz="500" dirty="0" err="1"/>
              <a:t>Азамат</a:t>
            </a:r>
            <a:r>
              <a:rPr lang="ru-RU" sz="500" dirty="0"/>
              <a:t> Құрылыс-1» производство полипропиленовых мешков , 0,68 га; </a:t>
            </a:r>
          </a:p>
          <a:p>
            <a:r>
              <a:rPr lang="ru-RU" sz="500" dirty="0"/>
              <a:t>48. ТОО «</a:t>
            </a:r>
            <a:r>
              <a:rPr lang="en-US" sz="500" dirty="0" err="1"/>
              <a:t>NurKazMetal</a:t>
            </a:r>
            <a:r>
              <a:rPr lang="ru-RU" sz="500" dirty="0"/>
              <a:t>» завод по переработке лома черных металлов, 0,5 га;</a:t>
            </a:r>
          </a:p>
          <a:p>
            <a:r>
              <a:rPr lang="ru-RU" sz="500" dirty="0"/>
              <a:t>49. ТОО «</a:t>
            </a:r>
            <a:r>
              <a:rPr lang="en-US" sz="500" dirty="0"/>
              <a:t>Sin Yuan Steel</a:t>
            </a:r>
            <a:r>
              <a:rPr lang="ru-RU" sz="500" dirty="0"/>
              <a:t>» металлургический завод, 8,7 га;</a:t>
            </a:r>
          </a:p>
          <a:p>
            <a:r>
              <a:rPr lang="ru-RU" sz="500" dirty="0"/>
              <a:t>50. ТОО «</a:t>
            </a:r>
            <a:r>
              <a:rPr lang="en-US" sz="500" dirty="0" err="1"/>
              <a:t>Shymkent</a:t>
            </a:r>
            <a:r>
              <a:rPr lang="en-US" sz="500" dirty="0"/>
              <a:t> </a:t>
            </a:r>
            <a:r>
              <a:rPr lang="en-US" sz="500" dirty="0" err="1"/>
              <a:t>Temir</a:t>
            </a:r>
            <a:r>
              <a:rPr lang="ru-RU" sz="500" dirty="0"/>
              <a:t>» завод по выпуску стального блюма, 6 га;</a:t>
            </a:r>
          </a:p>
          <a:p>
            <a:endParaRPr lang="ru-RU" sz="500" dirty="0"/>
          </a:p>
          <a:p>
            <a:endParaRPr lang="ru-RU" sz="500" dirty="0"/>
          </a:p>
          <a:p>
            <a:endParaRPr lang="ru-RU" sz="500" dirty="0"/>
          </a:p>
          <a:p>
            <a:endParaRPr lang="ru-RU" sz="500" dirty="0"/>
          </a:p>
          <a:p>
            <a:endParaRPr lang="ru-RU" sz="500" dirty="0"/>
          </a:p>
          <a:p>
            <a:endParaRPr lang="ru-RU" sz="500" dirty="0"/>
          </a:p>
          <a:p>
            <a:endParaRPr lang="kk-KZ" sz="500" dirty="0"/>
          </a:p>
          <a:p>
            <a:pPr algn="just" eaLnBrk="1" hangingPunct="1"/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24"/>
          <p:cNvSpPr>
            <a:spLocks noChangeArrowheads="1"/>
          </p:cNvSpPr>
          <p:nvPr/>
        </p:nvSpPr>
        <p:spPr bwMode="auto">
          <a:xfrm>
            <a:off x="5782748" y="2666174"/>
            <a:ext cx="349188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sz="500" dirty="0"/>
              <a:t>60. ТОО «ДСТО </a:t>
            </a:r>
            <a:r>
              <a:rPr lang="en-US" sz="500" dirty="0"/>
              <a:t>Solar</a:t>
            </a:r>
            <a:r>
              <a:rPr lang="ru-RU" sz="500" dirty="0"/>
              <a:t>» сборка, реализация и сервисное обслуживания солнечных, </a:t>
            </a:r>
          </a:p>
          <a:p>
            <a:pPr algn="just" eaLnBrk="1" hangingPunct="1"/>
            <a:r>
              <a:rPr lang="ru-RU" sz="500" dirty="0"/>
              <a:t>       ветряных генераторов, 0,8 га;</a:t>
            </a:r>
          </a:p>
          <a:p>
            <a:pPr algn="just" eaLnBrk="1" hangingPunct="1"/>
            <a:r>
              <a:rPr lang="ru-RU" sz="500" dirty="0"/>
              <a:t>61. ТОО «НУР-</a:t>
            </a:r>
            <a:r>
              <a:rPr lang="en-US" sz="500" dirty="0"/>
              <a:t>KZ</a:t>
            </a:r>
            <a:r>
              <a:rPr lang="ru-RU" sz="500" dirty="0"/>
              <a:t>»  мини завод по литью цветных металлов, 1 га;</a:t>
            </a:r>
          </a:p>
          <a:p>
            <a:pPr algn="just" eaLnBrk="1" hangingPunct="1"/>
            <a:r>
              <a:rPr lang="ru-RU" sz="500" dirty="0"/>
              <a:t>62. ИП «</a:t>
            </a:r>
            <a:r>
              <a:rPr lang="ru-RU" sz="500" dirty="0" err="1"/>
              <a:t>Токтиев</a:t>
            </a:r>
            <a:r>
              <a:rPr lang="ru-RU" sz="500" dirty="0"/>
              <a:t> А.К.» завод по переработке первичной шерсти, 0,8 га;</a:t>
            </a:r>
          </a:p>
          <a:p>
            <a:pPr algn="just" eaLnBrk="1" hangingPunct="1"/>
            <a:r>
              <a:rPr lang="ru-RU" sz="500" dirty="0"/>
              <a:t>63.ТОО «ПК </a:t>
            </a:r>
            <a:r>
              <a:rPr lang="ru-RU" sz="500" dirty="0" err="1"/>
              <a:t>Медет</a:t>
            </a:r>
            <a:r>
              <a:rPr lang="ru-RU" sz="500" dirty="0"/>
              <a:t>» производство металлических бочек и аналогичных ёмкостей, 0,5 га;</a:t>
            </a:r>
          </a:p>
          <a:p>
            <a:pPr algn="just" eaLnBrk="1" hangingPunct="1"/>
            <a:r>
              <a:rPr lang="ru-RU" sz="500" dirty="0"/>
              <a:t>64.ТОО «Арт </a:t>
            </a:r>
            <a:r>
              <a:rPr lang="ru-RU" sz="500" dirty="0" err="1"/>
              <a:t>Сапалы</a:t>
            </a:r>
            <a:r>
              <a:rPr lang="ru-RU" sz="500" dirty="0"/>
              <a:t> </a:t>
            </a:r>
            <a:r>
              <a:rPr lang="ru-RU" sz="500" dirty="0" err="1"/>
              <a:t>Құрылыс</a:t>
            </a:r>
            <a:r>
              <a:rPr lang="ru-RU" sz="500" dirty="0"/>
              <a:t>» производство парогенераторов, 4,4 га; </a:t>
            </a:r>
          </a:p>
          <a:p>
            <a:pPr algn="just" eaLnBrk="1" hangingPunct="1"/>
            <a:r>
              <a:rPr lang="ru-RU" sz="500" dirty="0"/>
              <a:t>65.ТОО « Шымкент Фосфор» производство желтого фосфора, 6 га;</a:t>
            </a:r>
          </a:p>
          <a:p>
            <a:pPr algn="just" eaLnBrk="1" hangingPunct="1"/>
            <a:r>
              <a:rPr lang="ru-RU" sz="500" dirty="0"/>
              <a:t>66. ТОО «</a:t>
            </a:r>
            <a:r>
              <a:rPr lang="ru-RU" sz="500" dirty="0" err="1"/>
              <a:t>Алем</a:t>
            </a:r>
            <a:r>
              <a:rPr lang="ru-RU" sz="500" dirty="0"/>
              <a:t> Бетон» производство </a:t>
            </a:r>
            <a:r>
              <a:rPr lang="ru-RU" sz="500" dirty="0" err="1"/>
              <a:t>асфальтобетонна</a:t>
            </a:r>
            <a:r>
              <a:rPr lang="ru-RU" sz="500" dirty="0"/>
              <a:t>, 1,2 га;</a:t>
            </a:r>
          </a:p>
          <a:p>
            <a:pPr algn="just" eaLnBrk="1" hangingPunct="1"/>
            <a:r>
              <a:rPr lang="ru-RU" sz="500" dirty="0"/>
              <a:t>67. ИП «</a:t>
            </a:r>
            <a:r>
              <a:rPr lang="ru-RU" sz="500" dirty="0" err="1"/>
              <a:t>Азимбаев</a:t>
            </a:r>
            <a:r>
              <a:rPr lang="ru-RU" sz="500" dirty="0"/>
              <a:t> Н.К» производство резиновых крошек, 1,2 га;</a:t>
            </a:r>
          </a:p>
          <a:p>
            <a:pPr algn="just" eaLnBrk="1" hangingPunct="1"/>
            <a:r>
              <a:rPr lang="ru-RU" sz="500" dirty="0"/>
              <a:t>68. АО «</a:t>
            </a:r>
            <a:r>
              <a:rPr lang="ru-RU" sz="500" dirty="0" err="1"/>
              <a:t>Өрт</a:t>
            </a:r>
            <a:r>
              <a:rPr lang="ru-RU" sz="500" dirty="0"/>
              <a:t> </a:t>
            </a:r>
            <a:r>
              <a:rPr lang="ru-RU" sz="500" dirty="0" err="1"/>
              <a:t>Сөдіруші</a:t>
            </a:r>
            <a:r>
              <a:rPr lang="ru-RU" sz="500" dirty="0"/>
              <a:t>» пожарная часть и цех по производству пенообразователя, 0,74 га; </a:t>
            </a:r>
          </a:p>
          <a:p>
            <a:pPr algn="just" eaLnBrk="1" hangingPunct="1"/>
            <a:r>
              <a:rPr lang="ru-RU" sz="500" dirty="0"/>
              <a:t>69. ТОО «</a:t>
            </a:r>
            <a:r>
              <a:rPr lang="ru-RU" sz="500" dirty="0" err="1"/>
              <a:t>Радикон</a:t>
            </a:r>
            <a:r>
              <a:rPr lang="ru-RU" sz="500" dirty="0"/>
              <a:t>» производство металлических сеток, 0,007 га;</a:t>
            </a:r>
          </a:p>
          <a:p>
            <a:pPr algn="just" eaLnBrk="1" hangingPunct="1"/>
            <a:r>
              <a:rPr lang="ru-RU" sz="500" dirty="0"/>
              <a:t>70. ИП «</a:t>
            </a:r>
            <a:r>
              <a:rPr lang="ru-RU" sz="500" dirty="0" err="1"/>
              <a:t>Якияев</a:t>
            </a:r>
            <a:r>
              <a:rPr lang="ru-RU" sz="500" dirty="0"/>
              <a:t> С.Ф.» производство изделий из чугуна, 0,2 га;</a:t>
            </a:r>
          </a:p>
          <a:p>
            <a:pPr algn="just" eaLnBrk="1" hangingPunct="1"/>
            <a:r>
              <a:rPr lang="ru-RU" sz="500" dirty="0"/>
              <a:t>71. ТОО «</a:t>
            </a:r>
            <a:r>
              <a:rPr lang="ru-RU" sz="500" dirty="0" err="1"/>
              <a:t>Аламан</a:t>
            </a:r>
            <a:r>
              <a:rPr lang="ru-RU" sz="500" dirty="0"/>
              <a:t> Береке» завод по утилизации мед. отходов, 1 га;</a:t>
            </a:r>
          </a:p>
          <a:p>
            <a:pPr algn="just" eaLnBrk="1" hangingPunct="1"/>
            <a:r>
              <a:rPr lang="ru-RU" sz="500" dirty="0"/>
              <a:t>72. ТОО « </a:t>
            </a:r>
            <a:r>
              <a:rPr lang="ru-RU" sz="500" dirty="0" err="1"/>
              <a:t>ЮжСтройСервис</a:t>
            </a:r>
            <a:r>
              <a:rPr lang="ru-RU" sz="500" dirty="0"/>
              <a:t>» производство ЖБИ и стеклопластиковой арматуры, 1,2 га;</a:t>
            </a:r>
          </a:p>
          <a:p>
            <a:pPr algn="just" eaLnBrk="1" hangingPunct="1"/>
            <a:r>
              <a:rPr lang="ru-RU" sz="500" dirty="0"/>
              <a:t>73. ТОО «</a:t>
            </a:r>
            <a:r>
              <a:rPr lang="en-US" sz="500" dirty="0"/>
              <a:t>ANS Company</a:t>
            </a:r>
            <a:r>
              <a:rPr lang="ru-RU" sz="500" dirty="0"/>
              <a:t>» производство металлических бочек для битума, 0,5 га;</a:t>
            </a:r>
          </a:p>
          <a:p>
            <a:pPr algn="just" eaLnBrk="1" hangingPunct="1"/>
            <a:r>
              <a:rPr lang="ru-RU" sz="500" dirty="0"/>
              <a:t>74. ТОО «</a:t>
            </a:r>
            <a:r>
              <a:rPr lang="ru-RU" sz="500" dirty="0" err="1"/>
              <a:t>Азияшинторг</a:t>
            </a:r>
            <a:r>
              <a:rPr lang="ru-RU" sz="500" dirty="0"/>
              <a:t>» утилизация и переработка шин, 1,5 га;</a:t>
            </a:r>
          </a:p>
          <a:p>
            <a:pPr algn="just" eaLnBrk="1" hangingPunct="1"/>
            <a:r>
              <a:rPr lang="ru-RU" sz="500" dirty="0"/>
              <a:t>75. ТОО «Компания </a:t>
            </a:r>
            <a:r>
              <a:rPr lang="en-US" sz="500" dirty="0"/>
              <a:t>WDA</a:t>
            </a:r>
            <a:r>
              <a:rPr lang="ru-RU" sz="500" dirty="0"/>
              <a:t>» производство аксессуаров, для металлопластиковых </a:t>
            </a:r>
          </a:p>
          <a:p>
            <a:pPr algn="just" eaLnBrk="1" hangingPunct="1"/>
            <a:r>
              <a:rPr lang="ru-RU" sz="500" dirty="0"/>
              <a:t>      и алюминиевых окон и дверей, 2 га; </a:t>
            </a:r>
          </a:p>
          <a:p>
            <a:pPr algn="just" eaLnBrk="1" hangingPunct="1"/>
            <a:r>
              <a:rPr lang="ru-RU" sz="500" dirty="0"/>
              <a:t>76. ИП «Атабай» организация производственных стальных отходов, 0,5 га;</a:t>
            </a:r>
          </a:p>
          <a:p>
            <a:pPr algn="just" eaLnBrk="1" hangingPunct="1"/>
            <a:r>
              <a:rPr lang="ru-RU" sz="500" dirty="0"/>
              <a:t>77. ТОО «Отар-</a:t>
            </a:r>
            <a:r>
              <a:rPr lang="ru-RU" sz="500" dirty="0" err="1"/>
              <a:t>құрылыс</a:t>
            </a:r>
            <a:r>
              <a:rPr lang="ru-RU" sz="500" dirty="0"/>
              <a:t>» производство пенопласта,  0,3га;</a:t>
            </a:r>
          </a:p>
          <a:p>
            <a:pPr algn="just" eaLnBrk="1" hangingPunct="1"/>
            <a:r>
              <a:rPr lang="ru-RU" sz="500" dirty="0"/>
              <a:t>78. ТОО «АҚ-Су» строительство асфальтобетонной установки, 0,4 га;</a:t>
            </a:r>
          </a:p>
          <a:p>
            <a:pPr algn="just" eaLnBrk="1" hangingPunct="1"/>
            <a:r>
              <a:rPr lang="ru-RU" sz="500" dirty="0"/>
              <a:t>79. ТОО «МОЦ </a:t>
            </a:r>
            <a:r>
              <a:rPr lang="ru-RU" sz="500" dirty="0" err="1"/>
              <a:t>Болашак</a:t>
            </a:r>
            <a:r>
              <a:rPr lang="ru-RU" sz="500" dirty="0"/>
              <a:t>» цех по производству пластиковых окон, 0,1 га;</a:t>
            </a:r>
          </a:p>
          <a:p>
            <a:pPr algn="just" eaLnBrk="1" hangingPunct="1"/>
            <a:r>
              <a:rPr lang="ru-RU" sz="500" dirty="0"/>
              <a:t>80. ТОО «</a:t>
            </a:r>
            <a:r>
              <a:rPr lang="en-US" sz="500" dirty="0"/>
              <a:t>GFS Repair</a:t>
            </a:r>
            <a:r>
              <a:rPr lang="ru-RU" sz="500" dirty="0"/>
              <a:t>» газо-нефтяной комплекс, 0,60 га;</a:t>
            </a:r>
          </a:p>
          <a:p>
            <a:pPr algn="just" eaLnBrk="1" hangingPunct="1"/>
            <a:r>
              <a:rPr lang="ru-RU" sz="500" dirty="0"/>
              <a:t>81. ТОО «</a:t>
            </a:r>
            <a:r>
              <a:rPr lang="ru-RU" sz="500" dirty="0" err="1"/>
              <a:t>Бестерек</a:t>
            </a:r>
            <a:r>
              <a:rPr lang="ru-RU" sz="500" dirty="0"/>
              <a:t>» производство металлических изделий. 2,16 га;</a:t>
            </a:r>
          </a:p>
          <a:p>
            <a:pPr algn="just" eaLnBrk="1" hangingPunct="1"/>
            <a:r>
              <a:rPr lang="ru-RU" sz="500" dirty="0"/>
              <a:t>82. ТОО «Юг </a:t>
            </a:r>
            <a:r>
              <a:rPr lang="en-US" sz="500" dirty="0"/>
              <a:t>Oil Pro</a:t>
            </a:r>
            <a:r>
              <a:rPr lang="ru-RU" sz="500" dirty="0"/>
              <a:t>»  производство битума, 2,20 га;</a:t>
            </a:r>
          </a:p>
          <a:p>
            <a:pPr algn="just" eaLnBrk="1" hangingPunct="1"/>
            <a:r>
              <a:rPr lang="ru-RU" sz="500" dirty="0"/>
              <a:t>83. ТОО «</a:t>
            </a:r>
            <a:r>
              <a:rPr lang="ru-RU" sz="500" dirty="0" err="1"/>
              <a:t>Бумпром</a:t>
            </a:r>
            <a:r>
              <a:rPr lang="ru-RU" sz="500" dirty="0"/>
              <a:t>» производство картона марки ПКС, 0,40 га;</a:t>
            </a:r>
          </a:p>
          <a:p>
            <a:pPr algn="just" eaLnBrk="1" hangingPunct="1"/>
            <a:r>
              <a:rPr lang="ru-RU" sz="500" dirty="0"/>
              <a:t>84. ТОО Мыловар </a:t>
            </a:r>
            <a:r>
              <a:rPr lang="en-US" sz="500" dirty="0"/>
              <a:t>Luxe</a:t>
            </a:r>
            <a:r>
              <a:rPr lang="ru-RU" sz="500" dirty="0"/>
              <a:t>» производство хозяйственного мыло, 0,40 га; </a:t>
            </a:r>
          </a:p>
          <a:p>
            <a:pPr algn="just" eaLnBrk="1" hangingPunct="1"/>
            <a:r>
              <a:rPr lang="ru-RU" sz="500" dirty="0"/>
              <a:t>85. ТОО «</a:t>
            </a:r>
            <a:r>
              <a:rPr lang="ru-RU" sz="500" dirty="0" err="1"/>
              <a:t>ЦветЛит</a:t>
            </a:r>
            <a:r>
              <a:rPr lang="ru-RU" sz="500" dirty="0"/>
              <a:t>» производство алюминиевой катанки, и сплавов, 0,88 га;</a:t>
            </a:r>
          </a:p>
          <a:p>
            <a:pPr algn="just" eaLnBrk="1" hangingPunct="1"/>
            <a:r>
              <a:rPr lang="ru-RU" sz="500" dirty="0"/>
              <a:t>86. ТОО «</a:t>
            </a:r>
            <a:r>
              <a:rPr lang="ru-RU" sz="500" dirty="0" err="1"/>
              <a:t>Китайско</a:t>
            </a:r>
            <a:r>
              <a:rPr lang="ru-RU" sz="500" dirty="0"/>
              <a:t> - Казахстанская Марганцевая  Индустриальная Группа» </a:t>
            </a:r>
          </a:p>
          <a:p>
            <a:pPr algn="just" eaLnBrk="1" hangingPunct="1"/>
            <a:r>
              <a:rPr lang="ru-RU" sz="500" dirty="0"/>
              <a:t>       производства </a:t>
            </a:r>
            <a:r>
              <a:rPr lang="ru-RU" sz="500" dirty="0" err="1"/>
              <a:t>ферросиликомарганца</a:t>
            </a:r>
            <a:r>
              <a:rPr lang="ru-RU" sz="500" dirty="0"/>
              <a:t> марки </a:t>
            </a:r>
            <a:r>
              <a:rPr lang="ru-RU" sz="500" dirty="0" err="1"/>
              <a:t>Мн</a:t>
            </a:r>
            <a:r>
              <a:rPr lang="ru-RU" sz="500" dirty="0"/>
              <a:t> С17, 3,5 га.</a:t>
            </a:r>
          </a:p>
          <a:p>
            <a:pPr algn="just" eaLnBrk="1" hangingPunct="1"/>
            <a:endParaRPr lang="ru-RU" sz="500" dirty="0"/>
          </a:p>
          <a:p>
            <a:pPr algn="just" eaLnBrk="1" hangingPunct="1"/>
            <a:endParaRPr lang="ru-RU" sz="500" dirty="0"/>
          </a:p>
        </p:txBody>
      </p:sp>
      <p:graphicFrame>
        <p:nvGraphicFramePr>
          <p:cNvPr id="74" name="Диаграмма 73"/>
          <p:cNvGraphicFramePr/>
          <p:nvPr>
            <p:extLst>
              <p:ext uri="{D42A27DB-BD31-4B8C-83A1-F6EECF244321}">
                <p14:modId xmlns:p14="http://schemas.microsoft.com/office/powerpoint/2010/main" val="2003963183"/>
              </p:ext>
            </p:extLst>
          </p:nvPr>
        </p:nvGraphicFramePr>
        <p:xfrm>
          <a:off x="894024" y="1376271"/>
          <a:ext cx="1013680" cy="830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827584" y="1123050"/>
            <a:ext cx="131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Проекты ИЗ</a:t>
            </a:r>
          </a:p>
        </p:txBody>
      </p:sp>
      <p:sp>
        <p:nvSpPr>
          <p:cNvPr id="76" name="Прямоугольная выноска 75"/>
          <p:cNvSpPr/>
          <p:nvPr/>
        </p:nvSpPr>
        <p:spPr>
          <a:xfrm>
            <a:off x="1907704" y="1990325"/>
            <a:ext cx="936104" cy="293175"/>
          </a:xfrm>
          <a:prstGeom prst="wedgeRectCallout">
            <a:avLst>
              <a:gd name="adj1" fmla="val -74427"/>
              <a:gd name="adj2" fmla="val -11601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Действующие 49</a:t>
            </a:r>
          </a:p>
        </p:txBody>
      </p:sp>
      <p:sp>
        <p:nvSpPr>
          <p:cNvPr id="77" name="Прямоугольная выноска 76"/>
          <p:cNvSpPr/>
          <p:nvPr/>
        </p:nvSpPr>
        <p:spPr>
          <a:xfrm>
            <a:off x="62268" y="1968224"/>
            <a:ext cx="1037896" cy="293176"/>
          </a:xfrm>
          <a:prstGeom prst="wedgeRectCallout">
            <a:avLst>
              <a:gd name="adj1" fmla="val 57599"/>
              <a:gd name="adj2" fmla="val -87521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На стадии строительства 35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02116" y="1648903"/>
            <a:ext cx="50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88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3529" y="2283500"/>
            <a:ext cx="2448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Финансирование ИЗ, млрд. </a:t>
            </a:r>
            <a:r>
              <a:rPr lang="ru-RU" sz="11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тг</a:t>
            </a:r>
            <a:endParaRPr lang="ru-RU" sz="11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1" name="Диаграмма 80"/>
          <p:cNvGraphicFramePr/>
          <p:nvPr>
            <p:extLst>
              <p:ext uri="{D42A27DB-BD31-4B8C-83A1-F6EECF244321}">
                <p14:modId xmlns:p14="http://schemas.microsoft.com/office/powerpoint/2010/main" val="1895433550"/>
              </p:ext>
            </p:extLst>
          </p:nvPr>
        </p:nvGraphicFramePr>
        <p:xfrm>
          <a:off x="681668" y="2432908"/>
          <a:ext cx="1368151" cy="888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2" name="Прямоугольная выноска 81"/>
          <p:cNvSpPr/>
          <p:nvPr/>
        </p:nvSpPr>
        <p:spPr>
          <a:xfrm>
            <a:off x="1674654" y="2520194"/>
            <a:ext cx="936104" cy="225896"/>
          </a:xfrm>
          <a:prstGeom prst="wedgeRectCallout">
            <a:avLst>
              <a:gd name="adj1" fmla="val -61122"/>
              <a:gd name="adj2" fmla="val 124786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НФ -  0,528</a:t>
            </a:r>
          </a:p>
        </p:txBody>
      </p:sp>
      <p:sp>
        <p:nvSpPr>
          <p:cNvPr id="83" name="Прямоугольная выноска 82"/>
          <p:cNvSpPr/>
          <p:nvPr/>
        </p:nvSpPr>
        <p:spPr>
          <a:xfrm>
            <a:off x="100504" y="2520194"/>
            <a:ext cx="951939" cy="225896"/>
          </a:xfrm>
          <a:prstGeom prst="wedgeRectCallout">
            <a:avLst>
              <a:gd name="adj1" fmla="val 65165"/>
              <a:gd name="adj2" fmla="val 177045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РБ -  0,532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585746" y="353547"/>
            <a:ext cx="2707499" cy="630942"/>
            <a:chOff x="125460" y="196475"/>
            <a:chExt cx="2241822" cy="632909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25460" y="299279"/>
              <a:ext cx="240346" cy="235453"/>
              <a:chOff x="9058014" y="6459166"/>
              <a:chExt cx="290819" cy="379868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9063083" y="6768656"/>
                <a:ext cx="285750" cy="703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9058014" y="6459166"/>
                <a:ext cx="285750" cy="73991"/>
              </a:xfrm>
              <a:prstGeom prst="rect">
                <a:avLst/>
              </a:prstGeom>
              <a:solidFill>
                <a:srgbClr val="00B0F0"/>
              </a:solidFill>
              <a:ln w="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68159" y="196475"/>
              <a:ext cx="1999123" cy="632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7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действующие проекты</a:t>
              </a:r>
            </a:p>
            <a:p>
              <a:pPr marL="171450" indent="-171450">
                <a:buFontTx/>
                <a:buChar char="-"/>
              </a:pPr>
              <a:r>
                <a:rPr lang="ru-RU" sz="7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проекты на стадии строительства</a:t>
              </a:r>
            </a:p>
            <a:p>
              <a:pPr marL="171450" indent="-171450">
                <a:buFontTx/>
                <a:buChar char="-"/>
              </a:pPr>
              <a:r>
                <a:rPr lang="ru-RU" sz="7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проекты на стадии реализации 2018 г.</a:t>
              </a:r>
            </a:p>
            <a:p>
              <a:pPr marL="171450" indent="-171450">
                <a:buFontTx/>
                <a:buChar char="-"/>
              </a:pPr>
              <a:r>
                <a:rPr lang="ru-RU" sz="7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объекты инфраструктуры</a:t>
              </a:r>
            </a:p>
            <a:p>
              <a:r>
                <a:rPr lang="kk-KZ" sz="7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     частные объекты</a:t>
              </a:r>
              <a:endParaRPr lang="ru-RU" sz="7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Прямоугольная выноска 83"/>
          <p:cNvSpPr/>
          <p:nvPr/>
        </p:nvSpPr>
        <p:spPr>
          <a:xfrm>
            <a:off x="1958501" y="1415998"/>
            <a:ext cx="1208366" cy="215357"/>
          </a:xfrm>
          <a:prstGeom prst="wedgeRectCallout">
            <a:avLst>
              <a:gd name="adj1" fmla="val -84741"/>
              <a:gd name="adj2" fmla="val 7051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На стадии реализации в 2018году 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72171" y="2742188"/>
            <a:ext cx="447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6,9</a:t>
            </a:r>
          </a:p>
        </p:txBody>
      </p:sp>
      <p:sp>
        <p:nvSpPr>
          <p:cNvPr id="86" name="Rectangle 24"/>
          <p:cNvSpPr>
            <a:spLocks noChangeArrowheads="1"/>
          </p:cNvSpPr>
          <p:nvPr/>
        </p:nvSpPr>
        <p:spPr bwMode="auto">
          <a:xfrm>
            <a:off x="-8235" y="3147814"/>
            <a:ext cx="2808312" cy="263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7000"/>
              </a:lnSpc>
            </a:pPr>
            <a:r>
              <a:rPr lang="ru-RU" sz="500" dirty="0">
                <a:cs typeface="Calibri" panose="020F0502020204030204" pitchFamily="34" charset="0"/>
              </a:rPr>
              <a:t>1. ТОО «</a:t>
            </a:r>
            <a:r>
              <a:rPr lang="en-US" sz="500" dirty="0">
                <a:cs typeface="Calibri" panose="020F0502020204030204" pitchFamily="34" charset="0"/>
              </a:rPr>
              <a:t>HILL Corp</a:t>
            </a:r>
            <a:r>
              <a:rPr lang="ru-RU" sz="500" dirty="0">
                <a:cs typeface="Calibri" panose="020F0502020204030204" pitchFamily="34" charset="0"/>
              </a:rPr>
              <a:t>», производство смазочных материалов, 6 га; </a:t>
            </a:r>
          </a:p>
          <a:p>
            <a:pPr algn="just" eaLnBrk="1" hangingPunct="1"/>
            <a:r>
              <a:rPr lang="ru-RU" sz="500" dirty="0">
                <a:cs typeface="Calibri" panose="020F0502020204030204" pitchFamily="34" charset="0"/>
              </a:rPr>
              <a:t>2. ТОО «</a:t>
            </a:r>
            <a:r>
              <a:rPr lang="ru-RU" sz="500" dirty="0" err="1">
                <a:cs typeface="Calibri" panose="020F0502020204030204" pitchFamily="34" charset="0"/>
              </a:rPr>
              <a:t>Қайнар</a:t>
            </a:r>
            <a:r>
              <a:rPr lang="ru-RU" sz="500" dirty="0">
                <a:cs typeface="Calibri" panose="020F0502020204030204" pitchFamily="34" charset="0"/>
              </a:rPr>
              <a:t>», производство минеральных удобрений 41,3 га;</a:t>
            </a:r>
          </a:p>
          <a:p>
            <a:r>
              <a:rPr lang="kk-KZ" sz="500" dirty="0"/>
              <a:t>3. ТОО «</a:t>
            </a:r>
            <a:r>
              <a:rPr lang="en-US" sz="500" dirty="0"/>
              <a:t>ARMS</a:t>
            </a:r>
            <a:r>
              <a:rPr lang="kk-KZ" sz="500" dirty="0"/>
              <a:t>», </a:t>
            </a:r>
            <a:r>
              <a:rPr lang="ru-RU" sz="500" dirty="0"/>
              <a:t>производство строительных материалов</a:t>
            </a:r>
            <a:r>
              <a:rPr lang="kk-KZ" sz="500" dirty="0"/>
              <a:t>,1,478 га;</a:t>
            </a:r>
            <a:endParaRPr lang="ru-RU" sz="500" dirty="0"/>
          </a:p>
          <a:p>
            <a:r>
              <a:rPr lang="kk-KZ" sz="500" dirty="0"/>
              <a:t>4. ТОО «</a:t>
            </a:r>
            <a:r>
              <a:rPr lang="en-US" sz="500" dirty="0" err="1"/>
              <a:t>Ferrum-Vtor</a:t>
            </a:r>
            <a:r>
              <a:rPr lang="kk-KZ" sz="500" dirty="0"/>
              <a:t>», производство жидкого стекла, 20,95 га; </a:t>
            </a:r>
          </a:p>
          <a:p>
            <a:r>
              <a:rPr lang="kk-KZ" sz="500" dirty="0"/>
              <a:t>5. ТОО </a:t>
            </a:r>
            <a:r>
              <a:rPr lang="ru-RU" sz="500" dirty="0"/>
              <a:t>«</a:t>
            </a:r>
            <a:r>
              <a:rPr lang="ru-RU" sz="500" dirty="0" err="1"/>
              <a:t>Биік</a:t>
            </a:r>
            <a:r>
              <a:rPr lang="ru-RU" sz="500" dirty="0"/>
              <a:t> белес», </a:t>
            </a:r>
            <a:r>
              <a:rPr lang="ru-RU" sz="500" dirty="0" err="1"/>
              <a:t>асфальто</a:t>
            </a:r>
            <a:r>
              <a:rPr lang="ru-RU" sz="500" dirty="0"/>
              <a:t>-бетонный завод, 2,8 га;</a:t>
            </a:r>
          </a:p>
          <a:p>
            <a:r>
              <a:rPr lang="kk-KZ" sz="500" dirty="0"/>
              <a:t>6. ТОО «АРТ Құрылыс», </a:t>
            </a:r>
            <a:r>
              <a:rPr lang="ru-RU" sz="500" dirty="0"/>
              <a:t>производство железобетонных изделий, 7,3</a:t>
            </a:r>
            <a:r>
              <a:rPr lang="kk-KZ" sz="500" dirty="0"/>
              <a:t> га  </a:t>
            </a:r>
          </a:p>
          <a:p>
            <a:r>
              <a:rPr lang="kk-KZ" sz="500" dirty="0"/>
              <a:t>7. ТОО «ЮгРемГаз», </a:t>
            </a:r>
            <a:r>
              <a:rPr lang="ru-RU" sz="500" dirty="0"/>
              <a:t>ремонт вагонных цистерн</a:t>
            </a:r>
            <a:r>
              <a:rPr lang="kk-KZ" sz="500" dirty="0"/>
              <a:t>, 1,5 га</a:t>
            </a:r>
          </a:p>
          <a:p>
            <a:r>
              <a:rPr lang="kk-KZ" sz="500" dirty="0"/>
              <a:t>8. ИП «Есжанов Багдат», производство строительных материалов, 1,25 га</a:t>
            </a:r>
          </a:p>
          <a:p>
            <a:r>
              <a:rPr lang="kk-KZ" sz="500" dirty="0"/>
              <a:t>9. ТОО «</a:t>
            </a:r>
            <a:r>
              <a:rPr lang="en-US" sz="500" dirty="0"/>
              <a:t>Oilers</a:t>
            </a:r>
            <a:r>
              <a:rPr lang="kk-KZ" sz="500" dirty="0"/>
              <a:t>», цех по промывке, хранения и ремонт вагонов и цистерн</a:t>
            </a:r>
            <a:r>
              <a:rPr lang="ru-RU" sz="500" dirty="0"/>
              <a:t>, 10,98 га</a:t>
            </a:r>
          </a:p>
          <a:p>
            <a:r>
              <a:rPr lang="ru-RU" sz="500" dirty="0"/>
              <a:t>10. ТОО «ТАҒАН», производство холодной и горячей асфальтобетонной смеси, 2,85 га</a:t>
            </a:r>
          </a:p>
          <a:p>
            <a:r>
              <a:rPr lang="ru-RU" sz="500" dirty="0"/>
              <a:t>11. ТОО «Компания </a:t>
            </a:r>
            <a:r>
              <a:rPr lang="ru-RU" sz="500" dirty="0" err="1"/>
              <a:t>ЮгПласт</a:t>
            </a:r>
            <a:r>
              <a:rPr lang="ru-RU" sz="500" dirty="0"/>
              <a:t>», завод по производству пластиковых труб, 1,7 га</a:t>
            </a:r>
          </a:p>
          <a:p>
            <a:r>
              <a:rPr lang="ru-RU" sz="500" dirty="0"/>
              <a:t>12. ТОО «</a:t>
            </a:r>
            <a:r>
              <a:rPr lang="ru-RU" sz="500" dirty="0" err="1"/>
              <a:t>ЭкоШина</a:t>
            </a:r>
            <a:r>
              <a:rPr lang="ru-RU" sz="500" dirty="0"/>
              <a:t>», производство и реализация резиновой крошки, 1,28 га</a:t>
            </a:r>
          </a:p>
          <a:p>
            <a:r>
              <a:rPr lang="ru-RU" sz="500" dirty="0"/>
              <a:t>13. ТОО «</a:t>
            </a:r>
            <a:r>
              <a:rPr lang="en-US" sz="500" dirty="0"/>
              <a:t>Poly </a:t>
            </a:r>
            <a:r>
              <a:rPr lang="en-US" sz="500" dirty="0" err="1"/>
              <a:t>Plast</a:t>
            </a:r>
            <a:r>
              <a:rPr lang="en-US" sz="500" dirty="0"/>
              <a:t> corporation</a:t>
            </a:r>
            <a:r>
              <a:rPr lang="ru-RU" sz="500" dirty="0"/>
              <a:t>», завод по производству пластиковых труб, 1,45 га</a:t>
            </a:r>
          </a:p>
          <a:p>
            <a:r>
              <a:rPr lang="ru-RU" sz="500" dirty="0">
                <a:cs typeface="Calibri" panose="020F0502020204030204" pitchFamily="34" charset="0"/>
              </a:rPr>
              <a:t>14. ТОО «</a:t>
            </a:r>
            <a:r>
              <a:rPr lang="en-US" sz="500" dirty="0" err="1">
                <a:cs typeface="Calibri" panose="020F0502020204030204" pitchFamily="34" charset="0"/>
              </a:rPr>
              <a:t>Turan</a:t>
            </a:r>
            <a:r>
              <a:rPr lang="en-US" sz="500" dirty="0">
                <a:cs typeface="Calibri" panose="020F0502020204030204" pitchFamily="34" charset="0"/>
              </a:rPr>
              <a:t>-Skin</a:t>
            </a:r>
            <a:r>
              <a:rPr lang="ru-RU" sz="500" dirty="0">
                <a:cs typeface="Calibri" panose="020F0502020204030204" pitchFamily="34" charset="0"/>
              </a:rPr>
              <a:t>», цех по переработке шкур КРС и МРС, 3,8 га;</a:t>
            </a:r>
            <a:endParaRPr lang="kk-KZ" sz="500" dirty="0"/>
          </a:p>
          <a:p>
            <a:pPr algn="just" eaLnBrk="1" hangingPunct="1"/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ru-RU" sz="500" dirty="0">
                <a:cs typeface="Calibri" panose="020F0502020204030204" pitchFamily="34" charset="0"/>
              </a:rPr>
              <a:t> ТОО «</a:t>
            </a:r>
            <a:r>
              <a:rPr lang="en-US" sz="500" dirty="0">
                <a:cs typeface="Calibri" panose="020F0502020204030204" pitchFamily="34" charset="0"/>
              </a:rPr>
              <a:t>Spirit - </a:t>
            </a:r>
            <a:r>
              <a:rPr lang="ru-RU" sz="500" dirty="0">
                <a:cs typeface="Calibri" panose="020F0502020204030204" pitchFamily="34" charset="0"/>
              </a:rPr>
              <a:t>Казахстан», производство крышек </a:t>
            </a:r>
          </a:p>
          <a:p>
            <a:pPr algn="just" eaLnBrk="1" hangingPunct="1"/>
            <a:r>
              <a:rPr lang="ru-RU" sz="500" dirty="0">
                <a:cs typeface="Calibri" panose="020F0502020204030204" pitchFamily="34" charset="0"/>
              </a:rPr>
              <a:t>       </a:t>
            </a:r>
            <a:r>
              <a:rPr lang="ru-RU" sz="500" dirty="0" err="1">
                <a:cs typeface="Calibri" panose="020F0502020204030204" pitchFamily="34" charset="0"/>
              </a:rPr>
              <a:t>виноводочных</a:t>
            </a:r>
            <a:r>
              <a:rPr lang="ru-RU" sz="500" dirty="0">
                <a:cs typeface="Calibri" panose="020F0502020204030204" pitchFamily="34" charset="0"/>
              </a:rPr>
              <a:t> изделий, 0,95 га;</a:t>
            </a:r>
          </a:p>
          <a:p>
            <a:r>
              <a:rPr lang="kk-KZ" sz="500" dirty="0"/>
              <a:t>16.ТОО «Созақ</a:t>
            </a:r>
            <a:r>
              <a:rPr lang="en-US" sz="500" dirty="0"/>
              <a:t>C</a:t>
            </a:r>
            <a:r>
              <a:rPr lang="kk-KZ" sz="500" dirty="0"/>
              <a:t>наб», производство полиэтиленновых труб 0,88 га;</a:t>
            </a:r>
            <a:endParaRPr lang="ru-RU" sz="500" dirty="0"/>
          </a:p>
          <a:p>
            <a:r>
              <a:rPr lang="kk-KZ" sz="500" dirty="0"/>
              <a:t>17. ТОО «Умалп», фабрика </a:t>
            </a:r>
            <a:r>
              <a:rPr lang="ru-RU" sz="500" dirty="0">
                <a:cs typeface="Calibri" panose="020F0502020204030204" pitchFamily="34" charset="0"/>
              </a:rPr>
              <a:t>по переработке шкур КРС и МРС</a:t>
            </a:r>
            <a:r>
              <a:rPr lang="kk-KZ" sz="500" dirty="0"/>
              <a:t>, 3 га; </a:t>
            </a:r>
          </a:p>
          <a:p>
            <a:r>
              <a:rPr lang="kk-KZ" sz="500" dirty="0"/>
              <a:t>18. ТОО </a:t>
            </a:r>
            <a:r>
              <a:rPr lang="ru-RU" sz="500" dirty="0"/>
              <a:t>«</a:t>
            </a:r>
            <a:r>
              <a:rPr lang="ru-RU" sz="500" dirty="0" err="1"/>
              <a:t>Нуран</a:t>
            </a:r>
            <a:r>
              <a:rPr lang="ru-RU" sz="500" dirty="0"/>
              <a:t>», металлургический комплекс, 13,38 га;</a:t>
            </a:r>
          </a:p>
          <a:p>
            <a:r>
              <a:rPr lang="kk-KZ" sz="500" dirty="0"/>
              <a:t>19. ТОО «</a:t>
            </a:r>
            <a:r>
              <a:rPr lang="en-US" sz="500" dirty="0" err="1"/>
              <a:t>Ferrum</a:t>
            </a:r>
            <a:r>
              <a:rPr lang="en-US" sz="500" dirty="0"/>
              <a:t> Construction</a:t>
            </a:r>
            <a:r>
              <a:rPr lang="kk-KZ" sz="500" dirty="0"/>
              <a:t>», </a:t>
            </a:r>
            <a:r>
              <a:rPr lang="ru-RU" sz="500" dirty="0"/>
              <a:t>производство строительных материалов</a:t>
            </a:r>
            <a:r>
              <a:rPr lang="kk-KZ" sz="500" dirty="0"/>
              <a:t>  </a:t>
            </a:r>
          </a:p>
          <a:p>
            <a:r>
              <a:rPr lang="kk-KZ" sz="500" dirty="0"/>
              <a:t>20. ТОО «ДДЭК», </a:t>
            </a:r>
            <a:r>
              <a:rPr lang="ru-RU" sz="500" dirty="0"/>
              <a:t>производство сырых резиновых смесей</a:t>
            </a:r>
            <a:r>
              <a:rPr lang="kk-KZ" sz="500" dirty="0"/>
              <a:t>, 1,1 га</a:t>
            </a:r>
          </a:p>
          <a:p>
            <a:r>
              <a:rPr lang="kk-KZ" sz="500" dirty="0"/>
              <a:t>21. ТОО «ЕвроКристалл», производсвто стекло тары, 5,34 га</a:t>
            </a:r>
          </a:p>
          <a:p>
            <a:r>
              <a:rPr lang="kk-KZ" sz="500" dirty="0"/>
              <a:t>22. ТОО «</a:t>
            </a:r>
            <a:r>
              <a:rPr lang="en-US" sz="500" dirty="0"/>
              <a:t>Home </a:t>
            </a:r>
            <a:r>
              <a:rPr lang="en-US" sz="500" dirty="0" err="1"/>
              <a:t>Plast</a:t>
            </a:r>
            <a:r>
              <a:rPr lang="kk-KZ" sz="500" dirty="0"/>
              <a:t>», </a:t>
            </a:r>
            <a:r>
              <a:rPr lang="ru-RU" sz="500" dirty="0"/>
              <a:t>производство материалов из ПВХ, 0,36 га</a:t>
            </a:r>
          </a:p>
          <a:p>
            <a:r>
              <a:rPr lang="ru-RU" sz="500" dirty="0"/>
              <a:t>23. ТОО «Фирма Дана», строительство промышленно-</a:t>
            </a:r>
          </a:p>
          <a:p>
            <a:r>
              <a:rPr lang="ru-RU" sz="500" dirty="0"/>
              <a:t>      производственной базы, 5,35 га</a:t>
            </a:r>
          </a:p>
          <a:p>
            <a:endParaRPr lang="ru-RU" sz="5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 eaLnBrk="1" hangingPunct="1"/>
            <a:endParaRPr lang="ru-RU" sz="5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 eaLnBrk="1" hangingPunct="1"/>
            <a:endParaRPr lang="ru-RU" sz="5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 eaLnBrk="1" hangingPunct="1"/>
            <a:endParaRPr lang="ru-RU" sz="5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 eaLnBrk="1" hangingPunct="1"/>
            <a:endParaRPr lang="ru-RU" sz="5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 eaLnBrk="1" hangingPunct="1"/>
            <a:endParaRPr lang="ru-RU" sz="5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 eaLnBrk="1" hangingPunct="1"/>
            <a:endParaRPr lang="ru-RU" sz="5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 eaLnBrk="1" hangingPunct="1"/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6604954" y="850630"/>
            <a:ext cx="285212" cy="43487"/>
          </a:xfrm>
          <a:prstGeom prst="rect">
            <a:avLst/>
          </a:prstGeom>
          <a:solidFill>
            <a:srgbClr val="FF0000"/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Прямоугольная выноска 87"/>
          <p:cNvSpPr/>
          <p:nvPr/>
        </p:nvSpPr>
        <p:spPr>
          <a:xfrm>
            <a:off x="179512" y="1415998"/>
            <a:ext cx="954397" cy="215356"/>
          </a:xfrm>
          <a:prstGeom prst="wedgeRectCallout">
            <a:avLst>
              <a:gd name="adj1" fmla="val 66504"/>
              <a:gd name="adj2" fmla="val 37621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Частные объекты 11</a:t>
            </a: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7087962" y="1166403"/>
            <a:ext cx="1994052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500" dirty="0"/>
              <a:t>51. ТОО «Ангар Азия» завод по переработке и закалке </a:t>
            </a:r>
          </a:p>
          <a:p>
            <a:r>
              <a:rPr lang="ru-RU" sz="500" dirty="0"/>
              <a:t>      листового стекла, 0,5га; </a:t>
            </a:r>
            <a:endParaRPr lang="kk-KZ" sz="500" dirty="0"/>
          </a:p>
          <a:p>
            <a:pPr algn="just" eaLnBrk="1" hangingPunct="1"/>
            <a:r>
              <a:rPr lang="ru-RU" sz="500" dirty="0"/>
              <a:t>52. ТОО «</a:t>
            </a:r>
            <a:r>
              <a:rPr lang="ru-RU" sz="500" dirty="0" err="1"/>
              <a:t>Асемтас</a:t>
            </a:r>
            <a:r>
              <a:rPr lang="ru-RU" sz="500" dirty="0"/>
              <a:t> Строй»  цех по производству тротуарных </a:t>
            </a:r>
          </a:p>
          <a:p>
            <a:pPr algn="just" eaLnBrk="1" hangingPunct="1"/>
            <a:r>
              <a:rPr lang="ru-RU" sz="500" dirty="0"/>
              <a:t>      плиток, 0,5 га;</a:t>
            </a:r>
          </a:p>
          <a:p>
            <a:pPr algn="just" eaLnBrk="1" hangingPunct="1"/>
            <a:r>
              <a:rPr lang="ru-RU" sz="500" dirty="0"/>
              <a:t>53. ТОО «</a:t>
            </a:r>
            <a:r>
              <a:rPr lang="en-US" sz="500" dirty="0"/>
              <a:t>Bitumen </a:t>
            </a:r>
            <a:r>
              <a:rPr lang="en-US" sz="500" dirty="0" err="1"/>
              <a:t>Werk</a:t>
            </a:r>
            <a:r>
              <a:rPr lang="ru-RU" sz="500" dirty="0"/>
              <a:t>»  производство битума, 2,5 га;</a:t>
            </a:r>
          </a:p>
          <a:p>
            <a:pPr algn="just" eaLnBrk="1" hangingPunct="1"/>
            <a:r>
              <a:rPr lang="ru-RU" sz="500" dirty="0"/>
              <a:t>54. ИП «</a:t>
            </a:r>
            <a:r>
              <a:rPr lang="ru-RU" sz="500" dirty="0" err="1"/>
              <a:t>Абдуманап</a:t>
            </a:r>
            <a:r>
              <a:rPr lang="ru-RU" sz="500" dirty="0"/>
              <a:t> М.А.»  завод по переработке  </a:t>
            </a:r>
          </a:p>
          <a:p>
            <a:pPr algn="just" eaLnBrk="1" hangingPunct="1"/>
            <a:r>
              <a:rPr lang="ru-RU" sz="500" dirty="0"/>
              <a:t>      резиносодержащих отходов и производство изделий </a:t>
            </a:r>
          </a:p>
          <a:p>
            <a:pPr algn="just" eaLnBrk="1" hangingPunct="1"/>
            <a:r>
              <a:rPr lang="ru-RU" sz="500" dirty="0"/>
              <a:t>      из полимера  песчаной композиции, 1,5га;</a:t>
            </a:r>
          </a:p>
          <a:p>
            <a:pPr algn="just" eaLnBrk="1" hangingPunct="1"/>
            <a:r>
              <a:rPr lang="ru-RU" sz="500" dirty="0"/>
              <a:t>55. ИП «</a:t>
            </a:r>
            <a:r>
              <a:rPr lang="ru-RU" sz="500" dirty="0" err="1"/>
              <a:t>Балкибеков</a:t>
            </a:r>
            <a:r>
              <a:rPr lang="ru-RU" sz="500" dirty="0"/>
              <a:t>»  изготовление и установка </a:t>
            </a:r>
          </a:p>
          <a:p>
            <a:pPr algn="just" eaLnBrk="1" hangingPunct="1"/>
            <a:r>
              <a:rPr lang="ru-RU" sz="500" dirty="0"/>
              <a:t>       автомобильных стекол, 0,54га;</a:t>
            </a:r>
          </a:p>
          <a:p>
            <a:pPr algn="just" eaLnBrk="1" hangingPunct="1"/>
            <a:r>
              <a:rPr lang="ru-RU" sz="500" dirty="0"/>
              <a:t>56. ТОО «</a:t>
            </a:r>
            <a:r>
              <a:rPr lang="ru-RU" sz="500" dirty="0" err="1"/>
              <a:t>Нұрлы</a:t>
            </a:r>
            <a:r>
              <a:rPr lang="ru-RU" sz="500" dirty="0"/>
              <a:t> </a:t>
            </a:r>
            <a:r>
              <a:rPr lang="ru-RU" sz="500" dirty="0" err="1"/>
              <a:t>Жол</a:t>
            </a:r>
            <a:r>
              <a:rPr lang="ru-RU" sz="500" dirty="0"/>
              <a:t> Строй </a:t>
            </a:r>
            <a:r>
              <a:rPr lang="ru-RU" sz="500" dirty="0" err="1"/>
              <a:t>Шерхан</a:t>
            </a:r>
            <a:r>
              <a:rPr lang="ru-RU" sz="500" dirty="0"/>
              <a:t>» производство </a:t>
            </a:r>
          </a:p>
          <a:p>
            <a:pPr algn="just" eaLnBrk="1" hangingPunct="1"/>
            <a:r>
              <a:rPr lang="ru-RU" sz="500" dirty="0"/>
              <a:t>      асфальтобетона, 0,5га;</a:t>
            </a:r>
            <a:endParaRPr lang="ru-RU" sz="5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 eaLnBrk="1" hangingPunct="1"/>
            <a:r>
              <a:rPr lang="ru-RU" sz="500" dirty="0"/>
              <a:t>57. ТОО «</a:t>
            </a:r>
            <a:r>
              <a:rPr lang="ru-RU" sz="500" dirty="0" err="1"/>
              <a:t>Гидроспецстрой</a:t>
            </a:r>
            <a:r>
              <a:rPr lang="ru-RU" sz="500" dirty="0"/>
              <a:t> №5» производство пластиковых и </a:t>
            </a:r>
          </a:p>
          <a:p>
            <a:pPr algn="just" eaLnBrk="1" hangingPunct="1"/>
            <a:r>
              <a:rPr lang="ru-RU" sz="500" dirty="0"/>
              <a:t>      лакокрасочных изделий, 0,33га; </a:t>
            </a:r>
          </a:p>
          <a:p>
            <a:pPr algn="just" eaLnBrk="1" hangingPunct="1"/>
            <a:r>
              <a:rPr lang="ru-RU" sz="500" dirty="0"/>
              <a:t>58. ИП «</a:t>
            </a:r>
            <a:r>
              <a:rPr lang="ru-RU" sz="500" dirty="0" err="1"/>
              <a:t>Байтемирова</a:t>
            </a:r>
            <a:r>
              <a:rPr lang="ru-RU" sz="500" dirty="0"/>
              <a:t>» производство  полиэтиленовых </a:t>
            </a:r>
          </a:p>
          <a:p>
            <a:pPr algn="just" eaLnBrk="1" hangingPunct="1"/>
            <a:r>
              <a:rPr lang="ru-RU" sz="500" dirty="0"/>
              <a:t>      игрушек , 0,3га;</a:t>
            </a:r>
          </a:p>
          <a:p>
            <a:pPr algn="just" eaLnBrk="1" hangingPunct="1"/>
            <a:r>
              <a:rPr lang="ru-RU" sz="500" dirty="0"/>
              <a:t>59. ТОО «</a:t>
            </a:r>
            <a:r>
              <a:rPr lang="ru-RU" sz="500" dirty="0" err="1"/>
              <a:t>Промсвязь</a:t>
            </a:r>
            <a:r>
              <a:rPr lang="ru-RU" sz="500" dirty="0"/>
              <a:t>» расширение производства сэндвич  </a:t>
            </a:r>
          </a:p>
          <a:p>
            <a:pPr algn="just" eaLnBrk="1" hangingPunct="1"/>
            <a:r>
              <a:rPr lang="ru-RU" sz="500" dirty="0"/>
              <a:t>      панелей, 2,5га;</a:t>
            </a:r>
          </a:p>
          <a:p>
            <a:pPr algn="just" eaLnBrk="1" hangingPunct="1"/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01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</TotalTime>
  <Words>1383</Words>
  <Application>Microsoft Office PowerPoint</Application>
  <PresentationFormat>Экран (16:9)</PresentationFormat>
  <Paragraphs>135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cominvest112</dc:creator>
  <cp:lastModifiedBy>DV</cp:lastModifiedBy>
  <cp:revision>370</cp:revision>
  <cp:lastPrinted>2018-02-17T00:51:30Z</cp:lastPrinted>
  <dcterms:created xsi:type="dcterms:W3CDTF">2018-02-11T11:16:31Z</dcterms:created>
  <dcterms:modified xsi:type="dcterms:W3CDTF">2018-10-29T08:16:31Z</dcterms:modified>
</cp:coreProperties>
</file>