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5" r:id="rId2"/>
  </p:sldIdLst>
  <p:sldSz cx="9144000" cy="5143500" type="screen16x9"/>
  <p:notesSz cx="6761163" cy="99425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BFB71"/>
    <a:srgbClr val="EAF0AE"/>
    <a:srgbClr val="E4E9B5"/>
    <a:srgbClr val="E9EDF4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Светлый стиль 3 -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1" autoAdjust="0"/>
    <p:restoredTop sz="98004" autoAdjust="0"/>
  </p:normalViewPr>
  <p:slideViewPr>
    <p:cSldViewPr>
      <p:cViewPr varScale="1">
        <p:scale>
          <a:sx n="71" d="100"/>
          <a:sy n="71" d="100"/>
        </p:scale>
        <p:origin x="677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07978574795596"/>
          <c:y val="0.10054395937361905"/>
          <c:w val="0.68310192848993412"/>
          <c:h val="0.79891208125276192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Проекты СЭЗ</c:v>
                </c:pt>
              </c:strCache>
            </c:strRef>
          </c:tx>
          <c:cat>
            <c:strRef>
              <c:f>Лист1!$A$2:$A$4</c:f>
              <c:strCache>
                <c:ptCount val="3"/>
                <c:pt idx="0">
                  <c:v>Действующие </c:v>
                </c:pt>
                <c:pt idx="1">
                  <c:v>На стадии реализации</c:v>
                </c:pt>
                <c:pt idx="2">
                  <c:v>проектируемые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4</c:v>
                </c:pt>
                <c:pt idx="1">
                  <c:v>14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D0-4AAC-89D8-91208D378D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Финансирование СЭЗ, млрд. тг.</c:v>
                </c:pt>
              </c:strCache>
            </c:strRef>
          </c:tx>
          <c:cat>
            <c:strRef>
              <c:f>Лист1!$A$2:$A$3</c:f>
              <c:strCache>
                <c:ptCount val="2"/>
                <c:pt idx="0">
                  <c:v>РБ</c:v>
                </c:pt>
                <c:pt idx="1">
                  <c:v>НФ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0.53</c:v>
                </c:pt>
                <c:pt idx="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2B-4529-93A5-AE661DBA28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1AB9D-5574-458B-8F67-1E5DF44D0EE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64E2F-4FF6-4D8F-A8E2-74B39D704D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9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64E2F-4FF6-4D8F-A8E2-74B39D704D8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61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11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1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376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4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78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6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67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55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00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4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0BA74-F0DB-483D-9FB3-38CAA8417F0B}" type="datetimeFigureOut">
              <a:rPr lang="ru-RU" smtClean="0"/>
              <a:t>29.10.2018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0B169-7BAA-40EB-952B-92D165E2EC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42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hart" Target="../charts/chart1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9144000" cy="3369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2" tIns="45716" rIns="91432" bIns="45716" rtlCol="0" anchor="ctr"/>
          <a:lstStyle/>
          <a:p>
            <a:pPr algn="ctr"/>
            <a:r>
              <a:rPr lang="ru-RU" sz="2000" b="1" dirty="0">
                <a:solidFill>
                  <a:prstClr val="white"/>
                </a:solidFill>
                <a:latin typeface="Arial" pitchFamily="34" charset="0"/>
                <a:ea typeface="Segoe UI" pitchFamily="34" charset="0"/>
                <a:cs typeface="Arial" pitchFamily="34" charset="0"/>
              </a:rPr>
              <a:t>Индустриальная зона Южно-Казахстанской области</a:t>
            </a:r>
          </a:p>
        </p:txBody>
      </p:sp>
      <p:sp>
        <p:nvSpPr>
          <p:cNvPr id="5" name="Rectangle 43"/>
          <p:cNvSpPr>
            <a:spLocks noChangeArrowheads="1"/>
          </p:cNvSpPr>
          <p:nvPr/>
        </p:nvSpPr>
        <p:spPr bwMode="auto">
          <a:xfrm flipH="1">
            <a:off x="179512" y="483518"/>
            <a:ext cx="3557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kk-KZ" sz="1200" b="1" dirty="0"/>
              <a:t>ИЗ «Тассай» (г.Шымкент)</a:t>
            </a:r>
            <a:endParaRPr lang="ru-RU" sz="1200" b="1" dirty="0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179512" y="881292"/>
            <a:ext cx="2548721" cy="609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7000"/>
              </a:lnSpc>
            </a:pPr>
            <a:r>
              <a:rPr lang="ru-RU" sz="800" dirty="0">
                <a:solidFill>
                  <a:srgbClr val="0070C0"/>
                </a:solidFill>
                <a:ea typeface="Calibri" panose="020F0502020204030204" pitchFamily="34" charset="0"/>
              </a:rPr>
              <a:t>Завершенность инфраструктуры - 100%</a:t>
            </a:r>
          </a:p>
          <a:p>
            <a:pPr algn="just" eaLnBrk="1" hangingPunct="1">
              <a:lnSpc>
                <a:spcPct val="107000"/>
              </a:lnSpc>
            </a:pPr>
            <a:r>
              <a:rPr lang="ru-RU" sz="800" dirty="0">
                <a:solidFill>
                  <a:srgbClr val="0070C0"/>
                </a:solidFill>
                <a:ea typeface="Calibri" panose="020F0502020204030204" pitchFamily="34" charset="0"/>
              </a:rPr>
              <a:t>Общая территория ИЗ:  </a:t>
            </a:r>
            <a:r>
              <a:rPr lang="kk-KZ" sz="800" dirty="0">
                <a:solidFill>
                  <a:srgbClr val="0070C0"/>
                </a:solidFill>
              </a:rPr>
              <a:t>89 га </a:t>
            </a:r>
          </a:p>
          <a:p>
            <a:pPr marL="171450" indent="-171450" algn="just" eaLnBrk="1" hangingPunct="1">
              <a:lnSpc>
                <a:spcPct val="107000"/>
              </a:lnSpc>
              <a:buFontTx/>
              <a:buChar char="-"/>
            </a:pPr>
            <a:r>
              <a:rPr lang="kk-KZ" sz="800" i="1" dirty="0">
                <a:solidFill>
                  <a:srgbClr val="0070C0"/>
                </a:solidFill>
              </a:rPr>
              <a:t>выделенная участникам 88 га</a:t>
            </a:r>
          </a:p>
          <a:p>
            <a:pPr marL="171450" indent="-171450" algn="just" eaLnBrk="1" hangingPunct="1">
              <a:lnSpc>
                <a:spcPct val="107000"/>
              </a:lnSpc>
              <a:buFontTx/>
              <a:buChar char="-"/>
            </a:pPr>
            <a:r>
              <a:rPr lang="kk-KZ" sz="800" i="1" dirty="0">
                <a:solidFill>
                  <a:srgbClr val="0070C0"/>
                </a:solidFill>
              </a:rPr>
              <a:t>свободная территория 1 га 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6516216" y="411510"/>
            <a:ext cx="2702430" cy="584775"/>
            <a:chOff x="129657" y="196475"/>
            <a:chExt cx="2237625" cy="586598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129657" y="268708"/>
              <a:ext cx="236157" cy="332550"/>
              <a:chOff x="9063083" y="6409827"/>
              <a:chExt cx="285750" cy="536518"/>
            </a:xfrm>
          </p:grpSpPr>
          <p:sp>
            <p:nvSpPr>
              <p:cNvPr id="11" name="Прямоугольник 10"/>
              <p:cNvSpPr/>
              <p:nvPr/>
            </p:nvSpPr>
            <p:spPr>
              <a:xfrm>
                <a:off x="9063083" y="6875967"/>
                <a:ext cx="285750" cy="703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9063083" y="6409827"/>
                <a:ext cx="285750" cy="70380"/>
              </a:xfrm>
              <a:prstGeom prst="rect">
                <a:avLst/>
              </a:prstGeom>
              <a:solidFill>
                <a:srgbClr val="0070C0"/>
              </a:solidFill>
              <a:ln w="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rgbClr val="FFFF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>
              <a:off x="368159" y="196475"/>
              <a:ext cx="1999123" cy="586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действующий проект</a:t>
              </a:r>
            </a:p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проект на стадии строительства</a:t>
              </a:r>
            </a:p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проект на стадии проектирования </a:t>
              </a:r>
            </a:p>
            <a:p>
              <a:pPr marL="171450" indent="-171450">
                <a:buFontTx/>
                <a:buChar char="-"/>
              </a:pPr>
              <a:r>
                <a:rPr lang="ru-RU" sz="800" i="1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объекты инфраструктуры</a:t>
              </a:r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2951820" y="815036"/>
            <a:ext cx="5976664" cy="2952328"/>
            <a:chOff x="1331640" y="699542"/>
            <a:chExt cx="5976664" cy="3240360"/>
          </a:xfrm>
        </p:grpSpPr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088" y="2787774"/>
              <a:ext cx="288032" cy="792088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9952" y="2787774"/>
              <a:ext cx="1033459" cy="792088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1419622"/>
              <a:ext cx="432048" cy="648072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4208" y="2787774"/>
              <a:ext cx="648071" cy="792088"/>
            </a:xfrm>
            <a:prstGeom prst="rect">
              <a:avLst/>
            </a:prstGeom>
          </p:spPr>
        </p:pic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048" y="1419622"/>
              <a:ext cx="2160240" cy="1338576"/>
            </a:xfrm>
            <a:prstGeom prst="rect">
              <a:avLst/>
            </a:prstGeom>
          </p:spPr>
        </p:pic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5656" y="1419622"/>
              <a:ext cx="1008112" cy="2088232"/>
            </a:xfrm>
            <a:prstGeom prst="rect">
              <a:avLst/>
            </a:prstGeom>
          </p:spPr>
        </p:pic>
        <p:cxnSp>
          <p:nvCxnSpPr>
            <p:cNvPr id="20" name="Прямая соединительная линия 19"/>
            <p:cNvCxnSpPr/>
            <p:nvPr/>
          </p:nvCxnSpPr>
          <p:spPr>
            <a:xfrm flipH="1">
              <a:off x="1331640" y="1347614"/>
              <a:ext cx="648072" cy="20882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>
              <a:off x="1979712" y="1347614"/>
              <a:ext cx="4824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6804248" y="1347614"/>
              <a:ext cx="432048" cy="3600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7236296" y="1707654"/>
              <a:ext cx="72008" cy="864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 flipH="1">
              <a:off x="6948264" y="2571750"/>
              <a:ext cx="360040" cy="11521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/>
            <p:nvPr/>
          </p:nvCxnSpPr>
          <p:spPr>
            <a:xfrm flipH="1">
              <a:off x="6300192" y="3723878"/>
              <a:ext cx="648072" cy="2160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>
            <a:xfrm>
              <a:off x="2051720" y="3939902"/>
              <a:ext cx="42484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/>
            <p:nvPr/>
          </p:nvCxnSpPr>
          <p:spPr>
            <a:xfrm>
              <a:off x="1331640" y="3435846"/>
              <a:ext cx="7920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2051720" y="3435846"/>
              <a:ext cx="72008" cy="5040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/>
            <p:cNvSpPr/>
            <p:nvPr/>
          </p:nvSpPr>
          <p:spPr>
            <a:xfrm>
              <a:off x="2483768" y="1419622"/>
              <a:ext cx="288032" cy="6480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2771800" y="1419622"/>
              <a:ext cx="288032" cy="6480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3059832" y="1419622"/>
              <a:ext cx="576064" cy="6480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3635896" y="1419622"/>
              <a:ext cx="360040" cy="64807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555776" y="2139702"/>
              <a:ext cx="504056" cy="3600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2555776" y="2499742"/>
              <a:ext cx="504056" cy="36004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2555776" y="2859782"/>
              <a:ext cx="504056" cy="576064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3059832" y="2139702"/>
              <a:ext cx="216024" cy="72008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3275856" y="2139702"/>
              <a:ext cx="432048" cy="72008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3707904" y="2139702"/>
              <a:ext cx="360040" cy="72008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563888" y="3219822"/>
              <a:ext cx="432048" cy="216024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4139952" y="2067694"/>
              <a:ext cx="360040" cy="648072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499992" y="1419622"/>
              <a:ext cx="432048" cy="1296144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4139952" y="2787774"/>
              <a:ext cx="504056" cy="360040"/>
            </a:xfrm>
            <a:prstGeom prst="rect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43" name="Прямая соединительная линия 42"/>
            <p:cNvCxnSpPr/>
            <p:nvPr/>
          </p:nvCxnSpPr>
          <p:spPr>
            <a:xfrm>
              <a:off x="2195736" y="699542"/>
              <a:ext cx="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Прямоугольник 43"/>
            <p:cNvSpPr/>
            <p:nvPr/>
          </p:nvSpPr>
          <p:spPr>
            <a:xfrm>
              <a:off x="5148064" y="2787774"/>
              <a:ext cx="216024" cy="792088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5724128" y="3291830"/>
              <a:ext cx="432048" cy="288032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5724128" y="2787774"/>
              <a:ext cx="216024" cy="504056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5940152" y="2787774"/>
              <a:ext cx="216024" cy="50405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5724128" y="2787774"/>
              <a:ext cx="216024" cy="50405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800" dirty="0">
                <a:solidFill>
                  <a:schemeClr val="tx1"/>
                </a:solidFill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123728" y="3075806"/>
              <a:ext cx="144016" cy="216024"/>
            </a:xfrm>
            <a:prstGeom prst="rect">
              <a:avLst/>
            </a:prstGeom>
            <a:solidFill>
              <a:srgbClr val="7030A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6156176" y="2787774"/>
              <a:ext cx="288032" cy="7920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51" name="Рисунок 50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240" y="3075806"/>
              <a:ext cx="260166" cy="504056"/>
            </a:xfrm>
            <a:prstGeom prst="rect">
              <a:avLst/>
            </a:prstGeom>
          </p:spPr>
        </p:pic>
        <p:pic>
          <p:nvPicPr>
            <p:cNvPr id="52" name="Рисунок 5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9832" y="2859782"/>
              <a:ext cx="504798" cy="576064"/>
            </a:xfrm>
            <a:prstGeom prst="rect">
              <a:avLst/>
            </a:prstGeom>
          </p:spPr>
        </p:pic>
        <p:sp>
          <p:nvSpPr>
            <p:cNvPr id="53" name="Прямоугольник 52"/>
            <p:cNvSpPr/>
            <p:nvPr/>
          </p:nvSpPr>
          <p:spPr>
            <a:xfrm>
              <a:off x="3347864" y="2859782"/>
              <a:ext cx="648072" cy="144016"/>
            </a:xfrm>
            <a:prstGeom prst="rect">
              <a:avLst/>
            </a:prstGeom>
            <a:solidFill>
              <a:srgbClr val="FF996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35696" y="2067694"/>
              <a:ext cx="432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059832" y="3003798"/>
              <a:ext cx="4320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724128" y="1851670"/>
              <a:ext cx="79208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500" dirty="0">
                  <a:latin typeface="Arial" pitchFamily="34" charset="0"/>
                  <a:cs typeface="Arial" pitchFamily="34" charset="0"/>
                </a:rPr>
                <a:t>14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652120" y="2931790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itchFamily="34" charset="0"/>
                  <a:cs typeface="Arial" pitchFamily="34" charset="0"/>
                </a:rPr>
                <a:t>15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868144" y="2931790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itchFamily="34" charset="0"/>
                  <a:cs typeface="Arial" pitchFamily="34" charset="0"/>
                </a:rPr>
                <a:t>16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084168" y="3003798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itchFamily="34" charset="0"/>
                  <a:cs typeface="Arial" pitchFamily="34" charset="0"/>
                </a:rPr>
                <a:t>17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44208" y="2859782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itchFamily="34" charset="0"/>
                  <a:cs typeface="Arial" pitchFamily="34" charset="0"/>
                </a:rPr>
                <a:t>18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771800" y="2355726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itchFamily="34" charset="0"/>
                  <a:cs typeface="Arial" pitchFamily="34" charset="0"/>
                </a:rPr>
                <a:t>19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275856" y="2787774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itchFamily="34" charset="0"/>
                  <a:cs typeface="Arial" pitchFamily="34" charset="0"/>
                </a:rPr>
                <a:t>20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419872" y="3147814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itchFamily="34" charset="0"/>
                  <a:cs typeface="Arial" pitchFamily="34" charset="0"/>
                </a:rPr>
                <a:t>21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923928" y="1491630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itchFamily="34" charset="0"/>
                  <a:cs typeface="Arial" pitchFamily="34" charset="0"/>
                </a:rPr>
                <a:t>22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83968" y="1851670"/>
              <a:ext cx="792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itchFamily="34" charset="0"/>
                  <a:cs typeface="Arial" pitchFamily="34" charset="0"/>
                </a:rPr>
                <a:t>23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427984" y="3003798"/>
              <a:ext cx="7920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latin typeface="Arial" pitchFamily="34" charset="0"/>
                  <a:cs typeface="Arial" pitchFamily="34" charset="0"/>
                </a:rPr>
                <a:t>24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76056" y="2931790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itchFamily="34" charset="0"/>
                  <a:cs typeface="Arial" pitchFamily="34" charset="0"/>
                </a:rPr>
                <a:t>25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292080" y="3003798"/>
              <a:ext cx="360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Arial" pitchFamily="34" charset="0"/>
                  <a:cs typeface="Arial" pitchFamily="34" charset="0"/>
                </a:rPr>
                <a:t>26</a:t>
              </a:r>
            </a:p>
          </p:txBody>
        </p:sp>
      </p:grpSp>
      <p:sp>
        <p:nvSpPr>
          <p:cNvPr id="69" name="Прямоугольник 68"/>
          <p:cNvSpPr/>
          <p:nvPr/>
        </p:nvSpPr>
        <p:spPr>
          <a:xfrm>
            <a:off x="6516216" y="627534"/>
            <a:ext cx="285212" cy="43487"/>
          </a:xfrm>
          <a:prstGeom prst="rect">
            <a:avLst/>
          </a:prstGeom>
          <a:solidFill>
            <a:srgbClr val="FFFF00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6516216" y="915566"/>
            <a:ext cx="285212" cy="43487"/>
          </a:xfrm>
          <a:prstGeom prst="rect">
            <a:avLst/>
          </a:prstGeom>
          <a:solidFill>
            <a:srgbClr val="7030A0"/>
          </a:solidFill>
          <a:ln w="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3203848" y="3940834"/>
            <a:ext cx="4032448" cy="1174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7000"/>
              </a:lnSpc>
            </a:pPr>
            <a:r>
              <a:rPr lang="ru-RU" sz="500" dirty="0">
                <a:cs typeface="Calibri" panose="020F0502020204030204" pitchFamily="34" charset="0"/>
              </a:rPr>
              <a:t>1. ТОО «</a:t>
            </a:r>
            <a:r>
              <a:rPr lang="ru-RU" sz="500" dirty="0" err="1">
                <a:cs typeface="Calibri" panose="020F0502020204030204" pitchFamily="34" charset="0"/>
              </a:rPr>
              <a:t>Шымкай</a:t>
            </a:r>
            <a:r>
              <a:rPr lang="ru-RU" sz="500" dirty="0">
                <a:cs typeface="Calibri" panose="020F0502020204030204" pitchFamily="34" charset="0"/>
              </a:rPr>
              <a:t>», производство мебели, 2 га; </a:t>
            </a:r>
          </a:p>
          <a:p>
            <a:pPr algn="just" eaLnBrk="1" hangingPunct="1"/>
            <a:r>
              <a:rPr lang="ru-RU" sz="500" dirty="0">
                <a:cs typeface="Calibri" panose="020F0502020204030204" pitchFamily="34" charset="0"/>
              </a:rPr>
              <a:t>2. ТОО «</a:t>
            </a:r>
            <a:r>
              <a:rPr lang="ru-RU" sz="500" dirty="0" err="1">
                <a:cs typeface="Calibri" panose="020F0502020204030204" pitchFamily="34" charset="0"/>
              </a:rPr>
              <a:t>МегаСмарт</a:t>
            </a:r>
            <a:r>
              <a:rPr lang="ru-RU" sz="500" dirty="0">
                <a:cs typeface="Calibri" panose="020F0502020204030204" pitchFamily="34" charset="0"/>
              </a:rPr>
              <a:t>», производство глянцевой плиты, 2 га;</a:t>
            </a:r>
          </a:p>
          <a:p>
            <a:r>
              <a:rPr lang="kk-KZ" sz="500" dirty="0"/>
              <a:t>3. ТОО «Мерей Е7 </a:t>
            </a:r>
            <a:r>
              <a:rPr lang="en-US" sz="500" dirty="0"/>
              <a:t>Group</a:t>
            </a:r>
            <a:r>
              <a:rPr lang="kk-KZ" sz="500" dirty="0"/>
              <a:t>», выпуск </a:t>
            </a:r>
            <a:r>
              <a:rPr lang="ru-RU" sz="500" dirty="0"/>
              <a:t>медицинских </a:t>
            </a:r>
            <a:r>
              <a:rPr lang="kk-KZ" sz="500" dirty="0"/>
              <a:t>изделий, 2 га;</a:t>
            </a:r>
            <a:endParaRPr lang="ru-RU" sz="500" dirty="0"/>
          </a:p>
          <a:p>
            <a:r>
              <a:rPr lang="kk-KZ" sz="500" dirty="0"/>
              <a:t>4. ТОО «Казтехниказ», производство светодиодных светильников, 1,5 га; </a:t>
            </a:r>
          </a:p>
          <a:p>
            <a:r>
              <a:rPr lang="kk-KZ" sz="500" dirty="0"/>
              <a:t>5. ТОО </a:t>
            </a:r>
            <a:r>
              <a:rPr lang="ru-RU" sz="500" dirty="0"/>
              <a:t>«</a:t>
            </a:r>
            <a:r>
              <a:rPr lang="ru-RU" sz="500" dirty="0" err="1"/>
              <a:t>ДиОйлГаз</a:t>
            </a:r>
            <a:r>
              <a:rPr lang="ru-RU" sz="500" dirty="0"/>
              <a:t>», производство безалкогольных напитков, 9,2 га;</a:t>
            </a:r>
          </a:p>
          <a:p>
            <a:r>
              <a:rPr lang="kk-KZ" sz="500" dirty="0"/>
              <a:t>6. ТОО «Алика», </a:t>
            </a:r>
            <a:r>
              <a:rPr lang="ru-RU" sz="500" dirty="0"/>
              <a:t>биотехнологический комплекс, </a:t>
            </a:r>
            <a:r>
              <a:rPr lang="kk-KZ" sz="500" dirty="0"/>
              <a:t>1 га  </a:t>
            </a:r>
          </a:p>
          <a:p>
            <a:r>
              <a:rPr lang="kk-KZ" sz="500" dirty="0"/>
              <a:t>7. ТОО «Дезфумекс», </a:t>
            </a:r>
            <a:r>
              <a:rPr lang="ru-RU" sz="500" dirty="0"/>
              <a:t>производство микробиологической среды</a:t>
            </a:r>
            <a:r>
              <a:rPr lang="kk-KZ" sz="500" dirty="0"/>
              <a:t>, 1 га</a:t>
            </a:r>
          </a:p>
          <a:p>
            <a:r>
              <a:rPr lang="kk-KZ" sz="500" dirty="0"/>
              <a:t>8. ТОО «ФармасинтезЗерде», марфацевтический завод, 2 га</a:t>
            </a:r>
          </a:p>
          <a:p>
            <a:r>
              <a:rPr lang="kk-KZ" sz="500" dirty="0"/>
              <a:t>9. ТОО «ШымкентФормация», </a:t>
            </a:r>
            <a:r>
              <a:rPr lang="ru-RU" sz="500" dirty="0"/>
              <a:t>производство стерильных лекарственных средств, 1,8 га</a:t>
            </a:r>
          </a:p>
          <a:p>
            <a:r>
              <a:rPr lang="ru-RU" sz="500" dirty="0"/>
              <a:t>10. ТОО «</a:t>
            </a:r>
            <a:r>
              <a:rPr lang="en-US" sz="500" dirty="0"/>
              <a:t>New Technology Ltd</a:t>
            </a:r>
            <a:r>
              <a:rPr lang="ru-RU" sz="500" dirty="0"/>
              <a:t>», дизельный генераторный завод, 1 га</a:t>
            </a:r>
          </a:p>
          <a:p>
            <a:r>
              <a:rPr lang="ru-RU" sz="500" dirty="0"/>
              <a:t>11. ТОО «</a:t>
            </a:r>
            <a:r>
              <a:rPr lang="ru-RU" sz="500" dirty="0" err="1"/>
              <a:t>ОпчсСтрой</a:t>
            </a:r>
            <a:r>
              <a:rPr lang="ru-RU" sz="500" dirty="0"/>
              <a:t>», производство порошковых огнетушителей, 1 га</a:t>
            </a:r>
          </a:p>
          <a:p>
            <a:r>
              <a:rPr lang="ru-RU" sz="500" dirty="0"/>
              <a:t>12. ТОО «Платан», производство мебели, 2,15 га</a:t>
            </a:r>
          </a:p>
          <a:p>
            <a:r>
              <a:rPr lang="ru-RU" sz="500" dirty="0"/>
              <a:t>13. ТОО «</a:t>
            </a:r>
            <a:r>
              <a:rPr lang="ru-RU" sz="500" dirty="0" err="1"/>
              <a:t>НурАлем</a:t>
            </a:r>
            <a:r>
              <a:rPr lang="ru-RU" sz="500" dirty="0"/>
              <a:t>», производство отделочных строительных материалов, 1 га</a:t>
            </a:r>
            <a:endParaRPr lang="kk-KZ" sz="500" dirty="0"/>
          </a:p>
          <a:p>
            <a:pPr algn="just" eaLnBrk="1" hangingPunct="1"/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24"/>
          <p:cNvSpPr>
            <a:spLocks noChangeArrowheads="1"/>
          </p:cNvSpPr>
          <p:nvPr/>
        </p:nvSpPr>
        <p:spPr bwMode="auto">
          <a:xfrm>
            <a:off x="5868144" y="3939902"/>
            <a:ext cx="4248472" cy="12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07000"/>
              </a:lnSpc>
            </a:pPr>
            <a:r>
              <a:rPr lang="ru-RU" sz="500" dirty="0">
                <a:cs typeface="Calibri" panose="020F0502020204030204" pitchFamily="34" charset="0"/>
              </a:rPr>
              <a:t>14. ТОО «</a:t>
            </a:r>
            <a:r>
              <a:rPr lang="ru-RU" sz="500" dirty="0" err="1">
                <a:cs typeface="Calibri" panose="020F0502020204030204" pitchFamily="34" charset="0"/>
              </a:rPr>
              <a:t>АзияТрафо</a:t>
            </a:r>
            <a:r>
              <a:rPr lang="ru-RU" sz="500" dirty="0">
                <a:cs typeface="Calibri" panose="020F0502020204030204" pitchFamily="34" charset="0"/>
              </a:rPr>
              <a:t>», производство трансформаторов, 22 га; </a:t>
            </a:r>
          </a:p>
          <a:p>
            <a:pPr algn="just" eaLnBrk="1" hangingPunct="1"/>
            <a:r>
              <a:rPr lang="ru-RU" sz="500" dirty="0">
                <a:cs typeface="Calibri" panose="020F0502020204030204" pitchFamily="34" charset="0"/>
              </a:rPr>
              <a:t>15. ИП «</a:t>
            </a:r>
            <a:r>
              <a:rPr lang="ru-RU" sz="500" dirty="0" err="1">
                <a:cs typeface="Calibri" panose="020F0502020204030204" pitchFamily="34" charset="0"/>
              </a:rPr>
              <a:t>Аширбаева</a:t>
            </a:r>
            <a:r>
              <a:rPr lang="ru-RU" sz="500" dirty="0">
                <a:cs typeface="Calibri" panose="020F0502020204030204" pitchFamily="34" charset="0"/>
              </a:rPr>
              <a:t>», завод по производству изделий из стекловолокна, 0,5 га;</a:t>
            </a:r>
          </a:p>
          <a:p>
            <a:r>
              <a:rPr lang="kk-KZ" sz="500" dirty="0"/>
              <a:t>16. ТОО «</a:t>
            </a:r>
            <a:r>
              <a:rPr lang="en-US" sz="500" dirty="0"/>
              <a:t>PROFAKS</a:t>
            </a:r>
            <a:r>
              <a:rPr lang="kk-KZ" sz="500" dirty="0"/>
              <a:t>», </a:t>
            </a:r>
            <a:r>
              <a:rPr lang="ru-RU" sz="500" dirty="0"/>
              <a:t>производство алюминиевой дистанционной рамки для стеклопакетов</a:t>
            </a:r>
            <a:r>
              <a:rPr lang="kk-KZ" sz="500" dirty="0"/>
              <a:t>, 0,5 га;</a:t>
            </a:r>
            <a:endParaRPr lang="ru-RU" sz="500" dirty="0"/>
          </a:p>
          <a:p>
            <a:r>
              <a:rPr lang="kk-KZ" sz="500" dirty="0"/>
              <a:t>17. ИП «ПЕТУХОВА», </a:t>
            </a:r>
            <a:r>
              <a:rPr lang="ru-RU" sz="500" dirty="0"/>
              <a:t>выпуск изделий из </a:t>
            </a:r>
            <a:r>
              <a:rPr lang="ru-RU" sz="500" dirty="0" err="1"/>
              <a:t>полимермрамора</a:t>
            </a:r>
            <a:r>
              <a:rPr lang="ru-RU" sz="500" dirty="0"/>
              <a:t>, стекловолокна и массива дерева</a:t>
            </a:r>
            <a:r>
              <a:rPr lang="kk-KZ" sz="500" dirty="0"/>
              <a:t>, 1,5 га; </a:t>
            </a:r>
          </a:p>
          <a:p>
            <a:r>
              <a:rPr lang="kk-KZ" sz="500" dirty="0"/>
              <a:t>18. ТОО </a:t>
            </a:r>
            <a:r>
              <a:rPr lang="ru-RU" sz="500" dirty="0"/>
              <a:t>«</a:t>
            </a:r>
            <a:r>
              <a:rPr lang="en-US" sz="500" dirty="0"/>
              <a:t>M GROUP KZ</a:t>
            </a:r>
            <a:r>
              <a:rPr lang="ru-RU" sz="500" dirty="0"/>
              <a:t>», оборудования для изготовления строительных растворов и бетона, 3 га;</a:t>
            </a:r>
          </a:p>
          <a:p>
            <a:r>
              <a:rPr lang="kk-KZ" sz="500" dirty="0"/>
              <a:t>19. ТОО «ТабаИндастриал», </a:t>
            </a:r>
            <a:r>
              <a:rPr lang="ru-RU" sz="500" dirty="0"/>
              <a:t> </a:t>
            </a:r>
            <a:r>
              <a:rPr lang="kk-KZ" sz="500" dirty="0"/>
              <a:t>0,6 га  </a:t>
            </a:r>
          </a:p>
          <a:p>
            <a:r>
              <a:rPr lang="kk-KZ" sz="500" dirty="0"/>
              <a:t>20. ТОО «Производственный цех УКИЗ Онтустик», 1 га</a:t>
            </a:r>
          </a:p>
          <a:p>
            <a:r>
              <a:rPr lang="kk-KZ" sz="500" dirty="0"/>
              <a:t>21. ТОО «</a:t>
            </a:r>
            <a:r>
              <a:rPr lang="en-US" sz="500" dirty="0" err="1"/>
              <a:t>AsylMed-ZaT</a:t>
            </a:r>
            <a:r>
              <a:rPr lang="kk-KZ" sz="500" dirty="0"/>
              <a:t>», </a:t>
            </a:r>
            <a:r>
              <a:rPr lang="ru-RU" sz="500" dirty="0"/>
              <a:t>цех по производству медицинских изделий</a:t>
            </a:r>
            <a:r>
              <a:rPr lang="kk-KZ" sz="500" dirty="0"/>
              <a:t>, 0,5 га</a:t>
            </a:r>
          </a:p>
          <a:p>
            <a:r>
              <a:rPr lang="kk-KZ" sz="500" dirty="0"/>
              <a:t>22. ТОО «СК Аймак», п</a:t>
            </a:r>
            <a:r>
              <a:rPr lang="ru-RU" sz="500" dirty="0" err="1"/>
              <a:t>роизводство</a:t>
            </a:r>
            <a:r>
              <a:rPr lang="ru-RU" sz="500" dirty="0"/>
              <a:t> корпусной мебели, </a:t>
            </a:r>
            <a:r>
              <a:rPr lang="ru-RU" sz="500" dirty="0" err="1"/>
              <a:t>апрт</a:t>
            </a:r>
            <a:r>
              <a:rPr lang="ru-RU" sz="500" dirty="0"/>
              <a:t> и прочих изделий, 1,6 га</a:t>
            </a:r>
          </a:p>
          <a:p>
            <a:r>
              <a:rPr lang="ru-RU" sz="500" dirty="0"/>
              <a:t>23. ТОО «</a:t>
            </a:r>
            <a:r>
              <a:rPr lang="en-US" sz="500" dirty="0" err="1"/>
              <a:t>Kiyakli</a:t>
            </a:r>
            <a:r>
              <a:rPr lang="ru-RU" sz="500" dirty="0"/>
              <a:t>», производство пшеничной крупы, 3,8 га</a:t>
            </a:r>
          </a:p>
          <a:p>
            <a:r>
              <a:rPr lang="ru-RU" sz="500" dirty="0"/>
              <a:t>24. ТОО «</a:t>
            </a:r>
            <a:r>
              <a:rPr lang="ru-RU" sz="500" dirty="0" err="1"/>
              <a:t>ЭкоФарм</a:t>
            </a:r>
            <a:r>
              <a:rPr lang="ru-RU" sz="500" dirty="0"/>
              <a:t> </a:t>
            </a:r>
            <a:r>
              <a:rPr lang="ru-RU" sz="500" dirty="0" err="1"/>
              <a:t>Интернейшнл</a:t>
            </a:r>
            <a:r>
              <a:rPr lang="ru-RU" sz="500" dirty="0"/>
              <a:t>», производство вакуумных пробирок для забора венозной крови, 6 га</a:t>
            </a:r>
          </a:p>
          <a:p>
            <a:r>
              <a:rPr lang="ru-RU" sz="500" dirty="0"/>
              <a:t>25. ТОО «</a:t>
            </a:r>
            <a:r>
              <a:rPr lang="ru-RU" sz="500" dirty="0" err="1"/>
              <a:t>Болашак</a:t>
            </a:r>
            <a:r>
              <a:rPr lang="ru-RU" sz="500" dirty="0"/>
              <a:t>», линия по производству энергетических напиток "GGG", 2 га</a:t>
            </a:r>
          </a:p>
          <a:p>
            <a:r>
              <a:rPr lang="ru-RU" sz="500" dirty="0"/>
              <a:t>26. ТОО «</a:t>
            </a:r>
            <a:r>
              <a:rPr lang="ru-RU" sz="500" dirty="0" err="1"/>
              <a:t>ЖенисКурылыс</a:t>
            </a:r>
            <a:r>
              <a:rPr lang="ru-RU" sz="500" dirty="0"/>
              <a:t>», строительство промышленного здания, 1,5 га</a:t>
            </a:r>
          </a:p>
          <a:p>
            <a:r>
              <a:rPr lang="ru-RU" sz="500" dirty="0"/>
              <a:t>27. ТОО «</a:t>
            </a:r>
            <a:r>
              <a:rPr lang="ru-RU" sz="500" dirty="0" err="1"/>
              <a:t>ШымТехниксГрупп</a:t>
            </a:r>
            <a:r>
              <a:rPr lang="ru-RU" sz="500" dirty="0"/>
              <a:t>», строительство завода по производству металлоконструкции, 1 га.</a:t>
            </a:r>
            <a:endParaRPr lang="kk-KZ" sz="500" dirty="0"/>
          </a:p>
          <a:p>
            <a:pPr algn="just" eaLnBrk="1" hangingPunct="1"/>
            <a:endParaRPr lang="ru-RU" sz="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Диаграмма 73"/>
          <p:cNvGraphicFramePr/>
          <p:nvPr>
            <p:extLst>
              <p:ext uri="{D42A27DB-BD31-4B8C-83A1-F6EECF244321}">
                <p14:modId xmlns:p14="http://schemas.microsoft.com/office/powerpoint/2010/main" val="3530033644"/>
              </p:ext>
            </p:extLst>
          </p:nvPr>
        </p:nvGraphicFramePr>
        <p:xfrm>
          <a:off x="611560" y="2067694"/>
          <a:ext cx="1152128" cy="1173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251520" y="1851670"/>
            <a:ext cx="16904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Проекты ИЗ</a:t>
            </a:r>
          </a:p>
        </p:txBody>
      </p:sp>
      <p:sp>
        <p:nvSpPr>
          <p:cNvPr id="76" name="Прямоугольная выноска 75"/>
          <p:cNvSpPr/>
          <p:nvPr/>
        </p:nvSpPr>
        <p:spPr>
          <a:xfrm>
            <a:off x="1619672" y="2139702"/>
            <a:ext cx="936104" cy="225896"/>
          </a:xfrm>
          <a:prstGeom prst="wedgeRectCallout">
            <a:avLst>
              <a:gd name="adj1" fmla="val -81439"/>
              <a:gd name="adj2" fmla="val 4706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Действующие 4</a:t>
            </a:r>
          </a:p>
        </p:txBody>
      </p:sp>
      <p:sp>
        <p:nvSpPr>
          <p:cNvPr id="77" name="Прямоугольная выноска 76"/>
          <p:cNvSpPr/>
          <p:nvPr/>
        </p:nvSpPr>
        <p:spPr>
          <a:xfrm>
            <a:off x="1691680" y="2931790"/>
            <a:ext cx="1080120" cy="216024"/>
          </a:xfrm>
          <a:prstGeom prst="wedgeRectCallout">
            <a:avLst>
              <a:gd name="adj1" fmla="val -75231"/>
              <a:gd name="adj2" fmla="val -13037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На стадии строительства 14 </a:t>
            </a:r>
          </a:p>
        </p:txBody>
      </p:sp>
      <p:sp>
        <p:nvSpPr>
          <p:cNvPr id="78" name="Прямоугольная выноска 77"/>
          <p:cNvSpPr/>
          <p:nvPr/>
        </p:nvSpPr>
        <p:spPr>
          <a:xfrm>
            <a:off x="14524" y="2139702"/>
            <a:ext cx="971600" cy="225896"/>
          </a:xfrm>
          <a:prstGeom prst="wedgeRectCallout">
            <a:avLst>
              <a:gd name="adj1" fmla="val 51422"/>
              <a:gd name="adj2" fmla="val 8615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Проектируемые 9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971600" y="2499742"/>
            <a:ext cx="432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27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07504" y="3435846"/>
            <a:ext cx="2448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Финансирование ИЗ, млрд. </a:t>
            </a:r>
            <a:r>
              <a:rPr lang="ru-RU" sz="11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тг</a:t>
            </a:r>
            <a:endParaRPr lang="ru-RU" sz="11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1" name="Диаграмма 80"/>
          <p:cNvGraphicFramePr/>
          <p:nvPr>
            <p:extLst>
              <p:ext uri="{D42A27DB-BD31-4B8C-83A1-F6EECF244321}">
                <p14:modId xmlns:p14="http://schemas.microsoft.com/office/powerpoint/2010/main" val="2337403911"/>
              </p:ext>
            </p:extLst>
          </p:nvPr>
        </p:nvGraphicFramePr>
        <p:xfrm>
          <a:off x="395536" y="3754058"/>
          <a:ext cx="1512168" cy="1049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82" name="Прямоугольная выноска 81"/>
          <p:cNvSpPr/>
          <p:nvPr/>
        </p:nvSpPr>
        <p:spPr>
          <a:xfrm>
            <a:off x="1763688" y="3939902"/>
            <a:ext cx="936104" cy="225896"/>
          </a:xfrm>
          <a:prstGeom prst="wedgeRectCallout">
            <a:avLst>
              <a:gd name="adj1" fmla="val -81439"/>
              <a:gd name="adj2" fmla="val 4706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НФ -  0,528</a:t>
            </a:r>
          </a:p>
        </p:txBody>
      </p:sp>
      <p:sp>
        <p:nvSpPr>
          <p:cNvPr id="83" name="Прямоугольная выноска 82"/>
          <p:cNvSpPr/>
          <p:nvPr/>
        </p:nvSpPr>
        <p:spPr>
          <a:xfrm>
            <a:off x="107503" y="4731990"/>
            <a:ext cx="951939" cy="225896"/>
          </a:xfrm>
          <a:prstGeom prst="wedgeRectCallout">
            <a:avLst>
              <a:gd name="adj1" fmla="val 47491"/>
              <a:gd name="adj2" fmla="val -117641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РБ -  0,532</a:t>
            </a:r>
          </a:p>
        </p:txBody>
      </p:sp>
    </p:spTree>
    <p:extLst>
      <p:ext uri="{BB962C8B-B14F-4D97-AF65-F5344CB8AC3E}">
        <p14:creationId xmlns:p14="http://schemas.microsoft.com/office/powerpoint/2010/main" val="1471642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4492</TotalTime>
  <Words>464</Words>
  <Application>Microsoft Office PowerPoint</Application>
  <PresentationFormat>Экран (16:9)</PresentationFormat>
  <Paragraphs>73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Times New Roman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cominvest112</dc:creator>
  <cp:lastModifiedBy>DV</cp:lastModifiedBy>
  <cp:revision>369</cp:revision>
  <cp:lastPrinted>2018-02-17T00:51:30Z</cp:lastPrinted>
  <dcterms:created xsi:type="dcterms:W3CDTF">2018-02-11T11:16:31Z</dcterms:created>
  <dcterms:modified xsi:type="dcterms:W3CDTF">2018-10-29T08:13:32Z</dcterms:modified>
</cp:coreProperties>
</file>