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7" r:id="rId2"/>
  </p:sldIdLst>
  <p:sldSz cx="9144000" cy="5143500" type="screen16x9"/>
  <p:notesSz cx="6761163" cy="99425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FBFB71"/>
    <a:srgbClr val="EAF0AE"/>
    <a:srgbClr val="E4E9B5"/>
    <a:srgbClr val="E9EDF4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1" autoAdjust="0"/>
    <p:restoredTop sz="98004" autoAdjust="0"/>
  </p:normalViewPr>
  <p:slideViewPr>
    <p:cSldViewPr>
      <p:cViewPr varScale="1">
        <p:scale>
          <a:sx n="71" d="100"/>
          <a:sy n="71" d="100"/>
        </p:scale>
        <p:origin x="677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07978574795596"/>
          <c:y val="0.10054395937361905"/>
          <c:w val="0.68310192848993412"/>
          <c:h val="0.79891208125276192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Проекты СЭЗ</c:v>
                </c:pt>
              </c:strCache>
            </c:strRef>
          </c:tx>
          <c:cat>
            <c:strRef>
              <c:f>Лист1!$A$2:$A$4</c:f>
              <c:strCache>
                <c:ptCount val="2"/>
                <c:pt idx="0">
                  <c:v>Действующие </c:v>
                </c:pt>
                <c:pt idx="1">
                  <c:v>На стадии реализации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D0-4AAC-89D8-91208D378D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Финансирование СЭЗ, млрд. тг.</c:v>
                </c:pt>
              </c:strCache>
            </c:strRef>
          </c:tx>
          <c:cat>
            <c:strRef>
              <c:f>Лист1!$A$2:$A$4</c:f>
              <c:strCache>
                <c:ptCount val="3"/>
                <c:pt idx="0">
                  <c:v>РБ</c:v>
                </c:pt>
                <c:pt idx="1">
                  <c:v>МБ</c:v>
                </c:pt>
                <c:pt idx="2">
                  <c:v>НФ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409115</c:v>
                </c:pt>
                <c:pt idx="1">
                  <c:v>35021</c:v>
                </c:pt>
                <c:pt idx="2">
                  <c:v>11701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2B-4529-93A5-AE661DBA28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1AB9D-5574-458B-8F67-1E5DF44D0EE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64E2F-4FF6-4D8F-A8E2-74B39D704D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89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11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1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37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87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65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67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4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55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00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42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42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6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ru-RU" sz="2000" b="1" dirty="0">
                <a:solidFill>
                  <a:prstClr val="white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Индустриальная зона Южно-Казахстанской области</a:t>
            </a:r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 flipH="1">
            <a:off x="179512" y="483518"/>
            <a:ext cx="35579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k-KZ" sz="1200" b="1" dirty="0"/>
              <a:t>ИЗ «Шардара» </a:t>
            </a:r>
            <a:endParaRPr lang="ru-RU" sz="1200" b="1" dirty="0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179512" y="876516"/>
            <a:ext cx="2548721" cy="61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7000"/>
              </a:lnSpc>
            </a:pPr>
            <a:r>
              <a:rPr lang="ru-RU" sz="800" dirty="0">
                <a:solidFill>
                  <a:srgbClr val="0070C0"/>
                </a:solidFill>
                <a:ea typeface="Calibri" panose="020F0502020204030204" pitchFamily="34" charset="0"/>
              </a:rPr>
              <a:t>Завершенность инфраструктуры - 100%</a:t>
            </a:r>
          </a:p>
          <a:p>
            <a:pPr algn="just" eaLnBrk="1" hangingPunct="1">
              <a:lnSpc>
                <a:spcPct val="107000"/>
              </a:lnSpc>
            </a:pPr>
            <a:r>
              <a:rPr lang="ru-RU" sz="800" dirty="0">
                <a:solidFill>
                  <a:srgbClr val="0070C0"/>
                </a:solidFill>
                <a:ea typeface="Calibri" panose="020F0502020204030204" pitchFamily="34" charset="0"/>
              </a:rPr>
              <a:t>Общая территория ИЗ: </a:t>
            </a:r>
            <a:r>
              <a:rPr lang="en-US" sz="800" dirty="0">
                <a:solidFill>
                  <a:srgbClr val="0070C0"/>
                </a:solidFill>
              </a:rPr>
              <a:t>35 </a:t>
            </a:r>
            <a:r>
              <a:rPr lang="kk-KZ" sz="800" dirty="0">
                <a:solidFill>
                  <a:srgbClr val="0070C0"/>
                </a:solidFill>
              </a:rPr>
              <a:t>га</a:t>
            </a:r>
          </a:p>
          <a:p>
            <a:pPr marL="171450" indent="-171450" algn="just" eaLnBrk="1" hangingPunct="1">
              <a:lnSpc>
                <a:spcPct val="107000"/>
              </a:lnSpc>
              <a:buFontTx/>
              <a:buChar char="-"/>
            </a:pPr>
            <a:r>
              <a:rPr lang="kk-KZ" sz="800" i="1" dirty="0">
                <a:solidFill>
                  <a:srgbClr val="0070C0"/>
                </a:solidFill>
              </a:rPr>
              <a:t>выделенная участникам </a:t>
            </a:r>
            <a:r>
              <a:rPr lang="en-US" sz="800" i="1" dirty="0">
                <a:solidFill>
                  <a:srgbClr val="0070C0"/>
                </a:solidFill>
              </a:rPr>
              <a:t>4,7</a:t>
            </a:r>
            <a:r>
              <a:rPr lang="kk-KZ" sz="800" i="1" dirty="0">
                <a:solidFill>
                  <a:srgbClr val="0070C0"/>
                </a:solidFill>
              </a:rPr>
              <a:t> га</a:t>
            </a:r>
          </a:p>
          <a:p>
            <a:pPr marL="171450" indent="-171450" algn="just" eaLnBrk="1" hangingPunct="1">
              <a:lnSpc>
                <a:spcPct val="107000"/>
              </a:lnSpc>
              <a:buFontTx/>
              <a:buChar char="-"/>
            </a:pPr>
            <a:r>
              <a:rPr lang="kk-KZ" sz="800" i="1" dirty="0">
                <a:solidFill>
                  <a:srgbClr val="0070C0"/>
                </a:solidFill>
              </a:rPr>
              <a:t>свободная территория </a:t>
            </a:r>
            <a:r>
              <a:rPr lang="en-US" sz="800" i="1" dirty="0">
                <a:solidFill>
                  <a:srgbClr val="0070C0"/>
                </a:solidFill>
              </a:rPr>
              <a:t>30,3</a:t>
            </a:r>
            <a:r>
              <a:rPr lang="kk-KZ" sz="800" i="1" dirty="0">
                <a:solidFill>
                  <a:srgbClr val="0070C0"/>
                </a:solidFill>
              </a:rPr>
              <a:t> га 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6516216" y="411510"/>
            <a:ext cx="2702430" cy="584775"/>
            <a:chOff x="129657" y="196475"/>
            <a:chExt cx="2237625" cy="586598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129657" y="557596"/>
              <a:ext cx="236157" cy="436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8159" y="196475"/>
              <a:ext cx="1999123" cy="58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действующий проект</a:t>
              </a:r>
            </a:p>
            <a:p>
              <a:pPr marL="171450" indent="-171450">
                <a:buFontTx/>
                <a:buChar char="-"/>
              </a:pPr>
              <a:r>
                <a:rPr lang="ru-RU" sz="8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проект на стадии строительства</a:t>
              </a:r>
            </a:p>
            <a:p>
              <a:pPr marL="171450" indent="-171450">
                <a:buFontTx/>
                <a:buChar char="-"/>
              </a:pPr>
              <a:r>
                <a:rPr lang="ru-RU" sz="8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проект на стадии проектирования </a:t>
              </a:r>
            </a:p>
            <a:p>
              <a:pPr marL="171450" indent="-171450">
                <a:buFontTx/>
                <a:buChar char="-"/>
              </a:pPr>
              <a:r>
                <a:rPr lang="ru-RU" sz="8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объекты инфраструктуры</a:t>
              </a:r>
            </a:p>
          </p:txBody>
        </p:sp>
      </p:grp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3979005" y="4044771"/>
            <a:ext cx="4032448" cy="57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7000"/>
              </a:lnSpc>
            </a:pPr>
            <a:r>
              <a:rPr lang="en-US" sz="1000" dirty="0">
                <a:cs typeface="Calibri" panose="020F0502020204030204" pitchFamily="34" charset="0"/>
              </a:rPr>
              <a:t>1. </a:t>
            </a:r>
            <a:r>
              <a:rPr lang="ru-RU" sz="1000" dirty="0">
                <a:cs typeface="Calibri" panose="020F0502020204030204" pitchFamily="34" charset="0"/>
              </a:rPr>
              <a:t>ТОО «</a:t>
            </a:r>
            <a:r>
              <a:rPr lang="en-US" sz="1000" dirty="0" err="1">
                <a:cs typeface="Calibri" panose="020F0502020204030204" pitchFamily="34" charset="0"/>
              </a:rPr>
              <a:t>Seikhun</a:t>
            </a:r>
            <a:r>
              <a:rPr lang="ru-RU" sz="1000" dirty="0">
                <a:cs typeface="Calibri" panose="020F0502020204030204" pitchFamily="34" charset="0"/>
              </a:rPr>
              <a:t>» 2 га</a:t>
            </a:r>
          </a:p>
          <a:p>
            <a:pPr algn="just" eaLnBrk="1" hangingPunct="1">
              <a:lnSpc>
                <a:spcPct val="107000"/>
              </a:lnSpc>
            </a:pPr>
            <a:r>
              <a:rPr lang="ru-RU" sz="1000" dirty="0">
                <a:cs typeface="Calibri" panose="020F0502020204030204" pitchFamily="34" charset="0"/>
              </a:rPr>
              <a:t>2</a:t>
            </a:r>
            <a:r>
              <a:rPr lang="en-US" sz="1000" dirty="0">
                <a:cs typeface="Calibri" panose="020F0502020204030204" pitchFamily="34" charset="0"/>
              </a:rPr>
              <a:t>. </a:t>
            </a:r>
            <a:r>
              <a:rPr lang="ru-RU" sz="1000" dirty="0">
                <a:cs typeface="Calibri" panose="020F0502020204030204" pitchFamily="34" charset="0"/>
              </a:rPr>
              <a:t>ТОО «А</a:t>
            </a:r>
            <a:r>
              <a:rPr lang="kk-KZ" sz="1000" dirty="0">
                <a:cs typeface="Calibri" panose="020F0502020204030204" pitchFamily="34" charset="0"/>
              </a:rPr>
              <a:t>қ-Жол 2008 ЛТД</a:t>
            </a:r>
            <a:r>
              <a:rPr lang="ru-RU" sz="1000" dirty="0">
                <a:cs typeface="Calibri" panose="020F0502020204030204" pitchFamily="34" charset="0"/>
              </a:rPr>
              <a:t>» 2 га</a:t>
            </a:r>
          </a:p>
          <a:p>
            <a:r>
              <a:rPr lang="kk-KZ" sz="1000" dirty="0"/>
              <a:t>3. ИП «Арынов Шалкар» 0,7 га</a:t>
            </a:r>
            <a:endParaRPr lang="ru-RU" sz="1000" dirty="0"/>
          </a:p>
        </p:txBody>
      </p:sp>
      <p:graphicFrame>
        <p:nvGraphicFramePr>
          <p:cNvPr id="74" name="Диаграмма 73"/>
          <p:cNvGraphicFramePr/>
          <p:nvPr>
            <p:extLst>
              <p:ext uri="{D42A27DB-BD31-4B8C-83A1-F6EECF244321}">
                <p14:modId xmlns:p14="http://schemas.microsoft.com/office/powerpoint/2010/main" val="2309314203"/>
              </p:ext>
            </p:extLst>
          </p:nvPr>
        </p:nvGraphicFramePr>
        <p:xfrm>
          <a:off x="611560" y="2067694"/>
          <a:ext cx="1152128" cy="1173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251520" y="1851670"/>
            <a:ext cx="169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Проекты ИЗ</a:t>
            </a:r>
          </a:p>
        </p:txBody>
      </p:sp>
      <p:sp>
        <p:nvSpPr>
          <p:cNvPr id="76" name="Прямоугольная выноска 75"/>
          <p:cNvSpPr/>
          <p:nvPr/>
        </p:nvSpPr>
        <p:spPr>
          <a:xfrm>
            <a:off x="1619672" y="2139702"/>
            <a:ext cx="936104" cy="225896"/>
          </a:xfrm>
          <a:prstGeom prst="wedgeRectCallout">
            <a:avLst>
              <a:gd name="adj1" fmla="val -81439"/>
              <a:gd name="adj2" fmla="val 47067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Действующие </a:t>
            </a:r>
            <a:r>
              <a:rPr lang="en-US" sz="7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7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Прямоугольная выноска 76"/>
          <p:cNvSpPr/>
          <p:nvPr/>
        </p:nvSpPr>
        <p:spPr>
          <a:xfrm>
            <a:off x="1691680" y="2931790"/>
            <a:ext cx="1080120" cy="216024"/>
          </a:xfrm>
          <a:prstGeom prst="wedgeRectCallout">
            <a:avLst>
              <a:gd name="adj1" fmla="val -75231"/>
              <a:gd name="adj2" fmla="val -130377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На стадии строительства </a:t>
            </a:r>
            <a:r>
              <a:rPr lang="en-US" sz="7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 sz="7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71600" y="2499742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endParaRPr lang="ru-RU" sz="12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7504" y="3435846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Финансирование ИЗ, 455 837 тыс. </a:t>
            </a:r>
            <a:r>
              <a:rPr lang="ru-RU" sz="11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тг</a:t>
            </a:r>
            <a:endParaRPr lang="ru-RU" sz="11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1" name="Диаграмма 80"/>
          <p:cNvGraphicFramePr/>
          <p:nvPr>
            <p:extLst>
              <p:ext uri="{D42A27DB-BD31-4B8C-83A1-F6EECF244321}">
                <p14:modId xmlns:p14="http://schemas.microsoft.com/office/powerpoint/2010/main" val="3447361753"/>
              </p:ext>
            </p:extLst>
          </p:nvPr>
        </p:nvGraphicFramePr>
        <p:xfrm>
          <a:off x="395536" y="3754058"/>
          <a:ext cx="1512168" cy="1049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2" name="Прямоугольная выноска 81"/>
          <p:cNvSpPr/>
          <p:nvPr/>
        </p:nvSpPr>
        <p:spPr>
          <a:xfrm>
            <a:off x="1763688" y="3939902"/>
            <a:ext cx="936104" cy="225896"/>
          </a:xfrm>
          <a:prstGeom prst="wedgeRectCallout">
            <a:avLst>
              <a:gd name="adj1" fmla="val -81439"/>
              <a:gd name="adj2" fmla="val 47067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НФ -  11701</a:t>
            </a:r>
          </a:p>
        </p:txBody>
      </p:sp>
      <p:sp>
        <p:nvSpPr>
          <p:cNvPr id="83" name="Прямоугольная выноска 82"/>
          <p:cNvSpPr/>
          <p:nvPr/>
        </p:nvSpPr>
        <p:spPr>
          <a:xfrm>
            <a:off x="107503" y="4731990"/>
            <a:ext cx="951939" cy="225896"/>
          </a:xfrm>
          <a:prstGeom prst="wedgeRectCallout">
            <a:avLst>
              <a:gd name="adj1" fmla="val 47491"/>
              <a:gd name="adj2" fmla="val -117641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РБ -  409115</a:t>
            </a:r>
          </a:p>
        </p:txBody>
      </p:sp>
      <p:pic>
        <p:nvPicPr>
          <p:cNvPr id="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153969"/>
            <a:ext cx="3879793" cy="27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Прямоугольная выноска 20"/>
          <p:cNvSpPr/>
          <p:nvPr/>
        </p:nvSpPr>
        <p:spPr>
          <a:xfrm>
            <a:off x="35496" y="3796532"/>
            <a:ext cx="936104" cy="225896"/>
          </a:xfrm>
          <a:prstGeom prst="wedgeRectCallout">
            <a:avLst>
              <a:gd name="adj1" fmla="val 63240"/>
              <a:gd name="adj2" fmla="val 47066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МБ - 35021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6516216" y="483518"/>
            <a:ext cx="285212" cy="43488"/>
          </a:xfrm>
          <a:prstGeom prst="rect">
            <a:avLst/>
          </a:prstGeom>
          <a:solidFill>
            <a:srgbClr val="0070C0"/>
          </a:solidFill>
          <a:ln w="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6516216" y="627534"/>
            <a:ext cx="285212" cy="43487"/>
          </a:xfrm>
          <a:prstGeom prst="rect">
            <a:avLst/>
          </a:prstGeom>
          <a:solidFill>
            <a:srgbClr val="FFFF00"/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6516216" y="915566"/>
            <a:ext cx="285212" cy="43487"/>
          </a:xfrm>
          <a:prstGeom prst="rect">
            <a:avLst/>
          </a:prstGeom>
          <a:solidFill>
            <a:srgbClr val="7030A0"/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916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4492</TotalTime>
  <Words>93</Words>
  <Application>Microsoft Office PowerPoint</Application>
  <PresentationFormat>Экран (16:9)</PresentationFormat>
  <Paragraphs>21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Segoe UI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cominvest112</dc:creator>
  <cp:lastModifiedBy>DV</cp:lastModifiedBy>
  <cp:revision>369</cp:revision>
  <cp:lastPrinted>2018-02-17T00:51:30Z</cp:lastPrinted>
  <dcterms:created xsi:type="dcterms:W3CDTF">2018-02-11T11:16:31Z</dcterms:created>
  <dcterms:modified xsi:type="dcterms:W3CDTF">2018-10-29T08:17:15Z</dcterms:modified>
</cp:coreProperties>
</file>