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handoutMasterIdLst>
    <p:handoutMasterId r:id="rId66"/>
  </p:handoutMasterIdLst>
  <p:sldIdLst>
    <p:sldId id="257" r:id="rId2"/>
    <p:sldId id="437" r:id="rId3"/>
    <p:sldId id="431" r:id="rId4"/>
    <p:sldId id="435" r:id="rId5"/>
    <p:sldId id="357" r:id="rId6"/>
    <p:sldId id="358" r:id="rId7"/>
    <p:sldId id="359" r:id="rId8"/>
    <p:sldId id="360" r:id="rId9"/>
    <p:sldId id="436" r:id="rId10"/>
    <p:sldId id="369" r:id="rId11"/>
    <p:sldId id="371" r:id="rId12"/>
    <p:sldId id="372" r:id="rId13"/>
    <p:sldId id="364" r:id="rId14"/>
    <p:sldId id="365" r:id="rId15"/>
    <p:sldId id="366" r:id="rId16"/>
    <p:sldId id="374" r:id="rId17"/>
    <p:sldId id="367" r:id="rId18"/>
    <p:sldId id="368" r:id="rId19"/>
    <p:sldId id="376" r:id="rId20"/>
    <p:sldId id="352" r:id="rId21"/>
    <p:sldId id="378" r:id="rId22"/>
    <p:sldId id="379" r:id="rId23"/>
    <p:sldId id="381" r:id="rId24"/>
    <p:sldId id="432" r:id="rId25"/>
    <p:sldId id="316" r:id="rId26"/>
    <p:sldId id="304" r:id="rId27"/>
    <p:sldId id="305" r:id="rId28"/>
    <p:sldId id="307" r:id="rId29"/>
    <p:sldId id="380" r:id="rId30"/>
    <p:sldId id="311" r:id="rId31"/>
    <p:sldId id="315" r:id="rId32"/>
    <p:sldId id="356" r:id="rId33"/>
    <p:sldId id="438" r:id="rId34"/>
    <p:sldId id="353" r:id="rId35"/>
    <p:sldId id="434" r:id="rId36"/>
    <p:sldId id="351" r:id="rId37"/>
    <p:sldId id="421" r:id="rId38"/>
    <p:sldId id="410" r:id="rId39"/>
    <p:sldId id="411" r:id="rId40"/>
    <p:sldId id="403" r:id="rId41"/>
    <p:sldId id="404" r:id="rId42"/>
    <p:sldId id="405" r:id="rId43"/>
    <p:sldId id="406" r:id="rId44"/>
    <p:sldId id="407" r:id="rId45"/>
    <p:sldId id="408" r:id="rId46"/>
    <p:sldId id="409" r:id="rId47"/>
    <p:sldId id="451" r:id="rId48"/>
    <p:sldId id="449" r:id="rId49"/>
    <p:sldId id="415" r:id="rId50"/>
    <p:sldId id="416" r:id="rId51"/>
    <p:sldId id="417" r:id="rId52"/>
    <p:sldId id="418" r:id="rId53"/>
    <p:sldId id="445" r:id="rId54"/>
    <p:sldId id="446" r:id="rId55"/>
    <p:sldId id="453" r:id="rId56"/>
    <p:sldId id="452" r:id="rId57"/>
    <p:sldId id="385" r:id="rId58"/>
    <p:sldId id="439" r:id="rId59"/>
    <p:sldId id="440" r:id="rId60"/>
    <p:sldId id="441" r:id="rId61"/>
    <p:sldId id="442" r:id="rId62"/>
    <p:sldId id="443" r:id="rId63"/>
    <p:sldId id="444"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82" y="29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Prof. Ding, Xiaoning. Spring 2021. Protected content. </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3BF602-2400-42AC-A571-742A12A71FBF}" type="datetime1">
              <a:rPr lang="en-US" smtClean="0"/>
              <a:t>4/6/2021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Prof. Ding, Xiaoning. Spring 2021. Protected content. </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7ADACC-B98D-4264-9159-638A033966DC}" type="slidenum">
              <a:rPr lang="en-US" smtClean="0"/>
              <a:t>‹#›</a:t>
            </a:fld>
            <a:endParaRPr lang="en-US"/>
          </a:p>
        </p:txBody>
      </p:sp>
    </p:spTree>
    <p:extLst>
      <p:ext uri="{BB962C8B-B14F-4D97-AF65-F5344CB8AC3E}">
        <p14:creationId xmlns:p14="http://schemas.microsoft.com/office/powerpoint/2010/main" val="41319260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Prof. Ding, Xiaoning. Spring 2021. Protected content.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E9030-921D-4AD2-AB0E-44DB7E110DD4}" type="datetime1">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Prof. Ding, Xiaoning. Spring 2021. Protected content.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B0327-982C-48E3-B433-C9AC7AAACDD5}" type="slidenum">
              <a:rPr lang="en-US" smtClean="0"/>
              <a:t>‹#›</a:t>
            </a:fld>
            <a:endParaRPr lang="en-US"/>
          </a:p>
        </p:txBody>
      </p:sp>
    </p:spTree>
    <p:extLst>
      <p:ext uri="{BB962C8B-B14F-4D97-AF65-F5344CB8AC3E}">
        <p14:creationId xmlns:p14="http://schemas.microsoft.com/office/powerpoint/2010/main" val="203615742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40</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677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41</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158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42</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587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43</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7476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44</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056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45</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6076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46</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6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4DA722-BC15-4718-BA71-94F3342C8E5D}" type="datetime1">
              <a:rPr lang="en-US" smtClean="0"/>
              <a:t>4/6/2021</a:t>
            </a:fld>
            <a:endParaRPr lang="en-US"/>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6" name="Slide Number Placeholder 5"/>
          <p:cNvSpPr>
            <a:spLocks noGrp="1"/>
          </p:cNvSpPr>
          <p:nvPr>
            <p:ph type="sldNum" sz="quarter" idx="12"/>
          </p:nvPr>
        </p:nvSpPr>
        <p:spPr/>
        <p:txBody>
          <a:bodyPr/>
          <a:lstStyle/>
          <a:p>
            <a:fld id="{0B872B3E-5B1C-48B2-9A53-18B5E92DD36B}" type="slidenum">
              <a:rPr lang="en-US" smtClean="0"/>
              <a:t>‹#›</a:t>
            </a:fld>
            <a:endParaRPr lang="en-US"/>
          </a:p>
        </p:txBody>
      </p:sp>
    </p:spTree>
    <p:extLst>
      <p:ext uri="{BB962C8B-B14F-4D97-AF65-F5344CB8AC3E}">
        <p14:creationId xmlns:p14="http://schemas.microsoft.com/office/powerpoint/2010/main" val="137868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734DB-AAFC-47E4-9EC6-F3EC650B03D0}" type="datetime1">
              <a:rPr lang="en-US" smtClean="0"/>
              <a:t>4/6/2021</a:t>
            </a:fld>
            <a:endParaRPr lang="en-US"/>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6" name="Slide Number Placeholder 5"/>
          <p:cNvSpPr>
            <a:spLocks noGrp="1"/>
          </p:cNvSpPr>
          <p:nvPr>
            <p:ph type="sldNum" sz="quarter" idx="12"/>
          </p:nvPr>
        </p:nvSpPr>
        <p:spPr/>
        <p:txBody>
          <a:bodyPr/>
          <a:lstStyle/>
          <a:p>
            <a:fld id="{0B872B3E-5B1C-48B2-9A53-18B5E92DD36B}" type="slidenum">
              <a:rPr lang="en-US" smtClean="0"/>
              <a:t>‹#›</a:t>
            </a:fld>
            <a:endParaRPr lang="en-US"/>
          </a:p>
        </p:txBody>
      </p:sp>
    </p:spTree>
    <p:extLst>
      <p:ext uri="{BB962C8B-B14F-4D97-AF65-F5344CB8AC3E}">
        <p14:creationId xmlns:p14="http://schemas.microsoft.com/office/powerpoint/2010/main" val="114699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769EE0-8C83-4E38-BE76-050B22C33DB8}" type="datetime1">
              <a:rPr lang="en-US" smtClean="0"/>
              <a:t>4/6/2021</a:t>
            </a:fld>
            <a:endParaRPr lang="en-US"/>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6" name="Slide Number Placeholder 5"/>
          <p:cNvSpPr>
            <a:spLocks noGrp="1"/>
          </p:cNvSpPr>
          <p:nvPr>
            <p:ph type="sldNum" sz="quarter" idx="12"/>
          </p:nvPr>
        </p:nvSpPr>
        <p:spPr/>
        <p:txBody>
          <a:bodyPr/>
          <a:lstStyle/>
          <a:p>
            <a:fld id="{0B872B3E-5B1C-48B2-9A53-18B5E92DD36B}" type="slidenum">
              <a:rPr lang="en-US" smtClean="0"/>
              <a:t>‹#›</a:t>
            </a:fld>
            <a:endParaRPr lang="en-US"/>
          </a:p>
        </p:txBody>
      </p:sp>
    </p:spTree>
    <p:extLst>
      <p:ext uri="{BB962C8B-B14F-4D97-AF65-F5344CB8AC3E}">
        <p14:creationId xmlns:p14="http://schemas.microsoft.com/office/powerpoint/2010/main" val="78396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3947B-3828-4B07-BDFE-3D3AE63305AF}" type="datetime1">
              <a:rPr lang="en-US" smtClean="0"/>
              <a:t>4/6/2021</a:t>
            </a:fld>
            <a:endParaRPr lang="en-US"/>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6" name="Slide Number Placeholder 5"/>
          <p:cNvSpPr>
            <a:spLocks noGrp="1"/>
          </p:cNvSpPr>
          <p:nvPr>
            <p:ph type="sldNum" sz="quarter" idx="12"/>
          </p:nvPr>
        </p:nvSpPr>
        <p:spPr/>
        <p:txBody>
          <a:bodyPr/>
          <a:lstStyle/>
          <a:p>
            <a:fld id="{0B872B3E-5B1C-48B2-9A53-18B5E92DD36B}" type="slidenum">
              <a:rPr lang="en-US" smtClean="0"/>
              <a:t>‹#›</a:t>
            </a:fld>
            <a:endParaRPr lang="en-US"/>
          </a:p>
        </p:txBody>
      </p:sp>
    </p:spTree>
    <p:extLst>
      <p:ext uri="{BB962C8B-B14F-4D97-AF65-F5344CB8AC3E}">
        <p14:creationId xmlns:p14="http://schemas.microsoft.com/office/powerpoint/2010/main" val="88881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7B1E72-47A3-4E38-9EEA-34897F99E5E2}" type="datetime1">
              <a:rPr lang="en-US" smtClean="0"/>
              <a:t>4/6/2021</a:t>
            </a:fld>
            <a:endParaRPr lang="en-US"/>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6" name="Slide Number Placeholder 5"/>
          <p:cNvSpPr>
            <a:spLocks noGrp="1"/>
          </p:cNvSpPr>
          <p:nvPr>
            <p:ph type="sldNum" sz="quarter" idx="12"/>
          </p:nvPr>
        </p:nvSpPr>
        <p:spPr/>
        <p:txBody>
          <a:bodyPr/>
          <a:lstStyle/>
          <a:p>
            <a:fld id="{0B872B3E-5B1C-48B2-9A53-18B5E92DD36B}" type="slidenum">
              <a:rPr lang="en-US" smtClean="0"/>
              <a:t>‹#›</a:t>
            </a:fld>
            <a:endParaRPr lang="en-US"/>
          </a:p>
        </p:txBody>
      </p:sp>
    </p:spTree>
    <p:extLst>
      <p:ext uri="{BB962C8B-B14F-4D97-AF65-F5344CB8AC3E}">
        <p14:creationId xmlns:p14="http://schemas.microsoft.com/office/powerpoint/2010/main" val="279660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E1294D-A853-4EE7-BBAA-F6A9BFF117A4}" type="datetime1">
              <a:rPr lang="en-US" smtClean="0"/>
              <a:t>4/6/2021</a:t>
            </a:fld>
            <a:endParaRPr lang="en-US"/>
          </a:p>
        </p:txBody>
      </p:sp>
      <p:sp>
        <p:nvSpPr>
          <p:cNvPr id="6" name="Footer Placeholder 5"/>
          <p:cNvSpPr>
            <a:spLocks noGrp="1"/>
          </p:cNvSpPr>
          <p:nvPr>
            <p:ph type="ftr" sz="quarter" idx="11"/>
          </p:nvPr>
        </p:nvSpPr>
        <p:spPr/>
        <p:txBody>
          <a:bodyPr/>
          <a:lstStyle/>
          <a:p>
            <a:r>
              <a:rPr lang="en-US"/>
              <a:t>Prof. Ding, Xiaoning. Spring 2021. Protected content. </a:t>
            </a:r>
          </a:p>
        </p:txBody>
      </p:sp>
      <p:sp>
        <p:nvSpPr>
          <p:cNvPr id="7" name="Slide Number Placeholder 6"/>
          <p:cNvSpPr>
            <a:spLocks noGrp="1"/>
          </p:cNvSpPr>
          <p:nvPr>
            <p:ph type="sldNum" sz="quarter" idx="12"/>
          </p:nvPr>
        </p:nvSpPr>
        <p:spPr/>
        <p:txBody>
          <a:bodyPr/>
          <a:lstStyle/>
          <a:p>
            <a:fld id="{0B872B3E-5B1C-48B2-9A53-18B5E92DD36B}" type="slidenum">
              <a:rPr lang="en-US" smtClean="0"/>
              <a:t>‹#›</a:t>
            </a:fld>
            <a:endParaRPr lang="en-US"/>
          </a:p>
        </p:txBody>
      </p:sp>
    </p:spTree>
    <p:extLst>
      <p:ext uri="{BB962C8B-B14F-4D97-AF65-F5344CB8AC3E}">
        <p14:creationId xmlns:p14="http://schemas.microsoft.com/office/powerpoint/2010/main" val="149042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6A2D64-BC10-4D9C-ABBB-1CFDAA4F1335}" type="datetime1">
              <a:rPr lang="en-US" smtClean="0"/>
              <a:t>4/6/2021</a:t>
            </a:fld>
            <a:endParaRPr lang="en-US"/>
          </a:p>
        </p:txBody>
      </p:sp>
      <p:sp>
        <p:nvSpPr>
          <p:cNvPr id="8" name="Footer Placeholder 7"/>
          <p:cNvSpPr>
            <a:spLocks noGrp="1"/>
          </p:cNvSpPr>
          <p:nvPr>
            <p:ph type="ftr" sz="quarter" idx="11"/>
          </p:nvPr>
        </p:nvSpPr>
        <p:spPr/>
        <p:txBody>
          <a:bodyPr/>
          <a:lstStyle/>
          <a:p>
            <a:r>
              <a:rPr lang="en-US"/>
              <a:t>Prof. Ding, Xiaoning. Spring 2021. Protected content. </a:t>
            </a:r>
          </a:p>
        </p:txBody>
      </p:sp>
      <p:sp>
        <p:nvSpPr>
          <p:cNvPr id="9" name="Slide Number Placeholder 8"/>
          <p:cNvSpPr>
            <a:spLocks noGrp="1"/>
          </p:cNvSpPr>
          <p:nvPr>
            <p:ph type="sldNum" sz="quarter" idx="12"/>
          </p:nvPr>
        </p:nvSpPr>
        <p:spPr/>
        <p:txBody>
          <a:bodyPr/>
          <a:lstStyle/>
          <a:p>
            <a:fld id="{0B872B3E-5B1C-48B2-9A53-18B5E92DD36B}" type="slidenum">
              <a:rPr lang="en-US" smtClean="0"/>
              <a:t>‹#›</a:t>
            </a:fld>
            <a:endParaRPr lang="en-US"/>
          </a:p>
        </p:txBody>
      </p:sp>
    </p:spTree>
    <p:extLst>
      <p:ext uri="{BB962C8B-B14F-4D97-AF65-F5344CB8AC3E}">
        <p14:creationId xmlns:p14="http://schemas.microsoft.com/office/powerpoint/2010/main" val="71362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31FB24-57B2-48EF-9D53-EE7BC68C3615}" type="datetime1">
              <a:rPr lang="en-US" smtClean="0"/>
              <a:t>4/6/2021</a:t>
            </a:fld>
            <a:endParaRPr lang="en-US"/>
          </a:p>
        </p:txBody>
      </p:sp>
      <p:sp>
        <p:nvSpPr>
          <p:cNvPr id="4" name="Footer Placeholder 3"/>
          <p:cNvSpPr>
            <a:spLocks noGrp="1"/>
          </p:cNvSpPr>
          <p:nvPr>
            <p:ph type="ftr" sz="quarter" idx="11"/>
          </p:nvPr>
        </p:nvSpPr>
        <p:spPr/>
        <p:txBody>
          <a:bodyPr/>
          <a:lstStyle/>
          <a:p>
            <a:r>
              <a:rPr lang="en-US"/>
              <a:t>Prof. Ding, Xiaoning. Spring 2021. Protected content. </a:t>
            </a:r>
          </a:p>
        </p:txBody>
      </p:sp>
      <p:sp>
        <p:nvSpPr>
          <p:cNvPr id="5" name="Slide Number Placeholder 4"/>
          <p:cNvSpPr>
            <a:spLocks noGrp="1"/>
          </p:cNvSpPr>
          <p:nvPr>
            <p:ph type="sldNum" sz="quarter" idx="12"/>
          </p:nvPr>
        </p:nvSpPr>
        <p:spPr/>
        <p:txBody>
          <a:bodyPr/>
          <a:lstStyle/>
          <a:p>
            <a:fld id="{0B872B3E-5B1C-48B2-9A53-18B5E92DD36B}" type="slidenum">
              <a:rPr lang="en-US" smtClean="0"/>
              <a:t>‹#›</a:t>
            </a:fld>
            <a:endParaRPr lang="en-US"/>
          </a:p>
        </p:txBody>
      </p:sp>
    </p:spTree>
    <p:extLst>
      <p:ext uri="{BB962C8B-B14F-4D97-AF65-F5344CB8AC3E}">
        <p14:creationId xmlns:p14="http://schemas.microsoft.com/office/powerpoint/2010/main" val="9955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A07FE-C012-42CF-B9F4-93AD128EF239}" type="datetime1">
              <a:rPr lang="en-US" smtClean="0"/>
              <a:t>4/6/2021</a:t>
            </a:fld>
            <a:endParaRPr lang="en-US"/>
          </a:p>
        </p:txBody>
      </p:sp>
      <p:sp>
        <p:nvSpPr>
          <p:cNvPr id="3" name="Footer Placeholder 2"/>
          <p:cNvSpPr>
            <a:spLocks noGrp="1"/>
          </p:cNvSpPr>
          <p:nvPr>
            <p:ph type="ftr" sz="quarter" idx="11"/>
          </p:nvPr>
        </p:nvSpPr>
        <p:spPr/>
        <p:txBody>
          <a:bodyPr/>
          <a:lstStyle/>
          <a:p>
            <a:r>
              <a:rPr lang="en-US"/>
              <a:t>Prof. Ding, Xiaoning. Spring 2021. Protected content. </a:t>
            </a:r>
          </a:p>
        </p:txBody>
      </p:sp>
      <p:sp>
        <p:nvSpPr>
          <p:cNvPr id="4" name="Slide Number Placeholder 3"/>
          <p:cNvSpPr>
            <a:spLocks noGrp="1"/>
          </p:cNvSpPr>
          <p:nvPr>
            <p:ph type="sldNum" sz="quarter" idx="12"/>
          </p:nvPr>
        </p:nvSpPr>
        <p:spPr/>
        <p:txBody>
          <a:bodyPr/>
          <a:lstStyle/>
          <a:p>
            <a:fld id="{0B872B3E-5B1C-48B2-9A53-18B5E92DD36B}" type="slidenum">
              <a:rPr lang="en-US" smtClean="0"/>
              <a:t>‹#›</a:t>
            </a:fld>
            <a:endParaRPr lang="en-US"/>
          </a:p>
        </p:txBody>
      </p:sp>
    </p:spTree>
    <p:extLst>
      <p:ext uri="{BB962C8B-B14F-4D97-AF65-F5344CB8AC3E}">
        <p14:creationId xmlns:p14="http://schemas.microsoft.com/office/powerpoint/2010/main" val="390337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925BA0-371E-4C6D-AA8B-5F3C1249E668}" type="datetime1">
              <a:rPr lang="en-US" smtClean="0"/>
              <a:t>4/6/2021</a:t>
            </a:fld>
            <a:endParaRPr lang="en-US"/>
          </a:p>
        </p:txBody>
      </p:sp>
      <p:sp>
        <p:nvSpPr>
          <p:cNvPr id="6" name="Footer Placeholder 5"/>
          <p:cNvSpPr>
            <a:spLocks noGrp="1"/>
          </p:cNvSpPr>
          <p:nvPr>
            <p:ph type="ftr" sz="quarter" idx="11"/>
          </p:nvPr>
        </p:nvSpPr>
        <p:spPr/>
        <p:txBody>
          <a:bodyPr/>
          <a:lstStyle/>
          <a:p>
            <a:r>
              <a:rPr lang="en-US"/>
              <a:t>Prof. Ding, Xiaoning. Spring 2021. Protected content. </a:t>
            </a:r>
          </a:p>
        </p:txBody>
      </p:sp>
      <p:sp>
        <p:nvSpPr>
          <p:cNvPr id="7" name="Slide Number Placeholder 6"/>
          <p:cNvSpPr>
            <a:spLocks noGrp="1"/>
          </p:cNvSpPr>
          <p:nvPr>
            <p:ph type="sldNum" sz="quarter" idx="12"/>
          </p:nvPr>
        </p:nvSpPr>
        <p:spPr/>
        <p:txBody>
          <a:bodyPr/>
          <a:lstStyle/>
          <a:p>
            <a:fld id="{0B872B3E-5B1C-48B2-9A53-18B5E92DD36B}" type="slidenum">
              <a:rPr lang="en-US" smtClean="0"/>
              <a:t>‹#›</a:t>
            </a:fld>
            <a:endParaRPr lang="en-US"/>
          </a:p>
        </p:txBody>
      </p:sp>
    </p:spTree>
    <p:extLst>
      <p:ext uri="{BB962C8B-B14F-4D97-AF65-F5344CB8AC3E}">
        <p14:creationId xmlns:p14="http://schemas.microsoft.com/office/powerpoint/2010/main" val="421751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79EBB-DB2D-43EF-9677-5C4056E13483}" type="datetime1">
              <a:rPr lang="en-US" smtClean="0"/>
              <a:t>4/6/2021</a:t>
            </a:fld>
            <a:endParaRPr lang="en-US"/>
          </a:p>
        </p:txBody>
      </p:sp>
      <p:sp>
        <p:nvSpPr>
          <p:cNvPr id="6" name="Footer Placeholder 5"/>
          <p:cNvSpPr>
            <a:spLocks noGrp="1"/>
          </p:cNvSpPr>
          <p:nvPr>
            <p:ph type="ftr" sz="quarter" idx="11"/>
          </p:nvPr>
        </p:nvSpPr>
        <p:spPr/>
        <p:txBody>
          <a:bodyPr/>
          <a:lstStyle/>
          <a:p>
            <a:r>
              <a:rPr lang="en-US"/>
              <a:t>Prof. Ding, Xiaoning. Spring 2021. Protected content. </a:t>
            </a:r>
          </a:p>
        </p:txBody>
      </p:sp>
      <p:sp>
        <p:nvSpPr>
          <p:cNvPr id="7" name="Slide Number Placeholder 6"/>
          <p:cNvSpPr>
            <a:spLocks noGrp="1"/>
          </p:cNvSpPr>
          <p:nvPr>
            <p:ph type="sldNum" sz="quarter" idx="12"/>
          </p:nvPr>
        </p:nvSpPr>
        <p:spPr/>
        <p:txBody>
          <a:bodyPr/>
          <a:lstStyle/>
          <a:p>
            <a:fld id="{0B872B3E-5B1C-48B2-9A53-18B5E92DD36B}" type="slidenum">
              <a:rPr lang="en-US" smtClean="0"/>
              <a:t>‹#›</a:t>
            </a:fld>
            <a:endParaRPr lang="en-US"/>
          </a:p>
        </p:txBody>
      </p:sp>
    </p:spTree>
    <p:extLst>
      <p:ext uri="{BB962C8B-B14F-4D97-AF65-F5344CB8AC3E}">
        <p14:creationId xmlns:p14="http://schemas.microsoft.com/office/powerpoint/2010/main" val="155354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2EE0B-383A-4282-A50C-251680490488}" type="datetime1">
              <a:rPr lang="en-US" smtClean="0"/>
              <a:t>4/6/2021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Prof. Ding, Xiaoning. Spring 2021. Protected content.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72B3E-5B1C-48B2-9A53-18B5E92DD36B}" type="slidenum">
              <a:rPr lang="en-US" smtClean="0"/>
              <a:t>‹#›</a:t>
            </a:fld>
            <a:endParaRPr lang="en-US"/>
          </a:p>
        </p:txBody>
      </p:sp>
    </p:spTree>
    <p:extLst>
      <p:ext uri="{BB962C8B-B14F-4D97-AF65-F5344CB8AC3E}">
        <p14:creationId xmlns:p14="http://schemas.microsoft.com/office/powerpoint/2010/main" val="424636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www.toptal.com/developers/sorting-algorithm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notesSlide" Target="../notesSlides/notesSlide2.xml"/></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43.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4.xml"/><Relationship Id="rId5" Type="http://schemas.openxmlformats.org/officeDocument/2006/relationships/tags" Target="../tags/tag21.xml"/><Relationship Id="rId10" Type="http://schemas.openxmlformats.org/officeDocument/2006/relationships/slideLayout" Target="../slideLayouts/slideLayout2.xml"/><Relationship Id="rId4" Type="http://schemas.openxmlformats.org/officeDocument/2006/relationships/tags" Target="../tags/tag20.xml"/><Relationship Id="rId9" Type="http://schemas.openxmlformats.org/officeDocument/2006/relationships/tags" Target="../tags/tag25.xml"/></Relationships>
</file>

<file path=ppt/slides/_rels/slide44.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notesSlide" Target="../notesSlides/notesSlide5.xml"/><Relationship Id="rId5" Type="http://schemas.openxmlformats.org/officeDocument/2006/relationships/tags" Target="../tags/tag30.xml"/><Relationship Id="rId10" Type="http://schemas.openxmlformats.org/officeDocument/2006/relationships/slideLayout" Target="../slideLayouts/slideLayout2.xml"/><Relationship Id="rId4" Type="http://schemas.openxmlformats.org/officeDocument/2006/relationships/tags" Target="../tags/tag29.xml"/><Relationship Id="rId9" Type="http://schemas.openxmlformats.org/officeDocument/2006/relationships/tags" Target="../tags/tag34.xml"/></Relationships>
</file>

<file path=ppt/slides/_rels/slide4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notesSlide" Target="../notesSlides/notesSlide6.xml"/></Relationships>
</file>

<file path=ppt/slides/_rels/slide46.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notesSlide" Target="../notesSlides/notesSlide7.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517235" y="1122363"/>
            <a:ext cx="11120583" cy="1814801"/>
          </a:xfrm>
        </p:spPr>
        <p:txBody>
          <a:bodyPr>
            <a:normAutofit/>
          </a:bodyPr>
          <a:lstStyle/>
          <a:p>
            <a:r>
              <a:rPr lang="en-US" altLang="en-US" sz="5400" dirty="0"/>
              <a:t>CS 288 Intensive Programming in Linux</a:t>
            </a:r>
          </a:p>
        </p:txBody>
      </p:sp>
      <p:sp>
        <p:nvSpPr>
          <p:cNvPr id="16387" name="Subtitle 2"/>
          <p:cNvSpPr>
            <a:spLocks noGrp="1"/>
          </p:cNvSpPr>
          <p:nvPr>
            <p:ph type="subTitle" idx="1"/>
          </p:nvPr>
        </p:nvSpPr>
        <p:spPr/>
        <p:txBody>
          <a:bodyPr>
            <a:normAutofit/>
          </a:bodyPr>
          <a:lstStyle/>
          <a:p>
            <a:r>
              <a:rPr lang="en-US" altLang="en-US" sz="3200" dirty="0"/>
              <a:t> </a:t>
            </a:r>
          </a:p>
          <a:p>
            <a:r>
              <a:rPr lang="en-US" altLang="en-US" sz="3200" dirty="0"/>
              <a:t>Professor Ding, Xiaoning</a:t>
            </a:r>
          </a:p>
        </p:txBody>
      </p:sp>
      <p:sp>
        <p:nvSpPr>
          <p:cNvPr id="5" name="Rectangle 4"/>
          <p:cNvSpPr/>
          <p:nvPr/>
        </p:nvSpPr>
        <p:spPr>
          <a:xfrm>
            <a:off x="1676400" y="6457890"/>
            <a:ext cx="9677400" cy="400110"/>
          </a:xfrm>
          <a:prstGeom prst="rect">
            <a:avLst/>
          </a:prstGeom>
        </p:spPr>
        <p:txBody>
          <a:bodyPr wrap="square">
            <a:spAutoFit/>
          </a:bodyPr>
          <a:lstStyle/>
          <a:p>
            <a:r>
              <a:rPr lang="en-US" sz="2000" b="1" dirty="0">
                <a:solidFill>
                  <a:srgbClr val="000000"/>
                </a:solidFill>
                <a:latin typeface="Arial" panose="020B0604020202020204" pitchFamily="34" charset="0"/>
              </a:rPr>
              <a:t>This content may NOT be uploaded, shared, or distributed, as it is protected.</a:t>
            </a:r>
            <a:endParaRPr lang="en-US" sz="2000" b="1" dirty="0"/>
          </a:p>
        </p:txBody>
      </p:sp>
    </p:spTree>
    <p:extLst>
      <p:ext uri="{BB962C8B-B14F-4D97-AF65-F5344CB8AC3E}">
        <p14:creationId xmlns:p14="http://schemas.microsoft.com/office/powerpoint/2010/main" val="3784344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ular Callout 7"/>
          <p:cNvSpPr/>
          <p:nvPr/>
        </p:nvSpPr>
        <p:spPr>
          <a:xfrm>
            <a:off x="6788727" y="2447638"/>
            <a:ext cx="5170059" cy="1283853"/>
          </a:xfrm>
          <a:prstGeom prst="wedgeRectCallout">
            <a:avLst>
              <a:gd name="adj1" fmla="val -36227"/>
              <a:gd name="adj2" fmla="val 105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How are the fields in a structure saved in memory?</a:t>
            </a:r>
          </a:p>
        </p:txBody>
      </p:sp>
      <p:sp>
        <p:nvSpPr>
          <p:cNvPr id="2" name="Title 1"/>
          <p:cNvSpPr>
            <a:spLocks noGrp="1"/>
          </p:cNvSpPr>
          <p:nvPr>
            <p:ph type="title"/>
          </p:nvPr>
        </p:nvSpPr>
        <p:spPr>
          <a:xfrm>
            <a:off x="175496" y="18480"/>
            <a:ext cx="11850252" cy="894191"/>
          </a:xfrm>
        </p:spPr>
        <p:txBody>
          <a:bodyPr>
            <a:normAutofit/>
          </a:bodyPr>
          <a:lstStyle/>
          <a:p>
            <a:r>
              <a:rPr lang="en-US" dirty="0"/>
              <a:t>Let’s explore how a structure is saved in memory</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350982" y="1085793"/>
            <a:ext cx="7774707" cy="5078313"/>
          </a:xfrm>
          <a:prstGeom prst="rect">
            <a:avLst/>
          </a:prstGeom>
          <a:noFill/>
          <a:ln>
            <a:solidFill>
              <a:schemeClr val="accent1"/>
            </a:solidFill>
          </a:ln>
        </p:spPr>
        <p:txBody>
          <a:bodyPr wrap="square">
            <a:spAutoFit/>
          </a:bodyPr>
          <a:lstStyle/>
          <a:p>
            <a:pPr>
              <a:lnSpc>
                <a:spcPct val="90000"/>
              </a:lnSpc>
            </a:pPr>
            <a:r>
              <a:rPr lang="en-US" sz="2400" dirty="0">
                <a:latin typeface="Courier New" panose="02070309020205020404" pitchFamily="49" charset="0"/>
                <a:cs typeface="Courier New" panose="02070309020205020404" pitchFamily="49" charset="0"/>
              </a:rPr>
              <a:t>$ cat </a:t>
            </a:r>
            <a:r>
              <a:rPr lang="en-US" sz="2400" dirty="0" err="1">
                <a:latin typeface="Courier New" panose="02070309020205020404" pitchFamily="49" charset="0"/>
                <a:cs typeface="Courier New" panose="02070309020205020404" pitchFamily="49" charset="0"/>
              </a:rPr>
              <a:t>structure.c</a:t>
            </a: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stdio.h</a:t>
            </a:r>
            <a:r>
              <a:rPr lang="en-US" sz="2400" dirty="0">
                <a:latin typeface="Courier New" panose="02070309020205020404" pitchFamily="49" charset="0"/>
                <a:cs typeface="Courier New" panose="02070309020205020404" pitchFamily="49" charset="0"/>
              </a:rPr>
              <a:t>&gt;</a:t>
            </a:r>
          </a:p>
          <a:p>
            <a:pPr>
              <a:lnSpc>
                <a:spcPct val="9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stdlib.h</a:t>
            </a:r>
            <a:r>
              <a:rPr lang="en-US" sz="2400" dirty="0">
                <a:latin typeface="Courier New" panose="02070309020205020404" pitchFamily="49" charset="0"/>
                <a:cs typeface="Courier New" panose="02070309020205020404" pitchFamily="49" charset="0"/>
              </a:rPr>
              <a:t>&gt;</a:t>
            </a:r>
          </a:p>
          <a:p>
            <a:pPr>
              <a:lnSpc>
                <a:spcPct val="90000"/>
              </a:lnSpc>
            </a:pPr>
            <a:endParaRPr lang="en-US" sz="2400" dirty="0">
              <a:latin typeface="Courier New" panose="02070309020205020404" pitchFamily="49" charset="0"/>
              <a:cs typeface="Courier New" panose="02070309020205020404" pitchFamily="49" charset="0"/>
            </a:endParaRPr>
          </a:p>
          <a:p>
            <a:pPr>
              <a:lnSpc>
                <a:spcPct val="90000"/>
              </a:lnSpc>
            </a:pPr>
            <a:r>
              <a:rPr lang="en-US" sz="2400" dirty="0" err="1">
                <a:latin typeface="Courier New" panose="02070309020205020404" pitchFamily="49" charset="0"/>
                <a:cs typeface="Courier New" panose="02070309020205020404" pitchFamily="49" charset="0"/>
              </a:rPr>
              <a:t>struct</a:t>
            </a:r>
            <a:r>
              <a:rPr lang="en-US" sz="2400" dirty="0">
                <a:latin typeface="Courier New" panose="02070309020205020404" pitchFamily="49" charset="0"/>
                <a:cs typeface="Courier New" panose="02070309020205020404" pitchFamily="49" charset="0"/>
              </a:rPr>
              <a:t> record{</a:t>
            </a: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index;</a:t>
            </a:r>
          </a:p>
          <a:p>
            <a:pPr>
              <a:lnSpc>
                <a:spcPct val="90000"/>
              </a:lnSpc>
            </a:pPr>
            <a:r>
              <a:rPr lang="en-US" sz="2400" dirty="0">
                <a:latin typeface="Courier New" panose="02070309020205020404" pitchFamily="49" charset="0"/>
                <a:cs typeface="Courier New" panose="02070309020205020404" pitchFamily="49" charset="0"/>
              </a:rPr>
              <a:t>   char name[8];</a:t>
            </a:r>
          </a:p>
          <a:p>
            <a:pPr>
              <a:lnSpc>
                <a:spcPct val="90000"/>
              </a:lnSpc>
            </a:pPr>
            <a:r>
              <a:rPr lang="en-US" sz="2400" dirty="0">
                <a:latin typeface="Courier New" panose="02070309020205020404" pitchFamily="49" charset="0"/>
                <a:cs typeface="Courier New" panose="02070309020205020404" pitchFamily="49" charset="0"/>
              </a:rPr>
              <a:t>   float score;</a:t>
            </a:r>
          </a:p>
          <a:p>
            <a:pPr>
              <a:lnSpc>
                <a:spcPct val="90000"/>
              </a:lnSpc>
            </a:pPr>
            <a:r>
              <a:rPr lang="en-US" sz="2400" dirty="0">
                <a:latin typeface="Courier New" panose="02070309020205020404" pitchFamily="49" charset="0"/>
                <a:cs typeface="Courier New" panose="02070309020205020404" pitchFamily="49" charset="0"/>
              </a:rPr>
              <a:t>};</a:t>
            </a:r>
          </a:p>
          <a:p>
            <a:pPr>
              <a:lnSpc>
                <a:spcPct val="90000"/>
              </a:lnSpc>
            </a:pP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main(){</a:t>
            </a: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struct</a:t>
            </a:r>
            <a:r>
              <a:rPr lang="en-US" sz="2400" dirty="0">
                <a:latin typeface="Courier New" panose="02070309020205020404" pitchFamily="49" charset="0"/>
                <a:cs typeface="Courier New" panose="02070309020205020404" pitchFamily="49" charset="0"/>
              </a:rPr>
              <a:t> record rec1 = {1, "Tom", 85.5};</a:t>
            </a:r>
          </a:p>
          <a:p>
            <a:pPr>
              <a:lnSpc>
                <a:spcPct val="90000"/>
              </a:lnSpc>
            </a:pP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("Examine memory now.\n");</a:t>
            </a:r>
          </a:p>
          <a:p>
            <a:pPr>
              <a:lnSpc>
                <a:spcPct val="90000"/>
              </a:lnSpc>
            </a:pP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5325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8" y="46188"/>
            <a:ext cx="11333019" cy="701959"/>
          </a:xfrm>
        </p:spPr>
        <p:txBody>
          <a:bodyPr>
            <a:normAutofit/>
          </a:bodyPr>
          <a:lstStyle/>
          <a:p>
            <a:r>
              <a:rPr lang="en-US" dirty="0"/>
              <a:t>Structure saved in memory</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212437" y="751273"/>
            <a:ext cx="11674763" cy="5078313"/>
          </a:xfrm>
          <a:prstGeom prst="rect">
            <a:avLst/>
          </a:prstGeom>
          <a:noFill/>
          <a:ln>
            <a:solidFill>
              <a:schemeClr val="accent1"/>
            </a:solidFill>
          </a:ln>
        </p:spPr>
        <p:txBody>
          <a:bodyPr wrap="square">
            <a:spAutoFit/>
          </a:bodyPr>
          <a:lstStyle/>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gcc</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ggdb</a:t>
            </a:r>
            <a:r>
              <a:rPr lang="en-US" sz="2400" dirty="0">
                <a:latin typeface="Courier New" panose="02070309020205020404" pitchFamily="49" charset="0"/>
                <a:cs typeface="Courier New" panose="02070309020205020404" pitchFamily="49" charset="0"/>
              </a:rPr>
              <a:t> -o ./structure ./</a:t>
            </a:r>
            <a:r>
              <a:rPr lang="en-US" sz="2400" dirty="0" err="1">
                <a:latin typeface="Courier New" panose="02070309020205020404" pitchFamily="49" charset="0"/>
                <a:cs typeface="Courier New" panose="02070309020205020404" pitchFamily="49" charset="0"/>
              </a:rPr>
              <a:t>structure.c</a:t>
            </a: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 structure</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list</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list</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break 13</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r</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x/16bx &amp;rec1</a:t>
            </a:r>
          </a:p>
          <a:p>
            <a:pPr>
              <a:lnSpc>
                <a:spcPct val="90000"/>
              </a:lnSpc>
            </a:pPr>
            <a:r>
              <a:rPr lang="en-US" sz="2400" dirty="0">
                <a:latin typeface="Courier New" panose="02070309020205020404" pitchFamily="49" charset="0"/>
                <a:cs typeface="Courier New" panose="02070309020205020404" pitchFamily="49" charset="0"/>
              </a:rPr>
              <a:t>0x7fffffffe3f0: </a:t>
            </a:r>
            <a:r>
              <a:rPr lang="en-US" sz="2400" b="1" dirty="0">
                <a:solidFill>
                  <a:srgbClr val="7030A0"/>
                </a:solidFill>
                <a:latin typeface="Courier New" panose="02070309020205020404" pitchFamily="49" charset="0"/>
                <a:cs typeface="Courier New" panose="02070309020205020404" pitchFamily="49" charset="0"/>
              </a:rPr>
              <a:t>0x01  0x00  </a:t>
            </a:r>
            <a:r>
              <a:rPr lang="en-US" sz="2400" b="1" dirty="0" err="1">
                <a:solidFill>
                  <a:srgbClr val="7030A0"/>
                </a:solidFill>
                <a:latin typeface="Courier New" panose="02070309020205020404" pitchFamily="49" charset="0"/>
                <a:cs typeface="Courier New" panose="02070309020205020404" pitchFamily="49" charset="0"/>
              </a:rPr>
              <a:t>0x00</a:t>
            </a:r>
            <a:r>
              <a:rPr lang="en-US" sz="2400" b="1" dirty="0">
                <a:solidFill>
                  <a:srgbClr val="7030A0"/>
                </a:solidFill>
                <a:latin typeface="Courier New" panose="02070309020205020404" pitchFamily="49" charset="0"/>
                <a:cs typeface="Courier New" panose="02070309020205020404" pitchFamily="49" charset="0"/>
              </a:rPr>
              <a:t>  </a:t>
            </a:r>
            <a:r>
              <a:rPr lang="en-US" sz="2400" b="1" dirty="0" err="1">
                <a:solidFill>
                  <a:srgbClr val="7030A0"/>
                </a:solidFill>
                <a:latin typeface="Courier New" panose="02070309020205020404" pitchFamily="49" charset="0"/>
                <a:cs typeface="Courier New" panose="02070309020205020404" pitchFamily="49" charset="0"/>
              </a:rPr>
              <a:t>0x00</a:t>
            </a:r>
            <a:r>
              <a:rPr lang="en-US" sz="2400" b="1" dirty="0">
                <a:solidFill>
                  <a:srgbClr val="7030A0"/>
                </a:solidFill>
                <a:latin typeface="Courier New" panose="02070309020205020404" pitchFamily="49" charset="0"/>
                <a:cs typeface="Courier New" panose="02070309020205020404" pitchFamily="49" charset="0"/>
              </a:rPr>
              <a:t>  </a:t>
            </a:r>
            <a:r>
              <a:rPr lang="en-US" sz="2400" b="1" dirty="0">
                <a:solidFill>
                  <a:schemeClr val="accent6">
                    <a:lumMod val="75000"/>
                  </a:schemeClr>
                </a:solidFill>
                <a:latin typeface="Courier New" panose="02070309020205020404" pitchFamily="49" charset="0"/>
                <a:cs typeface="Courier New" panose="02070309020205020404" pitchFamily="49" charset="0"/>
              </a:rPr>
              <a:t>0x54  0x6f  0x6d  0x00</a:t>
            </a:r>
          </a:p>
          <a:p>
            <a:pPr>
              <a:lnSpc>
                <a:spcPct val="90000"/>
              </a:lnSpc>
            </a:pPr>
            <a:r>
              <a:rPr lang="en-US" sz="2400" dirty="0">
                <a:latin typeface="Courier New" panose="02070309020205020404" pitchFamily="49" charset="0"/>
                <a:cs typeface="Courier New" panose="02070309020205020404" pitchFamily="49" charset="0"/>
              </a:rPr>
              <a:t>0x7fffffffe3f8: </a:t>
            </a:r>
            <a:r>
              <a:rPr lang="en-US" sz="2400" b="1" dirty="0">
                <a:solidFill>
                  <a:schemeClr val="accent6">
                    <a:lumMod val="75000"/>
                  </a:schemeClr>
                </a:solidFill>
                <a:latin typeface="Courier New" panose="02070309020205020404" pitchFamily="49" charset="0"/>
                <a:cs typeface="Courier New" panose="02070309020205020404" pitchFamily="49" charset="0"/>
              </a:rPr>
              <a:t>0x00  </a:t>
            </a:r>
            <a:r>
              <a:rPr lang="en-US" sz="2400" b="1" dirty="0" err="1">
                <a:solidFill>
                  <a:schemeClr val="accent6">
                    <a:lumMod val="75000"/>
                  </a:schemeClr>
                </a:solidFill>
                <a:latin typeface="Courier New" panose="02070309020205020404" pitchFamily="49" charset="0"/>
                <a:cs typeface="Courier New" panose="02070309020205020404" pitchFamily="49" charset="0"/>
              </a:rPr>
              <a:t>0x00</a:t>
            </a:r>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err="1">
                <a:solidFill>
                  <a:schemeClr val="accent6">
                    <a:lumMod val="75000"/>
                  </a:schemeClr>
                </a:solidFill>
                <a:latin typeface="Courier New" panose="02070309020205020404" pitchFamily="49" charset="0"/>
                <a:cs typeface="Courier New" panose="02070309020205020404" pitchFamily="49" charset="0"/>
              </a:rPr>
              <a:t>0x00</a:t>
            </a:r>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err="1">
                <a:solidFill>
                  <a:schemeClr val="accent6">
                    <a:lumMod val="75000"/>
                  </a:schemeClr>
                </a:solidFill>
                <a:latin typeface="Courier New" panose="02070309020205020404" pitchFamily="49" charset="0"/>
                <a:cs typeface="Courier New" panose="02070309020205020404" pitchFamily="49" charset="0"/>
              </a:rPr>
              <a:t>0x00</a:t>
            </a:r>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err="1">
                <a:solidFill>
                  <a:srgbClr val="00B0F0"/>
                </a:solidFill>
                <a:latin typeface="Courier New" panose="02070309020205020404" pitchFamily="49" charset="0"/>
                <a:cs typeface="Courier New" panose="02070309020205020404" pitchFamily="49" charset="0"/>
              </a:rPr>
              <a:t>0x00</a:t>
            </a:r>
            <a:r>
              <a:rPr lang="en-US" sz="2400" b="1" dirty="0">
                <a:solidFill>
                  <a:srgbClr val="00B0F0"/>
                </a:solidFill>
                <a:latin typeface="Courier New" panose="02070309020205020404" pitchFamily="49" charset="0"/>
                <a:cs typeface="Courier New" panose="02070309020205020404" pitchFamily="49" charset="0"/>
              </a:rPr>
              <a:t>  </a:t>
            </a:r>
            <a:r>
              <a:rPr lang="en-US" sz="2400" b="1" dirty="0" err="1">
                <a:solidFill>
                  <a:srgbClr val="00B0F0"/>
                </a:solidFill>
                <a:latin typeface="Courier New" panose="02070309020205020404" pitchFamily="49" charset="0"/>
                <a:cs typeface="Courier New" panose="02070309020205020404" pitchFamily="49" charset="0"/>
              </a:rPr>
              <a:t>0x00</a:t>
            </a:r>
            <a:r>
              <a:rPr lang="en-US" sz="2400" b="1" dirty="0">
                <a:solidFill>
                  <a:srgbClr val="00B0F0"/>
                </a:solidFill>
                <a:latin typeface="Courier New" panose="02070309020205020404" pitchFamily="49" charset="0"/>
                <a:cs typeface="Courier New" panose="02070309020205020404" pitchFamily="49" charset="0"/>
              </a:rPr>
              <a:t>  0xab  0x42</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x/1dw 0x7fffffffe3</a:t>
            </a:r>
            <a:r>
              <a:rPr lang="en-US" sz="2400" b="1" dirty="0">
                <a:solidFill>
                  <a:srgbClr val="C00000"/>
                </a:solidFill>
                <a:latin typeface="Courier New" panose="02070309020205020404" pitchFamily="49" charset="0"/>
                <a:cs typeface="Courier New" panose="02070309020205020404" pitchFamily="49" charset="0"/>
              </a:rPr>
              <a:t>f0</a:t>
            </a:r>
          </a:p>
          <a:p>
            <a:pPr>
              <a:lnSpc>
                <a:spcPct val="90000"/>
              </a:lnSpc>
            </a:pPr>
            <a:r>
              <a:rPr lang="en-US" sz="2400" dirty="0">
                <a:latin typeface="Courier New" panose="02070309020205020404" pitchFamily="49" charset="0"/>
                <a:cs typeface="Courier New" panose="02070309020205020404" pitchFamily="49" charset="0"/>
              </a:rPr>
              <a:t>0x7fffffffe3f0: 1</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x/4cb 0x7fffffffe3</a:t>
            </a:r>
            <a:r>
              <a:rPr lang="en-US" sz="2400" b="1" dirty="0">
                <a:solidFill>
                  <a:srgbClr val="C00000"/>
                </a:solidFill>
                <a:latin typeface="Courier New" panose="02070309020205020404" pitchFamily="49" charset="0"/>
                <a:cs typeface="Courier New" panose="02070309020205020404" pitchFamily="49" charset="0"/>
              </a:rPr>
              <a:t>f4</a:t>
            </a:r>
          </a:p>
          <a:p>
            <a:pPr>
              <a:lnSpc>
                <a:spcPct val="90000"/>
              </a:lnSpc>
            </a:pPr>
            <a:r>
              <a:rPr lang="de-DE" sz="2400" dirty="0">
                <a:latin typeface="Courier New" panose="02070309020205020404" pitchFamily="49" charset="0"/>
                <a:cs typeface="Courier New" panose="02070309020205020404" pitchFamily="49" charset="0"/>
              </a:rPr>
              <a:t>0x7fffffffe3f4: 84 'T'  111 'o' 109 'm' 0 '\000‚</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x/1fw 0x7fffffffe3</a:t>
            </a:r>
            <a:r>
              <a:rPr lang="en-US" sz="2400" b="1" dirty="0">
                <a:solidFill>
                  <a:srgbClr val="C00000"/>
                </a:solidFill>
                <a:latin typeface="Courier New" panose="02070309020205020404" pitchFamily="49" charset="0"/>
                <a:cs typeface="Courier New" panose="02070309020205020404" pitchFamily="49" charset="0"/>
              </a:rPr>
              <a:t>fC</a:t>
            </a:r>
          </a:p>
          <a:p>
            <a:pPr>
              <a:lnSpc>
                <a:spcPct val="90000"/>
              </a:lnSpc>
            </a:pPr>
            <a:r>
              <a:rPr lang="en-US" sz="2400" dirty="0">
                <a:latin typeface="Courier New" panose="02070309020205020404" pitchFamily="49" charset="0"/>
                <a:cs typeface="Courier New" panose="02070309020205020404" pitchFamily="49" charset="0"/>
              </a:rPr>
              <a:t>0x7fffffffe3fc: 85.5</a:t>
            </a:r>
          </a:p>
        </p:txBody>
      </p:sp>
      <p:sp>
        <p:nvSpPr>
          <p:cNvPr id="3" name="TextBox 2"/>
          <p:cNvSpPr txBox="1"/>
          <p:nvPr/>
        </p:nvSpPr>
        <p:spPr>
          <a:xfrm>
            <a:off x="3842327" y="2038328"/>
            <a:ext cx="3897745" cy="1077218"/>
          </a:xfrm>
          <a:prstGeom prst="rect">
            <a:avLst/>
          </a:prstGeom>
          <a:noFill/>
        </p:spPr>
        <p:txBody>
          <a:bodyPr wrap="square" rtlCol="0">
            <a:spAutoFit/>
          </a:bodyPr>
          <a:lstStyle/>
          <a:p>
            <a:r>
              <a:rPr lang="en-US" sz="3200" b="1" dirty="0">
                <a:solidFill>
                  <a:srgbClr val="7030A0"/>
                </a:solidFill>
              </a:rPr>
              <a:t>rec1.index starting from 0x7fffffffe3f0</a:t>
            </a:r>
          </a:p>
        </p:txBody>
      </p:sp>
      <p:sp>
        <p:nvSpPr>
          <p:cNvPr id="11" name="TextBox 10"/>
          <p:cNvSpPr txBox="1"/>
          <p:nvPr/>
        </p:nvSpPr>
        <p:spPr>
          <a:xfrm>
            <a:off x="8032089" y="1978774"/>
            <a:ext cx="3507050" cy="1077218"/>
          </a:xfrm>
          <a:prstGeom prst="rect">
            <a:avLst/>
          </a:prstGeom>
          <a:noFill/>
        </p:spPr>
        <p:txBody>
          <a:bodyPr wrap="none" rtlCol="0">
            <a:spAutoFit/>
          </a:bodyPr>
          <a:lstStyle/>
          <a:p>
            <a:r>
              <a:rPr lang="en-US" sz="3200" b="1" dirty="0">
                <a:solidFill>
                  <a:schemeClr val="accent6">
                    <a:lumMod val="75000"/>
                  </a:schemeClr>
                </a:solidFill>
              </a:rPr>
              <a:t>rec1.name starting </a:t>
            </a:r>
          </a:p>
          <a:p>
            <a:r>
              <a:rPr lang="en-US" sz="3200" b="1" dirty="0">
                <a:solidFill>
                  <a:schemeClr val="accent6">
                    <a:lumMod val="75000"/>
                  </a:schemeClr>
                </a:solidFill>
              </a:rPr>
              <a:t>from 0x7fffffffe3f4</a:t>
            </a:r>
          </a:p>
        </p:txBody>
      </p:sp>
      <p:sp>
        <p:nvSpPr>
          <p:cNvPr id="12" name="TextBox 11"/>
          <p:cNvSpPr txBox="1"/>
          <p:nvPr/>
        </p:nvSpPr>
        <p:spPr>
          <a:xfrm>
            <a:off x="8038017" y="3707788"/>
            <a:ext cx="3511621" cy="1077218"/>
          </a:xfrm>
          <a:prstGeom prst="rect">
            <a:avLst/>
          </a:prstGeom>
          <a:noFill/>
        </p:spPr>
        <p:txBody>
          <a:bodyPr wrap="square" rtlCol="0">
            <a:spAutoFit/>
          </a:bodyPr>
          <a:lstStyle/>
          <a:p>
            <a:r>
              <a:rPr lang="en-US" sz="3200" b="1" dirty="0">
                <a:solidFill>
                  <a:srgbClr val="00B0F0"/>
                </a:solidFill>
              </a:rPr>
              <a:t>rec1.score starting from 0x7fffffffe3fC</a:t>
            </a:r>
          </a:p>
        </p:txBody>
      </p:sp>
      <p:sp>
        <p:nvSpPr>
          <p:cNvPr id="13" name="TextBox 12"/>
          <p:cNvSpPr txBox="1"/>
          <p:nvPr/>
        </p:nvSpPr>
        <p:spPr>
          <a:xfrm>
            <a:off x="244763" y="5861301"/>
            <a:ext cx="11702474" cy="584775"/>
          </a:xfrm>
          <a:prstGeom prst="rect">
            <a:avLst/>
          </a:prstGeom>
          <a:solidFill>
            <a:schemeClr val="accent1">
              <a:lumMod val="50000"/>
            </a:schemeClr>
          </a:solidFill>
        </p:spPr>
        <p:txBody>
          <a:bodyPr wrap="square" rtlCol="0">
            <a:spAutoFit/>
          </a:bodyPr>
          <a:lstStyle/>
          <a:p>
            <a:pPr algn="ctr"/>
            <a:r>
              <a:rPr lang="en-US" sz="3200" spc="-100" dirty="0">
                <a:solidFill>
                  <a:schemeClr val="bg1"/>
                </a:solidFill>
              </a:rPr>
              <a:t>In a program, can we access the data if we know its address and type?</a:t>
            </a:r>
          </a:p>
        </p:txBody>
      </p:sp>
    </p:spTree>
    <p:extLst>
      <p:ext uri="{BB962C8B-B14F-4D97-AF65-F5344CB8AC3E}">
        <p14:creationId xmlns:p14="http://schemas.microsoft.com/office/powerpoint/2010/main" val="319269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12" grpId="0"/>
      <p:bldP spid="12" grpId="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966" y="0"/>
            <a:ext cx="10280068" cy="753285"/>
          </a:xfrm>
        </p:spPr>
        <p:txBody>
          <a:bodyPr>
            <a:normAutofit/>
          </a:bodyPr>
          <a:lstStyle/>
          <a:p>
            <a:r>
              <a:rPr lang="en-US" dirty="0"/>
              <a:t>Accessing data if you know address and type</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905161" y="707113"/>
            <a:ext cx="10307782" cy="5773119"/>
          </a:xfrm>
          <a:prstGeom prst="rect">
            <a:avLst/>
          </a:prstGeom>
          <a:noFill/>
          <a:ln>
            <a:solidFill>
              <a:schemeClr val="accent1"/>
            </a:solidFill>
          </a:ln>
        </p:spPr>
        <p:txBody>
          <a:bodyPr wrap="square">
            <a:spAutoFit/>
          </a:bodyPr>
          <a:lstStyle/>
          <a:p>
            <a:pPr>
              <a:lnSpc>
                <a:spcPct val="80000"/>
              </a:lnSpc>
            </a:pPr>
            <a:r>
              <a:rPr lang="en-US" sz="2300" dirty="0">
                <a:latin typeface="Courier New" panose="02070309020205020404" pitchFamily="49" charset="0"/>
                <a:cs typeface="Courier New" panose="02070309020205020404" pitchFamily="49" charset="0"/>
              </a:rPr>
              <a:t>$ cat ./address_type_2_data.c</a:t>
            </a:r>
          </a:p>
          <a:p>
            <a:pPr>
              <a:lnSpc>
                <a:spcPct val="80000"/>
              </a:lnSpc>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stdio.h</a:t>
            </a:r>
            <a:r>
              <a:rPr lang="en-US" sz="2300" dirty="0">
                <a:latin typeface="Courier New" panose="02070309020205020404" pitchFamily="49" charset="0"/>
                <a:cs typeface="Courier New" panose="02070309020205020404" pitchFamily="49" charset="0"/>
              </a:rPr>
              <a:t>&gt;</a:t>
            </a:r>
          </a:p>
          <a:p>
            <a:pPr>
              <a:lnSpc>
                <a:spcPct val="80000"/>
              </a:lnSpc>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stdlib.h</a:t>
            </a:r>
            <a:r>
              <a:rPr lang="en-US" sz="2300" dirty="0">
                <a:latin typeface="Courier New" panose="02070309020205020404" pitchFamily="49" charset="0"/>
                <a:cs typeface="Courier New" panose="02070309020205020404" pitchFamily="49" charset="0"/>
              </a:rPr>
              <a:t>&gt;</a:t>
            </a:r>
          </a:p>
          <a:p>
            <a:pPr>
              <a:lnSpc>
                <a:spcPct val="80000"/>
              </a:lnSpc>
            </a:pPr>
            <a:endParaRPr lang="en-US" sz="2300" dirty="0">
              <a:latin typeface="Courier New" panose="02070309020205020404" pitchFamily="49" charset="0"/>
              <a:cs typeface="Courier New" panose="02070309020205020404" pitchFamily="49" charset="0"/>
            </a:endParaRPr>
          </a:p>
          <a:p>
            <a:pPr>
              <a:lnSpc>
                <a:spcPct val="80000"/>
              </a:lnSpc>
            </a:pPr>
            <a:r>
              <a:rPr lang="en-US" sz="2300" dirty="0" err="1">
                <a:latin typeface="Courier New" panose="02070309020205020404" pitchFamily="49" charset="0"/>
                <a:cs typeface="Courier New" panose="02070309020205020404" pitchFamily="49" charset="0"/>
              </a:rPr>
              <a:t>struct</a:t>
            </a:r>
            <a:r>
              <a:rPr lang="en-US" sz="2300" dirty="0">
                <a:latin typeface="Courier New" panose="02070309020205020404" pitchFamily="49" charset="0"/>
                <a:cs typeface="Courier New" panose="02070309020205020404" pitchFamily="49" charset="0"/>
              </a:rPr>
              <a:t> record{</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index;</a:t>
            </a:r>
          </a:p>
          <a:p>
            <a:pPr>
              <a:lnSpc>
                <a:spcPct val="80000"/>
              </a:lnSpc>
            </a:pPr>
            <a:r>
              <a:rPr lang="en-US" sz="2300" dirty="0">
                <a:latin typeface="Courier New" panose="02070309020205020404" pitchFamily="49" charset="0"/>
                <a:cs typeface="Courier New" panose="02070309020205020404" pitchFamily="49" charset="0"/>
              </a:rPr>
              <a:t>   char name[8];</a:t>
            </a:r>
          </a:p>
          <a:p>
            <a:pPr>
              <a:lnSpc>
                <a:spcPct val="80000"/>
              </a:lnSpc>
            </a:pPr>
            <a:r>
              <a:rPr lang="en-US" sz="2300" dirty="0">
                <a:latin typeface="Courier New" panose="02070309020205020404" pitchFamily="49" charset="0"/>
                <a:cs typeface="Courier New" panose="02070309020205020404" pitchFamily="49" charset="0"/>
              </a:rPr>
              <a:t>   float score;</a:t>
            </a:r>
          </a:p>
          <a:p>
            <a:pPr>
              <a:lnSpc>
                <a:spcPct val="80000"/>
              </a:lnSpc>
            </a:pPr>
            <a:r>
              <a:rPr lang="en-US" sz="2300" dirty="0">
                <a:latin typeface="Courier New" panose="02070309020205020404" pitchFamily="49" charset="0"/>
                <a:cs typeface="Courier New" panose="02070309020205020404" pitchFamily="49" charset="0"/>
              </a:rPr>
              <a:t>};</a:t>
            </a:r>
          </a:p>
          <a:p>
            <a:pPr>
              <a:lnSpc>
                <a:spcPct val="80000"/>
              </a:lnSpc>
            </a:pPr>
            <a:endParaRPr lang="en-US" sz="2300" dirty="0">
              <a:latin typeface="Courier New" panose="02070309020205020404" pitchFamily="49" charset="0"/>
              <a:cs typeface="Courier New" panose="02070309020205020404" pitchFamily="49" charset="0"/>
            </a:endParaRPr>
          </a:p>
          <a:p>
            <a:pPr>
              <a:lnSpc>
                <a:spcPct val="80000"/>
              </a:lnSpc>
            </a:pPr>
            <a:r>
              <a:rPr lang="en-US" sz="2300" dirty="0">
                <a:latin typeface="Courier New" panose="02070309020205020404" pitchFamily="49" charset="0"/>
                <a:cs typeface="Courier New" panose="02070309020205020404" pitchFamily="49" charset="0"/>
              </a:rPr>
              <a:t>main(){</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struct</a:t>
            </a:r>
            <a:r>
              <a:rPr lang="en-US" sz="2300" dirty="0">
                <a:latin typeface="Courier New" panose="02070309020205020404" pitchFamily="49" charset="0"/>
                <a:cs typeface="Courier New" panose="02070309020205020404" pitchFamily="49" charset="0"/>
              </a:rPr>
              <a:t> record rec1 = {1, "Tom", 85.5};</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*field1 = </a:t>
            </a:r>
            <a:r>
              <a:rPr lang="en-US" sz="2300" b="1" dirty="0">
                <a:solidFill>
                  <a:srgbClr val="C00000"/>
                </a:solidFill>
                <a:latin typeface="Courier New" panose="02070309020205020404" pitchFamily="49" charset="0"/>
                <a:cs typeface="Courier New" panose="02070309020205020404" pitchFamily="49" charset="0"/>
              </a:rPr>
              <a:t>(</a:t>
            </a:r>
            <a:r>
              <a:rPr lang="en-US" sz="2300" b="1" dirty="0" err="1">
                <a:solidFill>
                  <a:srgbClr val="C00000"/>
                </a:solidFill>
                <a:latin typeface="Courier New" panose="02070309020205020404" pitchFamily="49" charset="0"/>
                <a:cs typeface="Courier New" panose="02070309020205020404" pitchFamily="49" charset="0"/>
              </a:rPr>
              <a:t>int</a:t>
            </a:r>
            <a:r>
              <a:rPr lang="en-US" sz="2300" b="1" dirty="0">
                <a:solidFill>
                  <a:srgbClr val="C00000"/>
                </a:solidFill>
                <a:latin typeface="Courier New" panose="02070309020205020404" pitchFamily="49" charset="0"/>
                <a:cs typeface="Courier New" panose="02070309020205020404" pitchFamily="49" charset="0"/>
              </a:rPr>
              <a:t> *)(&amp;rec1)</a:t>
            </a:r>
            <a:r>
              <a:rPr lang="en-US" sz="2300" dirty="0">
                <a:latin typeface="Courier New" panose="02070309020205020404" pitchFamily="49" charset="0"/>
                <a:cs typeface="Courier New" panose="02070309020205020404" pitchFamily="49" charset="0"/>
              </a:rPr>
              <a:t>;</a:t>
            </a:r>
          </a:p>
          <a:p>
            <a:pPr>
              <a:lnSpc>
                <a:spcPct val="80000"/>
              </a:lnSpc>
            </a:pPr>
            <a:r>
              <a:rPr lang="en-US" sz="2300" dirty="0">
                <a:latin typeface="Courier New" panose="02070309020205020404" pitchFamily="49" charset="0"/>
                <a:cs typeface="Courier New" panose="02070309020205020404" pitchFamily="49" charset="0"/>
              </a:rPr>
              <a:t>   char *field2 = (char *)(&amp;rec1) + </a:t>
            </a:r>
            <a:r>
              <a:rPr lang="en-US" sz="2300" b="1" dirty="0">
                <a:solidFill>
                  <a:srgbClr val="C00000"/>
                </a:solidFill>
                <a:latin typeface="Courier New" panose="02070309020205020404" pitchFamily="49" charset="0"/>
                <a:cs typeface="Courier New" panose="02070309020205020404" pitchFamily="49" charset="0"/>
              </a:rPr>
              <a:t>0x4</a:t>
            </a:r>
            <a:r>
              <a:rPr lang="en-US" sz="2300" dirty="0">
                <a:latin typeface="Courier New" panose="02070309020205020404" pitchFamily="49" charset="0"/>
                <a:cs typeface="Courier New" panose="02070309020205020404" pitchFamily="49" charset="0"/>
              </a:rPr>
              <a:t>;</a:t>
            </a:r>
          </a:p>
          <a:p>
            <a:pPr>
              <a:lnSpc>
                <a:spcPct val="80000"/>
              </a:lnSpc>
            </a:pPr>
            <a:r>
              <a:rPr lang="en-US" sz="2300" dirty="0">
                <a:latin typeface="Courier New" panose="02070309020205020404" pitchFamily="49" charset="0"/>
                <a:cs typeface="Courier New" panose="02070309020205020404" pitchFamily="49" charset="0"/>
              </a:rPr>
              <a:t>   float *field3 = (float *)((char *)(&amp;rec1) + </a:t>
            </a:r>
            <a:r>
              <a:rPr lang="en-US" sz="2300" b="1" dirty="0">
                <a:solidFill>
                  <a:srgbClr val="C00000"/>
                </a:solidFill>
                <a:latin typeface="Courier New" panose="02070309020205020404" pitchFamily="49" charset="0"/>
                <a:cs typeface="Courier New" panose="02070309020205020404" pitchFamily="49" charset="0"/>
              </a:rPr>
              <a:t>0xC</a:t>
            </a:r>
            <a:r>
              <a:rPr lang="en-US" sz="2300" dirty="0">
                <a:latin typeface="Courier New" panose="02070309020205020404" pitchFamily="49" charset="0"/>
                <a:cs typeface="Courier New" panose="02070309020205020404" pitchFamily="49" charset="0"/>
              </a:rPr>
              <a:t>);</a:t>
            </a:r>
          </a:p>
          <a:p>
            <a:pPr>
              <a:lnSpc>
                <a:spcPct val="80000"/>
              </a:lnSpc>
            </a:pPr>
            <a:endParaRPr lang="en-US" sz="2300" dirty="0">
              <a:latin typeface="Courier New" panose="02070309020205020404" pitchFamily="49" charset="0"/>
              <a:cs typeface="Courier New" panose="02070309020205020404" pitchFamily="49" charset="0"/>
            </a:endParaRP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("index: %d\n", *field1);</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("name: %s\n", field2);</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("score: %f\n", *field3);</a:t>
            </a:r>
          </a:p>
          <a:p>
            <a:pPr>
              <a:lnSpc>
                <a:spcPct val="80000"/>
              </a:lnSpc>
            </a:pPr>
            <a:r>
              <a:rPr lang="en-US" sz="2300" dirty="0">
                <a:latin typeface="Courier New" panose="02070309020205020404" pitchFamily="49" charset="0"/>
                <a:cs typeface="Courier New" panose="02070309020205020404" pitchFamily="49" charset="0"/>
              </a:rPr>
              <a:t>}</a:t>
            </a:r>
          </a:p>
        </p:txBody>
      </p:sp>
      <p:sp>
        <p:nvSpPr>
          <p:cNvPr id="3" name="Rectangle 2"/>
          <p:cNvSpPr/>
          <p:nvPr/>
        </p:nvSpPr>
        <p:spPr>
          <a:xfrm>
            <a:off x="7444509" y="997127"/>
            <a:ext cx="4747491" cy="1569660"/>
          </a:xfrm>
          <a:prstGeom prst="rect">
            <a:avLst/>
          </a:prstGeom>
          <a:solidFill>
            <a:schemeClr val="bg1"/>
          </a:solidFill>
          <a:ln>
            <a:solidFill>
              <a:schemeClr val="accent1"/>
            </a:solidFill>
          </a:ln>
        </p:spPr>
        <p:txBody>
          <a:bodyPr wrap="square">
            <a:spAutoFit/>
          </a:bodyPr>
          <a:lstStyle/>
          <a:p>
            <a:r>
              <a:rPr lang="en-US" sz="2400" dirty="0">
                <a:latin typeface="Courier New" panose="02070309020205020404" pitchFamily="49" charset="0"/>
                <a:cs typeface="Courier New" panose="02070309020205020404" pitchFamily="49" charset="0"/>
              </a:rPr>
              <a:t>$ ./address_type_2_data</a:t>
            </a:r>
          </a:p>
          <a:p>
            <a:r>
              <a:rPr lang="en-US" sz="2400" dirty="0">
                <a:latin typeface="Courier New" panose="02070309020205020404" pitchFamily="49" charset="0"/>
                <a:cs typeface="Courier New" panose="02070309020205020404" pitchFamily="49" charset="0"/>
              </a:rPr>
              <a:t>index: 1</a:t>
            </a:r>
          </a:p>
          <a:p>
            <a:r>
              <a:rPr lang="en-US" sz="2400" dirty="0">
                <a:latin typeface="Courier New" panose="02070309020205020404" pitchFamily="49" charset="0"/>
                <a:cs typeface="Courier New" panose="02070309020205020404" pitchFamily="49" charset="0"/>
              </a:rPr>
              <a:t>name: Tom</a:t>
            </a:r>
          </a:p>
          <a:p>
            <a:r>
              <a:rPr lang="en-US" sz="2400" dirty="0">
                <a:latin typeface="Courier New" panose="02070309020205020404" pitchFamily="49" charset="0"/>
                <a:cs typeface="Courier New" panose="02070309020205020404" pitchFamily="49" charset="0"/>
              </a:rPr>
              <a:t>score: 85.500000</a:t>
            </a:r>
          </a:p>
        </p:txBody>
      </p:sp>
    </p:spTree>
    <p:extLst>
      <p:ext uri="{BB962C8B-B14F-4D97-AF65-F5344CB8AC3E}">
        <p14:creationId xmlns:p14="http://schemas.microsoft.com/office/powerpoint/2010/main" val="63172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ular Callout 7"/>
          <p:cNvSpPr/>
          <p:nvPr/>
        </p:nvSpPr>
        <p:spPr>
          <a:xfrm>
            <a:off x="7250545" y="2447638"/>
            <a:ext cx="4708241" cy="1283853"/>
          </a:xfrm>
          <a:prstGeom prst="wedgeRectCallout">
            <a:avLst>
              <a:gd name="adj1" fmla="val -65849"/>
              <a:gd name="adj2" fmla="val 964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How are the elements in a 2D array saved in memory?</a:t>
            </a:r>
          </a:p>
        </p:txBody>
      </p:sp>
      <p:sp>
        <p:nvSpPr>
          <p:cNvPr id="2" name="Title 1"/>
          <p:cNvSpPr>
            <a:spLocks noGrp="1"/>
          </p:cNvSpPr>
          <p:nvPr>
            <p:ph type="title"/>
          </p:nvPr>
        </p:nvSpPr>
        <p:spPr>
          <a:xfrm>
            <a:off x="175496" y="18480"/>
            <a:ext cx="11850252" cy="894191"/>
          </a:xfrm>
        </p:spPr>
        <p:txBody>
          <a:bodyPr>
            <a:normAutofit fontScale="90000"/>
          </a:bodyPr>
          <a:lstStyle/>
          <a:p>
            <a:r>
              <a:rPr lang="en-US" dirty="0"/>
              <a:t>Let’s explore how 2D and 3D arrays are saved in memory</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838200" y="1085793"/>
            <a:ext cx="7287489" cy="5078313"/>
          </a:xfrm>
          <a:prstGeom prst="rect">
            <a:avLst/>
          </a:prstGeom>
          <a:noFill/>
          <a:ln>
            <a:solidFill>
              <a:schemeClr val="accent1"/>
            </a:solidFill>
          </a:ln>
        </p:spPr>
        <p:txBody>
          <a:bodyPr wrap="square">
            <a:spAutoFit/>
          </a:bodyPr>
          <a:lstStyle/>
          <a:p>
            <a:pPr>
              <a:lnSpc>
                <a:spcPct val="90000"/>
              </a:lnSpc>
            </a:pPr>
            <a:r>
              <a:rPr lang="en-US" sz="2400" dirty="0">
                <a:latin typeface="Courier New" panose="02070309020205020404" pitchFamily="49" charset="0"/>
                <a:cs typeface="Courier New" panose="02070309020205020404" pitchFamily="49" charset="0"/>
              </a:rPr>
              <a:t>$ cat ./array2d.c</a:t>
            </a:r>
          </a:p>
          <a:p>
            <a:pPr>
              <a:lnSpc>
                <a:spcPct val="9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stdio.h</a:t>
            </a:r>
            <a:r>
              <a:rPr lang="en-US" sz="2400" dirty="0">
                <a:latin typeface="Courier New" panose="02070309020205020404" pitchFamily="49" charset="0"/>
                <a:cs typeface="Courier New" panose="02070309020205020404" pitchFamily="49" charset="0"/>
              </a:rPr>
              <a:t>&gt;</a:t>
            </a:r>
          </a:p>
          <a:p>
            <a:pPr>
              <a:lnSpc>
                <a:spcPct val="9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stdlib.h</a:t>
            </a:r>
            <a:r>
              <a:rPr lang="en-US" sz="2400" dirty="0">
                <a:latin typeface="Courier New" panose="02070309020205020404" pitchFamily="49" charset="0"/>
                <a:cs typeface="Courier New" panose="02070309020205020404" pitchFamily="49" charset="0"/>
              </a:rPr>
              <a:t>&gt;</a:t>
            </a:r>
          </a:p>
          <a:p>
            <a:pPr>
              <a:lnSpc>
                <a:spcPct val="90000"/>
              </a:lnSpc>
            </a:pP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main(){</a:t>
            </a: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array[3][2], value=0,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j;</a:t>
            </a:r>
          </a:p>
          <a:p>
            <a:pPr>
              <a:lnSpc>
                <a:spcPct val="90000"/>
              </a:lnSpc>
            </a:pP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a:lnSpc>
                <a:spcPct val="90000"/>
              </a:lnSpc>
            </a:pPr>
            <a:r>
              <a:rPr lang="en-US" sz="2400" dirty="0">
                <a:latin typeface="Courier New" panose="02070309020205020404" pitchFamily="49" charset="0"/>
                <a:cs typeface="Courier New" panose="02070309020205020404" pitchFamily="49" charset="0"/>
              </a:rPr>
              <a:t>      for ( j = 0; j &lt; 2;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a:t>
            </a:r>
          </a:p>
          <a:p>
            <a:pPr>
              <a:lnSpc>
                <a:spcPct val="90000"/>
              </a:lnSpc>
            </a:pPr>
            <a:r>
              <a:rPr lang="en-US" sz="2400" dirty="0">
                <a:latin typeface="Courier New" panose="02070309020205020404" pitchFamily="49" charset="0"/>
                <a:cs typeface="Courier New" panose="02070309020205020404" pitchFamily="49" charset="0"/>
              </a:rPr>
              <a:t>          array[</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][j] = value;</a:t>
            </a:r>
          </a:p>
          <a:p>
            <a:pPr>
              <a:lnSpc>
                <a:spcPct val="90000"/>
              </a:lnSpc>
            </a:pPr>
            <a:r>
              <a:rPr lang="en-US" sz="2400" dirty="0">
                <a:latin typeface="Courier New" panose="02070309020205020404" pitchFamily="49" charset="0"/>
                <a:cs typeface="Courier New" panose="02070309020205020404" pitchFamily="49" charset="0"/>
              </a:rPr>
              <a:t>          value = value + 1;</a:t>
            </a:r>
          </a:p>
          <a:p>
            <a:pPr>
              <a:lnSpc>
                <a:spcPct val="90000"/>
              </a:lnSpc>
            </a:pPr>
            <a:r>
              <a:rPr lang="en-US" sz="2400" dirty="0">
                <a:latin typeface="Courier New" panose="02070309020205020404" pitchFamily="49" charset="0"/>
                <a:cs typeface="Courier New" panose="02070309020205020404" pitchFamily="49" charset="0"/>
              </a:rPr>
              <a:t>      }</a:t>
            </a:r>
          </a:p>
          <a:p>
            <a:pPr>
              <a:lnSpc>
                <a:spcPct val="90000"/>
              </a:lnSpc>
            </a:pPr>
            <a:r>
              <a:rPr lang="en-US" sz="2400" dirty="0">
                <a:latin typeface="Courier New" panose="02070309020205020404" pitchFamily="49" charset="0"/>
                <a:cs typeface="Courier New" panose="02070309020205020404" pitchFamily="49" charset="0"/>
              </a:rPr>
              <a:t>   }</a:t>
            </a: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("Examine memory now.\n");</a:t>
            </a:r>
          </a:p>
          <a:p>
            <a:pPr>
              <a:lnSpc>
                <a:spcPct val="90000"/>
              </a:lnSpc>
            </a:pP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9942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8" y="92368"/>
            <a:ext cx="11785597" cy="942105"/>
          </a:xfrm>
        </p:spPr>
        <p:txBody>
          <a:bodyPr>
            <a:normAutofit fontScale="90000"/>
          </a:bodyPr>
          <a:lstStyle/>
          <a:p>
            <a:r>
              <a:rPr lang="en-US" dirty="0"/>
              <a:t>Let’s explore how 2D and 3D arrays are saved in memory</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766619" y="957473"/>
            <a:ext cx="10935854" cy="3083921"/>
          </a:xfrm>
          <a:prstGeom prst="rect">
            <a:avLst/>
          </a:prstGeom>
          <a:noFill/>
          <a:ln>
            <a:solidFill>
              <a:schemeClr val="accent1"/>
            </a:solidFill>
          </a:ln>
        </p:spPr>
        <p:txBody>
          <a:bodyPr wrap="square">
            <a:spAutoFit/>
          </a:bodyPr>
          <a:lstStyle/>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gcc</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ggdb</a:t>
            </a:r>
            <a:r>
              <a:rPr lang="en-US" sz="2400" dirty="0">
                <a:latin typeface="Courier New" panose="02070309020205020404" pitchFamily="49" charset="0"/>
                <a:cs typeface="Courier New" panose="02070309020205020404" pitchFamily="49" charset="0"/>
              </a:rPr>
              <a:t> -o array2d ./array2d.c</a:t>
            </a: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./array2d</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list</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list</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break 14</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r</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x/8dw array</a:t>
            </a:r>
          </a:p>
          <a:p>
            <a:pPr>
              <a:lnSpc>
                <a:spcPct val="90000"/>
              </a:lnSpc>
            </a:pPr>
            <a:r>
              <a:rPr lang="en-US" sz="2400" dirty="0">
                <a:latin typeface="Courier New" panose="02070309020205020404" pitchFamily="49" charset="0"/>
                <a:cs typeface="Courier New" panose="02070309020205020404" pitchFamily="49" charset="0"/>
              </a:rPr>
              <a:t>0x7fffffffe3f0: 0       1       2       3</a:t>
            </a:r>
          </a:p>
          <a:p>
            <a:pPr>
              <a:lnSpc>
                <a:spcPct val="90000"/>
              </a:lnSpc>
            </a:pPr>
            <a:r>
              <a:rPr lang="en-US" sz="2400" dirty="0">
                <a:latin typeface="Courier New" panose="02070309020205020404" pitchFamily="49" charset="0"/>
                <a:cs typeface="Courier New" panose="02070309020205020404" pitchFamily="49" charset="0"/>
              </a:rPr>
              <a:t>0x7fffffffe400: 4       5       1713559808      143097460</a:t>
            </a:r>
          </a:p>
        </p:txBody>
      </p:sp>
      <p:sp>
        <p:nvSpPr>
          <p:cNvPr id="9" name="Rectangular Callout 8"/>
          <p:cNvSpPr/>
          <p:nvPr/>
        </p:nvSpPr>
        <p:spPr>
          <a:xfrm>
            <a:off x="3676069" y="1148986"/>
            <a:ext cx="8026404" cy="1501183"/>
          </a:xfrm>
          <a:prstGeom prst="wedgeRectCallout">
            <a:avLst>
              <a:gd name="adj1" fmla="val -29081"/>
              <a:gd name="adj2" fmla="val 91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r>
              <a:rPr lang="en-US" sz="2800" dirty="0"/>
              <a:t>Can you tell whether it is a 1D or 2D array, and size of each dimension? Can it be the following array?</a:t>
            </a:r>
          </a:p>
          <a:p>
            <a:pPr algn="ctr">
              <a:lnSpc>
                <a:spcPct val="95000"/>
              </a:lnSpc>
            </a:pPr>
            <a:r>
              <a:rPr lang="en-US" sz="2800" dirty="0"/>
              <a:t>1D: 0 1 2 3 4 5</a:t>
            </a:r>
          </a:p>
          <a:p>
            <a:pPr algn="ctr">
              <a:lnSpc>
                <a:spcPct val="95000"/>
              </a:lnSpc>
            </a:pPr>
            <a:r>
              <a:rPr lang="en-US" sz="2800" dirty="0"/>
              <a:t>2D: ((0 1 2) (3 4 5))</a:t>
            </a:r>
          </a:p>
        </p:txBody>
      </p:sp>
      <p:sp>
        <p:nvSpPr>
          <p:cNvPr id="10" name="TextBox 9"/>
          <p:cNvSpPr txBox="1"/>
          <p:nvPr/>
        </p:nvSpPr>
        <p:spPr>
          <a:xfrm>
            <a:off x="1096514" y="4127278"/>
            <a:ext cx="10125667" cy="2246769"/>
          </a:xfrm>
          <a:prstGeom prst="rect">
            <a:avLst/>
          </a:prstGeom>
          <a:noFill/>
        </p:spPr>
        <p:txBody>
          <a:bodyPr wrap="square" rtlCol="0">
            <a:spAutoFit/>
          </a:bodyPr>
          <a:lstStyle/>
          <a:p>
            <a:r>
              <a:rPr lang="en-US" sz="2800" dirty="0"/>
              <a:t>Questions:</a:t>
            </a:r>
          </a:p>
          <a:p>
            <a:pPr marL="457200" indent="-457200">
              <a:buFont typeface="Arial" panose="020B0604020202020204" pitchFamily="34" charset="0"/>
              <a:buChar char="•"/>
            </a:pPr>
            <a:r>
              <a:rPr lang="en-US" sz="2800" dirty="0"/>
              <a:t>Since there is no difference in memory, can we use a 2D array as a 1D array in a program, or vise versa? </a:t>
            </a:r>
          </a:p>
          <a:p>
            <a:pPr marL="457200" indent="-457200">
              <a:buFont typeface="Arial" panose="020B0604020202020204" pitchFamily="34" charset="0"/>
              <a:buChar char="•"/>
            </a:pPr>
            <a:r>
              <a:rPr lang="en-US" sz="2800" dirty="0"/>
              <a:t>Since there is no dimensional information (part of type info), how does a processor locate the proper elements based on indexes?</a:t>
            </a:r>
          </a:p>
        </p:txBody>
      </p:sp>
    </p:spTree>
    <p:extLst>
      <p:ext uri="{BB962C8B-B14F-4D97-AF65-F5344CB8AC3E}">
        <p14:creationId xmlns:p14="http://schemas.microsoft.com/office/powerpoint/2010/main" val="216245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0" y="0"/>
            <a:ext cx="11333019" cy="826209"/>
          </a:xfrm>
        </p:spPr>
        <p:txBody>
          <a:bodyPr>
            <a:normAutofit/>
          </a:bodyPr>
          <a:lstStyle/>
          <a:p>
            <a:r>
              <a:rPr lang="en-US" dirty="0"/>
              <a:t>Data in 2D array used as that in a 1D array</a:t>
            </a:r>
          </a:p>
        </p:txBody>
      </p:sp>
      <p:sp>
        <p:nvSpPr>
          <p:cNvPr id="5" name="Footer Placeholder 4"/>
          <p:cNvSpPr>
            <a:spLocks noGrp="1"/>
          </p:cNvSpPr>
          <p:nvPr>
            <p:ph type="ftr" sz="quarter" idx="11"/>
          </p:nvPr>
        </p:nvSpPr>
        <p:spPr/>
        <p:txBody>
          <a:bodyPr/>
          <a:lstStyle/>
          <a:p>
            <a:r>
              <a:rPr lang="en-US"/>
              <a:t>Prof. Ding, Xiaoning. Spring 2021. Protected content. </a:t>
            </a:r>
            <a:endParaRPr lang="en-US" dirty="0"/>
          </a:p>
        </p:txBody>
      </p:sp>
      <p:sp>
        <p:nvSpPr>
          <p:cNvPr id="7" name="Rectangle 6"/>
          <p:cNvSpPr/>
          <p:nvPr/>
        </p:nvSpPr>
        <p:spPr>
          <a:xfrm>
            <a:off x="4260564" y="764002"/>
            <a:ext cx="7275945" cy="5706177"/>
          </a:xfrm>
          <a:prstGeom prst="rect">
            <a:avLst/>
          </a:prstGeom>
          <a:noFill/>
          <a:ln>
            <a:solidFill>
              <a:schemeClr val="accent1"/>
            </a:solidFill>
          </a:ln>
        </p:spPr>
        <p:txBody>
          <a:bodyPr wrap="square">
            <a:spAutoFit/>
          </a:bodyPr>
          <a:lstStyle/>
          <a:p>
            <a:pPr>
              <a:lnSpc>
                <a:spcPct val="80000"/>
              </a:lnSpc>
            </a:pPr>
            <a:r>
              <a:rPr lang="en-US" sz="2400" dirty="0">
                <a:latin typeface="Courier New" panose="02070309020205020404" pitchFamily="49" charset="0"/>
                <a:cs typeface="Courier New" panose="02070309020205020404" pitchFamily="49" charset="0"/>
              </a:rPr>
              <a:t>$ cat ./array2d_to_1d.c</a:t>
            </a:r>
          </a:p>
          <a:p>
            <a:pPr>
              <a:lnSpc>
                <a:spcPct val="8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stdio.h</a:t>
            </a:r>
            <a:r>
              <a:rPr lang="en-US" sz="2400" dirty="0">
                <a:latin typeface="Courier New" panose="02070309020205020404" pitchFamily="49" charset="0"/>
                <a:cs typeface="Courier New" panose="02070309020205020404" pitchFamily="49" charset="0"/>
              </a:rPr>
              <a:t>&gt;</a:t>
            </a:r>
          </a:p>
          <a:p>
            <a:pPr>
              <a:lnSpc>
                <a:spcPct val="8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stdlib.h</a:t>
            </a:r>
            <a:r>
              <a:rPr lang="en-US" sz="2400" dirty="0">
                <a:latin typeface="Courier New" panose="02070309020205020404" pitchFamily="49" charset="0"/>
                <a:cs typeface="Courier New" panose="02070309020205020404" pitchFamily="49" charset="0"/>
              </a:rPr>
              <a:t>&gt;</a:t>
            </a:r>
          </a:p>
          <a:p>
            <a:pPr>
              <a:lnSpc>
                <a:spcPct val="80000"/>
              </a:lnSpc>
            </a:pPr>
            <a:endParaRPr lang="en-US" sz="2400" dirty="0">
              <a:latin typeface="Courier New" panose="02070309020205020404" pitchFamily="49" charset="0"/>
              <a:cs typeface="Courier New" panose="02070309020205020404" pitchFamily="49" charset="0"/>
            </a:endParaRPr>
          </a:p>
          <a:p>
            <a:pPr>
              <a:lnSpc>
                <a:spcPct val="80000"/>
              </a:lnSpc>
            </a:pPr>
            <a:r>
              <a:rPr lang="en-US" sz="2400" dirty="0">
                <a:latin typeface="Courier New" panose="02070309020205020404" pitchFamily="49" charset="0"/>
                <a:cs typeface="Courier New" panose="02070309020205020404" pitchFamily="49" charset="0"/>
              </a:rPr>
              <a:t>main(){</a:t>
            </a:r>
          </a:p>
          <a:p>
            <a:pPr>
              <a:lnSpc>
                <a:spcPct val="8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array[3][2], value=0,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j;</a:t>
            </a:r>
          </a:p>
          <a:p>
            <a:pPr>
              <a:lnSpc>
                <a:spcPct val="80000"/>
              </a:lnSpc>
            </a:pPr>
            <a:r>
              <a:rPr lang="en-US" sz="2400" b="1" dirty="0">
                <a:solidFill>
                  <a:srgbClr val="C00000"/>
                </a:solidFill>
                <a:latin typeface="Courier New" panose="02070309020205020404" pitchFamily="49" charset="0"/>
                <a:cs typeface="Courier New" panose="02070309020205020404" pitchFamily="49" charset="0"/>
              </a:rPr>
              <a:t>   </a:t>
            </a:r>
            <a:r>
              <a:rPr lang="en-US" sz="2400" b="1" dirty="0" err="1">
                <a:solidFill>
                  <a:srgbClr val="C00000"/>
                </a:solidFill>
                <a:latin typeface="Courier New" panose="02070309020205020404" pitchFamily="49" charset="0"/>
                <a:cs typeface="Courier New" panose="02070309020205020404" pitchFamily="49" charset="0"/>
              </a:rPr>
              <a:t>int</a:t>
            </a:r>
            <a:r>
              <a:rPr lang="en-US" sz="2400" b="1" dirty="0">
                <a:solidFill>
                  <a:srgbClr val="C00000"/>
                </a:solidFill>
                <a:latin typeface="Courier New" panose="02070309020205020404" pitchFamily="49" charset="0"/>
                <a:cs typeface="Courier New" panose="02070309020205020404" pitchFamily="49" charset="0"/>
              </a:rPr>
              <a:t> *p=(</a:t>
            </a:r>
            <a:r>
              <a:rPr lang="en-US" sz="2400" b="1" dirty="0" err="1">
                <a:solidFill>
                  <a:srgbClr val="C00000"/>
                </a:solidFill>
                <a:latin typeface="Courier New" panose="02070309020205020404" pitchFamily="49" charset="0"/>
                <a:cs typeface="Courier New" panose="02070309020205020404" pitchFamily="49" charset="0"/>
              </a:rPr>
              <a:t>int</a:t>
            </a:r>
            <a:r>
              <a:rPr lang="en-US" sz="2400" b="1" dirty="0">
                <a:solidFill>
                  <a:srgbClr val="C00000"/>
                </a:solidFill>
                <a:latin typeface="Courier New" panose="02070309020205020404" pitchFamily="49" charset="0"/>
                <a:cs typeface="Courier New" panose="02070309020205020404" pitchFamily="49" charset="0"/>
              </a:rPr>
              <a:t> *)array;</a:t>
            </a:r>
          </a:p>
          <a:p>
            <a:pPr>
              <a:lnSpc>
                <a:spcPct val="80000"/>
              </a:lnSpc>
            </a:pPr>
            <a:endParaRPr lang="en-US" sz="2400" dirty="0">
              <a:latin typeface="Courier New" panose="02070309020205020404" pitchFamily="49" charset="0"/>
              <a:cs typeface="Courier New" panose="02070309020205020404" pitchFamily="49" charset="0"/>
            </a:endParaRPr>
          </a:p>
          <a:p>
            <a:pPr>
              <a:lnSpc>
                <a:spcPct val="80000"/>
              </a:lnSpc>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a:lnSpc>
                <a:spcPct val="80000"/>
              </a:lnSpc>
            </a:pPr>
            <a:r>
              <a:rPr lang="en-US" sz="2400" dirty="0">
                <a:latin typeface="Courier New" panose="02070309020205020404" pitchFamily="49" charset="0"/>
                <a:cs typeface="Courier New" panose="02070309020205020404" pitchFamily="49" charset="0"/>
              </a:rPr>
              <a:t>      for ( j = 0; j &lt; 2;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a:t>
            </a:r>
          </a:p>
          <a:p>
            <a:pPr>
              <a:lnSpc>
                <a:spcPct val="80000"/>
              </a:lnSpc>
            </a:pPr>
            <a:r>
              <a:rPr lang="en-US" sz="2400" dirty="0">
                <a:latin typeface="Courier New" panose="02070309020205020404" pitchFamily="49" charset="0"/>
                <a:cs typeface="Courier New" panose="02070309020205020404" pitchFamily="49" charset="0"/>
              </a:rPr>
              <a:t>          array[</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][j] = value;</a:t>
            </a:r>
          </a:p>
          <a:p>
            <a:pPr>
              <a:lnSpc>
                <a:spcPct val="80000"/>
              </a:lnSpc>
            </a:pPr>
            <a:r>
              <a:rPr lang="en-US" sz="2400" dirty="0">
                <a:latin typeface="Courier New" panose="02070309020205020404" pitchFamily="49" charset="0"/>
                <a:cs typeface="Courier New" panose="02070309020205020404" pitchFamily="49" charset="0"/>
              </a:rPr>
              <a:t>          value = value + 1;</a:t>
            </a:r>
          </a:p>
          <a:p>
            <a:pPr>
              <a:lnSpc>
                <a:spcPct val="80000"/>
              </a:lnSpc>
            </a:pPr>
            <a:r>
              <a:rPr lang="en-US" sz="2400" dirty="0">
                <a:latin typeface="Courier New" panose="02070309020205020404" pitchFamily="49" charset="0"/>
                <a:cs typeface="Courier New" panose="02070309020205020404" pitchFamily="49" charset="0"/>
              </a:rPr>
              <a:t>      }</a:t>
            </a:r>
          </a:p>
          <a:p>
            <a:pPr>
              <a:lnSpc>
                <a:spcPct val="80000"/>
              </a:lnSpc>
            </a:pPr>
            <a:r>
              <a:rPr lang="en-US" sz="2400" dirty="0">
                <a:latin typeface="Courier New" panose="02070309020205020404" pitchFamily="49" charset="0"/>
                <a:cs typeface="Courier New" panose="02070309020205020404" pitchFamily="49" charset="0"/>
              </a:rPr>
              <a:t>   }</a:t>
            </a:r>
          </a:p>
          <a:p>
            <a:pPr>
              <a:lnSpc>
                <a:spcPct val="80000"/>
              </a:lnSpc>
            </a:pPr>
            <a:endParaRPr lang="en-US" sz="2400" dirty="0">
              <a:latin typeface="Courier New" panose="02070309020205020404" pitchFamily="49" charset="0"/>
              <a:cs typeface="Courier New" panose="02070309020205020404" pitchFamily="49" charset="0"/>
            </a:endParaRPr>
          </a:p>
          <a:p>
            <a:pPr>
              <a:lnSpc>
                <a:spcPct val="80000"/>
              </a:lnSpc>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6;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pPr>
              <a:lnSpc>
                <a:spcPct val="8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("%d ", p[</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pPr>
              <a:lnSpc>
                <a:spcPct val="8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("\n");</a:t>
            </a:r>
          </a:p>
          <a:p>
            <a:pPr>
              <a:lnSpc>
                <a:spcPct val="80000"/>
              </a:lnSpc>
            </a:pPr>
            <a:r>
              <a:rPr lang="en-US" sz="2400" dirty="0">
                <a:latin typeface="Courier New" panose="02070309020205020404" pitchFamily="49" charset="0"/>
                <a:cs typeface="Courier New" panose="02070309020205020404" pitchFamily="49" charset="0"/>
              </a:rPr>
              <a:t>}</a:t>
            </a:r>
          </a:p>
        </p:txBody>
      </p:sp>
      <p:sp>
        <p:nvSpPr>
          <p:cNvPr id="9" name="Rectangular Callout 8"/>
          <p:cNvSpPr/>
          <p:nvPr/>
        </p:nvSpPr>
        <p:spPr>
          <a:xfrm>
            <a:off x="87610" y="2183762"/>
            <a:ext cx="4515051" cy="1280160"/>
          </a:xfrm>
          <a:prstGeom prst="wedgeRectCallout">
            <a:avLst>
              <a:gd name="adj1" fmla="val 63396"/>
              <a:gd name="adj2" fmla="val 12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This allows us to interpret the 2D data as 1D data.</a:t>
            </a:r>
          </a:p>
          <a:p>
            <a:pPr algn="ctr"/>
            <a:r>
              <a:rPr lang="en-US" sz="2800" dirty="0"/>
              <a:t>(</a:t>
            </a:r>
            <a:r>
              <a:rPr lang="en-US" sz="2800" dirty="0" err="1"/>
              <a:t>int</a:t>
            </a:r>
            <a:r>
              <a:rPr lang="en-US" sz="2800" dirty="0"/>
              <a:t> *) changes the type.</a:t>
            </a:r>
          </a:p>
        </p:txBody>
      </p:sp>
      <p:sp>
        <p:nvSpPr>
          <p:cNvPr id="10" name="Rectangular Callout 9"/>
          <p:cNvSpPr/>
          <p:nvPr/>
        </p:nvSpPr>
        <p:spPr>
          <a:xfrm>
            <a:off x="31839" y="5367666"/>
            <a:ext cx="4515051" cy="562079"/>
          </a:xfrm>
          <a:prstGeom prst="wedgeRectCallout">
            <a:avLst>
              <a:gd name="adj1" fmla="val 72019"/>
              <a:gd name="adj2" fmla="val -17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Prints out 0 1 2 3 4 5</a:t>
            </a:r>
          </a:p>
        </p:txBody>
      </p:sp>
    </p:spTree>
    <p:extLst>
      <p:ext uri="{BB962C8B-B14F-4D97-AF65-F5344CB8AC3E}">
        <p14:creationId xmlns:p14="http://schemas.microsoft.com/office/powerpoint/2010/main" val="95419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0" y="0"/>
            <a:ext cx="11333019" cy="826209"/>
          </a:xfrm>
        </p:spPr>
        <p:txBody>
          <a:bodyPr>
            <a:normAutofit/>
          </a:bodyPr>
          <a:lstStyle/>
          <a:p>
            <a:r>
              <a:rPr lang="en-US" dirty="0"/>
              <a:t>Data in 2D array used as that in a 1D array</a:t>
            </a:r>
          </a:p>
        </p:txBody>
      </p:sp>
      <p:sp>
        <p:nvSpPr>
          <p:cNvPr id="5" name="Footer Placeholder 4"/>
          <p:cNvSpPr>
            <a:spLocks noGrp="1"/>
          </p:cNvSpPr>
          <p:nvPr>
            <p:ph type="ftr" sz="quarter" idx="11"/>
          </p:nvPr>
        </p:nvSpPr>
        <p:spPr/>
        <p:txBody>
          <a:bodyPr/>
          <a:lstStyle/>
          <a:p>
            <a:r>
              <a:rPr lang="en-US"/>
              <a:t>Prof. Ding, Xiaoning. Spring 2021. Protected content. </a:t>
            </a:r>
            <a:endParaRPr lang="en-US" dirty="0"/>
          </a:p>
        </p:txBody>
      </p:sp>
      <p:sp>
        <p:nvSpPr>
          <p:cNvPr id="7" name="Rectangle 6"/>
          <p:cNvSpPr/>
          <p:nvPr/>
        </p:nvSpPr>
        <p:spPr>
          <a:xfrm>
            <a:off x="4620780" y="634692"/>
            <a:ext cx="7275945" cy="6001643"/>
          </a:xfrm>
          <a:prstGeom prst="rect">
            <a:avLst/>
          </a:prstGeom>
          <a:noFill/>
          <a:ln>
            <a:solidFill>
              <a:schemeClr val="accent1"/>
            </a:solidFill>
          </a:ln>
        </p:spPr>
        <p:txBody>
          <a:bodyPr wrap="square">
            <a:spAutoFit/>
          </a:bodyPr>
          <a:lstStyle/>
          <a:p>
            <a:pPr>
              <a:lnSpc>
                <a:spcPct val="80000"/>
              </a:lnSpc>
            </a:pPr>
            <a:r>
              <a:rPr lang="en-US" sz="2400" dirty="0">
                <a:latin typeface="Courier New" panose="02070309020205020404" pitchFamily="49" charset="0"/>
                <a:cs typeface="Courier New" panose="02070309020205020404" pitchFamily="49" charset="0"/>
              </a:rPr>
              <a:t>$ cat ./array2d_to_1d.c</a:t>
            </a:r>
          </a:p>
          <a:p>
            <a:pPr>
              <a:lnSpc>
                <a:spcPct val="8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stdio.h</a:t>
            </a:r>
            <a:r>
              <a:rPr lang="en-US" sz="2400" dirty="0">
                <a:latin typeface="Courier New" panose="02070309020205020404" pitchFamily="49" charset="0"/>
                <a:cs typeface="Courier New" panose="02070309020205020404" pitchFamily="49" charset="0"/>
              </a:rPr>
              <a:t>&gt;</a:t>
            </a:r>
          </a:p>
          <a:p>
            <a:pPr>
              <a:lnSpc>
                <a:spcPct val="8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stdlib.h</a:t>
            </a:r>
            <a:r>
              <a:rPr lang="en-US" sz="2400" dirty="0">
                <a:latin typeface="Courier New" panose="02070309020205020404" pitchFamily="49" charset="0"/>
                <a:cs typeface="Courier New" panose="02070309020205020404" pitchFamily="49" charset="0"/>
              </a:rPr>
              <a:t>&gt;</a:t>
            </a:r>
          </a:p>
          <a:p>
            <a:pPr>
              <a:lnSpc>
                <a:spcPct val="80000"/>
              </a:lnSpc>
            </a:pPr>
            <a:endParaRPr lang="en-US" sz="2400" dirty="0">
              <a:latin typeface="Courier New" panose="02070309020205020404" pitchFamily="49" charset="0"/>
              <a:cs typeface="Courier New" panose="02070309020205020404" pitchFamily="49" charset="0"/>
            </a:endParaRPr>
          </a:p>
          <a:p>
            <a:pPr>
              <a:lnSpc>
                <a:spcPct val="80000"/>
              </a:lnSpc>
            </a:pPr>
            <a:r>
              <a:rPr lang="en-US" sz="2400" dirty="0">
                <a:latin typeface="Courier New" panose="02070309020205020404" pitchFamily="49" charset="0"/>
                <a:cs typeface="Courier New" panose="02070309020205020404" pitchFamily="49" charset="0"/>
              </a:rPr>
              <a:t>main(){</a:t>
            </a:r>
          </a:p>
          <a:p>
            <a:pPr>
              <a:lnSpc>
                <a:spcPct val="8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array[3][2], value=0,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j;</a:t>
            </a:r>
          </a:p>
          <a:p>
            <a:pPr>
              <a:lnSpc>
                <a:spcPct val="80000"/>
              </a:lnSpc>
            </a:pPr>
            <a:r>
              <a:rPr lang="en-US" sz="2400" b="1" dirty="0">
                <a:solidFill>
                  <a:srgbClr val="C00000"/>
                </a:solidFill>
                <a:latin typeface="Courier New" panose="02070309020205020404" pitchFamily="49" charset="0"/>
                <a:cs typeface="Courier New" panose="02070309020205020404" pitchFamily="49" charset="0"/>
              </a:rPr>
              <a:t>   </a:t>
            </a:r>
            <a:r>
              <a:rPr lang="en-US" sz="2400" b="1" dirty="0" err="1">
                <a:solidFill>
                  <a:srgbClr val="C00000"/>
                </a:solidFill>
                <a:latin typeface="Courier New" panose="02070309020205020404" pitchFamily="49" charset="0"/>
                <a:cs typeface="Courier New" panose="02070309020205020404" pitchFamily="49" charset="0"/>
              </a:rPr>
              <a:t>int</a:t>
            </a:r>
            <a:r>
              <a:rPr lang="en-US" sz="2400" b="1" dirty="0">
                <a:solidFill>
                  <a:srgbClr val="C00000"/>
                </a:solidFill>
                <a:latin typeface="Courier New" panose="02070309020205020404" pitchFamily="49" charset="0"/>
                <a:cs typeface="Courier New" panose="02070309020205020404" pitchFamily="49" charset="0"/>
              </a:rPr>
              <a:t> *p=(</a:t>
            </a:r>
            <a:r>
              <a:rPr lang="en-US" sz="2400" b="1" dirty="0" err="1">
                <a:solidFill>
                  <a:srgbClr val="C00000"/>
                </a:solidFill>
                <a:latin typeface="Courier New" panose="02070309020205020404" pitchFamily="49" charset="0"/>
                <a:cs typeface="Courier New" panose="02070309020205020404" pitchFamily="49" charset="0"/>
              </a:rPr>
              <a:t>int</a:t>
            </a:r>
            <a:r>
              <a:rPr lang="en-US" sz="2400" b="1" dirty="0">
                <a:solidFill>
                  <a:srgbClr val="C00000"/>
                </a:solidFill>
                <a:latin typeface="Courier New" panose="02070309020205020404" pitchFamily="49" charset="0"/>
                <a:cs typeface="Courier New" panose="02070309020205020404" pitchFamily="49" charset="0"/>
              </a:rPr>
              <a:t> *)array;</a:t>
            </a:r>
          </a:p>
          <a:p>
            <a:pPr>
              <a:lnSpc>
                <a:spcPct val="80000"/>
              </a:lnSpc>
            </a:pPr>
            <a:endParaRPr lang="en-US" sz="2400" dirty="0">
              <a:latin typeface="Courier New" panose="02070309020205020404" pitchFamily="49" charset="0"/>
              <a:cs typeface="Courier New" panose="02070309020205020404" pitchFamily="49" charset="0"/>
            </a:endParaRPr>
          </a:p>
          <a:p>
            <a:pPr>
              <a:lnSpc>
                <a:spcPct val="80000"/>
              </a:lnSpc>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a:lnSpc>
                <a:spcPct val="80000"/>
              </a:lnSpc>
            </a:pPr>
            <a:r>
              <a:rPr lang="en-US" sz="2400" dirty="0">
                <a:latin typeface="Courier New" panose="02070309020205020404" pitchFamily="49" charset="0"/>
                <a:cs typeface="Courier New" panose="02070309020205020404" pitchFamily="49" charset="0"/>
              </a:rPr>
              <a:t>      for ( j = 0; j &lt; 2;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a:t>
            </a:r>
          </a:p>
          <a:p>
            <a:pPr>
              <a:lnSpc>
                <a:spcPct val="80000"/>
              </a:lnSpc>
            </a:pPr>
            <a:r>
              <a:rPr lang="en-US" sz="2400" dirty="0">
                <a:latin typeface="Courier New" panose="02070309020205020404" pitchFamily="49" charset="0"/>
                <a:cs typeface="Courier New" panose="02070309020205020404" pitchFamily="49" charset="0"/>
              </a:rPr>
              <a:t>          array[</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][j] = value;</a:t>
            </a:r>
          </a:p>
          <a:p>
            <a:pPr>
              <a:lnSpc>
                <a:spcPct val="80000"/>
              </a:lnSpc>
            </a:pPr>
            <a:r>
              <a:rPr lang="en-US" sz="2400" dirty="0">
                <a:latin typeface="Courier New" panose="02070309020205020404" pitchFamily="49" charset="0"/>
                <a:cs typeface="Courier New" panose="02070309020205020404" pitchFamily="49" charset="0"/>
              </a:rPr>
              <a:t>          value = value + 1;</a:t>
            </a:r>
          </a:p>
          <a:p>
            <a:pPr>
              <a:lnSpc>
                <a:spcPct val="80000"/>
              </a:lnSpc>
            </a:pPr>
            <a:r>
              <a:rPr lang="en-US" sz="2400" dirty="0">
                <a:latin typeface="Courier New" panose="02070309020205020404" pitchFamily="49" charset="0"/>
                <a:cs typeface="Courier New" panose="02070309020205020404" pitchFamily="49" charset="0"/>
              </a:rPr>
              <a:t>      }</a:t>
            </a:r>
          </a:p>
          <a:p>
            <a:pPr>
              <a:lnSpc>
                <a:spcPct val="80000"/>
              </a:lnSpc>
            </a:pPr>
            <a:r>
              <a:rPr lang="en-US" sz="2400" dirty="0">
                <a:latin typeface="Courier New" panose="02070309020205020404" pitchFamily="49" charset="0"/>
                <a:cs typeface="Courier New" panose="02070309020205020404" pitchFamily="49" charset="0"/>
              </a:rPr>
              <a:t>   }</a:t>
            </a:r>
          </a:p>
          <a:p>
            <a:pPr>
              <a:lnSpc>
                <a:spcPct val="80000"/>
              </a:lnSpc>
            </a:pPr>
            <a:endParaRPr lang="en-US" sz="2400" dirty="0">
              <a:latin typeface="Courier New" panose="02070309020205020404" pitchFamily="49" charset="0"/>
              <a:cs typeface="Courier New" panose="02070309020205020404" pitchFamily="49" charset="0"/>
            </a:endParaRPr>
          </a:p>
          <a:p>
            <a:pPr>
              <a:lnSpc>
                <a:spcPct val="80000"/>
              </a:lnSpc>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pPr>
              <a:lnSpc>
                <a:spcPct val="80000"/>
              </a:lnSpc>
            </a:pPr>
            <a:r>
              <a:rPr lang="en-US" sz="2400" dirty="0">
                <a:latin typeface="Courier New" panose="02070309020205020404" pitchFamily="49" charset="0"/>
                <a:cs typeface="Courier New" panose="02070309020205020404" pitchFamily="49" charset="0"/>
              </a:rPr>
              <a:t>      for ( j = 0; j &lt; 2;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a:t>
            </a:r>
          </a:p>
          <a:p>
            <a:pPr>
              <a:lnSpc>
                <a:spcPct val="8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("%d ", p[</a:t>
            </a:r>
            <a:r>
              <a:rPr lang="en-US" sz="2400" b="1" dirty="0" err="1">
                <a:solidFill>
                  <a:srgbClr val="C00000"/>
                </a:solidFill>
                <a:latin typeface="Courier New" panose="02070309020205020404" pitchFamily="49" charset="0"/>
                <a:cs typeface="Courier New" panose="02070309020205020404" pitchFamily="49" charset="0"/>
              </a:rPr>
              <a:t>i</a:t>
            </a:r>
            <a:r>
              <a:rPr lang="en-US" sz="2400" b="1" dirty="0">
                <a:solidFill>
                  <a:srgbClr val="C00000"/>
                </a:solidFill>
                <a:latin typeface="Courier New" panose="02070309020205020404" pitchFamily="49" charset="0"/>
                <a:cs typeface="Courier New" panose="02070309020205020404" pitchFamily="49" charset="0"/>
              </a:rPr>
              <a:t>*2+j</a:t>
            </a:r>
            <a:r>
              <a:rPr lang="en-US" sz="2400" dirty="0">
                <a:latin typeface="Courier New" panose="02070309020205020404" pitchFamily="49" charset="0"/>
                <a:cs typeface="Courier New" panose="02070309020205020404" pitchFamily="49" charset="0"/>
              </a:rPr>
              <a:t>]);</a:t>
            </a:r>
          </a:p>
          <a:p>
            <a:pPr>
              <a:lnSpc>
                <a:spcPct val="8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("\n");</a:t>
            </a:r>
          </a:p>
          <a:p>
            <a:pPr>
              <a:lnSpc>
                <a:spcPct val="80000"/>
              </a:lnSpc>
            </a:pPr>
            <a:r>
              <a:rPr lang="en-US" sz="2400" dirty="0">
                <a:latin typeface="Courier New" panose="02070309020205020404" pitchFamily="49" charset="0"/>
                <a:cs typeface="Courier New" panose="02070309020205020404" pitchFamily="49" charset="0"/>
              </a:rPr>
              <a:t>}</a:t>
            </a:r>
          </a:p>
        </p:txBody>
      </p:sp>
      <p:sp>
        <p:nvSpPr>
          <p:cNvPr id="11" name="Rectangular Callout 10"/>
          <p:cNvSpPr/>
          <p:nvPr/>
        </p:nvSpPr>
        <p:spPr>
          <a:xfrm>
            <a:off x="18472" y="1718288"/>
            <a:ext cx="4515051" cy="1280160"/>
          </a:xfrm>
          <a:prstGeom prst="wedgeRectCallout">
            <a:avLst>
              <a:gd name="adj1" fmla="val 66874"/>
              <a:gd name="adj2" fmla="val 19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This allows us to interpret the 2D data as 1D data.</a:t>
            </a:r>
          </a:p>
          <a:p>
            <a:pPr algn="ctr"/>
            <a:r>
              <a:rPr lang="en-US" sz="2800" dirty="0"/>
              <a:t>(</a:t>
            </a:r>
            <a:r>
              <a:rPr lang="en-US" sz="2800" dirty="0" err="1"/>
              <a:t>int</a:t>
            </a:r>
            <a:r>
              <a:rPr lang="en-US" sz="2800" dirty="0"/>
              <a:t> *) changes the type.</a:t>
            </a:r>
          </a:p>
        </p:txBody>
      </p:sp>
      <p:sp>
        <p:nvSpPr>
          <p:cNvPr id="12" name="Rectangular Callout 11"/>
          <p:cNvSpPr/>
          <p:nvPr/>
        </p:nvSpPr>
        <p:spPr>
          <a:xfrm>
            <a:off x="350982" y="4902192"/>
            <a:ext cx="4108298" cy="562079"/>
          </a:xfrm>
          <a:prstGeom prst="wedgeRectCallout">
            <a:avLst>
              <a:gd name="adj1" fmla="val 92476"/>
              <a:gd name="adj2" fmla="val 1020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Prints out 0 1 2 3 4 5</a:t>
            </a:r>
          </a:p>
        </p:txBody>
      </p:sp>
    </p:spTree>
    <p:extLst>
      <p:ext uri="{BB962C8B-B14F-4D97-AF65-F5344CB8AC3E}">
        <p14:creationId xmlns:p14="http://schemas.microsoft.com/office/powerpoint/2010/main" val="361452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96" y="18480"/>
            <a:ext cx="11850252" cy="894191"/>
          </a:xfrm>
        </p:spPr>
        <p:txBody>
          <a:bodyPr>
            <a:normAutofit fontScale="90000"/>
          </a:bodyPr>
          <a:lstStyle/>
          <a:p>
            <a:r>
              <a:rPr lang="en-US" dirty="0"/>
              <a:t>Your turn to explore how 3D arrays are saved in memory</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228603" y="786568"/>
            <a:ext cx="7287489" cy="5752344"/>
          </a:xfrm>
          <a:prstGeom prst="rect">
            <a:avLst/>
          </a:prstGeom>
          <a:noFill/>
          <a:ln>
            <a:solidFill>
              <a:schemeClr val="accent1"/>
            </a:solidFill>
          </a:ln>
        </p:spPr>
        <p:txBody>
          <a:bodyPr wrap="square">
            <a:spAutoFit/>
          </a:bodyPr>
          <a:lstStyle/>
          <a:p>
            <a:pPr>
              <a:lnSpc>
                <a:spcPct val="9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stdio.h</a:t>
            </a:r>
            <a:r>
              <a:rPr lang="en-US" sz="2400" dirty="0">
                <a:latin typeface="Courier New" panose="02070309020205020404" pitchFamily="49" charset="0"/>
                <a:cs typeface="Courier New" panose="02070309020205020404" pitchFamily="49" charset="0"/>
              </a:rPr>
              <a:t>&gt;</a:t>
            </a:r>
          </a:p>
          <a:p>
            <a:pPr>
              <a:lnSpc>
                <a:spcPct val="9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stdlib.h</a:t>
            </a:r>
            <a:r>
              <a:rPr lang="en-US" sz="2400" dirty="0">
                <a:latin typeface="Courier New" panose="02070309020205020404" pitchFamily="49" charset="0"/>
                <a:cs typeface="Courier New" panose="02070309020205020404" pitchFamily="49" charset="0"/>
              </a:rPr>
              <a:t>&gt;</a:t>
            </a:r>
          </a:p>
          <a:p>
            <a:pPr>
              <a:lnSpc>
                <a:spcPct val="90000"/>
              </a:lnSpc>
            </a:pP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main(){</a:t>
            </a: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array[3][2][2], value=0,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j, k;</a:t>
            </a:r>
          </a:p>
          <a:p>
            <a:pPr>
              <a:lnSpc>
                <a:spcPct val="90000"/>
              </a:lnSpc>
            </a:pP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0;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a:lnSpc>
                <a:spcPct val="90000"/>
              </a:lnSpc>
            </a:pPr>
            <a:r>
              <a:rPr lang="en-US" sz="2400" dirty="0">
                <a:latin typeface="Courier New" panose="02070309020205020404" pitchFamily="49" charset="0"/>
                <a:cs typeface="Courier New" panose="02070309020205020404" pitchFamily="49" charset="0"/>
              </a:rPr>
              <a:t>      for ( j = 0; j &lt; 2;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a:t>
            </a:r>
          </a:p>
          <a:p>
            <a:pPr>
              <a:lnSpc>
                <a:spcPct val="90000"/>
              </a:lnSpc>
            </a:pPr>
            <a:r>
              <a:rPr lang="en-US" sz="2400" dirty="0">
                <a:latin typeface="Courier New" panose="02070309020205020404" pitchFamily="49" charset="0"/>
                <a:cs typeface="Courier New" panose="02070309020205020404" pitchFamily="49" charset="0"/>
              </a:rPr>
              <a:t>         for ( k = 0; k &lt; 2; k++) {</a:t>
            </a:r>
          </a:p>
          <a:p>
            <a:pPr>
              <a:lnSpc>
                <a:spcPct val="90000"/>
              </a:lnSpc>
            </a:pPr>
            <a:r>
              <a:rPr lang="en-US" sz="2400" dirty="0">
                <a:latin typeface="Courier New" panose="02070309020205020404" pitchFamily="49" charset="0"/>
                <a:cs typeface="Courier New" panose="02070309020205020404" pitchFamily="49" charset="0"/>
              </a:rPr>
              <a:t>            array[</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][j][k] = value;</a:t>
            </a:r>
          </a:p>
          <a:p>
            <a:pPr>
              <a:lnSpc>
                <a:spcPct val="90000"/>
              </a:lnSpc>
            </a:pPr>
            <a:r>
              <a:rPr lang="en-US" sz="2400" dirty="0">
                <a:latin typeface="Courier New" panose="02070309020205020404" pitchFamily="49" charset="0"/>
                <a:cs typeface="Courier New" panose="02070309020205020404" pitchFamily="49" charset="0"/>
              </a:rPr>
              <a:t>            value = value + 1;</a:t>
            </a:r>
          </a:p>
          <a:p>
            <a:pPr>
              <a:lnSpc>
                <a:spcPct val="90000"/>
              </a:lnSpc>
            </a:pPr>
            <a:r>
              <a:rPr lang="en-US" sz="2400" dirty="0">
                <a:latin typeface="Courier New" panose="02070309020205020404" pitchFamily="49" charset="0"/>
                <a:cs typeface="Courier New" panose="02070309020205020404" pitchFamily="49" charset="0"/>
              </a:rPr>
              <a:t>         }</a:t>
            </a:r>
          </a:p>
          <a:p>
            <a:pPr>
              <a:lnSpc>
                <a:spcPct val="90000"/>
              </a:lnSpc>
            </a:pPr>
            <a:r>
              <a:rPr lang="en-US" sz="2400" dirty="0">
                <a:latin typeface="Courier New" panose="02070309020205020404" pitchFamily="49" charset="0"/>
                <a:cs typeface="Courier New" panose="02070309020205020404" pitchFamily="49" charset="0"/>
              </a:rPr>
              <a:t>      }</a:t>
            </a:r>
          </a:p>
          <a:p>
            <a:pPr>
              <a:lnSpc>
                <a:spcPct val="90000"/>
              </a:lnSpc>
            </a:pPr>
            <a:r>
              <a:rPr lang="en-US" sz="2400" dirty="0">
                <a:latin typeface="Courier New" panose="02070309020205020404" pitchFamily="49" charset="0"/>
                <a:cs typeface="Courier New" panose="02070309020205020404" pitchFamily="49" charset="0"/>
              </a:rPr>
              <a:t>   }</a:t>
            </a: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("Examine memory now.\n");</a:t>
            </a:r>
          </a:p>
          <a:p>
            <a:pPr>
              <a:lnSpc>
                <a:spcPct val="90000"/>
              </a:lnSpc>
            </a:pPr>
            <a:r>
              <a:rPr lang="en-US" sz="2400" dirty="0">
                <a:latin typeface="Courier New" panose="02070309020205020404" pitchFamily="49" charset="0"/>
                <a:cs typeface="Courier New" panose="02070309020205020404" pitchFamily="49" charset="0"/>
              </a:rPr>
              <a:t>}</a:t>
            </a:r>
          </a:p>
        </p:txBody>
      </p:sp>
      <p:sp>
        <p:nvSpPr>
          <p:cNvPr id="3" name="TextBox 2"/>
          <p:cNvSpPr txBox="1"/>
          <p:nvPr/>
        </p:nvSpPr>
        <p:spPr>
          <a:xfrm>
            <a:off x="5844160" y="786568"/>
            <a:ext cx="6347840" cy="1077218"/>
          </a:xfrm>
          <a:prstGeom prst="rect">
            <a:avLst/>
          </a:prstGeom>
          <a:solidFill>
            <a:schemeClr val="accent1">
              <a:lumMod val="75000"/>
            </a:schemeClr>
          </a:solidFill>
        </p:spPr>
        <p:txBody>
          <a:bodyPr wrap="square" rtlCol="0">
            <a:spAutoFit/>
          </a:bodyPr>
          <a:lstStyle/>
          <a:p>
            <a:r>
              <a:rPr lang="en-US" sz="3200" dirty="0">
                <a:solidFill>
                  <a:schemeClr val="bg1"/>
                </a:solidFill>
              </a:rPr>
              <a:t>Use </a:t>
            </a:r>
            <a:r>
              <a:rPr lang="en-US" sz="3200" dirty="0" err="1">
                <a:solidFill>
                  <a:schemeClr val="bg1"/>
                </a:solidFill>
              </a:rPr>
              <a:t>gdb</a:t>
            </a:r>
            <a:r>
              <a:rPr lang="en-US" sz="3200" dirty="0">
                <a:solidFill>
                  <a:schemeClr val="bg1"/>
                </a:solidFill>
              </a:rPr>
              <a:t> to show the location and contents of the 3D array in memory.</a:t>
            </a:r>
          </a:p>
        </p:txBody>
      </p:sp>
      <p:sp>
        <p:nvSpPr>
          <p:cNvPr id="11" name="TextBox 10"/>
          <p:cNvSpPr txBox="1"/>
          <p:nvPr/>
        </p:nvSpPr>
        <p:spPr>
          <a:xfrm>
            <a:off x="6780268" y="3510340"/>
            <a:ext cx="5411732" cy="1569660"/>
          </a:xfrm>
          <a:prstGeom prst="rect">
            <a:avLst/>
          </a:prstGeom>
          <a:solidFill>
            <a:schemeClr val="accent1">
              <a:lumMod val="75000"/>
            </a:schemeClr>
          </a:solidFill>
        </p:spPr>
        <p:txBody>
          <a:bodyPr wrap="square" rtlCol="0">
            <a:spAutoFit/>
          </a:bodyPr>
          <a:lstStyle/>
          <a:p>
            <a:r>
              <a:rPr lang="en-US" sz="3200" dirty="0">
                <a:solidFill>
                  <a:schemeClr val="bg1"/>
                </a:solidFill>
              </a:rPr>
              <a:t>Modify the program and access the elements of the 3D array as accessing those in a 1D array.</a:t>
            </a:r>
          </a:p>
        </p:txBody>
      </p:sp>
    </p:spTree>
    <p:extLst>
      <p:ext uri="{BB962C8B-B14F-4D97-AF65-F5344CB8AC3E}">
        <p14:creationId xmlns:p14="http://schemas.microsoft.com/office/powerpoint/2010/main" val="220708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96" y="18480"/>
            <a:ext cx="11850252" cy="894191"/>
          </a:xfrm>
        </p:spPr>
        <p:txBody>
          <a:bodyPr>
            <a:normAutofit/>
          </a:bodyPr>
          <a:lstStyle/>
          <a:p>
            <a:r>
              <a:rPr lang="en-US" dirty="0"/>
              <a:t>Data in 3D array used as that in a 1D array</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1427483" y="765793"/>
            <a:ext cx="8854437" cy="5773119"/>
          </a:xfrm>
          <a:prstGeom prst="rect">
            <a:avLst/>
          </a:prstGeom>
          <a:noFill/>
          <a:ln>
            <a:solidFill>
              <a:schemeClr val="accent1"/>
            </a:solidFill>
          </a:ln>
        </p:spPr>
        <p:txBody>
          <a:bodyPr wrap="square">
            <a:spAutoFit/>
          </a:bodyPr>
          <a:lstStyle/>
          <a:p>
            <a:pPr>
              <a:lnSpc>
                <a:spcPct val="80000"/>
              </a:lnSpc>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stdio.h</a:t>
            </a:r>
            <a:r>
              <a:rPr lang="en-US" sz="2300" dirty="0">
                <a:latin typeface="Courier New" panose="02070309020205020404" pitchFamily="49" charset="0"/>
                <a:cs typeface="Courier New" panose="02070309020205020404" pitchFamily="49" charset="0"/>
              </a:rPr>
              <a:t>&gt;</a:t>
            </a:r>
          </a:p>
          <a:p>
            <a:pPr>
              <a:lnSpc>
                <a:spcPct val="80000"/>
              </a:lnSpc>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stdlib.h</a:t>
            </a:r>
            <a:r>
              <a:rPr lang="en-US" sz="2300" dirty="0">
                <a:latin typeface="Courier New" panose="02070309020205020404" pitchFamily="49" charset="0"/>
                <a:cs typeface="Courier New" panose="02070309020205020404" pitchFamily="49" charset="0"/>
              </a:rPr>
              <a:t>&gt;</a:t>
            </a:r>
          </a:p>
          <a:p>
            <a:pPr>
              <a:lnSpc>
                <a:spcPct val="80000"/>
              </a:lnSpc>
            </a:pPr>
            <a:endParaRPr lang="en-US" sz="2300" dirty="0">
              <a:latin typeface="Courier New" panose="02070309020205020404" pitchFamily="49" charset="0"/>
              <a:cs typeface="Courier New" panose="02070309020205020404" pitchFamily="49" charset="0"/>
            </a:endParaRPr>
          </a:p>
          <a:p>
            <a:pPr>
              <a:lnSpc>
                <a:spcPct val="80000"/>
              </a:lnSpc>
            </a:pPr>
            <a:r>
              <a:rPr lang="en-US" sz="2300" dirty="0">
                <a:latin typeface="Courier New" panose="02070309020205020404" pitchFamily="49" charset="0"/>
                <a:cs typeface="Courier New" panose="02070309020205020404" pitchFamily="49" charset="0"/>
              </a:rPr>
              <a:t>main(){</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array[3][2][2], value=0,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j, k;</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*p=(</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*)array;</a:t>
            </a:r>
          </a:p>
          <a:p>
            <a:pPr>
              <a:lnSpc>
                <a:spcPct val="80000"/>
              </a:lnSpc>
            </a:pPr>
            <a:endParaRPr lang="en-US" sz="2300" dirty="0">
              <a:latin typeface="Courier New" panose="02070309020205020404" pitchFamily="49" charset="0"/>
              <a:cs typeface="Courier New" panose="02070309020205020404" pitchFamily="49" charset="0"/>
            </a:endParaRPr>
          </a:p>
          <a:p>
            <a:pPr>
              <a:lnSpc>
                <a:spcPct val="80000"/>
              </a:lnSpc>
            </a:pPr>
            <a:r>
              <a:rPr lang="en-US" sz="2300" dirty="0">
                <a:latin typeface="Courier New" panose="02070309020205020404" pitchFamily="49" charset="0"/>
                <a:cs typeface="Courier New" panose="02070309020205020404" pitchFamily="49" charset="0"/>
              </a:rPr>
              <a:t>   for(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 0;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&lt; 3;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a:t>
            </a:r>
          </a:p>
          <a:p>
            <a:pPr>
              <a:lnSpc>
                <a:spcPct val="80000"/>
              </a:lnSpc>
            </a:pPr>
            <a:r>
              <a:rPr lang="en-US" sz="2300" dirty="0">
                <a:latin typeface="Courier New" panose="02070309020205020404" pitchFamily="49" charset="0"/>
                <a:cs typeface="Courier New" panose="02070309020205020404" pitchFamily="49" charset="0"/>
              </a:rPr>
              <a:t>      for ( j = 0; j &lt; 2; </a:t>
            </a:r>
            <a:r>
              <a:rPr lang="en-US" sz="2300" dirty="0" err="1">
                <a:latin typeface="Courier New" panose="02070309020205020404" pitchFamily="49" charset="0"/>
                <a:cs typeface="Courier New" panose="02070309020205020404" pitchFamily="49" charset="0"/>
              </a:rPr>
              <a:t>j++</a:t>
            </a:r>
            <a:r>
              <a:rPr lang="en-US" sz="2300" dirty="0">
                <a:latin typeface="Courier New" panose="02070309020205020404" pitchFamily="49" charset="0"/>
                <a:cs typeface="Courier New" panose="02070309020205020404" pitchFamily="49" charset="0"/>
              </a:rPr>
              <a:t>){</a:t>
            </a:r>
          </a:p>
          <a:p>
            <a:pPr>
              <a:lnSpc>
                <a:spcPct val="80000"/>
              </a:lnSpc>
            </a:pPr>
            <a:r>
              <a:rPr lang="en-US" sz="2300" dirty="0">
                <a:latin typeface="Courier New" panose="02070309020205020404" pitchFamily="49" charset="0"/>
                <a:cs typeface="Courier New" panose="02070309020205020404" pitchFamily="49" charset="0"/>
              </a:rPr>
              <a:t>         for ( k = 0; k &lt; 2; k++) {</a:t>
            </a:r>
          </a:p>
          <a:p>
            <a:pPr>
              <a:lnSpc>
                <a:spcPct val="80000"/>
              </a:lnSpc>
            </a:pPr>
            <a:r>
              <a:rPr lang="en-US" sz="2300" dirty="0">
                <a:latin typeface="Courier New" panose="02070309020205020404" pitchFamily="49" charset="0"/>
                <a:cs typeface="Courier New" panose="02070309020205020404" pitchFamily="49" charset="0"/>
              </a:rPr>
              <a:t>            array[</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][j][k] = value;</a:t>
            </a:r>
          </a:p>
          <a:p>
            <a:pPr>
              <a:lnSpc>
                <a:spcPct val="80000"/>
              </a:lnSpc>
            </a:pPr>
            <a:r>
              <a:rPr lang="en-US" sz="2300" dirty="0">
                <a:latin typeface="Courier New" panose="02070309020205020404" pitchFamily="49" charset="0"/>
                <a:cs typeface="Courier New" panose="02070309020205020404" pitchFamily="49" charset="0"/>
              </a:rPr>
              <a:t>            value = value + 1;</a:t>
            </a:r>
          </a:p>
          <a:p>
            <a:pPr>
              <a:lnSpc>
                <a:spcPct val="80000"/>
              </a:lnSpc>
            </a:pPr>
            <a:r>
              <a:rPr lang="en-US" sz="2300" dirty="0">
                <a:latin typeface="Courier New" panose="02070309020205020404" pitchFamily="49" charset="0"/>
                <a:cs typeface="Courier New" panose="02070309020205020404" pitchFamily="49" charset="0"/>
              </a:rPr>
              <a:t>         }</a:t>
            </a:r>
          </a:p>
          <a:p>
            <a:pPr>
              <a:lnSpc>
                <a:spcPct val="80000"/>
              </a:lnSpc>
            </a:pPr>
            <a:r>
              <a:rPr lang="en-US" sz="2300" dirty="0">
                <a:latin typeface="Courier New" panose="02070309020205020404" pitchFamily="49" charset="0"/>
                <a:cs typeface="Courier New" panose="02070309020205020404" pitchFamily="49" charset="0"/>
              </a:rPr>
              <a:t>      }</a:t>
            </a:r>
          </a:p>
          <a:p>
            <a:pPr>
              <a:lnSpc>
                <a:spcPct val="80000"/>
              </a:lnSpc>
            </a:pPr>
            <a:r>
              <a:rPr lang="en-US" sz="2300" dirty="0">
                <a:latin typeface="Courier New" panose="02070309020205020404" pitchFamily="49" charset="0"/>
                <a:cs typeface="Courier New" panose="02070309020205020404" pitchFamily="49" charset="0"/>
              </a:rPr>
              <a:t>   }</a:t>
            </a:r>
          </a:p>
          <a:p>
            <a:pPr>
              <a:lnSpc>
                <a:spcPct val="80000"/>
              </a:lnSpc>
            </a:pPr>
            <a:r>
              <a:rPr lang="en-US" sz="2300" dirty="0">
                <a:latin typeface="Courier New" panose="02070309020205020404" pitchFamily="49" charset="0"/>
                <a:cs typeface="Courier New" panose="02070309020205020404" pitchFamily="49" charset="0"/>
              </a:rPr>
              <a:t>   for(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 0;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&lt; 12;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("%d ", p[</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("\n");</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("Examine memory now.\n");</a:t>
            </a:r>
          </a:p>
          <a:p>
            <a:pPr>
              <a:lnSpc>
                <a:spcPct val="80000"/>
              </a:lnSpc>
            </a:pPr>
            <a:r>
              <a:rPr lang="en-US" sz="2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8710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1" y="171164"/>
            <a:ext cx="11988800" cy="946439"/>
          </a:xfrm>
        </p:spPr>
        <p:txBody>
          <a:bodyPr>
            <a:normAutofit fontScale="90000"/>
          </a:bodyPr>
          <a:lstStyle/>
          <a:p>
            <a:r>
              <a:rPr lang="en-US" spc="-100" dirty="0"/>
              <a:t>How is binary data “translated” into different types of values?</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9" name="Content Placeholder 7"/>
          <p:cNvSpPr>
            <a:spLocks noGrp="1"/>
          </p:cNvSpPr>
          <p:nvPr>
            <p:ph idx="1"/>
          </p:nvPr>
        </p:nvSpPr>
        <p:spPr>
          <a:xfrm>
            <a:off x="286327" y="1006768"/>
            <a:ext cx="11979564" cy="5394034"/>
          </a:xfrm>
        </p:spPr>
        <p:txBody>
          <a:bodyPr>
            <a:normAutofit/>
          </a:bodyPr>
          <a:lstStyle/>
          <a:p>
            <a:r>
              <a:rPr lang="en-US" sz="3200" dirty="0"/>
              <a:t>Each type has a fixed size</a:t>
            </a:r>
          </a:p>
          <a:p>
            <a:endParaRPr lang="en-US" dirty="0"/>
          </a:p>
          <a:p>
            <a:endParaRPr lang="en-US" dirty="0"/>
          </a:p>
          <a:p>
            <a:r>
              <a:rPr lang="en-US" dirty="0"/>
              <a:t>Signed type uses the highest bit as the sign bit</a:t>
            </a:r>
          </a:p>
          <a:p>
            <a:pPr lvl="1"/>
            <a:r>
              <a:rPr lang="en-US" sz="2800" dirty="0"/>
              <a:t>1 --- negative, 0 --- positive. </a:t>
            </a:r>
          </a:p>
          <a:p>
            <a:r>
              <a:rPr lang="en-US" dirty="0"/>
              <a:t>In integer types (char, short, </a:t>
            </a:r>
            <a:r>
              <a:rPr lang="en-US" dirty="0" err="1"/>
              <a:t>int</a:t>
            </a:r>
            <a:r>
              <a:rPr lang="en-US" dirty="0"/>
              <a:t>, long, </a:t>
            </a:r>
            <a:r>
              <a:rPr lang="en-US" dirty="0" err="1"/>
              <a:t>size_t</a:t>
            </a:r>
            <a:r>
              <a:rPr lang="en-US" dirty="0"/>
              <a:t>), all/remaining bits represent the value</a:t>
            </a:r>
          </a:p>
          <a:p>
            <a:pPr lvl="1"/>
            <a:r>
              <a:rPr lang="en-US" sz="2800" dirty="0"/>
              <a:t>note: not the absolute value.</a:t>
            </a:r>
          </a:p>
          <a:p>
            <a:pPr lvl="1"/>
            <a:r>
              <a:rPr lang="en-US" sz="2800" dirty="0"/>
              <a:t>Last bit differentiate odd numbers vs. even numbers.</a:t>
            </a:r>
          </a:p>
          <a:p>
            <a:r>
              <a:rPr lang="en-US" i="1" dirty="0"/>
              <a:t>Float</a:t>
            </a:r>
            <a:r>
              <a:rPr lang="en-US" dirty="0"/>
              <a:t> number types (float, double, </a:t>
            </a:r>
            <a:r>
              <a:rPr lang="en-US" dirty="0" err="1"/>
              <a:t>etc</a:t>
            </a:r>
            <a:r>
              <a:rPr lang="en-US" dirty="0"/>
              <a:t>) use some bits for exponents.</a:t>
            </a:r>
          </a:p>
          <a:p>
            <a:r>
              <a:rPr lang="en-US" dirty="0"/>
              <a:t>More details will be given using char and float as examples.</a:t>
            </a:r>
          </a:p>
        </p:txBody>
      </p:sp>
      <p:graphicFrame>
        <p:nvGraphicFramePr>
          <p:cNvPr id="10" name="Table 9"/>
          <p:cNvGraphicFramePr>
            <a:graphicFrameLocks noGrp="1"/>
          </p:cNvGraphicFramePr>
          <p:nvPr>
            <p:extLst>
              <p:ext uri="{D42A27DB-BD31-4B8C-83A1-F6EECF244321}">
                <p14:modId xmlns:p14="http://schemas.microsoft.com/office/powerpoint/2010/main" val="3089011100"/>
              </p:ext>
            </p:extLst>
          </p:nvPr>
        </p:nvGraphicFramePr>
        <p:xfrm>
          <a:off x="411019" y="1496292"/>
          <a:ext cx="11369961" cy="1136073"/>
        </p:xfrm>
        <a:graphic>
          <a:graphicData uri="http://schemas.openxmlformats.org/drawingml/2006/table">
            <a:tbl>
              <a:tblPr>
                <a:tableStyleId>{5C22544A-7EE6-4342-B048-85BDC9FD1C3A}</a:tableStyleId>
              </a:tblPr>
              <a:tblGrid>
                <a:gridCol w="1916545">
                  <a:extLst>
                    <a:ext uri="{9D8B030D-6E8A-4147-A177-3AD203B41FA5}">
                      <a16:colId xmlns:a16="http://schemas.microsoft.com/office/drawing/2014/main" val="2911330301"/>
                    </a:ext>
                  </a:extLst>
                </a:gridCol>
                <a:gridCol w="979054">
                  <a:extLst>
                    <a:ext uri="{9D8B030D-6E8A-4147-A177-3AD203B41FA5}">
                      <a16:colId xmlns:a16="http://schemas.microsoft.com/office/drawing/2014/main" val="1594435225"/>
                    </a:ext>
                  </a:extLst>
                </a:gridCol>
                <a:gridCol w="997527">
                  <a:extLst>
                    <a:ext uri="{9D8B030D-6E8A-4147-A177-3AD203B41FA5}">
                      <a16:colId xmlns:a16="http://schemas.microsoft.com/office/drawing/2014/main" val="980247429"/>
                    </a:ext>
                  </a:extLst>
                </a:gridCol>
                <a:gridCol w="988291">
                  <a:extLst>
                    <a:ext uri="{9D8B030D-6E8A-4147-A177-3AD203B41FA5}">
                      <a16:colId xmlns:a16="http://schemas.microsoft.com/office/drawing/2014/main" val="1252690111"/>
                    </a:ext>
                  </a:extLst>
                </a:gridCol>
                <a:gridCol w="1163782">
                  <a:extLst>
                    <a:ext uri="{9D8B030D-6E8A-4147-A177-3AD203B41FA5}">
                      <a16:colId xmlns:a16="http://schemas.microsoft.com/office/drawing/2014/main" val="4072296214"/>
                    </a:ext>
                  </a:extLst>
                </a:gridCol>
                <a:gridCol w="1020617">
                  <a:extLst>
                    <a:ext uri="{9D8B030D-6E8A-4147-A177-3AD203B41FA5}">
                      <a16:colId xmlns:a16="http://schemas.microsoft.com/office/drawing/2014/main" val="3541927937"/>
                    </a:ext>
                  </a:extLst>
                </a:gridCol>
                <a:gridCol w="1348509">
                  <a:extLst>
                    <a:ext uri="{9D8B030D-6E8A-4147-A177-3AD203B41FA5}">
                      <a16:colId xmlns:a16="http://schemas.microsoft.com/office/drawing/2014/main" val="3379020791"/>
                    </a:ext>
                  </a:extLst>
                </a:gridCol>
                <a:gridCol w="1533237">
                  <a:extLst>
                    <a:ext uri="{9D8B030D-6E8A-4147-A177-3AD203B41FA5}">
                      <a16:colId xmlns:a16="http://schemas.microsoft.com/office/drawing/2014/main" val="441912408"/>
                    </a:ext>
                  </a:extLst>
                </a:gridCol>
                <a:gridCol w="1422399">
                  <a:extLst>
                    <a:ext uri="{9D8B030D-6E8A-4147-A177-3AD203B41FA5}">
                      <a16:colId xmlns:a16="http://schemas.microsoft.com/office/drawing/2014/main" val="2741828886"/>
                    </a:ext>
                  </a:extLst>
                </a:gridCol>
              </a:tblGrid>
              <a:tr h="534767">
                <a:tc>
                  <a:txBody>
                    <a:bodyPr/>
                    <a:lstStyle/>
                    <a:p>
                      <a:pPr algn="ctr" rtl="0" fontAlgn="ctr"/>
                      <a:r>
                        <a:rPr lang="en-US" sz="3000" u="none" strike="noStrike" dirty="0">
                          <a:effectLst/>
                          <a:latin typeface="+mn-lt"/>
                        </a:rPr>
                        <a:t>Type</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a:effectLst/>
                          <a:latin typeface="+mn-lt"/>
                        </a:rPr>
                        <a:t>char</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a:effectLst/>
                          <a:latin typeface="+mn-lt"/>
                        </a:rPr>
                        <a:t>short</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err="1">
                          <a:effectLst/>
                          <a:latin typeface="+mn-lt"/>
                        </a:rPr>
                        <a:t>int</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a:effectLst/>
                          <a:latin typeface="+mn-lt"/>
                        </a:rPr>
                        <a:t>long</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a:effectLst/>
                          <a:latin typeface="+mn-lt"/>
                        </a:rPr>
                        <a:t>float</a:t>
                      </a:r>
                      <a:endParaRPr lang="en-US" sz="3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a:effectLst/>
                          <a:latin typeface="+mn-lt"/>
                        </a:rPr>
                        <a:t>double</a:t>
                      </a:r>
                      <a:endParaRPr lang="en-US" sz="3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a:effectLst/>
                          <a:latin typeface="+mn-lt"/>
                        </a:rPr>
                        <a:t>pointer</a:t>
                      </a:r>
                      <a:endParaRPr lang="en-US" sz="3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a:effectLst/>
                          <a:latin typeface="+mn-lt"/>
                        </a:rPr>
                        <a:t>size_t</a:t>
                      </a:r>
                      <a:endParaRPr lang="en-US" sz="3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674754"/>
                  </a:ext>
                </a:extLst>
              </a:tr>
              <a:tr h="601306">
                <a:tc>
                  <a:txBody>
                    <a:bodyPr/>
                    <a:lstStyle/>
                    <a:p>
                      <a:pPr algn="ctr" rtl="0" fontAlgn="ctr"/>
                      <a:r>
                        <a:rPr lang="en-US" sz="3000" u="none" strike="noStrike" dirty="0">
                          <a:effectLst/>
                          <a:latin typeface="+mn-lt"/>
                        </a:rPr>
                        <a:t>Size</a:t>
                      </a:r>
                      <a:r>
                        <a:rPr lang="en-US" sz="3000" b="0" i="0" u="none" strike="noStrike" dirty="0">
                          <a:solidFill>
                            <a:srgbClr val="000000"/>
                          </a:solidFill>
                          <a:effectLst/>
                          <a:latin typeface="+mn-lt"/>
                        </a:rPr>
                        <a:t>(</a:t>
                      </a:r>
                      <a:r>
                        <a:rPr lang="en-US" sz="3000" u="none" strike="noStrike" dirty="0">
                          <a:effectLst/>
                          <a:latin typeface="+mn-lt"/>
                        </a:rPr>
                        <a:t>bytes)</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a:effectLst/>
                          <a:latin typeface="+mn-lt"/>
                        </a:rPr>
                        <a:t>1</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a:effectLst/>
                          <a:latin typeface="+mn-lt"/>
                        </a:rPr>
                        <a:t>2</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a:effectLst/>
                          <a:latin typeface="+mn-lt"/>
                        </a:rPr>
                        <a:t>4</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a:effectLst/>
                          <a:latin typeface="+mn-lt"/>
                        </a:rPr>
                        <a:t>8</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a:effectLst/>
                          <a:latin typeface="+mn-lt"/>
                        </a:rPr>
                        <a:t>4</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a:effectLst/>
                          <a:latin typeface="+mn-lt"/>
                        </a:rPr>
                        <a:t>8</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a:effectLst/>
                          <a:latin typeface="+mn-lt"/>
                        </a:rPr>
                        <a:t>8 </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3000" u="none" strike="noStrike" dirty="0">
                          <a:effectLst/>
                          <a:latin typeface="+mn-lt"/>
                        </a:rPr>
                        <a:t>8 </a:t>
                      </a:r>
                      <a:endParaRPr lang="en-US" sz="3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933850"/>
                  </a:ext>
                </a:extLst>
              </a:tr>
            </a:tbl>
          </a:graphicData>
        </a:graphic>
      </p:graphicFrame>
    </p:spTree>
    <p:extLst>
      <p:ext uri="{BB962C8B-B14F-4D97-AF65-F5344CB8AC3E}">
        <p14:creationId xmlns:p14="http://schemas.microsoft.com/office/powerpoint/2010/main" val="398232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119"/>
            <a:ext cx="10515600" cy="1146042"/>
          </a:xfrm>
        </p:spPr>
        <p:txBody>
          <a:bodyPr/>
          <a:lstStyle/>
          <a:p>
            <a:r>
              <a:rPr lang="en-US" dirty="0"/>
              <a:t>Understand your data in memory</a:t>
            </a:r>
          </a:p>
        </p:txBody>
      </p:sp>
      <p:sp>
        <p:nvSpPr>
          <p:cNvPr id="5" name="Content Placeholder 4"/>
          <p:cNvSpPr>
            <a:spLocks noGrp="1"/>
          </p:cNvSpPr>
          <p:nvPr>
            <p:ph idx="1"/>
          </p:nvPr>
        </p:nvSpPr>
        <p:spPr>
          <a:xfrm>
            <a:off x="838200" y="1280161"/>
            <a:ext cx="10515600" cy="4896802"/>
          </a:xfrm>
        </p:spPr>
        <p:txBody>
          <a:bodyPr>
            <a:normAutofit/>
          </a:bodyPr>
          <a:lstStyle/>
          <a:p>
            <a:r>
              <a:rPr lang="en-US" sz="3600" dirty="0"/>
              <a:t>All data saved in memory is in binary format</a:t>
            </a:r>
          </a:p>
          <a:p>
            <a:r>
              <a:rPr lang="en-US" sz="3600" dirty="0"/>
              <a:t>Accessing using memory addresses </a:t>
            </a:r>
          </a:p>
          <a:p>
            <a:pPr lvl="1"/>
            <a:r>
              <a:rPr lang="en-US" sz="3200" dirty="0"/>
              <a:t>Pointers</a:t>
            </a:r>
          </a:p>
          <a:p>
            <a:r>
              <a:rPr lang="en-US" sz="3600" dirty="0"/>
              <a:t>Data type (e.g., signed/unsigned, char, </a:t>
            </a:r>
            <a:r>
              <a:rPr lang="en-US" sz="3600" dirty="0" err="1"/>
              <a:t>int</a:t>
            </a:r>
            <a:r>
              <a:rPr lang="en-US" sz="3600" dirty="0"/>
              <a:t>, float, …)</a:t>
            </a:r>
          </a:p>
          <a:p>
            <a:pPr lvl="1"/>
            <a:r>
              <a:rPr lang="en-US" sz="3200" dirty="0"/>
              <a:t>unit length (e.g., 1B, 4B, …) and the way to interpret the bits (sign bit, exponent, value, …)</a:t>
            </a:r>
          </a:p>
          <a:p>
            <a:r>
              <a:rPr lang="en-US" sz="3600" dirty="0"/>
              <a:t>All operations directly handle binary data</a:t>
            </a:r>
          </a:p>
          <a:p>
            <a:pPr lvl="1"/>
            <a:r>
              <a:rPr lang="en-US" sz="3200" dirty="0"/>
              <a:t>Arithmetic operations (addition, multiplication, …)</a:t>
            </a:r>
          </a:p>
          <a:p>
            <a:pPr lvl="1"/>
            <a:r>
              <a:rPr lang="en-US" sz="3200" dirty="0"/>
              <a:t>Bitwise operations.</a:t>
            </a:r>
          </a:p>
        </p:txBody>
      </p:sp>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67206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09" y="124980"/>
            <a:ext cx="10515600" cy="955676"/>
          </a:xfrm>
        </p:spPr>
        <p:txBody>
          <a:bodyPr/>
          <a:lstStyle/>
          <a:p>
            <a:r>
              <a:rPr lang="en-US" dirty="0"/>
              <a:t>How does a char/integer use the bits</a:t>
            </a:r>
          </a:p>
        </p:txBody>
      </p:sp>
      <p:pic>
        <p:nvPicPr>
          <p:cNvPr id="4" name="Picture 3"/>
          <p:cNvPicPr>
            <a:picLocks noChangeAspect="1"/>
          </p:cNvPicPr>
          <p:nvPr/>
        </p:nvPicPr>
        <p:blipFill>
          <a:blip r:embed="rId2"/>
          <a:stretch>
            <a:fillRect/>
          </a:stretch>
        </p:blipFill>
        <p:spPr>
          <a:xfrm>
            <a:off x="4090411" y="1202157"/>
            <a:ext cx="2125663" cy="3295407"/>
          </a:xfrm>
          <a:prstGeom prst="rect">
            <a:avLst/>
          </a:prstGeom>
        </p:spPr>
      </p:pic>
      <p:pic>
        <p:nvPicPr>
          <p:cNvPr id="5" name="Picture 4"/>
          <p:cNvPicPr>
            <a:picLocks noChangeAspect="1"/>
          </p:cNvPicPr>
          <p:nvPr/>
        </p:nvPicPr>
        <p:blipFill>
          <a:blip r:embed="rId3"/>
          <a:stretch>
            <a:fillRect/>
          </a:stretch>
        </p:blipFill>
        <p:spPr>
          <a:xfrm>
            <a:off x="6928722" y="1165212"/>
            <a:ext cx="4690630" cy="3311033"/>
          </a:xfrm>
          <a:prstGeom prst="rect">
            <a:avLst/>
          </a:prstGeom>
        </p:spPr>
      </p:pic>
      <p:cxnSp>
        <p:nvCxnSpPr>
          <p:cNvPr id="7" name="Straight Arrow Connector 6"/>
          <p:cNvCxnSpPr/>
          <p:nvPr/>
        </p:nvCxnSpPr>
        <p:spPr>
          <a:xfrm>
            <a:off x="6197602" y="1948863"/>
            <a:ext cx="721884" cy="1717968"/>
          </a:xfrm>
          <a:prstGeom prst="straightConnector1">
            <a:avLst/>
          </a:prstGeom>
          <a:ln w="53975">
            <a:solidFill>
              <a:srgbClr val="C00000"/>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97602" y="1948863"/>
            <a:ext cx="721884" cy="1717968"/>
          </a:xfrm>
          <a:prstGeom prst="straightConnector1">
            <a:avLst/>
          </a:prstGeom>
          <a:ln w="53975">
            <a:solidFill>
              <a:srgbClr val="C00000"/>
            </a:solidFill>
            <a:tailEnd type="triangle" w="lg" len="sm"/>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79448" y="4885474"/>
            <a:ext cx="2375254" cy="461665"/>
          </a:xfrm>
          <a:prstGeom prst="rect">
            <a:avLst/>
          </a:prstGeom>
          <a:noFill/>
        </p:spPr>
        <p:txBody>
          <a:bodyPr wrap="square" rtlCol="0">
            <a:spAutoFit/>
          </a:bodyPr>
          <a:lstStyle/>
          <a:p>
            <a:r>
              <a:rPr lang="en-US" sz="2400" b="1" dirty="0"/>
              <a:t>signed char</a:t>
            </a:r>
          </a:p>
        </p:txBody>
      </p:sp>
      <p:sp>
        <p:nvSpPr>
          <p:cNvPr id="19" name="TextBox 18"/>
          <p:cNvSpPr txBox="1"/>
          <p:nvPr/>
        </p:nvSpPr>
        <p:spPr>
          <a:xfrm>
            <a:off x="9116296" y="3103407"/>
            <a:ext cx="360216" cy="314040"/>
          </a:xfrm>
          <a:prstGeom prst="rect">
            <a:avLst/>
          </a:prstGeom>
          <a:solidFill>
            <a:schemeClr val="bg1"/>
          </a:solidFill>
        </p:spPr>
        <p:txBody>
          <a:bodyPr wrap="square" lIns="0" tIns="0" rIns="0" bIns="0" rtlCol="0">
            <a:spAutoFit/>
          </a:bodyPr>
          <a:lstStyle/>
          <a:p>
            <a:r>
              <a:rPr lang="en-US" sz="2000" dirty="0"/>
              <a:t>-1</a:t>
            </a:r>
          </a:p>
        </p:txBody>
      </p:sp>
      <p:pic>
        <p:nvPicPr>
          <p:cNvPr id="21" name="Picture 20"/>
          <p:cNvPicPr>
            <a:picLocks noChangeAspect="1"/>
          </p:cNvPicPr>
          <p:nvPr/>
        </p:nvPicPr>
        <p:blipFill>
          <a:blip r:embed="rId4"/>
          <a:stretch>
            <a:fillRect/>
          </a:stretch>
        </p:blipFill>
        <p:spPr>
          <a:xfrm>
            <a:off x="828964" y="1229871"/>
            <a:ext cx="2124075" cy="3295650"/>
          </a:xfrm>
          <a:prstGeom prst="rect">
            <a:avLst/>
          </a:prstGeom>
        </p:spPr>
      </p:pic>
      <p:sp>
        <p:nvSpPr>
          <p:cNvPr id="22" name="TextBox 21"/>
          <p:cNvSpPr txBox="1"/>
          <p:nvPr/>
        </p:nvSpPr>
        <p:spPr>
          <a:xfrm flipH="1">
            <a:off x="2078184" y="1202163"/>
            <a:ext cx="997527" cy="1708160"/>
          </a:xfrm>
          <a:prstGeom prst="rect">
            <a:avLst/>
          </a:prstGeom>
          <a:noFill/>
        </p:spPr>
        <p:txBody>
          <a:bodyPr wrap="square" rtlCol="0">
            <a:spAutoFit/>
          </a:bodyPr>
          <a:lstStyle/>
          <a:p>
            <a:pPr>
              <a:lnSpc>
                <a:spcPts val="2100"/>
              </a:lnSpc>
            </a:pPr>
            <a:r>
              <a:rPr lang="en-US" sz="1600" b="1" dirty="0">
                <a:latin typeface="Lucida Fax" panose="02060602050505020204" pitchFamily="18" charset="0"/>
                <a:cs typeface="Times New Roman" panose="02020603050405020304" pitchFamily="18" charset="0"/>
              </a:rPr>
              <a:t>(+255)</a:t>
            </a:r>
          </a:p>
          <a:p>
            <a:pPr>
              <a:lnSpc>
                <a:spcPts val="2100"/>
              </a:lnSpc>
            </a:pPr>
            <a:r>
              <a:rPr lang="en-US" sz="1600" b="1" dirty="0">
                <a:latin typeface="Lucida Fax" panose="02060602050505020204" pitchFamily="18" charset="0"/>
                <a:cs typeface="Times New Roman" panose="02020603050405020304" pitchFamily="18" charset="0"/>
              </a:rPr>
              <a:t>(+254)</a:t>
            </a:r>
          </a:p>
          <a:p>
            <a:pPr algn="ctr">
              <a:lnSpc>
                <a:spcPts val="2100"/>
              </a:lnSpc>
            </a:pPr>
            <a:r>
              <a:rPr lang="en-US" sz="1600" b="1" dirty="0">
                <a:latin typeface="Lucida Fax" panose="02060602050505020204" pitchFamily="18" charset="0"/>
                <a:cs typeface="Times New Roman" panose="02020603050405020304" pitchFamily="18" charset="0"/>
              </a:rPr>
              <a:t>. . .</a:t>
            </a:r>
          </a:p>
          <a:p>
            <a:pPr algn="ctr">
              <a:lnSpc>
                <a:spcPts val="2100"/>
              </a:lnSpc>
            </a:pPr>
            <a:r>
              <a:rPr lang="en-US" sz="1600" b="1" dirty="0">
                <a:latin typeface="Lucida Fax" panose="02060602050505020204" pitchFamily="18" charset="0"/>
                <a:cs typeface="Times New Roman" panose="02020603050405020304" pitchFamily="18" charset="0"/>
              </a:rPr>
              <a:t>. . .</a:t>
            </a:r>
          </a:p>
          <a:p>
            <a:pPr>
              <a:lnSpc>
                <a:spcPts val="2100"/>
              </a:lnSpc>
            </a:pPr>
            <a:r>
              <a:rPr lang="en-US" sz="1600" b="1" dirty="0">
                <a:latin typeface="Lucida Fax" panose="02060602050505020204" pitchFamily="18" charset="0"/>
                <a:cs typeface="Times New Roman" panose="02020603050405020304" pitchFamily="18" charset="0"/>
              </a:rPr>
              <a:t>(+129)</a:t>
            </a:r>
          </a:p>
          <a:p>
            <a:pPr>
              <a:lnSpc>
                <a:spcPts val="2100"/>
              </a:lnSpc>
            </a:pPr>
            <a:r>
              <a:rPr lang="en-US" sz="1600" b="1" dirty="0">
                <a:latin typeface="Lucida Fax" panose="02060602050505020204" pitchFamily="18" charset="0"/>
                <a:cs typeface="Times New Roman" panose="02020603050405020304" pitchFamily="18" charset="0"/>
              </a:rPr>
              <a:t>(+128)</a:t>
            </a:r>
          </a:p>
        </p:txBody>
      </p:sp>
      <p:sp>
        <p:nvSpPr>
          <p:cNvPr id="23" name="TextBox 22"/>
          <p:cNvSpPr txBox="1"/>
          <p:nvPr/>
        </p:nvSpPr>
        <p:spPr>
          <a:xfrm>
            <a:off x="928257" y="4814076"/>
            <a:ext cx="2024782" cy="461665"/>
          </a:xfrm>
          <a:prstGeom prst="rect">
            <a:avLst/>
          </a:prstGeom>
          <a:noFill/>
        </p:spPr>
        <p:txBody>
          <a:bodyPr wrap="square" rtlCol="0">
            <a:spAutoFit/>
          </a:bodyPr>
          <a:lstStyle/>
          <a:p>
            <a:r>
              <a:rPr lang="en-US" sz="2400" b="1" dirty="0"/>
              <a:t>unsigned char</a:t>
            </a:r>
          </a:p>
        </p:txBody>
      </p:sp>
      <p:sp>
        <p:nvSpPr>
          <p:cNvPr id="8" name="Footer Placeholder 7"/>
          <p:cNvSpPr>
            <a:spLocks noGrp="1"/>
          </p:cNvSpPr>
          <p:nvPr>
            <p:ph type="ftr" sz="quarter" idx="11"/>
          </p:nvPr>
        </p:nvSpPr>
        <p:spPr/>
        <p:txBody>
          <a:bodyPr/>
          <a:lstStyle/>
          <a:p>
            <a:r>
              <a:rPr lang="en-US"/>
              <a:t>Prof. Ding, Xiaoning. Spring 2021. Protected content. </a:t>
            </a:r>
          </a:p>
        </p:txBody>
      </p:sp>
      <p:sp>
        <p:nvSpPr>
          <p:cNvPr id="12" name="TextBox 11"/>
          <p:cNvSpPr txBox="1"/>
          <p:nvPr/>
        </p:nvSpPr>
        <p:spPr>
          <a:xfrm>
            <a:off x="1145309" y="5546936"/>
            <a:ext cx="10592836" cy="584775"/>
          </a:xfrm>
          <a:prstGeom prst="rect">
            <a:avLst/>
          </a:prstGeom>
          <a:noFill/>
        </p:spPr>
        <p:txBody>
          <a:bodyPr wrap="none" rtlCol="0">
            <a:spAutoFit/>
          </a:bodyPr>
          <a:lstStyle/>
          <a:p>
            <a:r>
              <a:rPr lang="en-US" sz="3200" dirty="0" err="1"/>
              <a:t>Int</a:t>
            </a:r>
            <a:r>
              <a:rPr lang="en-US" sz="3200" dirty="0"/>
              <a:t> and long values have more bits, but the formats are similar.</a:t>
            </a:r>
          </a:p>
        </p:txBody>
      </p:sp>
    </p:spTree>
    <p:extLst>
      <p:ext uri="{BB962C8B-B14F-4D97-AF65-F5344CB8AC3E}">
        <p14:creationId xmlns:p14="http://schemas.microsoft.com/office/powerpoint/2010/main" val="292162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00050" y="31943"/>
            <a:ext cx="10515600" cy="836890"/>
          </a:xfrm>
        </p:spPr>
        <p:txBody>
          <a:bodyPr/>
          <a:lstStyle/>
          <a:p>
            <a:r>
              <a:rPr lang="en-US" altLang="en-US" dirty="0"/>
              <a:t>Floating-Point Representation in Computer</a:t>
            </a:r>
            <a:endParaRPr lang="en-US" dirty="0"/>
          </a:p>
        </p:txBody>
      </p:sp>
      <p:sp>
        <p:nvSpPr>
          <p:cNvPr id="45061" name="Text Box 5"/>
          <p:cNvSpPr txBox="1">
            <a:spLocks noChangeArrowheads="1"/>
          </p:cNvSpPr>
          <p:nvPr/>
        </p:nvSpPr>
        <p:spPr bwMode="auto">
          <a:xfrm>
            <a:off x="4334454" y="3750587"/>
            <a:ext cx="27446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800" dirty="0">
                <a:solidFill>
                  <a:srgbClr val="0070C0"/>
                </a:solidFill>
              </a:rPr>
              <a:t>-</a:t>
            </a:r>
            <a:r>
              <a:rPr lang="en-US" sz="4800" dirty="0"/>
              <a:t>1.</a:t>
            </a:r>
            <a:r>
              <a:rPr lang="en-US" sz="4800" dirty="0">
                <a:solidFill>
                  <a:schemeClr val="accent2">
                    <a:lumMod val="75000"/>
                  </a:schemeClr>
                </a:solidFill>
              </a:rPr>
              <a:t>01</a:t>
            </a:r>
            <a:r>
              <a:rPr lang="en-US" sz="4800" dirty="0"/>
              <a:t>*2</a:t>
            </a:r>
            <a:r>
              <a:rPr lang="en-US" sz="4800" baseline="30000" dirty="0">
                <a:solidFill>
                  <a:schemeClr val="accent6">
                    <a:lumMod val="75000"/>
                  </a:schemeClr>
                </a:solidFill>
              </a:rPr>
              <a:t>101</a:t>
            </a:r>
            <a:endParaRPr lang="en-US" sz="4800" dirty="0">
              <a:solidFill>
                <a:schemeClr val="accent6">
                  <a:lumMod val="75000"/>
                </a:schemeClr>
              </a:solidFill>
            </a:endParaRPr>
          </a:p>
          <a:p>
            <a:r>
              <a:rPr lang="en-US" sz="4800" dirty="0">
                <a:solidFill>
                  <a:srgbClr val="0070C0"/>
                </a:solidFill>
              </a:rPr>
              <a:t>+</a:t>
            </a:r>
            <a:r>
              <a:rPr lang="en-US" sz="4800" dirty="0"/>
              <a:t>1.</a:t>
            </a:r>
            <a:r>
              <a:rPr lang="en-US" sz="4800" dirty="0">
                <a:solidFill>
                  <a:schemeClr val="accent2">
                    <a:lumMod val="75000"/>
                  </a:schemeClr>
                </a:solidFill>
              </a:rPr>
              <a:t>11</a:t>
            </a:r>
            <a:r>
              <a:rPr lang="en-US" sz="4800" dirty="0"/>
              <a:t>*2</a:t>
            </a:r>
            <a:r>
              <a:rPr lang="en-US" sz="4800" baseline="30000" dirty="0">
                <a:solidFill>
                  <a:schemeClr val="accent6">
                    <a:lumMod val="75000"/>
                  </a:schemeClr>
                </a:solidFill>
              </a:rPr>
              <a:t>-11</a:t>
            </a:r>
            <a:endParaRPr lang="en-US" sz="4800" dirty="0">
              <a:solidFill>
                <a:schemeClr val="accent6">
                  <a:lumMod val="75000"/>
                </a:schemeClr>
              </a:solidFill>
            </a:endParaRPr>
          </a:p>
        </p:txBody>
      </p:sp>
      <p:sp>
        <p:nvSpPr>
          <p:cNvPr id="45062" name="Text Box 6"/>
          <p:cNvSpPr txBox="1">
            <a:spLocks noChangeArrowheads="1"/>
          </p:cNvSpPr>
          <p:nvPr/>
        </p:nvSpPr>
        <p:spPr bwMode="auto">
          <a:xfrm>
            <a:off x="1496004" y="3943516"/>
            <a:ext cx="2838450" cy="1200329"/>
          </a:xfrm>
          <a:prstGeom prst="rect">
            <a:avLst/>
          </a:prstGeom>
          <a:noFill/>
          <a:ln w="9525">
            <a:no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dirty="0">
                <a:solidFill>
                  <a:srgbClr val="0070C0"/>
                </a:solidFill>
              </a:rPr>
              <a:t>Sign(positive or negative)</a:t>
            </a:r>
          </a:p>
        </p:txBody>
      </p:sp>
      <p:sp>
        <p:nvSpPr>
          <p:cNvPr id="45063" name="Text Box 7"/>
          <p:cNvSpPr txBox="1">
            <a:spLocks noChangeArrowheads="1"/>
          </p:cNvSpPr>
          <p:nvPr/>
        </p:nvSpPr>
        <p:spPr bwMode="auto">
          <a:xfrm>
            <a:off x="5252315" y="5301869"/>
            <a:ext cx="6865793" cy="646331"/>
          </a:xfrm>
          <a:prstGeom prst="rect">
            <a:avLst/>
          </a:prstGeom>
          <a:noFill/>
          <a:ln w="9525">
            <a:no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chemeClr val="accent2">
                    <a:lumMod val="75000"/>
                  </a:schemeClr>
                </a:solidFill>
              </a:rPr>
              <a:t>Significand fraction (a.k.a. mantissa)</a:t>
            </a:r>
          </a:p>
        </p:txBody>
      </p:sp>
      <p:sp>
        <p:nvSpPr>
          <p:cNvPr id="45064" name="Text Box 8"/>
          <p:cNvSpPr txBox="1">
            <a:spLocks noChangeArrowheads="1"/>
          </p:cNvSpPr>
          <p:nvPr/>
        </p:nvSpPr>
        <p:spPr bwMode="auto">
          <a:xfrm>
            <a:off x="6999292" y="3819377"/>
            <a:ext cx="1969217" cy="646331"/>
          </a:xfrm>
          <a:prstGeom prst="rect">
            <a:avLst/>
          </a:prstGeom>
          <a:noFill/>
          <a:ln w="9525">
            <a:no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chemeClr val="accent6">
                    <a:lumMod val="75000"/>
                  </a:schemeClr>
                </a:solidFill>
              </a:rPr>
              <a:t>Exponent</a:t>
            </a:r>
          </a:p>
        </p:txBody>
      </p:sp>
      <p:sp>
        <p:nvSpPr>
          <p:cNvPr id="9" name="Rectangle 3"/>
          <p:cNvSpPr txBox="1">
            <a:spLocks noChangeArrowheads="1"/>
          </p:cNvSpPr>
          <p:nvPr/>
        </p:nvSpPr>
        <p:spPr>
          <a:xfrm>
            <a:off x="400050" y="907825"/>
            <a:ext cx="11096625" cy="990098"/>
          </a:xfrm>
          <a:prstGeom prst="rect">
            <a:avLst/>
          </a:prstGeom>
          <a:extLst>
            <a:ext uri="{909E8E84-426E-40DD-AFC4-6F175D3DCCD1}">
              <a14:hiddenFill xmlns:a14="http://schemas.microsoft.com/office/drawing/2010/main">
                <a:solidFill>
                  <a:srgbClr val="E4F5FF"/>
                </a:solidFill>
              </a14:hiddenFill>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40000"/>
              </a:spcBef>
              <a:buNone/>
            </a:pPr>
            <a:r>
              <a:rPr lang="en-US" altLang="en-US" sz="3200" dirty="0">
                <a:latin typeface="Arial" charset="0"/>
              </a:rPr>
              <a:t>Computer representation of a floating-point number consists of three fixed-size fields:</a:t>
            </a:r>
          </a:p>
        </p:txBody>
      </p:sp>
      <p:sp>
        <p:nvSpPr>
          <p:cNvPr id="12" name="Text Box 7"/>
          <p:cNvSpPr txBox="1">
            <a:spLocks noChangeArrowheads="1"/>
          </p:cNvSpPr>
          <p:nvPr/>
        </p:nvSpPr>
        <p:spPr bwMode="auto">
          <a:xfrm>
            <a:off x="-1528472" y="6828531"/>
            <a:ext cx="4717760"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rgbClr val="FF0000"/>
                </a:solidFill>
              </a:rPr>
              <a:t>The part before decimal point must be 1</a:t>
            </a:r>
          </a:p>
        </p:txBody>
      </p:sp>
      <p:sp>
        <p:nvSpPr>
          <p:cNvPr id="13" name="Text Box 7"/>
          <p:cNvSpPr txBox="1">
            <a:spLocks noChangeArrowheads="1"/>
          </p:cNvSpPr>
          <p:nvPr/>
        </p:nvSpPr>
        <p:spPr bwMode="auto">
          <a:xfrm>
            <a:off x="121514" y="5315551"/>
            <a:ext cx="5069321" cy="1200329"/>
          </a:xfrm>
          <a:prstGeom prst="rect">
            <a:avLst/>
          </a:prstGeom>
          <a:noFill/>
          <a:ln w="9525">
            <a:no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t>Base(2) and integral part (1) are fixed values</a:t>
            </a:r>
          </a:p>
        </p:txBody>
      </p:sp>
      <p:sp>
        <p:nvSpPr>
          <p:cNvPr id="2" name="Rectangle 1"/>
          <p:cNvSpPr/>
          <p:nvPr/>
        </p:nvSpPr>
        <p:spPr>
          <a:xfrm>
            <a:off x="3661058" y="2286353"/>
            <a:ext cx="430645" cy="628073"/>
          </a:xfrm>
          <a:prstGeom prst="rect">
            <a:avLst/>
          </a:prstGeom>
          <a:solidFill>
            <a:schemeClr val="accent1">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91705" y="2286353"/>
            <a:ext cx="1828801" cy="628073"/>
          </a:xfrm>
          <a:prstGeom prst="rect">
            <a:avLst/>
          </a:prstGeom>
          <a:solidFill>
            <a:schemeClr val="accent6">
              <a:lumMod val="40000"/>
              <a:lumOff val="6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83564" y="2286353"/>
            <a:ext cx="4368800" cy="628073"/>
          </a:xfrm>
          <a:prstGeom prst="rect">
            <a:avLst/>
          </a:prstGeom>
          <a:solidFill>
            <a:schemeClr val="accent2">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45062" idx="0"/>
            <a:endCxn id="2" idx="2"/>
          </p:cNvCxnSpPr>
          <p:nvPr/>
        </p:nvCxnSpPr>
        <p:spPr>
          <a:xfrm flipV="1">
            <a:off x="2915229" y="2914426"/>
            <a:ext cx="961152" cy="102909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5064" idx="0"/>
            <a:endCxn id="14" idx="2"/>
          </p:cNvCxnSpPr>
          <p:nvPr/>
        </p:nvCxnSpPr>
        <p:spPr>
          <a:xfrm flipH="1" flipV="1">
            <a:off x="5006106" y="2914426"/>
            <a:ext cx="2977795" cy="90495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5" idx="2"/>
          </p:cNvCxnSpPr>
          <p:nvPr/>
        </p:nvCxnSpPr>
        <p:spPr>
          <a:xfrm flipH="1" flipV="1">
            <a:off x="8067964" y="2914426"/>
            <a:ext cx="1999672" cy="23874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58328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2114550" y="4886326"/>
            <a:ext cx="6496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rgbClr val="00B0F0"/>
                </a:solidFill>
              </a:rPr>
              <a:t>+</a:t>
            </a:r>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(01111100 – 01111111)</a:t>
            </a:r>
            <a:endParaRPr lang="en-US" sz="4800" b="1" dirty="0">
              <a:solidFill>
                <a:srgbClr val="00B050"/>
              </a:solidFill>
            </a:endParaRPr>
          </a:p>
        </p:txBody>
      </p:sp>
      <p:sp>
        <p:nvSpPr>
          <p:cNvPr id="47110" name="Rectangle 6"/>
          <p:cNvSpPr>
            <a:spLocks noGrp="1" noChangeArrowheads="1"/>
          </p:cNvSpPr>
          <p:nvPr>
            <p:ph type="body" idx="1"/>
          </p:nvPr>
        </p:nvSpPr>
        <p:spPr>
          <a:xfrm>
            <a:off x="295275" y="213627"/>
            <a:ext cx="11536508" cy="2878781"/>
          </a:xfrm>
        </p:spPr>
        <p:txBody>
          <a:bodyPr>
            <a:normAutofit fontScale="92500" lnSpcReduction="10000"/>
          </a:bodyPr>
          <a:lstStyle/>
          <a:p>
            <a:r>
              <a:rPr lang="en-US" sz="3600" dirty="0">
                <a:solidFill>
                  <a:schemeClr val="accent2"/>
                </a:solidFill>
              </a:rPr>
              <a:t>Sign</a:t>
            </a:r>
            <a:r>
              <a:rPr lang="en-US" sz="3600" dirty="0"/>
              <a:t>: 1 bit; 0 --- positive, 1 --- non-positive</a:t>
            </a:r>
          </a:p>
          <a:p>
            <a:r>
              <a:rPr lang="en-US" sz="3600" dirty="0">
                <a:solidFill>
                  <a:srgbClr val="006600"/>
                </a:solidFill>
              </a:rPr>
              <a:t>Significand fraction</a:t>
            </a:r>
            <a:r>
              <a:rPr lang="en-US" sz="3600" dirty="0"/>
              <a:t>: 23 bits</a:t>
            </a:r>
          </a:p>
          <a:p>
            <a:r>
              <a:rPr lang="en-US" sz="3600" dirty="0"/>
              <a:t>Biased </a:t>
            </a:r>
            <a:r>
              <a:rPr lang="en-US" sz="3600" dirty="0">
                <a:solidFill>
                  <a:srgbClr val="990099"/>
                </a:solidFill>
              </a:rPr>
              <a:t>exponent</a:t>
            </a:r>
            <a:r>
              <a:rPr lang="en-US" sz="3600" dirty="0"/>
              <a:t>: 8 bits.  </a:t>
            </a:r>
          </a:p>
          <a:p>
            <a:pPr lvl="1"/>
            <a:r>
              <a:rPr lang="en-US" sz="3200" dirty="0"/>
              <a:t>Bias: represent –127 to +127 by adding 127 (so range is 0-254, not 0~255). Subtract 127 to get real exponent.</a:t>
            </a:r>
          </a:p>
          <a:p>
            <a:pPr lvl="1"/>
            <a:r>
              <a:rPr lang="en-US" sz="3200" dirty="0"/>
              <a:t>Invalid float if biased exponent is 0xFF. (</a:t>
            </a:r>
            <a:r>
              <a:rPr lang="en-US" sz="3200" dirty="0" err="1"/>
              <a:t>gdb</a:t>
            </a:r>
            <a:r>
              <a:rPr lang="en-US" sz="3200" dirty="0"/>
              <a:t> prints “</a:t>
            </a:r>
            <a:r>
              <a:rPr lang="en-US" sz="3200" dirty="0" err="1"/>
              <a:t>NaN</a:t>
            </a:r>
            <a:r>
              <a:rPr lang="en-US" sz="3200" dirty="0"/>
              <a:t>”.) </a:t>
            </a:r>
          </a:p>
          <a:p>
            <a:pPr lvl="1"/>
            <a:endParaRPr lang="en-US" sz="3200" dirty="0"/>
          </a:p>
        </p:txBody>
      </p:sp>
      <p:pic>
        <p:nvPicPr>
          <p:cNvPr id="3074"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 y="3214006"/>
            <a:ext cx="11632800" cy="167000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4"/>
          <p:cNvSpPr txBox="1">
            <a:spLocks noChangeArrowheads="1"/>
          </p:cNvSpPr>
          <p:nvPr/>
        </p:nvSpPr>
        <p:spPr bwMode="auto">
          <a:xfrm>
            <a:off x="2419350" y="5757980"/>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 – 11</a:t>
            </a:r>
            <a:endParaRPr lang="en-US" sz="4800" b="1" dirty="0">
              <a:solidFill>
                <a:srgbClr val="00B050"/>
              </a:solidFill>
            </a:endParaRPr>
          </a:p>
        </p:txBody>
      </p:sp>
      <p:sp>
        <p:nvSpPr>
          <p:cNvPr id="9" name="Text Box 4"/>
          <p:cNvSpPr txBox="1">
            <a:spLocks noChangeArrowheads="1"/>
          </p:cNvSpPr>
          <p:nvPr/>
        </p:nvSpPr>
        <p:spPr bwMode="auto">
          <a:xfrm>
            <a:off x="9182100" y="5733437"/>
            <a:ext cx="1409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5/32</a:t>
            </a:r>
          </a:p>
        </p:txBody>
      </p:sp>
      <p:sp>
        <p:nvSpPr>
          <p:cNvPr id="10" name="Text Box 4"/>
          <p:cNvSpPr txBox="1">
            <a:spLocks noChangeArrowheads="1"/>
          </p:cNvSpPr>
          <p:nvPr/>
        </p:nvSpPr>
        <p:spPr bwMode="auto">
          <a:xfrm>
            <a:off x="5667375" y="5768881"/>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101*2</a:t>
            </a:r>
            <a:r>
              <a:rPr lang="en-US" sz="4800" b="1" baseline="30000" dirty="0">
                <a:solidFill>
                  <a:schemeClr val="bg2">
                    <a:lumMod val="25000"/>
                  </a:schemeClr>
                </a:solidFill>
              </a:rPr>
              <a:t> – 101</a:t>
            </a:r>
            <a:endParaRPr lang="en-US" sz="4800" b="1" dirty="0">
              <a:solidFill>
                <a:schemeClr val="bg2">
                  <a:lumMod val="25000"/>
                </a:schemeClr>
              </a:solidFill>
            </a:endParaRPr>
          </a:p>
        </p:txBody>
      </p:sp>
      <p:sp>
        <p:nvSpPr>
          <p:cNvPr id="3" name="Right Arrow 2"/>
          <p:cNvSpPr/>
          <p:nvPr/>
        </p:nvSpPr>
        <p:spPr>
          <a:xfrm>
            <a:off x="5200650" y="6100811"/>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8553450" y="6040748"/>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3760081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387929" y="354707"/>
            <a:ext cx="7130472" cy="5632311"/>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 cat ./</a:t>
            </a:r>
            <a:r>
              <a:rPr lang="en-US" sz="2400" dirty="0" err="1">
                <a:latin typeface="Courier New" panose="02070309020205020404" pitchFamily="49" charset="0"/>
                <a:cs typeface="Courier New" panose="02070309020205020404" pitchFamily="49" charset="0"/>
              </a:rPr>
              <a:t>test.c</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stdio.h</a:t>
            </a:r>
            <a:r>
              <a:rPr lang="en-US" sz="2400" dirty="0">
                <a:latin typeface="Courier New" panose="02070309020205020404" pitchFamily="49" charset="0"/>
                <a:cs typeface="Courier New" panose="02070309020205020404" pitchFamily="49" charset="0"/>
              </a:rPr>
              <a:t>&gt;</a:t>
            </a:r>
          </a:p>
          <a:p>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stdlib.h</a:t>
            </a:r>
            <a:r>
              <a:rPr lang="en-US" sz="2400" dirty="0">
                <a:latin typeface="Courier New" panose="02070309020205020404" pitchFamily="49" charset="0"/>
                <a:cs typeface="Courier New" panose="02070309020205020404" pitchFamily="49" charset="0"/>
              </a:rPr>
              <a:t>&gt;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main()</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char c;</a:t>
            </a:r>
          </a:p>
          <a:p>
            <a:r>
              <a:rPr lang="en-US" sz="2400" dirty="0">
                <a:latin typeface="Courier New" panose="02070309020205020404" pitchFamily="49" charset="0"/>
                <a:cs typeface="Courier New" panose="02070309020205020404" pitchFamily="49" charset="0"/>
              </a:rPr>
              <a:t>  float f;</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while(1)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scanf</a:t>
            </a:r>
            <a:r>
              <a:rPr lang="en-US" sz="2400" dirty="0">
                <a:latin typeface="Courier New" panose="02070309020205020404" pitchFamily="49" charset="0"/>
                <a:cs typeface="Courier New" panose="02070309020205020404" pitchFamily="49" charset="0"/>
              </a:rPr>
              <a:t>("%d", &amp;c);</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scanf</a:t>
            </a:r>
            <a:r>
              <a:rPr lang="en-US" sz="2400" dirty="0">
                <a:latin typeface="Courier New" panose="02070309020205020404" pitchFamily="49" charset="0"/>
                <a:cs typeface="Courier New" panose="02070309020205020404" pitchFamily="49" charset="0"/>
              </a:rPr>
              <a:t>("%f", &amp;f);</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("Set breakpoint here.\n");</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p>
        </p:txBody>
      </p:sp>
      <p:sp>
        <p:nvSpPr>
          <p:cNvPr id="8" name="TextBox 7"/>
          <p:cNvSpPr txBox="1"/>
          <p:nvPr/>
        </p:nvSpPr>
        <p:spPr>
          <a:xfrm>
            <a:off x="6022109" y="489527"/>
            <a:ext cx="5532582" cy="2677656"/>
          </a:xfrm>
          <a:prstGeom prst="rect">
            <a:avLst/>
          </a:prstGeom>
          <a:noFill/>
        </p:spPr>
        <p:txBody>
          <a:bodyPr wrap="square" rtlCol="0">
            <a:spAutoFit/>
          </a:bodyPr>
          <a:lstStyle/>
          <a:p>
            <a:r>
              <a:rPr lang="en-US" sz="2800" dirty="0"/>
              <a:t>Use </a:t>
            </a:r>
            <a:r>
              <a:rPr lang="en-US" sz="2800" dirty="0" err="1"/>
              <a:t>gdb</a:t>
            </a:r>
            <a:r>
              <a:rPr lang="en-US" sz="2800" dirty="0"/>
              <a:t> and the program on the left to check how the values you input are saved in memory.</a:t>
            </a:r>
          </a:p>
          <a:p>
            <a:r>
              <a:rPr lang="en-US" sz="2800" dirty="0"/>
              <a:t>x commands: </a:t>
            </a:r>
          </a:p>
          <a:p>
            <a:r>
              <a:rPr lang="en-US" sz="2800" dirty="0">
                <a:latin typeface="Courier New" panose="02070309020205020404" pitchFamily="49" charset="0"/>
                <a:cs typeface="Courier New" panose="02070309020205020404" pitchFamily="49" charset="0"/>
              </a:rPr>
              <a:t>x/1tb &amp;c</a:t>
            </a:r>
          </a:p>
          <a:p>
            <a:r>
              <a:rPr lang="en-US" sz="2800" dirty="0">
                <a:latin typeface="Courier New" panose="02070309020205020404" pitchFamily="49" charset="0"/>
                <a:cs typeface="Courier New" panose="02070309020205020404" pitchFamily="49" charset="0"/>
              </a:rPr>
              <a:t>x/1tw &amp;f</a:t>
            </a:r>
          </a:p>
        </p:txBody>
      </p:sp>
    </p:spTree>
    <p:extLst>
      <p:ext uri="{BB962C8B-B14F-4D97-AF65-F5344CB8AC3E}">
        <p14:creationId xmlns:p14="http://schemas.microsoft.com/office/powerpoint/2010/main" val="3085219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Bitwise operations</a:t>
            </a:r>
          </a:p>
        </p:txBody>
      </p:sp>
      <p:sp>
        <p:nvSpPr>
          <p:cNvPr id="10" name="Text Placeholder 9"/>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89073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a:xfrm>
            <a:off x="203200" y="23384"/>
            <a:ext cx="11988799" cy="1325563"/>
          </a:xfrm>
        </p:spPr>
        <p:txBody>
          <a:bodyPr>
            <a:noAutofit/>
          </a:bodyPr>
          <a:lstStyle/>
          <a:p>
            <a:r>
              <a:rPr lang="en-US" sz="4000" dirty="0"/>
              <a:t>Bit string and bitwise operations for processing raw data</a:t>
            </a:r>
            <a:endParaRPr lang="en-US" altLang="en-US" sz="4000" dirty="0"/>
          </a:p>
        </p:txBody>
      </p:sp>
      <p:sp>
        <p:nvSpPr>
          <p:cNvPr id="2" name="Subtitle 1"/>
          <p:cNvSpPr>
            <a:spLocks noGrp="1"/>
          </p:cNvSpPr>
          <p:nvPr>
            <p:ph idx="1"/>
          </p:nvPr>
        </p:nvSpPr>
        <p:spPr>
          <a:xfrm>
            <a:off x="616017" y="1348947"/>
            <a:ext cx="10737783" cy="4763095"/>
          </a:xfrm>
        </p:spPr>
        <p:txBody>
          <a:bodyPr>
            <a:normAutofit/>
          </a:bodyPr>
          <a:lstStyle/>
          <a:p>
            <a:r>
              <a:rPr lang="en-US" sz="3600" dirty="0"/>
              <a:t>There is no data type in C defined for handling bit strings.</a:t>
            </a:r>
          </a:p>
          <a:p>
            <a:r>
              <a:rPr lang="en-US" sz="3600" dirty="0"/>
              <a:t>A bit string is usually managed as an array of unsigned </a:t>
            </a:r>
            <a:r>
              <a:rPr lang="en-US" sz="3600" dirty="0" err="1"/>
              <a:t>int</a:t>
            </a:r>
            <a:r>
              <a:rPr lang="en-US" sz="3600" dirty="0"/>
              <a:t> (4B), unsigned long (8B), or unsigned char(1B)</a:t>
            </a:r>
          </a:p>
          <a:p>
            <a:pPr lvl="1"/>
            <a:r>
              <a:rPr lang="en-US" sz="3200" dirty="0"/>
              <a:t>No special bits (no sign bits, no exponent bits)</a:t>
            </a:r>
          </a:p>
          <a:p>
            <a:pPr lvl="1"/>
            <a:r>
              <a:rPr lang="en-US" sz="3200" dirty="0"/>
              <a:t>A bit string is one or more units, and each unit has multiple bits (32, 64, 8)</a:t>
            </a:r>
          </a:p>
          <a:p>
            <a:pPr lvl="1"/>
            <a:r>
              <a:rPr lang="en-US" sz="3200" dirty="0"/>
              <a:t>Processing the bits in a bit string is done unit by unit.</a:t>
            </a:r>
          </a:p>
        </p:txBody>
      </p:sp>
      <p:sp>
        <p:nvSpPr>
          <p:cNvPr id="3" name="Footer Placeholder 2"/>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4090610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561"/>
            <a:ext cx="10515600" cy="1325563"/>
          </a:xfrm>
        </p:spPr>
        <p:txBody>
          <a:bodyPr/>
          <a:lstStyle/>
          <a:p>
            <a:r>
              <a:rPr lang="en-US" dirty="0"/>
              <a:t>Bitwise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87939877"/>
              </p:ext>
            </p:extLst>
          </p:nvPr>
        </p:nvGraphicFramePr>
        <p:xfrm>
          <a:off x="46185" y="1404358"/>
          <a:ext cx="12034980" cy="4358640"/>
        </p:xfrm>
        <a:graphic>
          <a:graphicData uri="http://schemas.openxmlformats.org/drawingml/2006/table">
            <a:tbl>
              <a:tblPr firstRow="1" bandRow="1">
                <a:tableStyleId>{5C22544A-7EE6-4342-B048-85BDC9FD1C3A}</a:tableStyleId>
              </a:tblPr>
              <a:tblGrid>
                <a:gridCol w="1717963">
                  <a:extLst>
                    <a:ext uri="{9D8B030D-6E8A-4147-A177-3AD203B41FA5}">
                      <a16:colId xmlns:a16="http://schemas.microsoft.com/office/drawing/2014/main" val="20000"/>
                    </a:ext>
                  </a:extLst>
                </a:gridCol>
                <a:gridCol w="2429163">
                  <a:extLst>
                    <a:ext uri="{9D8B030D-6E8A-4147-A177-3AD203B41FA5}">
                      <a16:colId xmlns:a16="http://schemas.microsoft.com/office/drawing/2014/main" val="20001"/>
                    </a:ext>
                  </a:extLst>
                </a:gridCol>
                <a:gridCol w="1514764">
                  <a:extLst>
                    <a:ext uri="{9D8B030D-6E8A-4147-A177-3AD203B41FA5}">
                      <a16:colId xmlns:a16="http://schemas.microsoft.com/office/drawing/2014/main" val="20002"/>
                    </a:ext>
                  </a:extLst>
                </a:gridCol>
                <a:gridCol w="6373090">
                  <a:extLst>
                    <a:ext uri="{9D8B030D-6E8A-4147-A177-3AD203B41FA5}">
                      <a16:colId xmlns:a16="http://schemas.microsoft.com/office/drawing/2014/main" val="20003"/>
                    </a:ext>
                  </a:extLst>
                </a:gridCol>
              </a:tblGrid>
              <a:tr h="370840">
                <a:tc>
                  <a:txBody>
                    <a:bodyPr/>
                    <a:lstStyle/>
                    <a:p>
                      <a:r>
                        <a:rPr lang="en-US" sz="3200" dirty="0"/>
                        <a:t>Operator</a:t>
                      </a:r>
                    </a:p>
                  </a:txBody>
                  <a:tcPr/>
                </a:tc>
                <a:tc>
                  <a:txBody>
                    <a:bodyPr/>
                    <a:lstStyle/>
                    <a:p>
                      <a:r>
                        <a:rPr lang="en-US" sz="3200" dirty="0"/>
                        <a:t>Name</a:t>
                      </a:r>
                    </a:p>
                  </a:txBody>
                  <a:tcPr/>
                </a:tc>
                <a:tc>
                  <a:txBody>
                    <a:bodyPr/>
                    <a:lstStyle/>
                    <a:p>
                      <a:r>
                        <a:rPr lang="en-US" sz="3200" dirty="0"/>
                        <a:t>Arity</a:t>
                      </a:r>
                    </a:p>
                  </a:txBody>
                  <a:tcPr/>
                </a:tc>
                <a:tc>
                  <a:txBody>
                    <a:bodyPr/>
                    <a:lstStyle/>
                    <a:p>
                      <a:r>
                        <a:rPr lang="en-US" sz="3200" dirty="0"/>
                        <a:t>Description</a:t>
                      </a:r>
                    </a:p>
                  </a:txBody>
                  <a:tcPr/>
                </a:tc>
                <a:extLst>
                  <a:ext uri="{0D108BD9-81ED-4DB2-BD59-A6C34878D82A}">
                    <a16:rowId xmlns:a16="http://schemas.microsoft.com/office/drawing/2014/main" val="10000"/>
                  </a:ext>
                </a:extLst>
              </a:tr>
              <a:tr h="370840">
                <a:tc>
                  <a:txBody>
                    <a:bodyPr/>
                    <a:lstStyle/>
                    <a:p>
                      <a:pPr algn="ctr"/>
                      <a:r>
                        <a:rPr lang="en-US" sz="3200" dirty="0">
                          <a:latin typeface="Arial" panose="020B0604020202020204" pitchFamily="34" charset="0"/>
                          <a:cs typeface="Arial" panose="020B0604020202020204" pitchFamily="34" charset="0"/>
                        </a:rPr>
                        <a:t>&amp;</a:t>
                      </a:r>
                    </a:p>
                  </a:txBody>
                  <a:tcPr/>
                </a:tc>
                <a:tc>
                  <a:txBody>
                    <a:bodyPr/>
                    <a:lstStyle/>
                    <a:p>
                      <a:r>
                        <a:rPr lang="en-US" sz="3200" dirty="0"/>
                        <a:t>Bitwise AND</a:t>
                      </a:r>
                    </a:p>
                  </a:txBody>
                  <a:tcPr/>
                </a:tc>
                <a:tc>
                  <a:txBody>
                    <a:bodyPr/>
                    <a:lstStyle/>
                    <a:p>
                      <a:r>
                        <a:rPr lang="en-US" sz="3200" dirty="0"/>
                        <a:t>Binary</a:t>
                      </a:r>
                    </a:p>
                  </a:txBody>
                  <a:tcPr/>
                </a:tc>
                <a:tc>
                  <a:txBody>
                    <a:bodyPr/>
                    <a:lstStyle/>
                    <a:p>
                      <a:r>
                        <a:rPr lang="en-US" sz="3200" dirty="0"/>
                        <a:t>Similar to the </a:t>
                      </a:r>
                      <a:r>
                        <a:rPr lang="en-US" sz="3200" dirty="0">
                          <a:latin typeface="Arial" panose="020B0604020202020204" pitchFamily="34" charset="0"/>
                          <a:cs typeface="Arial" panose="020B0604020202020204" pitchFamily="34" charset="0"/>
                        </a:rPr>
                        <a:t>&amp;&amp;</a:t>
                      </a:r>
                      <a:r>
                        <a:rPr lang="en-US" sz="3200" dirty="0"/>
                        <a:t> operator,</a:t>
                      </a:r>
                      <a:r>
                        <a:rPr lang="en-US" sz="3200" baseline="0" dirty="0"/>
                        <a:t> but on a bit-by-bit basis.  </a:t>
                      </a:r>
                      <a:endParaRPr lang="en-US" sz="3200" dirty="0"/>
                    </a:p>
                  </a:txBody>
                  <a:tcPr/>
                </a:tc>
                <a:extLst>
                  <a:ext uri="{0D108BD9-81ED-4DB2-BD59-A6C34878D82A}">
                    <a16:rowId xmlns:a16="http://schemas.microsoft.com/office/drawing/2014/main" val="10001"/>
                  </a:ext>
                </a:extLst>
              </a:tr>
              <a:tr h="370840">
                <a:tc>
                  <a:txBody>
                    <a:bodyPr/>
                    <a:lstStyle/>
                    <a:p>
                      <a:pPr algn="ctr"/>
                      <a:r>
                        <a:rPr lang="en-US" sz="3200" dirty="0"/>
                        <a:t>|</a:t>
                      </a:r>
                    </a:p>
                  </a:txBody>
                  <a:tcPr/>
                </a:tc>
                <a:tc>
                  <a:txBody>
                    <a:bodyPr/>
                    <a:lstStyle/>
                    <a:p>
                      <a:r>
                        <a:rPr lang="en-US" sz="3200" dirty="0"/>
                        <a:t>Bitwise OR</a:t>
                      </a:r>
                    </a:p>
                  </a:txBody>
                  <a:tcPr/>
                </a:tc>
                <a:tc>
                  <a:txBody>
                    <a:bodyPr/>
                    <a:lstStyle/>
                    <a:p>
                      <a:r>
                        <a:rPr lang="en-US" sz="3200" dirty="0"/>
                        <a:t>Binary</a:t>
                      </a:r>
                    </a:p>
                  </a:txBody>
                  <a:tcPr/>
                </a:tc>
                <a:tc>
                  <a:txBody>
                    <a:bodyPr/>
                    <a:lstStyle/>
                    <a:p>
                      <a:r>
                        <a:rPr lang="en-US" sz="3200" dirty="0"/>
                        <a:t>Similar</a:t>
                      </a:r>
                      <a:r>
                        <a:rPr lang="en-US" sz="3200" baseline="0" dirty="0"/>
                        <a:t> to the || operator, but on a bit-by-bit basis.</a:t>
                      </a:r>
                      <a:endParaRPr lang="en-US" sz="3200" dirty="0"/>
                    </a:p>
                  </a:txBody>
                  <a:tcPr/>
                </a:tc>
                <a:extLst>
                  <a:ext uri="{0D108BD9-81ED-4DB2-BD59-A6C34878D82A}">
                    <a16:rowId xmlns:a16="http://schemas.microsoft.com/office/drawing/2014/main" val="10002"/>
                  </a:ext>
                </a:extLst>
              </a:tr>
              <a:tr h="370840">
                <a:tc>
                  <a:txBody>
                    <a:bodyPr/>
                    <a:lstStyle/>
                    <a:p>
                      <a:pPr algn="ctr"/>
                      <a:r>
                        <a:rPr lang="en-US" sz="3200" dirty="0"/>
                        <a:t>^</a:t>
                      </a:r>
                    </a:p>
                  </a:txBody>
                  <a:tcPr/>
                </a:tc>
                <a:tc>
                  <a:txBody>
                    <a:bodyPr/>
                    <a:lstStyle/>
                    <a:p>
                      <a:r>
                        <a:rPr lang="en-US" sz="3200" dirty="0"/>
                        <a:t>Bitwise Exclusive OR</a:t>
                      </a:r>
                    </a:p>
                  </a:txBody>
                  <a:tcPr/>
                </a:tc>
                <a:tc>
                  <a:txBody>
                    <a:bodyPr/>
                    <a:lstStyle/>
                    <a:p>
                      <a:r>
                        <a:rPr lang="en-US" sz="3200" dirty="0"/>
                        <a:t>Binary</a:t>
                      </a:r>
                    </a:p>
                  </a:txBody>
                  <a:tcPr/>
                </a:tc>
                <a:tc>
                  <a:txBody>
                    <a:bodyPr/>
                    <a:lstStyle/>
                    <a:p>
                      <a:r>
                        <a:rPr lang="en-US" sz="3200" dirty="0"/>
                        <a:t>Set to 1 if one of the corresponding bits is</a:t>
                      </a:r>
                      <a:r>
                        <a:rPr lang="en-US" sz="3200" baseline="0" dirty="0"/>
                        <a:t> 1, or set to 0 otherwise.</a:t>
                      </a:r>
                      <a:endParaRPr lang="en-US" sz="3200" dirty="0"/>
                    </a:p>
                  </a:txBody>
                  <a:tcPr/>
                </a:tc>
                <a:extLst>
                  <a:ext uri="{0D108BD9-81ED-4DB2-BD59-A6C34878D82A}">
                    <a16:rowId xmlns:a16="http://schemas.microsoft.com/office/drawing/2014/main" val="10003"/>
                  </a:ext>
                </a:extLst>
              </a:tr>
              <a:tr h="370840">
                <a:tc>
                  <a:txBody>
                    <a:bodyPr/>
                    <a:lstStyle/>
                    <a:p>
                      <a:pPr algn="ctr"/>
                      <a:r>
                        <a:rPr lang="en-US" sz="3200" dirty="0"/>
                        <a:t>~</a:t>
                      </a:r>
                    </a:p>
                  </a:txBody>
                  <a:tcPr/>
                </a:tc>
                <a:tc>
                  <a:txBody>
                    <a:bodyPr/>
                    <a:lstStyle/>
                    <a:p>
                      <a:r>
                        <a:rPr lang="en-US" sz="3200" dirty="0"/>
                        <a:t>Complement</a:t>
                      </a:r>
                    </a:p>
                  </a:txBody>
                  <a:tcPr/>
                </a:tc>
                <a:tc>
                  <a:txBody>
                    <a:bodyPr/>
                    <a:lstStyle/>
                    <a:p>
                      <a:r>
                        <a:rPr lang="en-US" sz="3200" dirty="0"/>
                        <a:t>Unary</a:t>
                      </a:r>
                    </a:p>
                  </a:txBody>
                  <a:tcPr/>
                </a:tc>
                <a:tc>
                  <a:txBody>
                    <a:bodyPr/>
                    <a:lstStyle/>
                    <a:p>
                      <a:r>
                        <a:rPr lang="en-US" sz="3200" dirty="0"/>
                        <a:t>Flips the bits in the operand.</a:t>
                      </a: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38266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727" y="41419"/>
            <a:ext cx="10515600" cy="1325563"/>
          </a:xfrm>
        </p:spPr>
        <p:txBody>
          <a:bodyPr/>
          <a:lstStyle/>
          <a:p>
            <a:r>
              <a:rPr lang="en-US" dirty="0"/>
              <a:t>Bitwise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28640080"/>
              </p:ext>
            </p:extLst>
          </p:nvPr>
        </p:nvGraphicFramePr>
        <p:xfrm>
          <a:off x="147782" y="1366983"/>
          <a:ext cx="11684000" cy="3688080"/>
        </p:xfrm>
        <a:graphic>
          <a:graphicData uri="http://schemas.openxmlformats.org/drawingml/2006/table">
            <a:tbl>
              <a:tblPr firstRow="1" bandRow="1">
                <a:tableStyleId>{5C22544A-7EE6-4342-B048-85BDC9FD1C3A}</a:tableStyleId>
              </a:tblPr>
              <a:tblGrid>
                <a:gridCol w="1570182">
                  <a:extLst>
                    <a:ext uri="{9D8B030D-6E8A-4147-A177-3AD203B41FA5}">
                      <a16:colId xmlns:a16="http://schemas.microsoft.com/office/drawing/2014/main" val="20000"/>
                    </a:ext>
                  </a:extLst>
                </a:gridCol>
                <a:gridCol w="1791854">
                  <a:extLst>
                    <a:ext uri="{9D8B030D-6E8A-4147-A177-3AD203B41FA5}">
                      <a16:colId xmlns:a16="http://schemas.microsoft.com/office/drawing/2014/main" val="20001"/>
                    </a:ext>
                  </a:extLst>
                </a:gridCol>
                <a:gridCol w="1145309">
                  <a:extLst>
                    <a:ext uri="{9D8B030D-6E8A-4147-A177-3AD203B41FA5}">
                      <a16:colId xmlns:a16="http://schemas.microsoft.com/office/drawing/2014/main" val="20002"/>
                    </a:ext>
                  </a:extLst>
                </a:gridCol>
                <a:gridCol w="7176655">
                  <a:extLst>
                    <a:ext uri="{9D8B030D-6E8A-4147-A177-3AD203B41FA5}">
                      <a16:colId xmlns:a16="http://schemas.microsoft.com/office/drawing/2014/main" val="20003"/>
                    </a:ext>
                  </a:extLst>
                </a:gridCol>
              </a:tblGrid>
              <a:tr h="391996">
                <a:tc>
                  <a:txBody>
                    <a:bodyPr/>
                    <a:lstStyle/>
                    <a:p>
                      <a:r>
                        <a:rPr lang="en-US" sz="2800" dirty="0"/>
                        <a:t>Operator</a:t>
                      </a:r>
                    </a:p>
                  </a:txBody>
                  <a:tcPr/>
                </a:tc>
                <a:tc>
                  <a:txBody>
                    <a:bodyPr/>
                    <a:lstStyle/>
                    <a:p>
                      <a:r>
                        <a:rPr lang="en-US" sz="2800" dirty="0"/>
                        <a:t>Name</a:t>
                      </a:r>
                    </a:p>
                  </a:txBody>
                  <a:tcPr/>
                </a:tc>
                <a:tc>
                  <a:txBody>
                    <a:bodyPr/>
                    <a:lstStyle/>
                    <a:p>
                      <a:r>
                        <a:rPr lang="en-US" sz="2800" dirty="0"/>
                        <a:t>Arity</a:t>
                      </a:r>
                    </a:p>
                  </a:txBody>
                  <a:tcPr/>
                </a:tc>
                <a:tc>
                  <a:txBody>
                    <a:bodyPr/>
                    <a:lstStyle/>
                    <a:p>
                      <a:r>
                        <a:rPr lang="en-US" sz="2800" dirty="0"/>
                        <a:t>Description</a:t>
                      </a:r>
                    </a:p>
                  </a:txBody>
                  <a:tcPr/>
                </a:tc>
                <a:extLst>
                  <a:ext uri="{0D108BD9-81ED-4DB2-BD59-A6C34878D82A}">
                    <a16:rowId xmlns:a16="http://schemas.microsoft.com/office/drawing/2014/main" val="10000"/>
                  </a:ext>
                </a:extLst>
              </a:tr>
              <a:tr h="1037637">
                <a:tc>
                  <a:txBody>
                    <a:bodyPr/>
                    <a:lstStyle/>
                    <a:p>
                      <a:pPr algn="ctr"/>
                      <a:r>
                        <a:rPr lang="en-US" sz="2800" dirty="0"/>
                        <a:t>&lt;&lt;</a:t>
                      </a:r>
                    </a:p>
                  </a:txBody>
                  <a:tcPr/>
                </a:tc>
                <a:tc>
                  <a:txBody>
                    <a:bodyPr/>
                    <a:lstStyle/>
                    <a:p>
                      <a:r>
                        <a:rPr lang="en-US" sz="2800" dirty="0"/>
                        <a:t>Left shift</a:t>
                      </a:r>
                    </a:p>
                  </a:txBody>
                  <a:tcPr/>
                </a:tc>
                <a:tc>
                  <a:txBody>
                    <a:bodyPr/>
                    <a:lstStyle/>
                    <a:p>
                      <a:r>
                        <a:rPr lang="en-US" sz="2800" dirty="0"/>
                        <a:t>Binary</a:t>
                      </a:r>
                    </a:p>
                  </a:txBody>
                  <a:tcPr/>
                </a:tc>
                <a:tc>
                  <a:txBody>
                    <a:bodyPr/>
                    <a:lstStyle/>
                    <a:p>
                      <a:r>
                        <a:rPr lang="en-US" sz="2800" dirty="0"/>
                        <a:t>Shifts the bits of the first operand to the left by the number of bits specified in the second operand.</a:t>
                      </a:r>
                      <a:r>
                        <a:rPr lang="en-US" sz="2800" baseline="0" dirty="0"/>
                        <a:t>  Right fill with 0 bits.</a:t>
                      </a:r>
                      <a:endParaRPr lang="en-US" sz="2800" dirty="0"/>
                    </a:p>
                  </a:txBody>
                  <a:tcPr/>
                </a:tc>
                <a:extLst>
                  <a:ext uri="{0D108BD9-81ED-4DB2-BD59-A6C34878D82A}">
                    <a16:rowId xmlns:a16="http://schemas.microsoft.com/office/drawing/2014/main" val="10001"/>
                  </a:ext>
                </a:extLst>
              </a:tr>
              <a:tr h="1673783">
                <a:tc>
                  <a:txBody>
                    <a:bodyPr/>
                    <a:lstStyle/>
                    <a:p>
                      <a:pPr algn="ctr"/>
                      <a:r>
                        <a:rPr lang="en-US" sz="2800" dirty="0"/>
                        <a:t>&gt;&gt;</a:t>
                      </a:r>
                    </a:p>
                  </a:txBody>
                  <a:tcPr/>
                </a:tc>
                <a:tc>
                  <a:txBody>
                    <a:bodyPr/>
                    <a:lstStyle/>
                    <a:p>
                      <a:r>
                        <a:rPr lang="en-US" sz="2800" dirty="0"/>
                        <a:t>Right shift</a:t>
                      </a:r>
                    </a:p>
                  </a:txBody>
                  <a:tcPr/>
                </a:tc>
                <a:tc>
                  <a:txBody>
                    <a:bodyPr/>
                    <a:lstStyle/>
                    <a:p>
                      <a:r>
                        <a:rPr lang="en-US" sz="2800" dirty="0"/>
                        <a:t>Binary</a:t>
                      </a:r>
                    </a:p>
                  </a:txBody>
                  <a:tcPr/>
                </a:tc>
                <a:tc>
                  <a:txBody>
                    <a:bodyPr/>
                    <a:lstStyle/>
                    <a:p>
                      <a:r>
                        <a:rPr lang="en-US" sz="2800" dirty="0"/>
                        <a:t>Shifts</a:t>
                      </a:r>
                      <a:r>
                        <a:rPr lang="en-US" sz="2800" baseline="0" dirty="0"/>
                        <a:t> the bits of the first operand to the right by the number of bits specified in the second operand.  Left fill with 0’s for positive numbers, 1’s for negatives (machine dependent).  </a:t>
                      </a:r>
                      <a:endParaRPr lang="en-US" sz="2800" dirty="0"/>
                    </a:p>
                  </a:txBody>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769844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845"/>
            <a:ext cx="10515600" cy="1325563"/>
          </a:xfrm>
        </p:spPr>
        <p:txBody>
          <a:bodyPr/>
          <a:lstStyle/>
          <a:p>
            <a:r>
              <a:rPr lang="en-US" dirty="0"/>
              <a:t>Examples</a:t>
            </a:r>
          </a:p>
        </p:txBody>
      </p:sp>
      <p:sp>
        <p:nvSpPr>
          <p:cNvPr id="3" name="Content Placeholder 2"/>
          <p:cNvSpPr>
            <a:spLocks noGrp="1"/>
          </p:cNvSpPr>
          <p:nvPr>
            <p:ph idx="1"/>
          </p:nvPr>
        </p:nvSpPr>
        <p:spPr>
          <a:xfrm>
            <a:off x="367144" y="1021590"/>
            <a:ext cx="11621655" cy="4457858"/>
          </a:xfrm>
        </p:spPr>
        <p:txBody>
          <a:bodyPr/>
          <a:lstStyle/>
          <a:p>
            <a:r>
              <a:rPr lang="en-US" sz="3600" dirty="0"/>
              <a:t>Suppose we have the following code</a:t>
            </a:r>
          </a:p>
          <a:p>
            <a:pPr marL="457200" lvl="1" indent="0">
              <a:buNone/>
            </a:pPr>
            <a:r>
              <a:rPr lang="en-US" sz="3200" dirty="0"/>
              <a:t>unsigned short x = 6891;</a:t>
            </a:r>
          </a:p>
          <a:p>
            <a:pPr marL="457200" lvl="1" indent="0">
              <a:buNone/>
            </a:pPr>
            <a:r>
              <a:rPr lang="en-US" sz="3200" dirty="0"/>
              <a:t>unsigned short mask = 11318;</a:t>
            </a:r>
          </a:p>
          <a:p>
            <a:r>
              <a:rPr lang="en-US" sz="3600" dirty="0"/>
              <a:t>Assume short is 2 bytes (16 bits)</a:t>
            </a:r>
          </a:p>
          <a:p>
            <a:pPr marL="457200" lvl="1" indent="0">
              <a:buNone/>
            </a:pPr>
            <a:r>
              <a:rPr lang="en-US" sz="3200" dirty="0"/>
              <a:t>		</a:t>
            </a:r>
            <a:r>
              <a:rPr lang="en-US" sz="3200" dirty="0">
                <a:latin typeface="Courier New" panose="02070309020205020404" pitchFamily="49" charset="0"/>
                <a:cs typeface="Courier New" panose="02070309020205020404" pitchFamily="49" charset="0"/>
              </a:rPr>
              <a:t>x 			</a:t>
            </a:r>
            <a:r>
              <a:rPr lang="en-US" sz="3200" b="1" dirty="0">
                <a:solidFill>
                  <a:srgbClr val="C00000"/>
                </a:solidFill>
                <a:latin typeface="Courier New" panose="02070309020205020404" pitchFamily="49" charset="0"/>
                <a:cs typeface="Courier New" panose="02070309020205020404" pitchFamily="49" charset="0"/>
              </a:rPr>
              <a:t>00</a:t>
            </a:r>
            <a:r>
              <a:rPr lang="en-US" sz="3200" dirty="0">
                <a:latin typeface="Courier New" panose="02070309020205020404" pitchFamily="49" charset="0"/>
                <a:cs typeface="Courier New" panose="02070309020205020404" pitchFamily="49" charset="0"/>
              </a:rPr>
              <a:t>0</a:t>
            </a:r>
            <a:r>
              <a:rPr lang="en-US" sz="3200" b="1" dirty="0">
                <a:solidFill>
                  <a:srgbClr val="C00000"/>
                </a:solidFill>
                <a:latin typeface="Courier New" panose="02070309020205020404" pitchFamily="49" charset="0"/>
                <a:cs typeface="Courier New" panose="02070309020205020404" pitchFamily="49" charset="0"/>
              </a:rPr>
              <a:t>1</a:t>
            </a:r>
            <a:r>
              <a:rPr lang="en-US" sz="3200" dirty="0">
                <a:latin typeface="Courier New" panose="02070309020205020404" pitchFamily="49" charset="0"/>
                <a:cs typeface="Courier New" panose="02070309020205020404" pitchFamily="49" charset="0"/>
              </a:rPr>
              <a:t>10</a:t>
            </a:r>
            <a:r>
              <a:rPr lang="en-US" sz="3200" b="1" dirty="0">
                <a:solidFill>
                  <a:srgbClr val="C00000"/>
                </a:solidFill>
                <a:latin typeface="Courier New" panose="02070309020205020404" pitchFamily="49" charset="0"/>
                <a:cs typeface="Courier New" panose="02070309020205020404" pitchFamily="49" charset="0"/>
              </a:rPr>
              <a:t>10</a:t>
            </a:r>
            <a:r>
              <a:rPr lang="en-US" sz="3200" dirty="0">
                <a:latin typeface="Courier New" panose="02070309020205020404" pitchFamily="49" charset="0"/>
                <a:cs typeface="Courier New" panose="02070309020205020404" pitchFamily="49" charset="0"/>
              </a:rPr>
              <a:t> </a:t>
            </a:r>
            <a:r>
              <a:rPr lang="en-US" sz="3200" b="1" dirty="0">
                <a:solidFill>
                  <a:srgbClr val="C00000"/>
                </a:solidFill>
                <a:latin typeface="Courier New" panose="02070309020205020404" pitchFamily="49" charset="0"/>
                <a:cs typeface="Courier New" panose="02070309020205020404" pitchFamily="49" charset="0"/>
              </a:rPr>
              <a:t>11</a:t>
            </a:r>
            <a:r>
              <a:rPr lang="en-US" sz="3200" dirty="0">
                <a:latin typeface="Courier New" panose="02070309020205020404" pitchFamily="49" charset="0"/>
                <a:cs typeface="Courier New" panose="02070309020205020404" pitchFamily="49" charset="0"/>
              </a:rPr>
              <a:t>10</a:t>
            </a:r>
            <a:r>
              <a:rPr lang="en-US" sz="3200" b="1" dirty="0">
                <a:solidFill>
                  <a:srgbClr val="C00000"/>
                </a:solidFill>
                <a:latin typeface="Courier New" panose="02070309020205020404" pitchFamily="49" charset="0"/>
                <a:cs typeface="Courier New" panose="02070309020205020404" pitchFamily="49" charset="0"/>
              </a:rPr>
              <a:t>1</a:t>
            </a:r>
            <a:r>
              <a:rPr lang="en-US" sz="3200" dirty="0">
                <a:latin typeface="Courier New" panose="02070309020205020404" pitchFamily="49" charset="0"/>
                <a:cs typeface="Courier New" panose="02070309020205020404" pitchFamily="49" charset="0"/>
              </a:rPr>
              <a:t>01</a:t>
            </a:r>
            <a:r>
              <a:rPr lang="en-US" sz="3200" b="1" dirty="0">
                <a:solidFill>
                  <a:srgbClr val="C00000"/>
                </a:solidFill>
                <a:latin typeface="Courier New" panose="02070309020205020404" pitchFamily="49" charset="0"/>
                <a:cs typeface="Courier New" panose="02070309020205020404" pitchFamily="49" charset="0"/>
              </a:rPr>
              <a:t>1</a:t>
            </a:r>
          </a:p>
          <a:p>
            <a:pPr marL="457200" lvl="1" indent="0">
              <a:buNone/>
            </a:pPr>
            <a:r>
              <a:rPr lang="en-US" sz="3200" dirty="0">
                <a:latin typeface="Courier New" panose="02070309020205020404" pitchFamily="49" charset="0"/>
                <a:cs typeface="Courier New" panose="02070309020205020404" pitchFamily="49" charset="0"/>
              </a:rPr>
              <a:t>		mask    	</a:t>
            </a:r>
            <a:r>
              <a:rPr lang="en-US" sz="3200" b="1" dirty="0">
                <a:solidFill>
                  <a:srgbClr val="0070C0"/>
                </a:solidFill>
                <a:latin typeface="Courier New" panose="02070309020205020404" pitchFamily="49" charset="0"/>
                <a:cs typeface="Courier New" panose="02070309020205020404" pitchFamily="49" charset="0"/>
              </a:rPr>
              <a:t>00</a:t>
            </a:r>
            <a:r>
              <a:rPr lang="en-US" sz="3200" dirty="0">
                <a:latin typeface="Courier New" panose="02070309020205020404" pitchFamily="49" charset="0"/>
                <a:cs typeface="Courier New" panose="02070309020205020404" pitchFamily="49" charset="0"/>
              </a:rPr>
              <a:t>1</a:t>
            </a:r>
            <a:r>
              <a:rPr lang="en-US" sz="3200" b="1" dirty="0">
                <a:solidFill>
                  <a:srgbClr val="0070C0"/>
                </a:solidFill>
                <a:latin typeface="Courier New" panose="02070309020205020404" pitchFamily="49" charset="0"/>
                <a:cs typeface="Courier New" panose="02070309020205020404" pitchFamily="49" charset="0"/>
              </a:rPr>
              <a:t>0</a:t>
            </a:r>
            <a:r>
              <a:rPr lang="en-US" sz="3200" dirty="0">
                <a:latin typeface="Courier New" panose="02070309020205020404" pitchFamily="49" charset="0"/>
                <a:cs typeface="Courier New" panose="02070309020205020404" pitchFamily="49" charset="0"/>
              </a:rPr>
              <a:t>11</a:t>
            </a:r>
            <a:r>
              <a:rPr lang="en-US" sz="3200" b="1" dirty="0">
                <a:solidFill>
                  <a:srgbClr val="0070C0"/>
                </a:solidFill>
                <a:latin typeface="Courier New" panose="02070309020205020404" pitchFamily="49" charset="0"/>
                <a:cs typeface="Courier New" panose="02070309020205020404" pitchFamily="49" charset="0"/>
              </a:rPr>
              <a:t>00</a:t>
            </a:r>
            <a:r>
              <a:rPr lang="en-US" sz="3200"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00</a:t>
            </a:r>
            <a:r>
              <a:rPr lang="en-US" sz="3200" dirty="0">
                <a:latin typeface="Courier New" panose="02070309020205020404" pitchFamily="49" charset="0"/>
                <a:cs typeface="Courier New" panose="02070309020205020404" pitchFamily="49" charset="0"/>
              </a:rPr>
              <a:t>11</a:t>
            </a:r>
            <a:r>
              <a:rPr lang="en-US" sz="3200" b="1" dirty="0">
                <a:solidFill>
                  <a:srgbClr val="0070C0"/>
                </a:solidFill>
                <a:latin typeface="Courier New" panose="02070309020205020404" pitchFamily="49" charset="0"/>
                <a:cs typeface="Courier New" panose="02070309020205020404" pitchFamily="49" charset="0"/>
              </a:rPr>
              <a:t>0</a:t>
            </a:r>
            <a:r>
              <a:rPr lang="en-US" sz="3200" dirty="0">
                <a:latin typeface="Courier New" panose="02070309020205020404" pitchFamily="49" charset="0"/>
                <a:cs typeface="Courier New" panose="02070309020205020404" pitchFamily="49" charset="0"/>
              </a:rPr>
              <a:t>11</a:t>
            </a:r>
            <a:r>
              <a:rPr lang="en-US" sz="3200" b="1" dirty="0">
                <a:solidFill>
                  <a:srgbClr val="0070C0"/>
                </a:solidFill>
                <a:latin typeface="Courier New" panose="02070309020205020404" pitchFamily="49" charset="0"/>
                <a:cs typeface="Courier New" panose="02070309020205020404" pitchFamily="49" charset="0"/>
              </a:rPr>
              <a:t>0</a:t>
            </a:r>
          </a:p>
          <a:p>
            <a:pPr marL="0" indent="0">
              <a:buNone/>
            </a:pPr>
            <a:r>
              <a:rPr lang="en-US" sz="3600" dirty="0">
                <a:latin typeface="Courier New" panose="02070309020205020404" pitchFamily="49" charset="0"/>
                <a:cs typeface="Courier New" panose="02070309020205020404" pitchFamily="49" charset="0"/>
              </a:rPr>
              <a:t>			----------------------</a:t>
            </a:r>
          </a:p>
          <a:p>
            <a:pPr marL="457200" lvl="1" indent="0">
              <a:buNone/>
            </a:pPr>
            <a:r>
              <a:rPr lang="en-US" sz="3200" dirty="0">
                <a:latin typeface="Courier New" panose="02070309020205020404" pitchFamily="49" charset="0"/>
                <a:cs typeface="Courier New" panose="02070309020205020404" pitchFamily="49" charset="0"/>
              </a:rPr>
              <a:t>	  	x &amp; mask: 	</a:t>
            </a:r>
            <a:r>
              <a:rPr lang="en-US" sz="3200" b="1" dirty="0">
                <a:solidFill>
                  <a:srgbClr val="C00000"/>
                </a:solidFill>
                <a:latin typeface="Courier New" panose="02070309020205020404" pitchFamily="49" charset="0"/>
                <a:cs typeface="Courier New" panose="02070309020205020404" pitchFamily="49" charset="0"/>
              </a:rPr>
              <a:t>00</a:t>
            </a:r>
            <a:r>
              <a:rPr lang="en-US" sz="3200" dirty="0">
                <a:latin typeface="Courier New" panose="02070309020205020404" pitchFamily="49" charset="0"/>
                <a:cs typeface="Courier New" panose="02070309020205020404" pitchFamily="49" charset="0"/>
              </a:rPr>
              <a:t>0</a:t>
            </a:r>
            <a:r>
              <a:rPr lang="en-US" sz="3200" b="1" dirty="0">
                <a:solidFill>
                  <a:srgbClr val="C00000"/>
                </a:solidFill>
                <a:latin typeface="Courier New" panose="02070309020205020404" pitchFamily="49" charset="0"/>
                <a:cs typeface="Courier New" panose="02070309020205020404" pitchFamily="49" charset="0"/>
              </a:rPr>
              <a:t>0</a:t>
            </a:r>
            <a:r>
              <a:rPr lang="en-US" sz="3200" dirty="0">
                <a:latin typeface="Courier New" panose="02070309020205020404" pitchFamily="49" charset="0"/>
                <a:cs typeface="Courier New" panose="02070309020205020404" pitchFamily="49" charset="0"/>
              </a:rPr>
              <a:t>10</a:t>
            </a:r>
            <a:r>
              <a:rPr lang="en-US" sz="3200" b="1" dirty="0">
                <a:solidFill>
                  <a:srgbClr val="C00000"/>
                </a:solidFill>
                <a:latin typeface="Courier New" panose="02070309020205020404" pitchFamily="49" charset="0"/>
                <a:cs typeface="Courier New" panose="02070309020205020404" pitchFamily="49" charset="0"/>
              </a:rPr>
              <a:t>00</a:t>
            </a:r>
            <a:r>
              <a:rPr lang="en-US" sz="3200" dirty="0">
                <a:latin typeface="Courier New" panose="02070309020205020404" pitchFamily="49" charset="0"/>
                <a:cs typeface="Courier New" panose="02070309020205020404" pitchFamily="49" charset="0"/>
              </a:rPr>
              <a:t> </a:t>
            </a:r>
            <a:r>
              <a:rPr lang="en-US" sz="3200" b="1" dirty="0">
                <a:solidFill>
                  <a:srgbClr val="C00000"/>
                </a:solidFill>
                <a:latin typeface="Courier New" panose="02070309020205020404" pitchFamily="49" charset="0"/>
                <a:cs typeface="Courier New" panose="02070309020205020404" pitchFamily="49" charset="0"/>
              </a:rPr>
              <a:t>00</a:t>
            </a:r>
            <a:r>
              <a:rPr lang="en-US" sz="3200" dirty="0">
                <a:latin typeface="Courier New" panose="02070309020205020404" pitchFamily="49" charset="0"/>
                <a:cs typeface="Courier New" panose="02070309020205020404" pitchFamily="49" charset="0"/>
              </a:rPr>
              <a:t>10</a:t>
            </a:r>
            <a:r>
              <a:rPr lang="en-US" sz="3200" b="1" dirty="0">
                <a:solidFill>
                  <a:srgbClr val="C00000"/>
                </a:solidFill>
                <a:latin typeface="Courier New" panose="02070309020205020404" pitchFamily="49" charset="0"/>
                <a:cs typeface="Courier New" panose="02070309020205020404" pitchFamily="49" charset="0"/>
              </a:rPr>
              <a:t>0</a:t>
            </a:r>
            <a:r>
              <a:rPr lang="en-US" sz="3200" dirty="0">
                <a:latin typeface="Courier New" panose="02070309020205020404" pitchFamily="49" charset="0"/>
                <a:cs typeface="Courier New" panose="02070309020205020404" pitchFamily="49" charset="0"/>
              </a:rPr>
              <a:t>01</a:t>
            </a:r>
            <a:r>
              <a:rPr lang="en-US" sz="3200" b="1" dirty="0">
                <a:solidFill>
                  <a:srgbClr val="C00000"/>
                </a:solidFill>
                <a:latin typeface="Courier New" panose="02070309020205020404" pitchFamily="49" charset="0"/>
                <a:cs typeface="Courier New" panose="02070309020205020404" pitchFamily="49" charset="0"/>
              </a:rPr>
              <a:t>0</a:t>
            </a:r>
            <a:r>
              <a:rPr lang="en-US" sz="3200" dirty="0">
                <a:latin typeface="Courier New" panose="02070309020205020404" pitchFamily="49" charset="0"/>
                <a:cs typeface="Courier New" panose="02070309020205020404" pitchFamily="49" charset="0"/>
              </a:rPr>
              <a:t> (2082)</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1156518" y="5605577"/>
            <a:ext cx="10197282" cy="461665"/>
          </a:xfrm>
          <a:prstGeom prst="rect">
            <a:avLst/>
          </a:prstGeom>
        </p:spPr>
        <p:txBody>
          <a:bodyPr wrap="square">
            <a:spAutoFit/>
          </a:bodyPr>
          <a:lstStyle/>
          <a:p>
            <a:r>
              <a:rPr lang="en-US" sz="2400" b="1" dirty="0">
                <a:solidFill>
                  <a:srgbClr val="0070C0"/>
                </a:solidFill>
              </a:rPr>
              <a:t>Masking bits to 0: turn some bits into 0 and keep other bits unchanged </a:t>
            </a:r>
            <a:endParaRPr lang="en-US" sz="3200" b="1" dirty="0">
              <a:solidFill>
                <a:srgbClr val="0070C0"/>
              </a:solidFill>
            </a:endParaRPr>
          </a:p>
        </p:txBody>
      </p:sp>
    </p:spTree>
    <p:extLst>
      <p:ext uri="{BB962C8B-B14F-4D97-AF65-F5344CB8AC3E}">
        <p14:creationId xmlns:p14="http://schemas.microsoft.com/office/powerpoint/2010/main" val="154119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3" y="88035"/>
            <a:ext cx="11185236" cy="937202"/>
          </a:xfrm>
        </p:spPr>
        <p:txBody>
          <a:bodyPr>
            <a:normAutofit/>
          </a:bodyPr>
          <a:lstStyle/>
          <a:p>
            <a:r>
              <a:rPr lang="en-US" dirty="0"/>
              <a:t>Bit masks:   0s -- </a:t>
            </a:r>
            <a:r>
              <a:rPr lang="en-US" i="1" dirty="0"/>
              <a:t>mask-off</a:t>
            </a:r>
            <a:r>
              <a:rPr lang="en-US" dirty="0"/>
              <a:t>     1s – </a:t>
            </a:r>
            <a:r>
              <a:rPr lang="en-US" i="1" dirty="0"/>
              <a:t>show through</a:t>
            </a:r>
            <a:r>
              <a:rPr lang="en-US" dirty="0"/>
              <a:t> </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9" name="Rectangle 8"/>
          <p:cNvSpPr/>
          <p:nvPr/>
        </p:nvSpPr>
        <p:spPr>
          <a:xfrm>
            <a:off x="5978238" y="1120384"/>
            <a:ext cx="5788891" cy="5293757"/>
          </a:xfrm>
          <a:prstGeom prst="rect">
            <a:avLst/>
          </a:prstGeom>
        </p:spPr>
        <p:txBody>
          <a:bodyPr wrap="square">
            <a:spAutoFit/>
          </a:bodyPr>
          <a:lstStyle/>
          <a:p>
            <a:pPr marL="457200" indent="-457200">
              <a:buFont typeface="Arial" panose="020B0604020202020204" pitchFamily="34" charset="0"/>
              <a:buChar char="•"/>
            </a:pPr>
            <a:r>
              <a:rPr lang="en-US" sz="2800" dirty="0"/>
              <a:t>Masks can be built up by operating on several flags using inclusive OR:</a:t>
            </a:r>
          </a:p>
          <a:p>
            <a:endParaRPr lang="en-US" sz="1100" dirty="0"/>
          </a:p>
          <a:p>
            <a:pPr marL="396875"/>
            <a:r>
              <a:rPr lang="en-US" sz="2800" dirty="0"/>
              <a:t>flag1 = 00000001</a:t>
            </a:r>
          </a:p>
          <a:p>
            <a:pPr marL="396875"/>
            <a:r>
              <a:rPr lang="en-US" sz="2800" dirty="0"/>
              <a:t>flag2 = 00000010</a:t>
            </a:r>
          </a:p>
          <a:p>
            <a:pPr marL="396875"/>
            <a:r>
              <a:rPr lang="en-US" sz="2800" dirty="0"/>
              <a:t>flag3 = 00000100</a:t>
            </a:r>
          </a:p>
          <a:p>
            <a:pPr marL="396875"/>
            <a:endParaRPr lang="en-US" sz="900" dirty="0"/>
          </a:p>
          <a:p>
            <a:pPr marL="396875"/>
            <a:r>
              <a:rPr lang="en-US" sz="2800" dirty="0"/>
              <a:t>mask = flag1 | flag2 | flag3</a:t>
            </a:r>
          </a:p>
          <a:p>
            <a:pPr marL="396875"/>
            <a:endParaRPr lang="en-US" sz="1000" dirty="0"/>
          </a:p>
          <a:p>
            <a:pPr marL="396875"/>
            <a:r>
              <a:rPr lang="en-US" sz="2800" dirty="0"/>
              <a:t>mask == 00000111</a:t>
            </a:r>
          </a:p>
          <a:p>
            <a:pPr marL="457200" indent="-457200">
              <a:buFont typeface="Arial" panose="020B0604020202020204" pitchFamily="34" charset="0"/>
              <a:buChar char="•"/>
            </a:pPr>
            <a:r>
              <a:rPr lang="en-US" sz="2800" dirty="0"/>
              <a:t>Left-shift 1s if you know bit indexes</a:t>
            </a:r>
          </a:p>
          <a:p>
            <a:endParaRPr lang="en-US" sz="1600" dirty="0"/>
          </a:p>
          <a:p>
            <a:pPr marL="341313"/>
            <a:r>
              <a:rPr lang="en-US" sz="2800" dirty="0"/>
              <a:t>/* allows bit 2, bit 5, and bit 10 */</a:t>
            </a:r>
          </a:p>
          <a:p>
            <a:pPr marL="341313"/>
            <a:r>
              <a:rPr lang="en-US" sz="2800" dirty="0"/>
              <a:t>mask = (1&lt;&lt;2) | (1&lt;&lt;5) | (1&lt;&lt;10)</a:t>
            </a:r>
          </a:p>
        </p:txBody>
      </p:sp>
      <p:sp>
        <p:nvSpPr>
          <p:cNvPr id="11" name="Rectangle 10"/>
          <p:cNvSpPr/>
          <p:nvPr/>
        </p:nvSpPr>
        <p:spPr>
          <a:xfrm>
            <a:off x="212436" y="1191491"/>
            <a:ext cx="5733473" cy="4955203"/>
          </a:xfrm>
          <a:prstGeom prst="rect">
            <a:avLst/>
          </a:prstGeom>
        </p:spPr>
        <p:txBody>
          <a:bodyPr wrap="square">
            <a:spAutoFit/>
          </a:bodyPr>
          <a:lstStyle/>
          <a:p>
            <a:pPr marL="457200" indent="-457200">
              <a:buFont typeface="Arial" panose="020B0604020202020204" pitchFamily="34" charset="0"/>
              <a:buChar char="•"/>
            </a:pPr>
            <a:r>
              <a:rPr lang="en-US" sz="2800" dirty="0"/>
              <a:t>Consider the following mask, and two bit strings from which we want to extract the final bit:</a:t>
            </a:r>
          </a:p>
          <a:p>
            <a:endParaRPr lang="en-US" sz="1200" dirty="0"/>
          </a:p>
          <a:p>
            <a:pPr marL="396875"/>
            <a:r>
              <a:rPr lang="en-US" sz="2800" dirty="0"/>
              <a:t>mask   = </a:t>
            </a:r>
            <a:r>
              <a:rPr lang="en-US" sz="2800" dirty="0">
                <a:solidFill>
                  <a:srgbClr val="00B0F0"/>
                </a:solidFill>
              </a:rPr>
              <a:t>0000</a:t>
            </a:r>
            <a:r>
              <a:rPr lang="en-US" sz="2800" dirty="0"/>
              <a:t>1</a:t>
            </a:r>
            <a:r>
              <a:rPr lang="en-US" sz="2800" dirty="0">
                <a:solidFill>
                  <a:srgbClr val="00B0F0"/>
                </a:solidFill>
              </a:rPr>
              <a:t>000</a:t>
            </a:r>
            <a:endParaRPr lang="en-US" sz="2800" dirty="0"/>
          </a:p>
          <a:p>
            <a:pPr marL="396875"/>
            <a:r>
              <a:rPr lang="en-US" sz="2800" dirty="0"/>
              <a:t>value1 = </a:t>
            </a:r>
            <a:r>
              <a:rPr lang="en-US" sz="2800" dirty="0">
                <a:solidFill>
                  <a:srgbClr val="00B0F0"/>
                </a:solidFill>
              </a:rPr>
              <a:t>1001</a:t>
            </a:r>
            <a:r>
              <a:rPr lang="en-US" sz="2800" dirty="0"/>
              <a:t>1</a:t>
            </a:r>
            <a:r>
              <a:rPr lang="en-US" sz="2800" dirty="0">
                <a:solidFill>
                  <a:srgbClr val="00B0F0"/>
                </a:solidFill>
              </a:rPr>
              <a:t>101</a:t>
            </a:r>
            <a:endParaRPr lang="en-US" sz="2800" dirty="0"/>
          </a:p>
          <a:p>
            <a:pPr marL="396875"/>
            <a:r>
              <a:rPr lang="en-US" sz="2800" dirty="0"/>
              <a:t>value2 = </a:t>
            </a:r>
            <a:r>
              <a:rPr lang="en-US" sz="2800" dirty="0">
                <a:solidFill>
                  <a:srgbClr val="00B0F0"/>
                </a:solidFill>
              </a:rPr>
              <a:t>1001</a:t>
            </a:r>
            <a:r>
              <a:rPr lang="en-US" sz="2800" dirty="0"/>
              <a:t>0</a:t>
            </a:r>
            <a:r>
              <a:rPr lang="en-US" sz="2800" dirty="0">
                <a:solidFill>
                  <a:srgbClr val="00B0F0"/>
                </a:solidFill>
              </a:rPr>
              <a:t>110</a:t>
            </a:r>
            <a:endParaRPr lang="en-US" sz="2800" dirty="0"/>
          </a:p>
          <a:p>
            <a:pPr marL="396875"/>
            <a:endParaRPr lang="en-US" sz="1200" dirty="0"/>
          </a:p>
          <a:p>
            <a:pPr marL="396875"/>
            <a:r>
              <a:rPr lang="en-US" sz="2800" dirty="0"/>
              <a:t>mask &amp; value1 == </a:t>
            </a:r>
            <a:r>
              <a:rPr lang="en-US" sz="2800" dirty="0">
                <a:solidFill>
                  <a:srgbClr val="00B0F0"/>
                </a:solidFill>
              </a:rPr>
              <a:t>0000</a:t>
            </a:r>
            <a:r>
              <a:rPr lang="en-US" sz="2800" dirty="0"/>
              <a:t>1</a:t>
            </a:r>
            <a:r>
              <a:rPr lang="en-US" sz="2800" dirty="0">
                <a:solidFill>
                  <a:srgbClr val="00B0F0"/>
                </a:solidFill>
              </a:rPr>
              <a:t>000</a:t>
            </a:r>
            <a:endParaRPr lang="en-US" sz="2800" dirty="0"/>
          </a:p>
          <a:p>
            <a:pPr marL="396875"/>
            <a:r>
              <a:rPr lang="en-US" sz="2800" dirty="0"/>
              <a:t>mask &amp; value2 == </a:t>
            </a:r>
            <a:r>
              <a:rPr lang="en-US" sz="2800" dirty="0">
                <a:solidFill>
                  <a:srgbClr val="00B0F0"/>
                </a:solidFill>
              </a:rPr>
              <a:t>0000</a:t>
            </a:r>
            <a:r>
              <a:rPr lang="en-US" sz="2800" dirty="0"/>
              <a:t>0</a:t>
            </a:r>
            <a:r>
              <a:rPr lang="en-US" sz="2800" dirty="0">
                <a:solidFill>
                  <a:srgbClr val="00B0F0"/>
                </a:solidFill>
              </a:rPr>
              <a:t>000</a:t>
            </a:r>
            <a:endParaRPr lang="en-US" sz="2800" dirty="0"/>
          </a:p>
          <a:p>
            <a:endParaRPr lang="en-US" sz="1200" dirty="0"/>
          </a:p>
          <a:p>
            <a:r>
              <a:rPr lang="en-US" sz="2800" dirty="0"/>
              <a:t>The mask </a:t>
            </a:r>
            <a:r>
              <a:rPr lang="en-US" sz="2800" i="1" dirty="0" err="1"/>
              <a:t>mask</a:t>
            </a:r>
            <a:r>
              <a:rPr lang="en-US" sz="2800" i="1" dirty="0"/>
              <a:t> off</a:t>
            </a:r>
            <a:r>
              <a:rPr lang="en-US" sz="2800" dirty="0"/>
              <a:t> the first seven bits and only let the last bit show through</a:t>
            </a:r>
          </a:p>
        </p:txBody>
      </p:sp>
    </p:spTree>
    <p:extLst>
      <p:ext uri="{BB962C8B-B14F-4D97-AF65-F5344CB8AC3E}">
        <p14:creationId xmlns:p14="http://schemas.microsoft.com/office/powerpoint/2010/main" val="355667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 string: a stream of 0s and 1s.</a:t>
            </a:r>
          </a:p>
        </p:txBody>
      </p:sp>
      <p:sp>
        <p:nvSpPr>
          <p:cNvPr id="3" name="Text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220748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59848"/>
            <a:ext cx="3093720" cy="1325563"/>
          </a:xfrm>
        </p:spPr>
        <p:txBody>
          <a:bodyPr/>
          <a:lstStyle/>
          <a:p>
            <a:r>
              <a:rPr lang="en-US" dirty="0"/>
              <a:t>Examples</a:t>
            </a:r>
          </a:p>
        </p:txBody>
      </p:sp>
      <p:sp>
        <p:nvSpPr>
          <p:cNvPr id="3" name="Content Placeholder 2"/>
          <p:cNvSpPr>
            <a:spLocks noGrp="1"/>
          </p:cNvSpPr>
          <p:nvPr>
            <p:ph idx="1"/>
          </p:nvPr>
        </p:nvSpPr>
        <p:spPr>
          <a:xfrm>
            <a:off x="838200" y="1317625"/>
            <a:ext cx="10515600" cy="4351338"/>
          </a:xfrm>
        </p:spPr>
        <p:txBody>
          <a:bodyPr>
            <a:normAutofit fontScale="92500" lnSpcReduction="10000"/>
          </a:bodyPr>
          <a:lstStyle/>
          <a:p>
            <a:pPr marL="457200" lvl="1" indent="0">
              <a:buNone/>
            </a:pPr>
            <a:r>
              <a:rPr lang="en-US" sz="3200" dirty="0">
                <a:latin typeface="Courier New" panose="02070309020205020404" pitchFamily="49" charset="0"/>
                <a:cs typeface="Courier New" panose="02070309020205020404" pitchFamily="49" charset="0"/>
              </a:rPr>
              <a:t>x 			00</a:t>
            </a:r>
            <a:r>
              <a:rPr lang="en-US" sz="3200" b="1" dirty="0">
                <a:solidFill>
                  <a:srgbClr val="C00000"/>
                </a:solidFill>
                <a:latin typeface="Courier New" panose="02070309020205020404" pitchFamily="49" charset="0"/>
                <a:cs typeface="Courier New" panose="02070309020205020404" pitchFamily="49" charset="0"/>
              </a:rPr>
              <a:t>0</a:t>
            </a:r>
            <a:r>
              <a:rPr lang="en-US" sz="3200" dirty="0">
                <a:latin typeface="Courier New" panose="02070309020205020404" pitchFamily="49" charset="0"/>
                <a:cs typeface="Courier New" panose="02070309020205020404" pitchFamily="49" charset="0"/>
              </a:rPr>
              <a:t>1</a:t>
            </a:r>
            <a:r>
              <a:rPr lang="en-US" sz="3200" b="1" dirty="0">
                <a:solidFill>
                  <a:srgbClr val="C00000"/>
                </a:solidFill>
                <a:latin typeface="Courier New" panose="02070309020205020404" pitchFamily="49" charset="0"/>
                <a:cs typeface="Courier New" panose="02070309020205020404" pitchFamily="49" charset="0"/>
              </a:rPr>
              <a:t>10</a:t>
            </a:r>
            <a:r>
              <a:rPr lang="en-US" sz="3200" dirty="0">
                <a:latin typeface="Courier New" panose="02070309020205020404" pitchFamily="49" charset="0"/>
                <a:cs typeface="Courier New" panose="02070309020205020404" pitchFamily="49" charset="0"/>
              </a:rPr>
              <a:t>10 11</a:t>
            </a:r>
            <a:r>
              <a:rPr lang="en-US" sz="3200" b="1" dirty="0">
                <a:solidFill>
                  <a:srgbClr val="C00000"/>
                </a:solidFill>
                <a:latin typeface="Courier New" panose="02070309020205020404" pitchFamily="49" charset="0"/>
                <a:cs typeface="Courier New" panose="02070309020205020404" pitchFamily="49" charset="0"/>
              </a:rPr>
              <a:t>10</a:t>
            </a:r>
            <a:r>
              <a:rPr lang="en-US" sz="3200" dirty="0">
                <a:latin typeface="Courier New" panose="02070309020205020404" pitchFamily="49" charset="0"/>
                <a:cs typeface="Courier New" panose="02070309020205020404" pitchFamily="49" charset="0"/>
              </a:rPr>
              <a:t>1</a:t>
            </a:r>
            <a:r>
              <a:rPr lang="en-US" sz="3200" b="1" dirty="0">
                <a:solidFill>
                  <a:srgbClr val="C00000"/>
                </a:solidFill>
                <a:latin typeface="Courier New" panose="02070309020205020404" pitchFamily="49" charset="0"/>
                <a:cs typeface="Courier New" panose="02070309020205020404" pitchFamily="49" charset="0"/>
              </a:rPr>
              <a:t>01</a:t>
            </a:r>
            <a:r>
              <a:rPr lang="en-US" sz="3200" dirty="0">
                <a:latin typeface="Courier New" panose="02070309020205020404" pitchFamily="49" charset="0"/>
                <a:cs typeface="Courier New" panose="02070309020205020404" pitchFamily="49" charset="0"/>
              </a:rPr>
              <a:t>1</a:t>
            </a:r>
          </a:p>
          <a:p>
            <a:pPr marL="457200" lvl="1" indent="0">
              <a:buNone/>
            </a:pPr>
            <a:r>
              <a:rPr lang="en-US" sz="3200" dirty="0">
                <a:latin typeface="Courier New" panose="02070309020205020404" pitchFamily="49" charset="0"/>
                <a:cs typeface="Courier New" panose="02070309020205020404" pitchFamily="49" charset="0"/>
              </a:rPr>
              <a:t>mask  		00</a:t>
            </a:r>
            <a:r>
              <a:rPr lang="en-US" sz="3200" b="1" dirty="0">
                <a:solidFill>
                  <a:srgbClr val="0070C0"/>
                </a:solidFill>
                <a:latin typeface="Courier New" panose="02070309020205020404" pitchFamily="49" charset="0"/>
                <a:cs typeface="Courier New" panose="02070309020205020404" pitchFamily="49" charset="0"/>
              </a:rPr>
              <a:t>1</a:t>
            </a:r>
            <a:r>
              <a:rPr lang="en-US" sz="3200" dirty="0">
                <a:latin typeface="Courier New" panose="02070309020205020404" pitchFamily="49" charset="0"/>
                <a:cs typeface="Courier New" panose="02070309020205020404" pitchFamily="49" charset="0"/>
              </a:rPr>
              <a:t>0</a:t>
            </a:r>
            <a:r>
              <a:rPr lang="en-US" sz="3200" b="1" dirty="0">
                <a:solidFill>
                  <a:srgbClr val="0070C0"/>
                </a:solidFill>
                <a:latin typeface="Courier New" panose="02070309020205020404" pitchFamily="49" charset="0"/>
                <a:cs typeface="Courier New" panose="02070309020205020404" pitchFamily="49" charset="0"/>
              </a:rPr>
              <a:t>11</a:t>
            </a:r>
            <a:r>
              <a:rPr lang="en-US" sz="3200" dirty="0">
                <a:latin typeface="Courier New" panose="02070309020205020404" pitchFamily="49" charset="0"/>
                <a:cs typeface="Courier New" panose="02070309020205020404" pitchFamily="49" charset="0"/>
              </a:rPr>
              <a:t>00 00</a:t>
            </a:r>
            <a:r>
              <a:rPr lang="en-US" sz="3200" b="1" dirty="0">
                <a:solidFill>
                  <a:srgbClr val="0070C0"/>
                </a:solidFill>
                <a:latin typeface="Courier New" panose="02070309020205020404" pitchFamily="49" charset="0"/>
                <a:cs typeface="Courier New" panose="02070309020205020404" pitchFamily="49" charset="0"/>
              </a:rPr>
              <a:t>11</a:t>
            </a:r>
            <a:r>
              <a:rPr lang="en-US" sz="3200" dirty="0">
                <a:latin typeface="Courier New" panose="02070309020205020404" pitchFamily="49" charset="0"/>
                <a:cs typeface="Courier New" panose="02070309020205020404" pitchFamily="49" charset="0"/>
              </a:rPr>
              <a:t>0</a:t>
            </a:r>
            <a:r>
              <a:rPr lang="en-US" sz="3200" b="1" dirty="0">
                <a:solidFill>
                  <a:srgbClr val="0070C0"/>
                </a:solidFill>
                <a:latin typeface="Courier New" panose="02070309020205020404" pitchFamily="49" charset="0"/>
                <a:cs typeface="Courier New" panose="02070309020205020404" pitchFamily="49" charset="0"/>
              </a:rPr>
              <a:t>11</a:t>
            </a:r>
            <a:r>
              <a:rPr lang="en-US" sz="3200" dirty="0">
                <a:latin typeface="Courier New" panose="02070309020205020404" pitchFamily="49" charset="0"/>
                <a:cs typeface="Courier New" panose="02070309020205020404" pitchFamily="49" charset="0"/>
              </a:rPr>
              <a:t>0</a:t>
            </a:r>
          </a:p>
          <a:p>
            <a:pPr marL="0" indent="0">
              <a:buNone/>
            </a:pPr>
            <a:r>
              <a:rPr lang="en-US" sz="3600" dirty="0">
                <a:latin typeface="Courier New" panose="02070309020205020404" pitchFamily="49" charset="0"/>
                <a:cs typeface="Courier New" panose="02070309020205020404" pitchFamily="49" charset="0"/>
              </a:rPr>
              <a:t>			-------------------------</a:t>
            </a:r>
          </a:p>
          <a:p>
            <a:pPr marL="457200" lvl="1" indent="0">
              <a:buNone/>
            </a:pPr>
            <a:r>
              <a:rPr lang="en-US" sz="3200" dirty="0">
                <a:latin typeface="Courier New" panose="02070309020205020404" pitchFamily="49" charset="0"/>
                <a:cs typeface="Courier New" panose="02070309020205020404" pitchFamily="49" charset="0"/>
              </a:rPr>
              <a:t>x | mask:		00</a:t>
            </a:r>
            <a:r>
              <a:rPr lang="en-US" sz="3200" b="1" dirty="0">
                <a:solidFill>
                  <a:srgbClr val="C00000"/>
                </a:solidFill>
                <a:latin typeface="Courier New" panose="02070309020205020404" pitchFamily="49" charset="0"/>
                <a:cs typeface="Courier New" panose="02070309020205020404" pitchFamily="49" charset="0"/>
              </a:rPr>
              <a:t>1</a:t>
            </a:r>
            <a:r>
              <a:rPr lang="en-US" sz="3200" dirty="0">
                <a:latin typeface="Courier New" panose="02070309020205020404" pitchFamily="49" charset="0"/>
                <a:cs typeface="Courier New" panose="02070309020205020404" pitchFamily="49" charset="0"/>
              </a:rPr>
              <a:t>1</a:t>
            </a:r>
            <a:r>
              <a:rPr lang="en-US" sz="3200" b="1" dirty="0">
                <a:solidFill>
                  <a:srgbClr val="C00000"/>
                </a:solidFill>
                <a:latin typeface="Courier New" panose="02070309020205020404" pitchFamily="49" charset="0"/>
                <a:cs typeface="Courier New" panose="02070309020205020404" pitchFamily="49" charset="0"/>
              </a:rPr>
              <a:t>11</a:t>
            </a:r>
            <a:r>
              <a:rPr lang="en-US" sz="3200" dirty="0">
                <a:latin typeface="Courier New" panose="02070309020205020404" pitchFamily="49" charset="0"/>
                <a:cs typeface="Courier New" panose="02070309020205020404" pitchFamily="49" charset="0"/>
              </a:rPr>
              <a:t>10 11</a:t>
            </a:r>
            <a:r>
              <a:rPr lang="en-US" sz="3200" b="1" dirty="0">
                <a:solidFill>
                  <a:srgbClr val="C00000"/>
                </a:solidFill>
                <a:latin typeface="Courier New" panose="02070309020205020404" pitchFamily="49" charset="0"/>
                <a:cs typeface="Courier New" panose="02070309020205020404" pitchFamily="49" charset="0"/>
              </a:rPr>
              <a:t>11</a:t>
            </a:r>
            <a:r>
              <a:rPr lang="en-US" sz="3200" dirty="0">
                <a:latin typeface="Courier New" panose="02070309020205020404" pitchFamily="49" charset="0"/>
                <a:cs typeface="Courier New" panose="02070309020205020404" pitchFamily="49" charset="0"/>
              </a:rPr>
              <a:t>1</a:t>
            </a:r>
            <a:r>
              <a:rPr lang="en-US" sz="3200" b="1" dirty="0">
                <a:solidFill>
                  <a:srgbClr val="C00000"/>
                </a:solidFill>
                <a:latin typeface="Courier New" panose="02070309020205020404" pitchFamily="49" charset="0"/>
                <a:cs typeface="Courier New" panose="02070309020205020404" pitchFamily="49" charset="0"/>
              </a:rPr>
              <a:t>11</a:t>
            </a:r>
            <a:r>
              <a:rPr lang="en-US" sz="3200" dirty="0">
                <a:latin typeface="Courier New" panose="02070309020205020404" pitchFamily="49" charset="0"/>
                <a:cs typeface="Courier New" panose="02070309020205020404" pitchFamily="49" charset="0"/>
              </a:rPr>
              <a:t>1 (16127)</a:t>
            </a:r>
          </a:p>
          <a:p>
            <a:pPr marL="457200" lvl="1" indent="0">
              <a:buNone/>
            </a:pPr>
            <a:r>
              <a:rPr lang="en-US" sz="3200" dirty="0">
                <a:latin typeface="Courier New" panose="02070309020205020404" pitchFamily="49" charset="0"/>
                <a:cs typeface="Courier New" panose="02070309020205020404" pitchFamily="49" charset="0"/>
              </a:rPr>
              <a:t>		</a:t>
            </a:r>
          </a:p>
          <a:p>
            <a:pPr marL="457200" lvl="1" indent="0">
              <a:buNone/>
            </a:pPr>
            <a:r>
              <a:rPr lang="en-US" sz="3200" dirty="0">
                <a:latin typeface="Courier New" panose="02070309020205020404" pitchFamily="49" charset="0"/>
                <a:cs typeface="Courier New" panose="02070309020205020404" pitchFamily="49" charset="0"/>
              </a:rPr>
              <a:t>x 			00</a:t>
            </a:r>
            <a:r>
              <a:rPr lang="en-US" sz="3200" b="1" dirty="0">
                <a:solidFill>
                  <a:srgbClr val="C00000"/>
                </a:solidFill>
                <a:latin typeface="Courier New" panose="02070309020205020404" pitchFamily="49" charset="0"/>
                <a:cs typeface="Courier New" panose="02070309020205020404" pitchFamily="49" charset="0"/>
              </a:rPr>
              <a:t>0</a:t>
            </a:r>
            <a:r>
              <a:rPr lang="en-US" sz="3200" dirty="0">
                <a:latin typeface="Courier New" panose="02070309020205020404" pitchFamily="49" charset="0"/>
                <a:cs typeface="Courier New" panose="02070309020205020404" pitchFamily="49" charset="0"/>
              </a:rPr>
              <a:t>1</a:t>
            </a:r>
            <a:r>
              <a:rPr lang="en-US" sz="3200" b="1" dirty="0">
                <a:solidFill>
                  <a:srgbClr val="C00000"/>
                </a:solidFill>
                <a:latin typeface="Courier New" panose="02070309020205020404" pitchFamily="49" charset="0"/>
                <a:cs typeface="Courier New" panose="02070309020205020404" pitchFamily="49" charset="0"/>
              </a:rPr>
              <a:t>10</a:t>
            </a:r>
            <a:r>
              <a:rPr lang="en-US" sz="3200" dirty="0">
                <a:latin typeface="Courier New" panose="02070309020205020404" pitchFamily="49" charset="0"/>
                <a:cs typeface="Courier New" panose="02070309020205020404" pitchFamily="49" charset="0"/>
              </a:rPr>
              <a:t>10 11</a:t>
            </a:r>
            <a:r>
              <a:rPr lang="en-US" sz="3200" b="1" dirty="0">
                <a:solidFill>
                  <a:srgbClr val="C00000"/>
                </a:solidFill>
                <a:latin typeface="Courier New" panose="02070309020205020404" pitchFamily="49" charset="0"/>
                <a:cs typeface="Courier New" panose="02070309020205020404" pitchFamily="49" charset="0"/>
              </a:rPr>
              <a:t>10</a:t>
            </a:r>
            <a:r>
              <a:rPr lang="en-US" sz="3200" dirty="0">
                <a:latin typeface="Courier New" panose="02070309020205020404" pitchFamily="49" charset="0"/>
                <a:cs typeface="Courier New" panose="02070309020205020404" pitchFamily="49" charset="0"/>
              </a:rPr>
              <a:t>1</a:t>
            </a:r>
            <a:r>
              <a:rPr lang="en-US" sz="3200" b="1" dirty="0">
                <a:solidFill>
                  <a:srgbClr val="C00000"/>
                </a:solidFill>
                <a:latin typeface="Courier New" panose="02070309020205020404" pitchFamily="49" charset="0"/>
                <a:cs typeface="Courier New" panose="02070309020205020404" pitchFamily="49" charset="0"/>
              </a:rPr>
              <a:t>01</a:t>
            </a:r>
            <a:r>
              <a:rPr lang="en-US" sz="3200" dirty="0">
                <a:latin typeface="Courier New" panose="02070309020205020404" pitchFamily="49" charset="0"/>
                <a:cs typeface="Courier New" panose="02070309020205020404" pitchFamily="49" charset="0"/>
              </a:rPr>
              <a:t>1</a:t>
            </a:r>
          </a:p>
          <a:p>
            <a:pPr marL="457200" lvl="1" indent="0">
              <a:buNone/>
            </a:pPr>
            <a:r>
              <a:rPr lang="en-US" sz="3200" dirty="0">
                <a:latin typeface="Courier New" panose="02070309020205020404" pitchFamily="49" charset="0"/>
                <a:cs typeface="Courier New" panose="02070309020205020404" pitchFamily="49" charset="0"/>
              </a:rPr>
              <a:t>mask   		00</a:t>
            </a:r>
            <a:r>
              <a:rPr lang="en-US" sz="3200" b="1" dirty="0">
                <a:solidFill>
                  <a:srgbClr val="0070C0"/>
                </a:solidFill>
                <a:latin typeface="Courier New" panose="02070309020205020404" pitchFamily="49" charset="0"/>
                <a:cs typeface="Courier New" panose="02070309020205020404" pitchFamily="49" charset="0"/>
              </a:rPr>
              <a:t>1</a:t>
            </a:r>
            <a:r>
              <a:rPr lang="en-US" sz="3200" dirty="0">
                <a:latin typeface="Courier New" panose="02070309020205020404" pitchFamily="49" charset="0"/>
                <a:cs typeface="Courier New" panose="02070309020205020404" pitchFamily="49" charset="0"/>
              </a:rPr>
              <a:t>0</a:t>
            </a:r>
            <a:r>
              <a:rPr lang="en-US" sz="3200" b="1" dirty="0">
                <a:solidFill>
                  <a:srgbClr val="0070C0"/>
                </a:solidFill>
                <a:latin typeface="Courier New" panose="02070309020205020404" pitchFamily="49" charset="0"/>
                <a:cs typeface="Courier New" panose="02070309020205020404" pitchFamily="49" charset="0"/>
              </a:rPr>
              <a:t>11</a:t>
            </a:r>
            <a:r>
              <a:rPr lang="en-US" sz="3200" dirty="0">
                <a:latin typeface="Courier New" panose="02070309020205020404" pitchFamily="49" charset="0"/>
                <a:cs typeface="Courier New" panose="02070309020205020404" pitchFamily="49" charset="0"/>
              </a:rPr>
              <a:t>00 00</a:t>
            </a:r>
            <a:r>
              <a:rPr lang="en-US" sz="3200" b="1" dirty="0">
                <a:solidFill>
                  <a:srgbClr val="0070C0"/>
                </a:solidFill>
                <a:latin typeface="Courier New" panose="02070309020205020404" pitchFamily="49" charset="0"/>
                <a:cs typeface="Courier New" panose="02070309020205020404" pitchFamily="49" charset="0"/>
              </a:rPr>
              <a:t>11</a:t>
            </a:r>
            <a:r>
              <a:rPr lang="en-US" sz="3200" dirty="0">
                <a:latin typeface="Courier New" panose="02070309020205020404" pitchFamily="49" charset="0"/>
                <a:cs typeface="Courier New" panose="02070309020205020404" pitchFamily="49" charset="0"/>
              </a:rPr>
              <a:t>0</a:t>
            </a:r>
            <a:r>
              <a:rPr lang="en-US" sz="3200" b="1" dirty="0">
                <a:solidFill>
                  <a:srgbClr val="0070C0"/>
                </a:solidFill>
                <a:latin typeface="Courier New" panose="02070309020205020404" pitchFamily="49" charset="0"/>
                <a:cs typeface="Courier New" panose="02070309020205020404" pitchFamily="49" charset="0"/>
              </a:rPr>
              <a:t>11</a:t>
            </a:r>
            <a:r>
              <a:rPr lang="en-US" sz="3200" dirty="0">
                <a:latin typeface="Courier New" panose="02070309020205020404" pitchFamily="49" charset="0"/>
                <a:cs typeface="Courier New" panose="02070309020205020404" pitchFamily="49" charset="0"/>
              </a:rPr>
              <a:t>0</a:t>
            </a:r>
          </a:p>
          <a:p>
            <a:pPr marL="0" indent="0">
              <a:buNone/>
            </a:pPr>
            <a:r>
              <a:rPr lang="en-US" sz="3600" dirty="0">
                <a:latin typeface="Courier New" panose="02070309020205020404" pitchFamily="49" charset="0"/>
                <a:cs typeface="Courier New" panose="02070309020205020404" pitchFamily="49" charset="0"/>
              </a:rPr>
              <a:t>			-------------------------</a:t>
            </a:r>
          </a:p>
          <a:p>
            <a:pPr marL="457200" lvl="1" indent="0">
              <a:buNone/>
            </a:pPr>
            <a:r>
              <a:rPr lang="en-US" sz="3200" dirty="0">
                <a:latin typeface="Courier New" panose="02070309020205020404" pitchFamily="49" charset="0"/>
                <a:cs typeface="Courier New" panose="02070309020205020404" pitchFamily="49" charset="0"/>
              </a:rPr>
              <a:t>x ^ mask: 	00</a:t>
            </a:r>
            <a:r>
              <a:rPr lang="en-US" sz="3200" b="1" dirty="0">
                <a:solidFill>
                  <a:srgbClr val="C00000"/>
                </a:solidFill>
                <a:latin typeface="Courier New" panose="02070309020205020404" pitchFamily="49" charset="0"/>
                <a:cs typeface="Courier New" panose="02070309020205020404" pitchFamily="49" charset="0"/>
              </a:rPr>
              <a:t>1</a:t>
            </a:r>
            <a:r>
              <a:rPr lang="en-US" sz="3200" dirty="0">
                <a:latin typeface="Courier New" panose="02070309020205020404" pitchFamily="49" charset="0"/>
                <a:cs typeface="Courier New" panose="02070309020205020404" pitchFamily="49" charset="0"/>
              </a:rPr>
              <a:t>1</a:t>
            </a:r>
            <a:r>
              <a:rPr lang="en-US" sz="3200" b="1" dirty="0">
                <a:solidFill>
                  <a:srgbClr val="C00000"/>
                </a:solidFill>
                <a:latin typeface="Courier New" panose="02070309020205020404" pitchFamily="49" charset="0"/>
                <a:cs typeface="Courier New" panose="02070309020205020404" pitchFamily="49" charset="0"/>
              </a:rPr>
              <a:t>01</a:t>
            </a:r>
            <a:r>
              <a:rPr lang="en-US" sz="3200" dirty="0">
                <a:latin typeface="Courier New" panose="02070309020205020404" pitchFamily="49" charset="0"/>
                <a:cs typeface="Courier New" panose="02070309020205020404" pitchFamily="49" charset="0"/>
              </a:rPr>
              <a:t>10 11</a:t>
            </a:r>
            <a:r>
              <a:rPr lang="en-US" sz="3200" b="1" dirty="0">
                <a:solidFill>
                  <a:srgbClr val="C00000"/>
                </a:solidFill>
                <a:latin typeface="Courier New" panose="02070309020205020404" pitchFamily="49" charset="0"/>
                <a:cs typeface="Courier New" panose="02070309020205020404" pitchFamily="49" charset="0"/>
              </a:rPr>
              <a:t>01</a:t>
            </a:r>
            <a:r>
              <a:rPr lang="en-US" sz="3200" dirty="0">
                <a:latin typeface="Courier New" panose="02070309020205020404" pitchFamily="49" charset="0"/>
                <a:cs typeface="Courier New" panose="02070309020205020404" pitchFamily="49" charset="0"/>
              </a:rPr>
              <a:t>1</a:t>
            </a:r>
            <a:r>
              <a:rPr lang="en-US" sz="3200" b="1" dirty="0">
                <a:solidFill>
                  <a:srgbClr val="C00000"/>
                </a:solidFill>
                <a:latin typeface="Courier New" panose="02070309020205020404" pitchFamily="49" charset="0"/>
                <a:cs typeface="Courier New" panose="02070309020205020404" pitchFamily="49" charset="0"/>
              </a:rPr>
              <a:t>10</a:t>
            </a:r>
            <a:r>
              <a:rPr lang="en-US" sz="3200" dirty="0">
                <a:latin typeface="Courier New" panose="02070309020205020404" pitchFamily="49" charset="0"/>
                <a:cs typeface="Courier New" panose="02070309020205020404" pitchFamily="49" charset="0"/>
              </a:rPr>
              <a:t>1 (14045)</a:t>
            </a:r>
          </a:p>
          <a:p>
            <a:pPr marL="457200" lvl="1" indent="0">
              <a:buNone/>
            </a:pPr>
            <a:endParaRPr lang="en-US" dirty="0">
              <a:latin typeface="Courier New" panose="02070309020205020404" pitchFamily="49" charset="0"/>
              <a:cs typeface="Courier New" panose="02070309020205020404" pitchFamily="49" charset="0"/>
            </a:endParaRPr>
          </a:p>
          <a:p>
            <a:endParaRPr lang="en-US" dirty="0"/>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5255581" y="91629"/>
            <a:ext cx="6641780" cy="1077218"/>
          </a:xfrm>
          <a:prstGeom prst="rect">
            <a:avLst/>
          </a:prstGeom>
        </p:spPr>
        <p:txBody>
          <a:bodyPr wrap="square">
            <a:spAutoFit/>
          </a:bodyPr>
          <a:lstStyle/>
          <a:p>
            <a:r>
              <a:rPr lang="en-US" sz="3200" b="1" dirty="0">
                <a:solidFill>
                  <a:srgbClr val="0070C0"/>
                </a:solidFill>
              </a:rPr>
              <a:t>Masking bits to 1: turn some bits into 1 and keep other bits unchanged </a:t>
            </a:r>
          </a:p>
        </p:txBody>
      </p:sp>
      <p:sp>
        <p:nvSpPr>
          <p:cNvPr id="8" name="Rectangle 7"/>
          <p:cNvSpPr/>
          <p:nvPr/>
        </p:nvSpPr>
        <p:spPr>
          <a:xfrm>
            <a:off x="2141220" y="5720269"/>
            <a:ext cx="9382760" cy="584775"/>
          </a:xfrm>
          <a:prstGeom prst="rect">
            <a:avLst/>
          </a:prstGeom>
        </p:spPr>
        <p:txBody>
          <a:bodyPr wrap="square">
            <a:spAutoFit/>
          </a:bodyPr>
          <a:lstStyle/>
          <a:p>
            <a:r>
              <a:rPr lang="en-US" sz="3200" b="1" dirty="0">
                <a:solidFill>
                  <a:srgbClr val="0070C0"/>
                </a:solidFill>
              </a:rPr>
              <a:t>flip some bits and keep other bits unchanged</a:t>
            </a:r>
          </a:p>
        </p:txBody>
      </p:sp>
    </p:spTree>
    <p:extLst>
      <p:ext uri="{BB962C8B-B14F-4D97-AF65-F5344CB8AC3E}">
        <p14:creationId xmlns:p14="http://schemas.microsoft.com/office/powerpoint/2010/main" val="403458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674255" y="1330036"/>
            <a:ext cx="11259127" cy="5237019"/>
          </a:xfrm>
        </p:spPr>
        <p:txBody>
          <a:bodyPr>
            <a:noAutofit/>
          </a:bodyPr>
          <a:lstStyle/>
          <a:p>
            <a:pPr marL="457200" lvl="1" indent="0">
              <a:buNone/>
            </a:pPr>
            <a:r>
              <a:rPr lang="en-US" sz="2800" dirty="0">
                <a:latin typeface="Courier New" panose="02070309020205020404" pitchFamily="49" charset="0"/>
                <a:cs typeface="Courier New" panose="02070309020205020404" pitchFamily="49" charset="0"/>
              </a:rPr>
              <a:t>x: 			</a:t>
            </a:r>
            <a:r>
              <a:rPr lang="en-US" sz="2800" b="1" dirty="0">
                <a:solidFill>
                  <a:srgbClr val="C00000"/>
                </a:solidFill>
                <a:latin typeface="Courier New" panose="02070309020205020404" pitchFamily="49" charset="0"/>
                <a:cs typeface="Courier New" panose="02070309020205020404" pitchFamily="49" charset="0"/>
              </a:rPr>
              <a:t>00</a:t>
            </a:r>
            <a:r>
              <a:rPr lang="en-US" sz="2800" b="1" dirty="0">
                <a:solidFill>
                  <a:schemeClr val="accent1">
                    <a:lumMod val="50000"/>
                  </a:schemeClr>
                </a:solidFill>
                <a:latin typeface="Courier New" panose="02070309020205020404" pitchFamily="49" charset="0"/>
                <a:cs typeface="Courier New" panose="02070309020205020404" pitchFamily="49" charset="0"/>
              </a:rPr>
              <a:t>011010 11101011</a:t>
            </a:r>
          </a:p>
          <a:p>
            <a:pPr marL="457200" lvl="1" indent="0">
              <a:buNone/>
            </a:pPr>
            <a:r>
              <a:rPr lang="en-US" sz="28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x &lt;&lt; 2: 	  	</a:t>
            </a:r>
            <a:r>
              <a:rPr lang="en-US" sz="2800" b="1" dirty="0">
                <a:solidFill>
                  <a:schemeClr val="accent1">
                    <a:lumMod val="50000"/>
                  </a:schemeClr>
                </a:solidFill>
                <a:latin typeface="Courier New" panose="02070309020205020404" pitchFamily="49" charset="0"/>
                <a:cs typeface="Courier New" panose="02070309020205020404" pitchFamily="49" charset="0"/>
              </a:rPr>
              <a:t>01101011 101011</a:t>
            </a:r>
            <a:r>
              <a:rPr lang="en-US" sz="2800" b="1" dirty="0">
                <a:solidFill>
                  <a:srgbClr val="C00000"/>
                </a:solidFill>
                <a:latin typeface="Courier New" panose="02070309020205020404" pitchFamily="49" charset="0"/>
                <a:cs typeface="Courier New" panose="02070309020205020404" pitchFamily="49" charset="0"/>
              </a:rPr>
              <a:t>00</a:t>
            </a:r>
            <a:r>
              <a:rPr lang="en-US" sz="2800" dirty="0">
                <a:latin typeface="Courier New" panose="02070309020205020404" pitchFamily="49" charset="0"/>
                <a:cs typeface="Courier New" panose="02070309020205020404" pitchFamily="49" charset="0"/>
              </a:rPr>
              <a:t> (27564)</a:t>
            </a:r>
          </a:p>
          <a:p>
            <a:endParaRPr lang="en-US" sz="3200" dirty="0"/>
          </a:p>
          <a:p>
            <a:pPr marL="457200" lvl="1" indent="0">
              <a:buNone/>
            </a:pPr>
            <a:r>
              <a:rPr lang="en-US" sz="2800" dirty="0">
                <a:latin typeface="Courier New" panose="02070309020205020404" pitchFamily="49" charset="0"/>
                <a:cs typeface="Courier New" panose="02070309020205020404" pitchFamily="49" charset="0"/>
              </a:rPr>
              <a:t>y: 			</a:t>
            </a:r>
            <a:r>
              <a:rPr lang="en-US" sz="2800" b="1" dirty="0">
                <a:solidFill>
                  <a:schemeClr val="accent1">
                    <a:lumMod val="50000"/>
                  </a:schemeClr>
                </a:solidFill>
                <a:latin typeface="Courier New" panose="02070309020205020404" pitchFamily="49" charset="0"/>
                <a:cs typeface="Courier New" panose="02070309020205020404" pitchFamily="49" charset="0"/>
              </a:rPr>
              <a:t>00101100 0011</a:t>
            </a:r>
            <a:r>
              <a:rPr lang="en-US" sz="2800" b="1" dirty="0">
                <a:solidFill>
                  <a:srgbClr val="C00000"/>
                </a:solidFill>
                <a:latin typeface="Courier New" panose="02070309020205020404" pitchFamily="49" charset="0"/>
                <a:cs typeface="Courier New" panose="02070309020205020404" pitchFamily="49" charset="0"/>
              </a:rPr>
              <a:t>0110</a:t>
            </a:r>
          </a:p>
          <a:p>
            <a:pPr marL="0" indent="0">
              <a:buNone/>
            </a:pPr>
            <a:r>
              <a:rPr lang="en-US" sz="32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y &gt;&gt; 4: 		</a:t>
            </a:r>
            <a:r>
              <a:rPr lang="en-US" sz="2800" b="1" dirty="0">
                <a:solidFill>
                  <a:srgbClr val="C00000"/>
                </a:solidFill>
                <a:latin typeface="Courier New" panose="02070309020205020404" pitchFamily="49" charset="0"/>
                <a:cs typeface="Courier New" panose="02070309020205020404" pitchFamily="49" charset="0"/>
              </a:rPr>
              <a:t>0000</a:t>
            </a:r>
            <a:r>
              <a:rPr lang="en-US" sz="2800" b="1" dirty="0">
                <a:solidFill>
                  <a:schemeClr val="accent1">
                    <a:lumMod val="50000"/>
                  </a:schemeClr>
                </a:solidFill>
                <a:latin typeface="Courier New" panose="02070309020205020404" pitchFamily="49" charset="0"/>
                <a:cs typeface="Courier New" panose="02070309020205020404" pitchFamily="49" charset="0"/>
              </a:rPr>
              <a:t>0010 11000011</a:t>
            </a:r>
            <a:r>
              <a:rPr lang="en-US" sz="2800" dirty="0">
                <a:latin typeface="Courier New" panose="02070309020205020404" pitchFamily="49" charset="0"/>
                <a:cs typeface="Courier New" panose="02070309020205020404" pitchFamily="49" charset="0"/>
              </a:rPr>
              <a:t> (707)</a:t>
            </a:r>
          </a:p>
          <a:p>
            <a:pPr marL="457200" lvl="1" indent="0">
              <a:buNone/>
            </a:pPr>
            <a:endParaRPr lang="en-US" sz="2800" dirty="0">
              <a:latin typeface="Courier New" panose="02070309020205020404" pitchFamily="49" charset="0"/>
              <a:cs typeface="Courier New" panose="02070309020205020404" pitchFamily="49" charset="0"/>
            </a:endParaRPr>
          </a:p>
          <a:p>
            <a:pPr marL="457200" lvl="1" indent="0">
              <a:buNone/>
            </a:pPr>
            <a:r>
              <a:rPr lang="en-US" sz="2800" dirty="0">
                <a:latin typeface="Courier New" panose="02070309020205020404" pitchFamily="49" charset="0"/>
                <a:cs typeface="Courier New" panose="02070309020205020404" pitchFamily="49" charset="0"/>
              </a:rPr>
              <a:t>x: 			00011010 11101011</a:t>
            </a:r>
          </a:p>
          <a:p>
            <a:pPr marL="0" indent="0">
              <a:buNone/>
            </a:pPr>
            <a:r>
              <a:rPr lang="en-US" sz="3200" dirty="0">
                <a:latin typeface="Courier New" panose="02070309020205020404" pitchFamily="49" charset="0"/>
                <a:cs typeface="Courier New" panose="02070309020205020404" pitchFamily="49" charset="0"/>
              </a:rPr>
              <a:t>			-------------------------</a:t>
            </a:r>
          </a:p>
          <a:p>
            <a:pPr marL="457200" lvl="1" indent="0">
              <a:buNone/>
            </a:pPr>
            <a:r>
              <a:rPr lang="en-US" sz="2800" dirty="0">
                <a:latin typeface="Courier New" panose="02070309020205020404" pitchFamily="49" charset="0"/>
                <a:cs typeface="Courier New" panose="02070309020205020404" pitchFamily="49" charset="0"/>
              </a:rPr>
              <a:t>~x: 			11100101 00010100 (58644)</a:t>
            </a:r>
          </a:p>
        </p:txBody>
      </p:sp>
      <p:sp>
        <p:nvSpPr>
          <p:cNvPr id="5" name="Footer Placeholder 4"/>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418434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Shortcut assignment operators</a:t>
            </a:r>
          </a:p>
        </p:txBody>
      </p:sp>
      <p:sp>
        <p:nvSpPr>
          <p:cNvPr id="3" name="Content Placeholder 2"/>
          <p:cNvSpPr>
            <a:spLocks noGrp="1"/>
          </p:cNvSpPr>
          <p:nvPr>
            <p:ph idx="1"/>
          </p:nvPr>
        </p:nvSpPr>
        <p:spPr/>
        <p:txBody>
          <a:bodyPr>
            <a:normAutofit/>
          </a:bodyPr>
          <a:lstStyle/>
          <a:p>
            <a:r>
              <a:rPr lang="en-US" sz="4800" dirty="0"/>
              <a:t>x </a:t>
            </a:r>
            <a:r>
              <a:rPr lang="en-US" sz="4800" dirty="0">
                <a:latin typeface="Arial" panose="020B0604020202020204" pitchFamily="34" charset="0"/>
                <a:cs typeface="Arial" panose="020B0604020202020204" pitchFamily="34" charset="0"/>
              </a:rPr>
              <a:t>&amp;</a:t>
            </a:r>
            <a:r>
              <a:rPr lang="en-US" sz="4800" dirty="0"/>
              <a:t>= y means x = x </a:t>
            </a:r>
            <a:r>
              <a:rPr lang="en-US" sz="4800" dirty="0">
                <a:latin typeface="Arial" panose="020B0604020202020204" pitchFamily="34" charset="0"/>
                <a:cs typeface="Arial" panose="020B0604020202020204" pitchFamily="34" charset="0"/>
              </a:rPr>
              <a:t>&amp;</a:t>
            </a:r>
            <a:r>
              <a:rPr lang="en-US" sz="4800" dirty="0"/>
              <a:t> y</a:t>
            </a:r>
          </a:p>
          <a:p>
            <a:r>
              <a:rPr lang="en-US" sz="4800" dirty="0"/>
              <a:t>x |= y means x = x | y</a:t>
            </a:r>
          </a:p>
          <a:p>
            <a:r>
              <a:rPr lang="en-US" sz="4800" dirty="0"/>
              <a:t>x ^= y means x = x ^ y</a:t>
            </a:r>
          </a:p>
          <a:p>
            <a:r>
              <a:rPr lang="en-US" sz="4800" dirty="0"/>
              <a:t>x &lt;&lt;= y means x = x &lt;&lt; y</a:t>
            </a:r>
          </a:p>
          <a:p>
            <a:r>
              <a:rPr lang="en-US" sz="4800" dirty="0"/>
              <a:t>x &gt;&gt;= y means x = x &gt;&gt; y</a:t>
            </a:r>
          </a:p>
        </p:txBody>
      </p:sp>
      <p:sp>
        <p:nvSpPr>
          <p:cNvPr id="5" name="Footer Placeholder 4"/>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2508438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 y="304800"/>
            <a:ext cx="11267440" cy="6319520"/>
          </a:xfrm>
        </p:spPr>
        <p:txBody>
          <a:bodyPr>
            <a:normAutofit fontScale="92500" lnSpcReduction="10000"/>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binary representation of char*/</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using different masks to get different bits */</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lnSpc>
                <a:spcPct val="11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 {</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unsigned char a=128;</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unsigned char mask;</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lnSpc>
                <a:spcPct val="11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=0;i&lt;</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(a)*8;i++){</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a:t>
            </a:r>
            <a:r>
              <a:rPr lang="en-US" b="1" dirty="0">
                <a:solidFill>
                  <a:schemeClr val="accent2">
                    <a:lumMod val="50000"/>
                  </a:schemeClr>
                </a:solidFill>
                <a:latin typeface="Courier New" panose="02070309020205020404" pitchFamily="49" charset="0"/>
                <a:cs typeface="Courier New" panose="02070309020205020404" pitchFamily="49" charset="0"/>
              </a:rPr>
              <a:t>mask = 1&lt;&lt;(7-i);</a:t>
            </a:r>
            <a:r>
              <a:rPr lang="en-US"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("%u", (a &amp; mask)&gt;&gt;(7-i));</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3630471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 y="304800"/>
            <a:ext cx="11267440" cy="6319520"/>
          </a:xfrm>
        </p:spPr>
        <p:txBody>
          <a:bodyPr>
            <a:normAutofit fontScale="92500" lnSpcReduction="10000"/>
          </a:bodyPr>
          <a:lstStyle/>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binary representation of char*/</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shifting the bits and use the same mask to get </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 different bits. */</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lnSpc>
                <a:spcPct val="11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 {</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unsigned char a=128;</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lnSpc>
                <a:spcPct val="110000"/>
              </a:lnSpc>
              <a:spcBef>
                <a:spcPts val="0"/>
              </a:spcBef>
              <a:buNone/>
            </a:pPr>
            <a:endParaRPr lang="en-US"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=0;i&lt;</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(a)*8;i++){</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("%u", (a &amp; 0x80)&gt;&gt;7);</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a:t>
            </a:r>
            <a:r>
              <a:rPr lang="en-US" b="1" dirty="0">
                <a:solidFill>
                  <a:schemeClr val="accent2">
                    <a:lumMod val="50000"/>
                  </a:schemeClr>
                </a:solidFill>
                <a:latin typeface="Courier New" panose="02070309020205020404" pitchFamily="49" charset="0"/>
                <a:cs typeface="Courier New" panose="02070309020205020404" pitchFamily="49" charset="0"/>
              </a:rPr>
              <a:t>a=a&lt;&lt;1</a:t>
            </a:r>
            <a:r>
              <a:rPr lang="en-US" dirty="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lnSpc>
                <a:spcPct val="110000"/>
              </a:lnSpc>
              <a:spcBef>
                <a:spcPts val="0"/>
              </a:spcBef>
              <a:buNone/>
            </a:pPr>
            <a:r>
              <a:rPr lang="en-US"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666712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731" y="36830"/>
            <a:ext cx="11267440" cy="6319520"/>
          </a:xfrm>
        </p:spPr>
        <p:txBody>
          <a:bodyPr>
            <a:noAutofit/>
          </a:bodyPr>
          <a:lstStyle/>
          <a:p>
            <a:pPr marL="0" indent="0">
              <a:spcBef>
                <a:spcPts val="0"/>
              </a:spcBef>
              <a:buNone/>
            </a:pPr>
            <a:r>
              <a:rPr lang="en-US" sz="2300" dirty="0">
                <a:latin typeface="Courier New" panose="02070309020205020404" pitchFamily="49" charset="0"/>
                <a:cs typeface="Courier New" panose="02070309020205020404" pitchFamily="49" charset="0"/>
              </a:rPr>
              <a:t>/* binary representation of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a:t>
            </a:r>
          </a:p>
          <a:p>
            <a:pPr marL="0" indent="0">
              <a:spcBef>
                <a:spcPts val="0"/>
              </a:spcBef>
              <a:buNone/>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stdio.h</a:t>
            </a:r>
            <a:r>
              <a:rPr lang="en-US" sz="2300" dirty="0">
                <a:latin typeface="Courier New" panose="02070309020205020404" pitchFamily="49" charset="0"/>
                <a:cs typeface="Courier New" panose="02070309020205020404" pitchFamily="49" charset="0"/>
              </a:rPr>
              <a:t>&gt;</a:t>
            </a:r>
          </a:p>
          <a:p>
            <a:pPr marL="0" indent="0">
              <a:spcBef>
                <a:spcPts val="0"/>
              </a:spcBef>
              <a:buNone/>
            </a:pPr>
            <a:endParaRPr lang="en-US" sz="2300" dirty="0">
              <a:latin typeface="Courier New" panose="02070309020205020404" pitchFamily="49" charset="0"/>
              <a:cs typeface="Courier New" panose="02070309020205020404" pitchFamily="49" charset="0"/>
            </a:endParaRPr>
          </a:p>
          <a:p>
            <a:pPr marL="0" indent="0">
              <a:spcBef>
                <a:spcPts val="0"/>
              </a:spcBef>
              <a:buNone/>
            </a:pP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main() {</a:t>
            </a:r>
          </a:p>
          <a:p>
            <a:pPr marL="0" indent="0">
              <a:spcBef>
                <a:spcPts val="0"/>
              </a:spcBef>
              <a:buNone/>
            </a:pPr>
            <a:r>
              <a:rPr lang="en-US" sz="2300" dirty="0">
                <a:latin typeface="Courier New" panose="02070309020205020404" pitchFamily="49" charset="0"/>
                <a:cs typeface="Courier New" panose="02070309020205020404" pitchFamily="49" charset="0"/>
              </a:rPr>
              <a:t>    /* 32*32 bits */</a:t>
            </a:r>
          </a:p>
          <a:p>
            <a:pPr marL="0" indent="0">
              <a:spcBef>
                <a:spcPts val="0"/>
              </a:spcBef>
              <a:buNone/>
            </a:pPr>
            <a:r>
              <a:rPr lang="en-US" sz="2300" dirty="0">
                <a:latin typeface="Courier New" panose="02070309020205020404" pitchFamily="49" charset="0"/>
                <a:cs typeface="Courier New" panose="02070309020205020404" pitchFamily="49" charset="0"/>
              </a:rPr>
              <a:t>    unsigned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bitstring</a:t>
            </a:r>
            <a:r>
              <a:rPr lang="en-US" sz="2300" dirty="0">
                <a:latin typeface="Courier New" panose="02070309020205020404" pitchFamily="49" charset="0"/>
                <a:cs typeface="Courier New" panose="02070309020205020404" pitchFamily="49" charset="0"/>
              </a:rPr>
              <a:t>[32],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j, mask, unit;</a:t>
            </a:r>
          </a:p>
          <a:p>
            <a:pPr marL="0" indent="0">
              <a:spcBef>
                <a:spcPts val="0"/>
              </a:spcBef>
              <a:buNone/>
            </a:pPr>
            <a:endParaRPr lang="en-US" sz="2300" dirty="0">
              <a:latin typeface="Courier New" panose="02070309020205020404" pitchFamily="49" charset="0"/>
              <a:cs typeface="Courier New" panose="02070309020205020404" pitchFamily="49" charset="0"/>
            </a:endParaRPr>
          </a:p>
          <a:p>
            <a:pPr marL="0" indent="0">
              <a:spcBef>
                <a:spcPts val="0"/>
              </a:spcBef>
              <a:buNone/>
            </a:pPr>
            <a:r>
              <a:rPr lang="en-US" sz="2300" dirty="0">
                <a:latin typeface="Courier New" panose="02070309020205020404" pitchFamily="49" charset="0"/>
                <a:cs typeface="Courier New" panose="02070309020205020404" pitchFamily="49" charset="0"/>
              </a:rPr>
              <a:t>    for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=0;i&lt;32;i++) </a:t>
            </a:r>
            <a:r>
              <a:rPr lang="en-US" sz="2300" dirty="0" err="1">
                <a:latin typeface="Courier New" panose="02070309020205020404" pitchFamily="49" charset="0"/>
                <a:cs typeface="Courier New" panose="02070309020205020404" pitchFamily="49" charset="0"/>
              </a:rPr>
              <a:t>bitstring</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]=-1*</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p>
          <a:p>
            <a:pPr marL="0" indent="0">
              <a:spcBef>
                <a:spcPts val="0"/>
              </a:spcBef>
              <a:buNone/>
            </a:pPr>
            <a:endParaRPr lang="en-US" sz="2300" dirty="0">
              <a:latin typeface="Courier New" panose="02070309020205020404" pitchFamily="49" charset="0"/>
              <a:cs typeface="Courier New" panose="02070309020205020404" pitchFamily="49" charset="0"/>
            </a:endParaRPr>
          </a:p>
          <a:p>
            <a:pPr marL="0" indent="0">
              <a:spcBef>
                <a:spcPts val="0"/>
              </a:spcBef>
              <a:buNone/>
            </a:pPr>
            <a:r>
              <a:rPr lang="en-US" sz="2300" dirty="0">
                <a:latin typeface="Courier New" panose="02070309020205020404" pitchFamily="49" charset="0"/>
                <a:cs typeface="Courier New" panose="02070309020205020404" pitchFamily="49" charset="0"/>
              </a:rPr>
              <a:t>    mask=1&lt;&lt;31;</a:t>
            </a:r>
          </a:p>
          <a:p>
            <a:pPr marL="0" indent="0">
              <a:spcBef>
                <a:spcPts val="0"/>
              </a:spcBef>
              <a:buNone/>
            </a:pPr>
            <a:r>
              <a:rPr lang="en-US" sz="2300" dirty="0">
                <a:latin typeface="Courier New" panose="02070309020205020404" pitchFamily="49" charset="0"/>
                <a:cs typeface="Courier New" panose="02070309020205020404" pitchFamily="49" charset="0"/>
              </a:rPr>
              <a:t>    for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=0;i&lt;32;i++){</a:t>
            </a:r>
          </a:p>
          <a:p>
            <a:pPr marL="0" indent="0">
              <a:spcBef>
                <a:spcPts val="0"/>
              </a:spcBef>
              <a:buNone/>
            </a:pPr>
            <a:r>
              <a:rPr lang="en-US" sz="2300" dirty="0">
                <a:latin typeface="Courier New" panose="02070309020205020404" pitchFamily="49" charset="0"/>
                <a:cs typeface="Courier New" panose="02070309020205020404" pitchFamily="49" charset="0"/>
              </a:rPr>
              <a:t>        unit=</a:t>
            </a:r>
            <a:r>
              <a:rPr lang="en-US" sz="2300" dirty="0" err="1">
                <a:latin typeface="Courier New" panose="02070309020205020404" pitchFamily="49" charset="0"/>
                <a:cs typeface="Courier New" panose="02070309020205020404" pitchFamily="49" charset="0"/>
              </a:rPr>
              <a:t>bitstring</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p>
          <a:p>
            <a:pPr marL="0" indent="0">
              <a:spcBef>
                <a:spcPts val="0"/>
              </a:spcBef>
              <a:buNone/>
            </a:pPr>
            <a:r>
              <a:rPr lang="en-US" sz="2300" dirty="0">
                <a:latin typeface="Courier New" panose="02070309020205020404" pitchFamily="49" charset="0"/>
                <a:cs typeface="Courier New" panose="02070309020205020404" pitchFamily="49" charset="0"/>
              </a:rPr>
              <a:t>        for (j=0; j&lt;32; </a:t>
            </a:r>
            <a:r>
              <a:rPr lang="en-US" sz="2300" dirty="0" err="1">
                <a:latin typeface="Courier New" panose="02070309020205020404" pitchFamily="49" charset="0"/>
                <a:cs typeface="Courier New" panose="02070309020205020404" pitchFamily="49" charset="0"/>
              </a:rPr>
              <a:t>j++</a:t>
            </a:r>
            <a:r>
              <a:rPr lang="en-US" sz="2300" dirty="0">
                <a:latin typeface="Courier New" panose="02070309020205020404" pitchFamily="49" charset="0"/>
                <a:cs typeface="Courier New" panose="02070309020205020404" pitchFamily="49" charset="0"/>
              </a:rPr>
              <a:t>) {</a:t>
            </a:r>
          </a:p>
          <a:p>
            <a:pPr marL="0" indent="0">
              <a:spcBef>
                <a:spcPts val="0"/>
              </a:spcBef>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("%u", (unit &amp; mask)&gt;&gt;31);</a:t>
            </a:r>
          </a:p>
          <a:p>
            <a:pPr marL="0" indent="0">
              <a:spcBef>
                <a:spcPts val="0"/>
              </a:spcBef>
              <a:buNone/>
            </a:pPr>
            <a:r>
              <a:rPr lang="en-US" sz="2300" dirty="0">
                <a:latin typeface="Courier New" panose="02070309020205020404" pitchFamily="49" charset="0"/>
                <a:cs typeface="Courier New" panose="02070309020205020404" pitchFamily="49" charset="0"/>
              </a:rPr>
              <a:t>            unit=unit&lt;&lt;1;</a:t>
            </a:r>
          </a:p>
          <a:p>
            <a:pPr marL="0" indent="0">
              <a:spcBef>
                <a:spcPts val="0"/>
              </a:spcBef>
              <a:buNone/>
            </a:pPr>
            <a:r>
              <a:rPr lang="en-US" sz="2300" dirty="0">
                <a:latin typeface="Courier New" panose="02070309020205020404" pitchFamily="49" charset="0"/>
                <a:cs typeface="Courier New" panose="02070309020205020404" pitchFamily="49" charset="0"/>
              </a:rPr>
              <a:t>        }</a:t>
            </a:r>
          </a:p>
          <a:p>
            <a:pPr marL="0" indent="0">
              <a:spcBef>
                <a:spcPts val="0"/>
              </a:spcBef>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 ");</a:t>
            </a:r>
          </a:p>
          <a:p>
            <a:pPr marL="0" indent="0">
              <a:spcBef>
                <a:spcPts val="0"/>
              </a:spcBef>
              <a:buNone/>
            </a:pPr>
            <a:r>
              <a:rPr lang="en-US" sz="2300" dirty="0">
                <a:latin typeface="Courier New" panose="02070309020205020404" pitchFamily="49" charset="0"/>
                <a:cs typeface="Courier New" panose="02070309020205020404" pitchFamily="49" charset="0"/>
              </a:rPr>
              <a:t>    }</a:t>
            </a:r>
          </a:p>
          <a:p>
            <a:pPr marL="0" indent="0">
              <a:spcBef>
                <a:spcPts val="0"/>
              </a:spcBef>
              <a:buNone/>
            </a:pPr>
            <a:r>
              <a:rPr lang="en-US" sz="2300" dirty="0">
                <a:latin typeface="Courier New" panose="02070309020205020404" pitchFamily="49" charset="0"/>
                <a:cs typeface="Courier New" panose="02070309020205020404" pitchFamily="49" charset="0"/>
              </a:rPr>
              <a:t>    return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("\n");</a:t>
            </a:r>
          </a:p>
          <a:p>
            <a:pPr marL="0" indent="0">
              <a:spcBef>
                <a:spcPts val="0"/>
              </a:spcBef>
              <a:buNone/>
            </a:pPr>
            <a:r>
              <a:rPr lang="en-US" sz="2300"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494496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327" y="41129"/>
            <a:ext cx="11834553" cy="6600305"/>
          </a:xfrm>
        </p:spPr>
        <p:txBody>
          <a:bodyPr>
            <a:noAutofit/>
          </a:bodyPr>
          <a:lstStyle/>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stdio.h</a:t>
            </a:r>
            <a:r>
              <a:rPr lang="en-US" sz="2300" dirty="0">
                <a:latin typeface="Courier New" panose="02070309020205020404" pitchFamily="49" charset="0"/>
                <a:cs typeface="Courier New" panose="02070309020205020404" pitchFamily="49" charset="0"/>
              </a:rPr>
              <a:t>&gt;</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stdlib.h</a:t>
            </a:r>
            <a:r>
              <a:rPr lang="en-US" sz="2300" dirty="0">
                <a:latin typeface="Courier New" panose="02070309020205020404" pitchFamily="49" charset="0"/>
                <a:cs typeface="Courier New" panose="02070309020205020404" pitchFamily="49" charset="0"/>
              </a:rPr>
              <a:t>&gt;</a:t>
            </a:r>
          </a:p>
          <a:p>
            <a:pPr marL="0" indent="0">
              <a:lnSpc>
                <a:spcPct val="100000"/>
              </a:lnSpc>
              <a:spcBef>
                <a:spcPts val="0"/>
              </a:spcBef>
              <a:buNone/>
            </a:pPr>
            <a:endParaRPr lang="en-US" sz="18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Function returns the </a:t>
            </a:r>
            <a:r>
              <a:rPr lang="en-US" sz="2300" b="1" dirty="0">
                <a:solidFill>
                  <a:schemeClr val="accent2">
                    <a:lumMod val="50000"/>
                  </a:schemeClr>
                </a:solidFill>
                <a:latin typeface="Courier New" panose="02070309020205020404" pitchFamily="49" charset="0"/>
                <a:cs typeface="Courier New" panose="02070309020205020404" pitchFamily="49" charset="0"/>
              </a:rPr>
              <a:t>only</a:t>
            </a:r>
            <a:r>
              <a:rPr lang="en-US" sz="2300" dirty="0">
                <a:latin typeface="Courier New" panose="02070309020205020404" pitchFamily="49" charset="0"/>
                <a:cs typeface="Courier New" panose="02070309020205020404" pitchFamily="49" charset="0"/>
              </a:rPr>
              <a:t> odd occurring element (other elements occur in pairs.*/ </a:t>
            </a:r>
          </a:p>
          <a:p>
            <a:pPr marL="0" indent="0">
              <a:lnSpc>
                <a:spcPct val="100000"/>
              </a:lnSpc>
              <a:spcBef>
                <a:spcPts val="0"/>
              </a:spcBef>
              <a:buNone/>
            </a:pP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findOdd</a:t>
            </a:r>
            <a:r>
              <a:rPr lang="en-US" sz="2300" dirty="0">
                <a:latin typeface="Courier New" panose="02070309020205020404" pitchFamily="49" charset="0"/>
                <a:cs typeface="Courier New" panose="02070309020205020404" pitchFamily="49" charset="0"/>
              </a:rPr>
              <a:t>(unsigned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arr</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n) { </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unsigned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res = 0,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for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 0;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&lt; n;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res ^= </a:t>
            </a:r>
            <a:r>
              <a:rPr lang="en-US" sz="2300" dirty="0" err="1">
                <a:latin typeface="Courier New" panose="02070309020205020404" pitchFamily="49" charset="0"/>
                <a:cs typeface="Courier New" panose="02070309020205020404" pitchFamily="49" charset="0"/>
              </a:rPr>
              <a:t>arr</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return res; </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1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main(void) { </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unsigned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arr</a:t>
            </a:r>
            <a:r>
              <a:rPr lang="en-US" sz="2300" dirty="0">
                <a:latin typeface="Courier New" panose="02070309020205020404" pitchFamily="49" charset="0"/>
                <a:cs typeface="Courier New" panose="02070309020205020404" pitchFamily="49" charset="0"/>
              </a:rPr>
              <a:t>[] = {12, 12, 14, </a:t>
            </a:r>
            <a:r>
              <a:rPr lang="en-US" sz="2300" b="1" dirty="0">
                <a:solidFill>
                  <a:schemeClr val="accent2">
                    <a:lumMod val="50000"/>
                  </a:schemeClr>
                </a:solidFill>
                <a:latin typeface="Courier New" panose="02070309020205020404" pitchFamily="49" charset="0"/>
                <a:cs typeface="Courier New" panose="02070309020205020404" pitchFamily="49" charset="0"/>
              </a:rPr>
              <a:t>90</a:t>
            </a:r>
            <a:r>
              <a:rPr lang="en-US" sz="2300" dirty="0">
                <a:latin typeface="Courier New" panose="02070309020205020404" pitchFamily="49" charset="0"/>
                <a:cs typeface="Courier New" panose="02070309020205020404" pitchFamily="49" charset="0"/>
              </a:rPr>
              <a:t>, 14, 14, 14}; </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n = </a:t>
            </a:r>
            <a:r>
              <a:rPr lang="en-US" sz="2300" dirty="0" err="1">
                <a:latin typeface="Courier New" panose="02070309020205020404" pitchFamily="49" charset="0"/>
                <a:cs typeface="Courier New" panose="02070309020205020404" pitchFamily="49" charset="0"/>
              </a:rPr>
              <a:t>sizeof</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arr</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sizeof</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arr</a:t>
            </a:r>
            <a:r>
              <a:rPr lang="en-US" sz="2300" dirty="0">
                <a:latin typeface="Courier New" panose="02070309020205020404" pitchFamily="49" charset="0"/>
                <a:cs typeface="Courier New" panose="02070309020205020404" pitchFamily="49" charset="0"/>
              </a:rPr>
              <a:t>[0]); </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 ("The odd occurring element is %u", </a:t>
            </a:r>
            <a:r>
              <a:rPr lang="en-US" sz="2300" dirty="0" err="1">
                <a:latin typeface="Courier New" panose="02070309020205020404" pitchFamily="49" charset="0"/>
                <a:cs typeface="Courier New" panose="02070309020205020404" pitchFamily="49" charset="0"/>
              </a:rPr>
              <a:t>findOdd</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arr</a:t>
            </a:r>
            <a:r>
              <a:rPr lang="en-US" sz="2300" dirty="0">
                <a:latin typeface="Courier New" panose="02070309020205020404" pitchFamily="49" charset="0"/>
                <a:cs typeface="Courier New" panose="02070309020205020404" pitchFamily="49" charset="0"/>
              </a:rPr>
              <a:t>, n)); </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return 0; </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2300" dirty="0">
                <a:latin typeface="Courier New" panose="02070309020205020404" pitchFamily="49" charset="0"/>
                <a:cs typeface="Courier New" panose="02070309020205020404" pitchFamily="49" charset="0"/>
              </a:rPr>
              <a:t>/* Output: The odd occurring element is 90 */</a:t>
            </a:r>
          </a:p>
        </p:txBody>
      </p:sp>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2260259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Processing bit strings: radix sort as an example</a:t>
            </a:r>
          </a:p>
        </p:txBody>
      </p:sp>
      <p:sp>
        <p:nvSpPr>
          <p:cNvPr id="9" name="Text Placeholder 8"/>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721891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669638" y="240146"/>
            <a:ext cx="8229600" cy="762000"/>
          </a:xfrm>
        </p:spPr>
        <p:txBody>
          <a:bodyPr>
            <a:normAutofit/>
          </a:bodyPr>
          <a:lstStyle/>
          <a:p>
            <a:pPr eaLnBrk="1" hangingPunct="1"/>
            <a:r>
              <a:rPr lang="en-US" altLang="en-US" dirty="0"/>
              <a:t>Sorting algorithms</a:t>
            </a:r>
          </a:p>
        </p:txBody>
      </p:sp>
      <p:sp>
        <p:nvSpPr>
          <p:cNvPr id="19462" name="Rectangle 3"/>
          <p:cNvSpPr>
            <a:spLocks noGrp="1" noChangeArrowheads="1"/>
          </p:cNvSpPr>
          <p:nvPr>
            <p:ph idx="1"/>
          </p:nvPr>
        </p:nvSpPr>
        <p:spPr>
          <a:xfrm>
            <a:off x="157017" y="1089891"/>
            <a:ext cx="11896437" cy="5597236"/>
          </a:xfrm>
        </p:spPr>
        <p:txBody>
          <a:bodyPr>
            <a:normAutofit fontScale="92500" lnSpcReduction="10000"/>
          </a:bodyPr>
          <a:lstStyle/>
          <a:p>
            <a:pPr eaLnBrk="1" hangingPunct="1">
              <a:lnSpc>
                <a:spcPct val="90000"/>
              </a:lnSpc>
            </a:pPr>
            <a:r>
              <a:rPr lang="en-US" altLang="en-US" sz="3600" dirty="0"/>
              <a:t>A fundamental application for computers</a:t>
            </a:r>
          </a:p>
          <a:p>
            <a:pPr eaLnBrk="1" hangingPunct="1">
              <a:lnSpc>
                <a:spcPct val="90000"/>
              </a:lnSpc>
            </a:pPr>
            <a:r>
              <a:rPr lang="en-US" altLang="en-US" sz="3600" dirty="0"/>
              <a:t>Done to make finding data (searching) faster</a:t>
            </a:r>
          </a:p>
          <a:p>
            <a:pPr eaLnBrk="1" hangingPunct="1">
              <a:lnSpc>
                <a:spcPct val="90000"/>
              </a:lnSpc>
            </a:pPr>
            <a:r>
              <a:rPr lang="en-US" altLang="en-US" sz="3600" dirty="0"/>
              <a:t>Many different algorithms for sorting</a:t>
            </a:r>
          </a:p>
          <a:p>
            <a:pPr lvl="1"/>
            <a:r>
              <a:rPr lang="en-US" altLang="en-US" sz="3200" dirty="0"/>
              <a:t>bubble sort, selection sort, insertion sort, quick sort, heap sort, …</a:t>
            </a:r>
          </a:p>
          <a:p>
            <a:pPr eaLnBrk="1" hangingPunct="1">
              <a:lnSpc>
                <a:spcPct val="90000"/>
              </a:lnSpc>
            </a:pPr>
            <a:r>
              <a:rPr lang="en-US" altLang="en-US" sz="3600" dirty="0"/>
              <a:t>Sorting is usually done with multiple rounds</a:t>
            </a:r>
          </a:p>
          <a:p>
            <a:pPr lvl="1"/>
            <a:r>
              <a:rPr lang="en-US" altLang="en-US" sz="3200" dirty="0"/>
              <a:t>Simple sorting algorithms run in O(N</a:t>
            </a:r>
            <a:r>
              <a:rPr lang="en-US" altLang="en-US" sz="3200" baseline="30000" dirty="0"/>
              <a:t>2</a:t>
            </a:r>
            <a:r>
              <a:rPr lang="en-US" altLang="en-US" sz="3200" dirty="0"/>
              <a:t>) time. Some uses O(</a:t>
            </a:r>
            <a:r>
              <a:rPr lang="en-US" altLang="en-US" sz="3200" dirty="0" err="1"/>
              <a:t>nlog</a:t>
            </a:r>
            <a:r>
              <a:rPr lang="en-US" altLang="en-US" sz="3200" dirty="0"/>
              <a:t>(n)) time. Best algorithms use O(n) time.</a:t>
            </a:r>
          </a:p>
          <a:p>
            <a:pPr>
              <a:lnSpc>
                <a:spcPct val="90000"/>
              </a:lnSpc>
            </a:pPr>
            <a:r>
              <a:rPr lang="en-US" altLang="en-US" sz="3600" dirty="0"/>
              <a:t>Conventional sorting algorithms: </a:t>
            </a:r>
            <a:r>
              <a:rPr lang="en-US" altLang="en-US" sz="3600" dirty="0">
                <a:hlinkClick r:id="rId2"/>
              </a:rPr>
              <a:t>https://www.toptal.com/developers/sorting-algorithms</a:t>
            </a:r>
            <a:endParaRPr lang="en-US" altLang="en-US" sz="3600" dirty="0"/>
          </a:p>
          <a:p>
            <a:r>
              <a:rPr lang="en-US" altLang="en-US" sz="3600" dirty="0"/>
              <a:t>We discuss sorting values in “ascending” order in the class. </a:t>
            </a:r>
          </a:p>
          <a:p>
            <a:pPr lvl="1"/>
            <a:r>
              <a:rPr lang="en-US" altLang="en-US" sz="3200" dirty="0"/>
              <a:t>it is not difficult to figure out how to change the order to “descending”.</a:t>
            </a:r>
          </a:p>
        </p:txBody>
      </p:sp>
      <p:sp>
        <p:nvSpPr>
          <p:cNvPr id="2" name="Footer Placeholder 1"/>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3560021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636"/>
            <a:ext cx="10515600" cy="715530"/>
          </a:xfrm>
        </p:spPr>
        <p:txBody>
          <a:bodyPr/>
          <a:lstStyle/>
          <a:p>
            <a:r>
              <a:rPr lang="en-US" dirty="0"/>
              <a:t>Bucket sort</a:t>
            </a:r>
          </a:p>
        </p:txBody>
      </p:sp>
      <p:sp>
        <p:nvSpPr>
          <p:cNvPr id="3" name="Content Placeholder 2"/>
          <p:cNvSpPr>
            <a:spLocks noGrp="1"/>
          </p:cNvSpPr>
          <p:nvPr>
            <p:ph idx="1"/>
          </p:nvPr>
        </p:nvSpPr>
        <p:spPr>
          <a:xfrm>
            <a:off x="286327" y="905166"/>
            <a:ext cx="11619346" cy="5541816"/>
          </a:xfrm>
        </p:spPr>
        <p:txBody>
          <a:bodyPr>
            <a:normAutofit lnSpcReduction="10000"/>
          </a:bodyPr>
          <a:lstStyle/>
          <a:p>
            <a:pPr marL="0" indent="0">
              <a:buNone/>
            </a:pPr>
            <a:r>
              <a:rPr lang="en-US" altLang="en-US" sz="3200" dirty="0"/>
              <a:t>To sort N integer values within a range of (L, H)</a:t>
            </a:r>
          </a:p>
          <a:p>
            <a:r>
              <a:rPr lang="en-US" altLang="en-US" dirty="0"/>
              <a:t>If we use </a:t>
            </a:r>
            <a:r>
              <a:rPr lang="en-US" altLang="en-US" i="1" dirty="0">
                <a:solidFill>
                  <a:srgbClr val="C00000"/>
                </a:solidFill>
              </a:rPr>
              <a:t>H-L+1 buckets</a:t>
            </a:r>
            <a:r>
              <a:rPr lang="en-US" altLang="en-US" dirty="0"/>
              <a:t>, one for each possible value, s</a:t>
            </a:r>
            <a:r>
              <a:rPr lang="en-US" altLang="en-US" sz="2800" dirty="0"/>
              <a:t>orting is done by simply putting each integer into the corresponding bucket. </a:t>
            </a:r>
          </a:p>
          <a:p>
            <a:pPr lvl="1"/>
            <a:r>
              <a:rPr lang="en-US" altLang="en-US" sz="2800" dirty="0"/>
              <a:t>Fast, especially when N is large and range is small.</a:t>
            </a:r>
          </a:p>
          <a:p>
            <a:pPr lvl="1"/>
            <a:r>
              <a:rPr lang="en-US" altLang="en-US" sz="2800" dirty="0"/>
              <a:t>Too expensive, especially when N is small and range is large. E.g., s</a:t>
            </a:r>
            <a:r>
              <a:rPr lang="en-US" sz="2800" dirty="0"/>
              <a:t>orting 100 unsigned integers needs 2</a:t>
            </a:r>
            <a:r>
              <a:rPr lang="en-US" sz="2800" baseline="30000" dirty="0"/>
              <a:t>32</a:t>
            </a:r>
            <a:r>
              <a:rPr lang="en-US" sz="2800" dirty="0"/>
              <a:t> buckets.</a:t>
            </a:r>
            <a:endParaRPr lang="en-US" altLang="en-US" dirty="0"/>
          </a:p>
          <a:p>
            <a:r>
              <a:rPr lang="en-US" dirty="0"/>
              <a:t>Solution: use fewer buckets to find a good trade-off between N and range.</a:t>
            </a:r>
          </a:p>
          <a:p>
            <a:pPr lvl="1"/>
            <a:r>
              <a:rPr lang="en-US" sz="2800" dirty="0"/>
              <a:t>Each bucket serves the values within a smaller range. </a:t>
            </a:r>
          </a:p>
          <a:p>
            <a:pPr lvl="2"/>
            <a:r>
              <a:rPr lang="en-US" sz="2400" dirty="0"/>
              <a:t>E.g., two buckets, one for range (L, M) and one for range (M, H),  M=(H+L)/2.</a:t>
            </a:r>
          </a:p>
          <a:p>
            <a:pPr lvl="1"/>
            <a:r>
              <a:rPr lang="en-US" sz="2800" dirty="0"/>
              <a:t>Put values into buckets. </a:t>
            </a:r>
          </a:p>
          <a:p>
            <a:pPr lvl="1"/>
            <a:r>
              <a:rPr lang="en-US" sz="2800" dirty="0"/>
              <a:t>Sort the values in each bucket.</a:t>
            </a:r>
          </a:p>
          <a:p>
            <a:pPr lvl="2"/>
            <a:r>
              <a:rPr lang="en-US" sz="2400" dirty="0"/>
              <a:t>Apply bucket sort recursively and/or apply other sorting algorithm when the values in a bucket are not many.</a:t>
            </a:r>
          </a:p>
        </p:txBody>
      </p:sp>
      <p:sp>
        <p:nvSpPr>
          <p:cNvPr id="5" name="Footer Placeholder 4"/>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09124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2E02-BEE5-4686-A764-F9CFC9313DF1}"/>
              </a:ext>
            </a:extLst>
          </p:cNvPr>
          <p:cNvSpPr>
            <a:spLocks noGrp="1"/>
          </p:cNvSpPr>
          <p:nvPr>
            <p:ph type="title"/>
          </p:nvPr>
        </p:nvSpPr>
        <p:spPr>
          <a:xfrm>
            <a:off x="664945" y="47496"/>
            <a:ext cx="10991248" cy="815735"/>
          </a:xfrm>
        </p:spPr>
        <p:txBody>
          <a:bodyPr>
            <a:normAutofit/>
          </a:bodyPr>
          <a:lstStyle/>
          <a:p>
            <a:r>
              <a:rPr lang="en-US" dirty="0"/>
              <a:t>Bit 1 vs. char ‘1’ vs. integer 1 vs. floating point 1 </a:t>
            </a:r>
          </a:p>
        </p:txBody>
      </p:sp>
      <p:sp>
        <p:nvSpPr>
          <p:cNvPr id="3" name="Content Placeholder 2">
            <a:extLst>
              <a:ext uri="{FF2B5EF4-FFF2-40B4-BE49-F238E27FC236}">
                <a16:creationId xmlns:a16="http://schemas.microsoft.com/office/drawing/2014/main" id="{E25C5CA9-58DD-42B0-9332-565C785DF8C1}"/>
              </a:ext>
            </a:extLst>
          </p:cNvPr>
          <p:cNvSpPr>
            <a:spLocks noGrp="1"/>
          </p:cNvSpPr>
          <p:nvPr>
            <p:ph idx="1"/>
          </p:nvPr>
        </p:nvSpPr>
        <p:spPr>
          <a:xfrm>
            <a:off x="664943" y="847022"/>
            <a:ext cx="8671563" cy="5784783"/>
          </a:xfrm>
        </p:spPr>
        <p:txBody>
          <a:bodyPr>
            <a:normAutofit fontScale="85000" lnSpcReduction="20000"/>
          </a:bodyPr>
          <a:lstStyle/>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 cat ./</a:t>
            </a:r>
            <a:r>
              <a:rPr lang="en-US" spc="-50" dirty="0" err="1">
                <a:latin typeface="Courier New" panose="02070309020205020404" pitchFamily="49" charset="0"/>
                <a:cs typeface="Courier New" panose="02070309020205020404" pitchFamily="49" charset="0"/>
              </a:rPr>
              <a:t>binary.c</a:t>
            </a:r>
            <a:endParaRPr lang="en-US" spc="-5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#include &lt;</a:t>
            </a:r>
            <a:r>
              <a:rPr lang="en-US" spc="-50" dirty="0" err="1">
                <a:latin typeface="Courier New" panose="02070309020205020404" pitchFamily="49" charset="0"/>
                <a:cs typeface="Courier New" panose="02070309020205020404" pitchFamily="49" charset="0"/>
              </a:rPr>
              <a:t>stdio.h</a:t>
            </a:r>
            <a:r>
              <a:rPr lang="en-US" spc="-50" dirty="0">
                <a:latin typeface="Courier New" panose="02070309020205020404" pitchFamily="49" charset="0"/>
                <a:cs typeface="Courier New" panose="02070309020205020404" pitchFamily="49" charset="0"/>
              </a:rPr>
              <a:t>&gt;</a:t>
            </a:r>
          </a:p>
          <a:p>
            <a:pPr marL="0" indent="0">
              <a:lnSpc>
                <a:spcPct val="110000"/>
              </a:lnSpc>
              <a:spcBef>
                <a:spcPts val="0"/>
              </a:spcBef>
              <a:buNone/>
            </a:pPr>
            <a:r>
              <a:rPr lang="en-US" spc="-50" dirty="0" err="1">
                <a:latin typeface="Courier New" panose="02070309020205020404" pitchFamily="49" charset="0"/>
                <a:cs typeface="Courier New" panose="02070309020205020404" pitchFamily="49" charset="0"/>
              </a:rPr>
              <a:t>int</a:t>
            </a:r>
            <a:r>
              <a:rPr lang="en-US" spc="-50" dirty="0">
                <a:latin typeface="Courier New" panose="02070309020205020404" pitchFamily="49" charset="0"/>
                <a:cs typeface="Courier New" panose="02070309020205020404" pitchFamily="49" charset="0"/>
              </a:rPr>
              <a:t> main() {</a:t>
            </a: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  char c='1';   </a:t>
            </a:r>
            <a:r>
              <a:rPr lang="en-US" spc="-50" dirty="0" err="1">
                <a:latin typeface="Courier New" panose="02070309020205020404" pitchFamily="49" charset="0"/>
                <a:cs typeface="Courier New" panose="02070309020205020404" pitchFamily="49" charset="0"/>
              </a:rPr>
              <a:t>int</a:t>
            </a:r>
            <a:r>
              <a:rPr lang="en-US" spc="-50" dirty="0">
                <a:latin typeface="Courier New" panose="02070309020205020404" pitchFamily="49" charset="0"/>
                <a:cs typeface="Courier New" panose="02070309020205020404" pitchFamily="49" charset="0"/>
              </a:rPr>
              <a:t> </a:t>
            </a:r>
            <a:r>
              <a:rPr lang="en-US" spc="-50" dirty="0" err="1">
                <a:latin typeface="Courier New" panose="02070309020205020404" pitchFamily="49" charset="0"/>
                <a:cs typeface="Courier New" panose="02070309020205020404" pitchFamily="49" charset="0"/>
              </a:rPr>
              <a:t>i</a:t>
            </a:r>
            <a:r>
              <a:rPr lang="en-US" spc="-50" dirty="0">
                <a:latin typeface="Courier New" panose="02070309020205020404" pitchFamily="49" charset="0"/>
                <a:cs typeface="Courier New" panose="02070309020205020404" pitchFamily="49" charset="0"/>
              </a:rPr>
              <a:t>=1;   float f=1;</a:t>
            </a: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  </a:t>
            </a:r>
            <a:r>
              <a:rPr lang="en-US" spc="-50" dirty="0" err="1">
                <a:latin typeface="Courier New" panose="02070309020205020404" pitchFamily="49" charset="0"/>
                <a:cs typeface="Courier New" panose="02070309020205020404" pitchFamily="49" charset="0"/>
              </a:rPr>
              <a:t>printf</a:t>
            </a:r>
            <a:r>
              <a:rPr lang="en-US" spc="-50" dirty="0">
                <a:latin typeface="Courier New" panose="02070309020205020404" pitchFamily="49" charset="0"/>
                <a:cs typeface="Courier New" panose="02070309020205020404" pitchFamily="49" charset="0"/>
              </a:rPr>
              <a:t>("%c %</a:t>
            </a:r>
            <a:r>
              <a:rPr lang="en-US" spc="-50" dirty="0" err="1">
                <a:latin typeface="Courier New" panose="02070309020205020404" pitchFamily="49" charset="0"/>
                <a:cs typeface="Courier New" panose="02070309020205020404" pitchFamily="49" charset="0"/>
              </a:rPr>
              <a:t>i</a:t>
            </a:r>
            <a:r>
              <a:rPr lang="en-US" spc="-50" dirty="0">
                <a:latin typeface="Courier New" panose="02070309020205020404" pitchFamily="49" charset="0"/>
                <a:cs typeface="Courier New" panose="02070309020205020404" pitchFamily="49" charset="0"/>
              </a:rPr>
              <a:t> %f\n", c, </a:t>
            </a:r>
            <a:r>
              <a:rPr lang="en-US" spc="-50" dirty="0" err="1">
                <a:latin typeface="Courier New" panose="02070309020205020404" pitchFamily="49" charset="0"/>
                <a:cs typeface="Courier New" panose="02070309020205020404" pitchFamily="49" charset="0"/>
              </a:rPr>
              <a:t>i</a:t>
            </a:r>
            <a:r>
              <a:rPr lang="en-US" spc="-50" dirty="0">
                <a:latin typeface="Courier New" panose="02070309020205020404" pitchFamily="49" charset="0"/>
                <a:cs typeface="Courier New" panose="02070309020205020404" pitchFamily="49" charset="0"/>
              </a:rPr>
              <a:t>, f);</a:t>
            </a: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 </a:t>
            </a:r>
            <a:r>
              <a:rPr lang="en-US" spc="-50" dirty="0" err="1">
                <a:latin typeface="Courier New" panose="02070309020205020404" pitchFamily="49" charset="0"/>
                <a:cs typeface="Courier New" panose="02070309020205020404" pitchFamily="49" charset="0"/>
              </a:rPr>
              <a:t>gcc</a:t>
            </a:r>
            <a:r>
              <a:rPr lang="en-US" spc="-50" dirty="0">
                <a:latin typeface="Courier New" panose="02070309020205020404" pitchFamily="49" charset="0"/>
                <a:cs typeface="Courier New" panose="02070309020205020404" pitchFamily="49" charset="0"/>
              </a:rPr>
              <a:t> -</a:t>
            </a:r>
            <a:r>
              <a:rPr lang="en-US" spc="-50" dirty="0" err="1">
                <a:latin typeface="Courier New" panose="02070309020205020404" pitchFamily="49" charset="0"/>
                <a:cs typeface="Courier New" panose="02070309020205020404" pitchFamily="49" charset="0"/>
              </a:rPr>
              <a:t>ggdb</a:t>
            </a:r>
            <a:r>
              <a:rPr lang="en-US" spc="-50" dirty="0">
                <a:latin typeface="Courier New" panose="02070309020205020404" pitchFamily="49" charset="0"/>
                <a:cs typeface="Courier New" panose="02070309020205020404" pitchFamily="49" charset="0"/>
              </a:rPr>
              <a:t> -o binary ./</a:t>
            </a:r>
            <a:r>
              <a:rPr lang="en-US" spc="-50" dirty="0" err="1">
                <a:latin typeface="Courier New" panose="02070309020205020404" pitchFamily="49" charset="0"/>
                <a:cs typeface="Courier New" panose="02070309020205020404" pitchFamily="49" charset="0"/>
              </a:rPr>
              <a:t>binary.c</a:t>
            </a:r>
            <a:endParaRPr lang="en-US" spc="-5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 </a:t>
            </a:r>
            <a:r>
              <a:rPr lang="en-US" spc="-50" dirty="0" err="1">
                <a:latin typeface="Courier New" panose="02070309020205020404" pitchFamily="49" charset="0"/>
                <a:cs typeface="Courier New" panose="02070309020205020404" pitchFamily="49" charset="0"/>
              </a:rPr>
              <a:t>gdb</a:t>
            </a:r>
            <a:r>
              <a:rPr lang="en-US" spc="-50" dirty="0">
                <a:latin typeface="Courier New" panose="02070309020205020404" pitchFamily="49" charset="0"/>
                <a:cs typeface="Courier New" panose="02070309020205020404" pitchFamily="49" charset="0"/>
              </a:rPr>
              <a:t> ./binary</a:t>
            </a: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a:t>
            </a:r>
            <a:r>
              <a:rPr lang="en-US" spc="-50" dirty="0" err="1">
                <a:latin typeface="Courier New" panose="02070309020205020404" pitchFamily="49" charset="0"/>
                <a:cs typeface="Courier New" panose="02070309020205020404" pitchFamily="49" charset="0"/>
              </a:rPr>
              <a:t>gdb</a:t>
            </a:r>
            <a:r>
              <a:rPr lang="en-US" spc="-50" dirty="0">
                <a:latin typeface="Courier New" panose="02070309020205020404" pitchFamily="49" charset="0"/>
                <a:cs typeface="Courier New" panose="02070309020205020404" pitchFamily="49" charset="0"/>
              </a:rPr>
              <a:t>) break 4</a:t>
            </a: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a:t>
            </a:r>
            <a:r>
              <a:rPr lang="en-US" spc="-50" dirty="0" err="1">
                <a:latin typeface="Courier New" panose="02070309020205020404" pitchFamily="49" charset="0"/>
                <a:cs typeface="Courier New" panose="02070309020205020404" pitchFamily="49" charset="0"/>
              </a:rPr>
              <a:t>gdb</a:t>
            </a:r>
            <a:r>
              <a:rPr lang="en-US" spc="-50" dirty="0">
                <a:latin typeface="Courier New" panose="02070309020205020404" pitchFamily="49" charset="0"/>
                <a:cs typeface="Courier New" panose="02070309020205020404" pitchFamily="49" charset="0"/>
              </a:rPr>
              <a:t>) run</a:t>
            </a: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a:t>
            </a:r>
            <a:r>
              <a:rPr lang="en-US" spc="-50" dirty="0" err="1">
                <a:latin typeface="Courier New" panose="02070309020205020404" pitchFamily="49" charset="0"/>
                <a:cs typeface="Courier New" panose="02070309020205020404" pitchFamily="49" charset="0"/>
              </a:rPr>
              <a:t>gdb</a:t>
            </a:r>
            <a:r>
              <a:rPr lang="en-US" spc="-50" dirty="0">
                <a:latin typeface="Courier New" panose="02070309020205020404" pitchFamily="49" charset="0"/>
                <a:cs typeface="Courier New" panose="02070309020205020404" pitchFamily="49" charset="0"/>
              </a:rPr>
              <a:t>) x/</a:t>
            </a:r>
            <a:r>
              <a:rPr lang="en-US" spc="-50" dirty="0" err="1">
                <a:latin typeface="Courier New" panose="02070309020205020404" pitchFamily="49" charset="0"/>
                <a:cs typeface="Courier New" panose="02070309020205020404" pitchFamily="49" charset="0"/>
              </a:rPr>
              <a:t>tb</a:t>
            </a:r>
            <a:r>
              <a:rPr lang="en-US" spc="-50" dirty="0">
                <a:latin typeface="Courier New" panose="02070309020205020404" pitchFamily="49" charset="0"/>
                <a:cs typeface="Courier New" panose="02070309020205020404" pitchFamily="49" charset="0"/>
              </a:rPr>
              <a:t> &amp;c</a:t>
            </a: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0x7fffffffe407: 00110001</a:t>
            </a: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a:t>
            </a:r>
            <a:r>
              <a:rPr lang="en-US" spc="-50" dirty="0" err="1">
                <a:latin typeface="Courier New" panose="02070309020205020404" pitchFamily="49" charset="0"/>
                <a:cs typeface="Courier New" panose="02070309020205020404" pitchFamily="49" charset="0"/>
              </a:rPr>
              <a:t>gdb</a:t>
            </a:r>
            <a:r>
              <a:rPr lang="en-US" spc="-50" dirty="0">
                <a:latin typeface="Courier New" panose="02070309020205020404" pitchFamily="49" charset="0"/>
                <a:cs typeface="Courier New" panose="02070309020205020404" pitchFamily="49" charset="0"/>
              </a:rPr>
              <a:t>) x/</a:t>
            </a:r>
            <a:r>
              <a:rPr lang="en-US" spc="-50" dirty="0" err="1">
                <a:latin typeface="Courier New" panose="02070309020205020404" pitchFamily="49" charset="0"/>
                <a:cs typeface="Courier New" panose="02070309020205020404" pitchFamily="49" charset="0"/>
              </a:rPr>
              <a:t>tw</a:t>
            </a:r>
            <a:r>
              <a:rPr lang="en-US" spc="-50" dirty="0">
                <a:latin typeface="Courier New" panose="02070309020205020404" pitchFamily="49" charset="0"/>
                <a:cs typeface="Courier New" panose="02070309020205020404" pitchFamily="49" charset="0"/>
              </a:rPr>
              <a:t> &amp;</a:t>
            </a:r>
            <a:r>
              <a:rPr lang="en-US" spc="-50" dirty="0" err="1">
                <a:latin typeface="Courier New" panose="02070309020205020404" pitchFamily="49" charset="0"/>
                <a:cs typeface="Courier New" panose="02070309020205020404" pitchFamily="49" charset="0"/>
              </a:rPr>
              <a:t>i</a:t>
            </a:r>
            <a:endParaRPr lang="en-US" spc="-5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0x7fffffffe408: 00000000000000000000000000000001</a:t>
            </a: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a:t>
            </a:r>
            <a:r>
              <a:rPr lang="en-US" spc="-50" dirty="0" err="1">
                <a:latin typeface="Courier New" panose="02070309020205020404" pitchFamily="49" charset="0"/>
                <a:cs typeface="Courier New" panose="02070309020205020404" pitchFamily="49" charset="0"/>
              </a:rPr>
              <a:t>gdb</a:t>
            </a:r>
            <a:r>
              <a:rPr lang="en-US" spc="-50" dirty="0">
                <a:latin typeface="Courier New" panose="02070309020205020404" pitchFamily="49" charset="0"/>
                <a:cs typeface="Courier New" panose="02070309020205020404" pitchFamily="49" charset="0"/>
              </a:rPr>
              <a:t>) x/</a:t>
            </a:r>
            <a:r>
              <a:rPr lang="en-US" spc="-50" dirty="0" err="1">
                <a:latin typeface="Courier New" panose="02070309020205020404" pitchFamily="49" charset="0"/>
                <a:cs typeface="Courier New" panose="02070309020205020404" pitchFamily="49" charset="0"/>
              </a:rPr>
              <a:t>tw</a:t>
            </a:r>
            <a:r>
              <a:rPr lang="en-US" spc="-50" dirty="0">
                <a:latin typeface="Courier New" panose="02070309020205020404" pitchFamily="49" charset="0"/>
                <a:cs typeface="Courier New" panose="02070309020205020404" pitchFamily="49" charset="0"/>
              </a:rPr>
              <a:t> &amp;f</a:t>
            </a:r>
          </a:p>
          <a:p>
            <a:pPr marL="0" indent="0">
              <a:lnSpc>
                <a:spcPct val="110000"/>
              </a:lnSpc>
              <a:spcBef>
                <a:spcPts val="0"/>
              </a:spcBef>
              <a:buNone/>
            </a:pPr>
            <a:r>
              <a:rPr lang="en-US" spc="-50" dirty="0">
                <a:latin typeface="Courier New" panose="02070309020205020404" pitchFamily="49" charset="0"/>
                <a:cs typeface="Courier New" panose="02070309020205020404" pitchFamily="49" charset="0"/>
              </a:rPr>
              <a:t>0x7fffffffe40c: 00111111100000000000000000000000</a:t>
            </a:r>
          </a:p>
        </p:txBody>
      </p:sp>
      <p:sp>
        <p:nvSpPr>
          <p:cNvPr id="5" name="Footer Placeholder 4">
            <a:extLst>
              <a:ext uri="{FF2B5EF4-FFF2-40B4-BE49-F238E27FC236}">
                <a16:creationId xmlns:a16="http://schemas.microsoft.com/office/drawing/2014/main" id="{30501256-20F0-480A-B8D7-F7163B9486F0}"/>
              </a:ext>
            </a:extLst>
          </p:cNvPr>
          <p:cNvSpPr>
            <a:spLocks noGrp="1"/>
          </p:cNvSpPr>
          <p:nvPr>
            <p:ph type="ftr" sz="quarter" idx="11"/>
          </p:nvPr>
        </p:nvSpPr>
        <p:spPr/>
        <p:txBody>
          <a:bodyPr/>
          <a:lstStyle/>
          <a:p>
            <a:r>
              <a:rPr lang="en-US"/>
              <a:t>Prof. Ding, Xiaoning. Spring 2021. Protected content. </a:t>
            </a:r>
          </a:p>
        </p:txBody>
      </p:sp>
      <p:graphicFrame>
        <p:nvGraphicFramePr>
          <p:cNvPr id="7" name="Table 6"/>
          <p:cNvGraphicFramePr>
            <a:graphicFrameLocks noGrp="1"/>
          </p:cNvGraphicFramePr>
          <p:nvPr>
            <p:extLst>
              <p:ext uri="{D42A27DB-BD31-4B8C-83A1-F6EECF244321}">
                <p14:modId xmlns:p14="http://schemas.microsoft.com/office/powerpoint/2010/main" val="1462465582"/>
              </p:ext>
            </p:extLst>
          </p:nvPr>
        </p:nvGraphicFramePr>
        <p:xfrm>
          <a:off x="9355757" y="1057926"/>
          <a:ext cx="2364510" cy="3924300"/>
        </p:xfrm>
        <a:graphic>
          <a:graphicData uri="http://schemas.openxmlformats.org/drawingml/2006/table">
            <a:tbl>
              <a:tblPr/>
              <a:tblGrid>
                <a:gridCol w="1080655">
                  <a:extLst>
                    <a:ext uri="{9D8B030D-6E8A-4147-A177-3AD203B41FA5}">
                      <a16:colId xmlns:a16="http://schemas.microsoft.com/office/drawing/2014/main" val="3562696865"/>
                    </a:ext>
                  </a:extLst>
                </a:gridCol>
                <a:gridCol w="1283855">
                  <a:extLst>
                    <a:ext uri="{9D8B030D-6E8A-4147-A177-3AD203B41FA5}">
                      <a16:colId xmlns:a16="http://schemas.microsoft.com/office/drawing/2014/main" val="1104993809"/>
                    </a:ext>
                  </a:extLst>
                </a:gridCol>
              </a:tblGrid>
              <a:tr h="488999">
                <a:tc>
                  <a:txBody>
                    <a:bodyPr/>
                    <a:lstStyle/>
                    <a:p>
                      <a:pPr algn="l" fontAlgn="base"/>
                      <a:r>
                        <a:rPr lang="en-US" sz="2800" b="0" dirty="0">
                          <a:effectLst/>
                        </a:rPr>
                        <a:t>Type</a:t>
                      </a:r>
                    </a:p>
                  </a:txBody>
                  <a:tcPr marL="31750" marR="31750" marT="31750" marB="317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ase"/>
                      <a:r>
                        <a:rPr lang="en-US" sz="2800" b="0" dirty="0">
                          <a:effectLst/>
                        </a:rPr>
                        <a:t>Size</a:t>
                      </a:r>
                    </a:p>
                  </a:txBody>
                  <a:tcPr marL="31750" marR="31750" marT="31750" marB="317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048555498"/>
                  </a:ext>
                </a:extLst>
              </a:tr>
              <a:tr h="380834">
                <a:tc>
                  <a:txBody>
                    <a:bodyPr/>
                    <a:lstStyle/>
                    <a:p>
                      <a:pPr fontAlgn="t"/>
                      <a:r>
                        <a:rPr lang="en-US" sz="2400" dirty="0">
                          <a:effectLst/>
                        </a:rPr>
                        <a:t>char</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sz="2400" dirty="0">
                          <a:effectLst/>
                        </a:rPr>
                        <a:t>1 bytes</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84244464"/>
                  </a:ext>
                </a:extLst>
              </a:tr>
              <a:tr h="380834">
                <a:tc>
                  <a:txBody>
                    <a:bodyPr/>
                    <a:lstStyle/>
                    <a:p>
                      <a:pPr fontAlgn="t"/>
                      <a:r>
                        <a:rPr lang="en-US" sz="2400" dirty="0">
                          <a:effectLst/>
                        </a:rPr>
                        <a:t>short</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sz="2400" dirty="0">
                          <a:effectLst/>
                        </a:rPr>
                        <a:t>2 bytes</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26060898"/>
                  </a:ext>
                </a:extLst>
              </a:tr>
              <a:tr h="380834">
                <a:tc>
                  <a:txBody>
                    <a:bodyPr/>
                    <a:lstStyle/>
                    <a:p>
                      <a:pPr fontAlgn="t"/>
                      <a:r>
                        <a:rPr lang="en-US" sz="2400" dirty="0" err="1">
                          <a:effectLst/>
                        </a:rPr>
                        <a:t>int</a:t>
                      </a:r>
                      <a:endParaRPr lang="en-US" sz="2400" dirty="0">
                        <a:effectLst/>
                      </a:endParaRP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sz="2400" dirty="0">
                          <a:effectLst/>
                        </a:rPr>
                        <a:t>4 bytes</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32174101"/>
                  </a:ext>
                </a:extLst>
              </a:tr>
              <a:tr h="380834">
                <a:tc>
                  <a:txBody>
                    <a:bodyPr/>
                    <a:lstStyle/>
                    <a:p>
                      <a:pPr fontAlgn="t"/>
                      <a:r>
                        <a:rPr lang="en-US" sz="2400" dirty="0">
                          <a:effectLst/>
                        </a:rPr>
                        <a:t>long</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sz="2400" dirty="0">
                          <a:effectLst/>
                        </a:rPr>
                        <a:t>8 bytes</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094093863"/>
                  </a:ext>
                </a:extLst>
              </a:tr>
              <a:tr h="380834">
                <a:tc>
                  <a:txBody>
                    <a:bodyPr/>
                    <a:lstStyle/>
                    <a:p>
                      <a:pPr fontAlgn="t"/>
                      <a:r>
                        <a:rPr lang="en-US" sz="2400" dirty="0">
                          <a:effectLst/>
                        </a:rPr>
                        <a:t>float</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sz="2400" dirty="0">
                          <a:effectLst/>
                        </a:rPr>
                        <a:t>4 bytes</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099782374"/>
                  </a:ext>
                </a:extLst>
              </a:tr>
              <a:tr h="380834">
                <a:tc>
                  <a:txBody>
                    <a:bodyPr/>
                    <a:lstStyle/>
                    <a:p>
                      <a:pPr fontAlgn="t"/>
                      <a:r>
                        <a:rPr lang="en-US" sz="2400" dirty="0">
                          <a:effectLst/>
                        </a:rPr>
                        <a:t>double</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sz="2400" dirty="0">
                          <a:effectLst/>
                        </a:rPr>
                        <a:t>8 bytes</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3126402"/>
                  </a:ext>
                </a:extLst>
              </a:tr>
              <a:tr h="0">
                <a:tc>
                  <a:txBody>
                    <a:bodyPr/>
                    <a:lstStyle/>
                    <a:p>
                      <a:pPr fontAlgn="t"/>
                      <a:r>
                        <a:rPr lang="en-US" sz="2400" dirty="0">
                          <a:effectLst/>
                        </a:rPr>
                        <a:t>pointer</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sz="2400" dirty="0">
                          <a:effectLst/>
                        </a:rPr>
                        <a:t>8 bytes</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52839731"/>
                  </a:ext>
                </a:extLst>
              </a:tr>
              <a:tr h="380834">
                <a:tc>
                  <a:txBody>
                    <a:bodyPr/>
                    <a:lstStyle/>
                    <a:p>
                      <a:pPr fontAlgn="t"/>
                      <a:r>
                        <a:rPr lang="en-US" sz="2400" dirty="0" err="1">
                          <a:effectLst/>
                        </a:rPr>
                        <a:t>size_t</a:t>
                      </a:r>
                      <a:endParaRPr lang="en-US" sz="2400" dirty="0">
                        <a:effectLst/>
                      </a:endParaRP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t"/>
                      <a:r>
                        <a:rPr lang="en-US" sz="2400" dirty="0">
                          <a:effectLst/>
                        </a:rPr>
                        <a:t>8 bytes</a:t>
                      </a:r>
                    </a:p>
                  </a:txBody>
                  <a:tcPr marL="31750" marR="31750" marT="31750" marB="317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71690030"/>
                  </a:ext>
                </a:extLst>
              </a:tr>
            </a:tbl>
          </a:graphicData>
        </a:graphic>
      </p:graphicFrame>
    </p:spTree>
    <p:extLst>
      <p:ext uri="{BB962C8B-B14F-4D97-AF65-F5344CB8AC3E}">
        <p14:creationId xmlns:p14="http://schemas.microsoft.com/office/powerpoint/2010/main" val="370874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bit  </a:t>
            </a:r>
          </a:p>
        </p:txBody>
      </p:sp>
      <p:sp>
        <p:nvSpPr>
          <p:cNvPr id="5" name="Content Placeholder 4"/>
          <p:cNvSpPr>
            <a:spLocks noGrp="1"/>
          </p:cNvSpPr>
          <p:nvPr>
            <p:ph idx="1"/>
          </p:nvPr>
        </p:nvSpPr>
        <p:spPr>
          <a:xfrm>
            <a:off x="415636" y="796635"/>
            <a:ext cx="11563928" cy="2694709"/>
          </a:xfrm>
        </p:spPr>
        <p:txBody>
          <a:bodyPr>
            <a:normAutofit/>
          </a:bodyPr>
          <a:lstStyle/>
          <a:p>
            <a:r>
              <a:rPr lang="en-US" altLang="en-US" dirty="0"/>
              <a:t>Problem with bucket sort: It is difficult to choose number of buckets, especially the range can be huge.  E.g., when s</a:t>
            </a:r>
            <a:r>
              <a:rPr lang="en-US" dirty="0"/>
              <a:t>orting double precision values, the range is (-1.7x10</a:t>
            </a:r>
            <a:r>
              <a:rPr lang="en-US" baseline="30000" dirty="0"/>
              <a:t>308  </a:t>
            </a:r>
            <a:r>
              <a:rPr lang="en-US" dirty="0"/>
              <a:t>, 1.7x10</a:t>
            </a:r>
            <a:r>
              <a:rPr lang="en-US" baseline="30000" dirty="0"/>
              <a:t>308</a:t>
            </a:r>
            <a:r>
              <a:rPr lang="en-US" dirty="0"/>
              <a:t>) </a:t>
            </a:r>
          </a:p>
          <a:p>
            <a:r>
              <a:rPr lang="en-US" dirty="0"/>
              <a:t>Solution(radix sort): </a:t>
            </a:r>
          </a:p>
          <a:p>
            <a:pPr lvl="1"/>
            <a:r>
              <a:rPr lang="en-US" dirty="0"/>
              <a:t>Sort the binary raw data </a:t>
            </a:r>
          </a:p>
          <a:p>
            <a:pPr lvl="1"/>
            <a:r>
              <a:rPr lang="en-US" dirty="0"/>
              <a:t>apply bucket sort on every bit, from least significant bit to most significant bit.</a:t>
            </a:r>
          </a:p>
          <a:p>
            <a:pPr lvl="1"/>
            <a:endParaRPr lang="en-US" dirty="0"/>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6" name="TextBox 5"/>
          <p:cNvSpPr txBox="1"/>
          <p:nvPr/>
        </p:nvSpPr>
        <p:spPr>
          <a:xfrm>
            <a:off x="3655296" y="4623739"/>
            <a:ext cx="2708559" cy="523220"/>
          </a:xfrm>
          <a:prstGeom prst="rect">
            <a:avLst/>
          </a:prstGeom>
          <a:noFill/>
        </p:spPr>
        <p:txBody>
          <a:bodyPr wrap="square" rtlCol="0">
            <a:spAutoFit/>
          </a:bodyPr>
          <a:lstStyle/>
          <a:p>
            <a:r>
              <a:rPr lang="en-US" sz="2800" dirty="0"/>
              <a:t>Use two buckets.  </a:t>
            </a:r>
          </a:p>
        </p:txBody>
      </p:sp>
      <p:sp>
        <p:nvSpPr>
          <p:cNvPr id="2" name="Footer Placeholder 1"/>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673332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0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nimBg="1"/>
      <p:bldP spid="20485"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Problem with bucket sort: It is difficult to choose number of buckets, especially the range can be huge.  E.g., when s</a:t>
            </a:r>
            <a:r>
              <a:rPr lang="en-US" dirty="0"/>
              <a:t>orting double precision values, the range is (-1.7x10</a:t>
            </a:r>
            <a:r>
              <a:rPr lang="en-US" baseline="30000" dirty="0"/>
              <a:t>308  </a:t>
            </a:r>
            <a:r>
              <a:rPr lang="en-US" dirty="0"/>
              <a:t>, 1.7x10</a:t>
            </a:r>
            <a:r>
              <a:rPr lang="en-US" baseline="30000" dirty="0"/>
              <a:t>308</a:t>
            </a:r>
            <a:r>
              <a:rPr lang="en-US" dirty="0"/>
              <a:t>) </a:t>
            </a:r>
          </a:p>
          <a:p>
            <a:r>
              <a:rPr lang="en-US" dirty="0"/>
              <a:t>Solution(radix sort): </a:t>
            </a:r>
          </a:p>
          <a:p>
            <a:pPr lvl="1"/>
            <a:r>
              <a:rPr lang="en-US" dirty="0"/>
              <a:t>Sort the binary raw data</a:t>
            </a:r>
          </a:p>
          <a:p>
            <a:pPr lvl="1"/>
            <a:r>
              <a:rPr lang="en-US" dirty="0"/>
              <a:t>apply bucket sort on every bit, from least significant bit to most significant 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7460674" y="3537524"/>
            <a:ext cx="1066800" cy="3200400"/>
            <a:chOff x="2006" y="1824"/>
            <a:chExt cx="672" cy="2016"/>
          </a:xfrm>
        </p:grpSpPr>
        <p:sp>
          <p:nvSpPr>
            <p:cNvPr id="20495" name="AutoShape 8"/>
            <p:cNvSpPr>
              <a:spLocks noChangeArrowheads="1"/>
            </p:cNvSpPr>
            <p:nvPr>
              <p:custDataLst>
                <p:tags r:id="rId6"/>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7"/>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7" name="Flowchart: Magnetic Disk 6"/>
          <p:cNvSpPr/>
          <p:nvPr/>
        </p:nvSpPr>
        <p:spPr>
          <a:xfrm>
            <a:off x="4156364"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4175229"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0" name="Straight Arrow Connector 9"/>
          <p:cNvCxnSpPr/>
          <p:nvPr/>
        </p:nvCxnSpPr>
        <p:spPr>
          <a:xfrm>
            <a:off x="2983345" y="3823855"/>
            <a:ext cx="1051795" cy="37222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83345" y="4196080"/>
            <a:ext cx="1051795" cy="21013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39651" y="4482412"/>
            <a:ext cx="1095489" cy="164406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983345" y="4778436"/>
            <a:ext cx="1090560" cy="1634376"/>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2939651" y="4582160"/>
            <a:ext cx="382669" cy="1117600"/>
          </a:xfrm>
          <a:prstGeom prst="rightBrace">
            <a:avLst>
              <a:gd name="adj1" fmla="val 40193"/>
              <a:gd name="adj2" fmla="val 34545"/>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a:endCxn id="21" idx="2"/>
          </p:cNvCxnSpPr>
          <p:nvPr/>
        </p:nvCxnSpPr>
        <p:spPr>
          <a:xfrm>
            <a:off x="3443544" y="4988567"/>
            <a:ext cx="731685" cy="953874"/>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9"/>
          <p:cNvSpPr>
            <a:spLocks noChangeArrowheads="1"/>
          </p:cNvSpPr>
          <p:nvPr>
            <p:custDataLst>
              <p:tags r:id="rId5"/>
            </p:custDataLst>
          </p:nvPr>
        </p:nvSpPr>
        <p:spPr bwMode="auto">
          <a:xfrm>
            <a:off x="2704792" y="3537524"/>
            <a:ext cx="304800" cy="3200400"/>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 name="Rectangle 28"/>
          <p:cNvSpPr/>
          <p:nvPr/>
        </p:nvSpPr>
        <p:spPr>
          <a:xfrm>
            <a:off x="4731863" y="3806046"/>
            <a:ext cx="1048039"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1 1 0</a:t>
            </a:r>
          </a:p>
        </p:txBody>
      </p:sp>
      <p:sp>
        <p:nvSpPr>
          <p:cNvPr id="30" name="Rectangle 29"/>
          <p:cNvSpPr/>
          <p:nvPr/>
        </p:nvSpPr>
        <p:spPr>
          <a:xfrm>
            <a:off x="4764672" y="5465504"/>
            <a:ext cx="1025905" cy="1200329"/>
          </a:xfrm>
          <a:prstGeom prst="rect">
            <a:avLst/>
          </a:prstGeom>
        </p:spPr>
        <p:txBody>
          <a:bodyPr wrap="square">
            <a:spAutoFit/>
          </a:bodyPr>
          <a:lstStyle/>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301056" name="Up Arrow Callout 301055"/>
          <p:cNvSpPr/>
          <p:nvPr/>
        </p:nvSpPr>
        <p:spPr>
          <a:xfrm rot="5400000">
            <a:off x="5457567"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057" name="TextBox 301056"/>
          <p:cNvSpPr txBox="1"/>
          <p:nvPr/>
        </p:nvSpPr>
        <p:spPr>
          <a:xfrm>
            <a:off x="5932461" y="4831138"/>
            <a:ext cx="1168100" cy="523220"/>
          </a:xfrm>
          <a:prstGeom prst="rect">
            <a:avLst/>
          </a:prstGeom>
          <a:noFill/>
        </p:spPr>
        <p:txBody>
          <a:bodyPr wrap="square" rtlCol="0">
            <a:spAutoFit/>
          </a:bodyPr>
          <a:lstStyle/>
          <a:p>
            <a:r>
              <a:rPr lang="en-US" sz="2800" b="1" dirty="0">
                <a:solidFill>
                  <a:schemeClr val="bg1"/>
                </a:solidFill>
              </a:rPr>
              <a:t>Join</a:t>
            </a:r>
          </a:p>
        </p:txBody>
      </p:sp>
      <p:sp>
        <p:nvSpPr>
          <p:cNvPr id="301058" name="TextBox 301057"/>
          <p:cNvSpPr txBox="1"/>
          <p:nvPr/>
        </p:nvSpPr>
        <p:spPr>
          <a:xfrm>
            <a:off x="8636002" y="4720246"/>
            <a:ext cx="2950038" cy="523220"/>
          </a:xfrm>
          <a:prstGeom prst="rect">
            <a:avLst/>
          </a:prstGeom>
          <a:noFill/>
        </p:spPr>
        <p:txBody>
          <a:bodyPr wrap="none" rtlCol="0">
            <a:spAutoFit/>
          </a:bodyPr>
          <a:lstStyle/>
          <a:p>
            <a:r>
              <a:rPr lang="en-US" sz="2800" dirty="0"/>
              <a:t>Last bits are sorted</a:t>
            </a:r>
          </a:p>
        </p:txBody>
      </p:sp>
      <p:sp>
        <p:nvSpPr>
          <p:cNvPr id="3" name="Footer Placeholder 2"/>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59040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0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1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01056" grpId="0" animBg="1"/>
      <p:bldP spid="30105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Problem with bucket sort: It is difficult to choose number of buckets, especially the range can be huge.  E.g., when s</a:t>
            </a:r>
            <a:r>
              <a:rPr lang="en-US" dirty="0"/>
              <a:t>orting double precision values, the range is (-1.7x10</a:t>
            </a:r>
            <a:r>
              <a:rPr lang="en-US" baseline="30000" dirty="0"/>
              <a:t>308  </a:t>
            </a:r>
            <a:r>
              <a:rPr lang="en-US" dirty="0"/>
              <a:t>, 1.7x10</a:t>
            </a:r>
            <a:r>
              <a:rPr lang="en-US" baseline="30000" dirty="0"/>
              <a:t>308</a:t>
            </a:r>
            <a:r>
              <a:rPr lang="en-US" dirty="0"/>
              <a:t>) </a:t>
            </a:r>
          </a:p>
          <a:p>
            <a:r>
              <a:rPr lang="en-US" dirty="0"/>
              <a:t>Solution(radix sort): </a:t>
            </a:r>
          </a:p>
          <a:p>
            <a:pPr lvl="1"/>
            <a:r>
              <a:rPr lang="en-US" dirty="0"/>
              <a:t>Sort the binary raw data</a:t>
            </a:r>
          </a:p>
          <a:p>
            <a:pPr lvl="1"/>
            <a:r>
              <a:rPr lang="en-US" dirty="0"/>
              <a:t>apply bucket sort on every bit, from least significant bit to most significant 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5"/>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6"/>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3" name="Footer Placeholder 2"/>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3517679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7"/>
            <a:ext cx="10790382" cy="2158532"/>
          </a:xfrm>
        </p:spPr>
        <p:txBody>
          <a:bodyPr>
            <a:normAutofit fontScale="92500" lnSpcReduction="10000"/>
          </a:bodyPr>
          <a:lstStyle/>
          <a:p>
            <a:r>
              <a:rPr lang="en-US" altLang="en-US" dirty="0"/>
              <a:t>Problem with bucket sort: It is difficult to choose number of buckets, especially the range can be huge.  E.g., when s</a:t>
            </a:r>
            <a:r>
              <a:rPr lang="en-US" dirty="0"/>
              <a:t>orting double precision values, the range is (-1.7x10</a:t>
            </a:r>
            <a:r>
              <a:rPr lang="en-US" baseline="30000" dirty="0"/>
              <a:t>308  </a:t>
            </a:r>
            <a:r>
              <a:rPr lang="en-US" dirty="0"/>
              <a:t>, 1.7x10</a:t>
            </a:r>
            <a:r>
              <a:rPr lang="en-US" baseline="30000" dirty="0"/>
              <a:t>308</a:t>
            </a:r>
            <a:r>
              <a:rPr lang="en-US" dirty="0"/>
              <a:t>) </a:t>
            </a:r>
          </a:p>
          <a:p>
            <a:r>
              <a:rPr lang="en-US" dirty="0"/>
              <a:t>Solution(radix sort): </a:t>
            </a:r>
          </a:p>
          <a:p>
            <a:pPr lvl="1"/>
            <a:r>
              <a:rPr lang="en-US" dirty="0"/>
              <a:t>Sort the binary raw data</a:t>
            </a:r>
          </a:p>
          <a:p>
            <a:pPr lvl="1"/>
            <a:r>
              <a:rPr lang="en-US" dirty="0"/>
              <a:t>apply bucket sort on every bit, from least significant bit to most significant 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232"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865750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9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4" name="Flowchart: Magnetic Disk 13"/>
          <p:cNvSpPr/>
          <p:nvPr/>
        </p:nvSpPr>
        <p:spPr>
          <a:xfrm>
            <a:off x="5499389"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15" name="Flowchart: Magnetic Disk 14"/>
          <p:cNvSpPr/>
          <p:nvPr/>
        </p:nvSpPr>
        <p:spPr>
          <a:xfrm>
            <a:off x="5518254"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6" name="Straight Arrow Connector 15"/>
          <p:cNvCxnSpPr/>
          <p:nvPr/>
        </p:nvCxnSpPr>
        <p:spPr>
          <a:xfrm>
            <a:off x="4326370" y="3823855"/>
            <a:ext cx="1191884" cy="164164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326370" y="4091015"/>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302020" y="4482412"/>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1308" y="4778436"/>
            <a:ext cx="1155622" cy="93055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2"/>
          </p:cNvCxnSpPr>
          <p:nvPr/>
        </p:nvCxnSpPr>
        <p:spPr>
          <a:xfrm flipV="1">
            <a:off x="4231195" y="5942441"/>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74888" y="3806046"/>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p:txBody>
      </p:sp>
      <p:sp>
        <p:nvSpPr>
          <p:cNvPr id="23" name="Rectangle 22"/>
          <p:cNvSpPr/>
          <p:nvPr/>
        </p:nvSpPr>
        <p:spPr>
          <a:xfrm>
            <a:off x="6107697" y="5465504"/>
            <a:ext cx="1025905"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25" name="Up Arrow Callout 24"/>
          <p:cNvSpPr/>
          <p:nvPr/>
        </p:nvSpPr>
        <p:spPr>
          <a:xfrm rot="5400000">
            <a:off x="6800592"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7275486" y="4831138"/>
            <a:ext cx="1168100" cy="523220"/>
          </a:xfrm>
          <a:prstGeom prst="rect">
            <a:avLst/>
          </a:prstGeom>
          <a:noFill/>
        </p:spPr>
        <p:txBody>
          <a:bodyPr wrap="square" rtlCol="0">
            <a:spAutoFit/>
          </a:bodyPr>
          <a:lstStyle/>
          <a:p>
            <a:r>
              <a:rPr lang="en-US" sz="2800" b="1" dirty="0">
                <a:solidFill>
                  <a:schemeClr val="bg1"/>
                </a:solidFill>
              </a:rPr>
              <a:t>Join</a:t>
            </a:r>
          </a:p>
        </p:txBody>
      </p:sp>
      <p:cxnSp>
        <p:nvCxnSpPr>
          <p:cNvPr id="28" name="Straight Arrow Connector 27"/>
          <p:cNvCxnSpPr/>
          <p:nvPr/>
        </p:nvCxnSpPr>
        <p:spPr>
          <a:xfrm flipV="1">
            <a:off x="4306988" y="4439571"/>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288825" y="4912302"/>
            <a:ext cx="1171799" cy="71543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302020" y="6163425"/>
            <a:ext cx="1122440" cy="27130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918282" y="4354084"/>
            <a:ext cx="2155140" cy="1384995"/>
          </a:xfrm>
          <a:prstGeom prst="rect">
            <a:avLst/>
          </a:prstGeom>
          <a:noFill/>
        </p:spPr>
        <p:txBody>
          <a:bodyPr wrap="square" rtlCol="0">
            <a:spAutoFit/>
          </a:bodyPr>
          <a:lstStyle/>
          <a:p>
            <a:r>
              <a:rPr lang="en-US" sz="2800" dirty="0"/>
              <a:t>Last 2 bits are sorted after the join.</a:t>
            </a:r>
          </a:p>
        </p:txBody>
      </p:sp>
      <p:sp>
        <p:nvSpPr>
          <p:cNvPr id="4" name="TextBox 3"/>
          <p:cNvSpPr txBox="1"/>
          <p:nvPr/>
        </p:nvSpPr>
        <p:spPr>
          <a:xfrm>
            <a:off x="4722094" y="2962904"/>
            <a:ext cx="4089397" cy="646331"/>
          </a:xfrm>
          <a:prstGeom prst="rect">
            <a:avLst/>
          </a:prstGeom>
          <a:noFill/>
        </p:spPr>
        <p:txBody>
          <a:bodyPr wrap="square" rtlCol="0">
            <a:spAutoFit/>
          </a:bodyPr>
          <a:lstStyle/>
          <a:p>
            <a:r>
              <a:rPr lang="en-US" dirty="0"/>
              <a:t>Values with last bit =0 enter buckets first. Last 2 bits are sorted in each bucket. </a:t>
            </a:r>
          </a:p>
        </p:txBody>
      </p:sp>
      <p:sp>
        <p:nvSpPr>
          <p:cNvPr id="6" name="Footer Placeholder 5"/>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50486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2" grpId="0"/>
      <p:bldP spid="23" grpId="0"/>
      <p:bldP spid="25" grpId="0" animBg="1"/>
      <p:bldP spid="38"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Problem with bucket sort: It is difficult to choose number of buckets, especially the range can be huge.  E.g., when s</a:t>
            </a:r>
            <a:r>
              <a:rPr lang="en-US" dirty="0"/>
              <a:t>orting double precision values, the range is (-1.7x10</a:t>
            </a:r>
            <a:r>
              <a:rPr lang="en-US" baseline="30000" dirty="0"/>
              <a:t>308  </a:t>
            </a:r>
            <a:r>
              <a:rPr lang="en-US" dirty="0"/>
              <a:t>, 1.7x10</a:t>
            </a:r>
            <a:r>
              <a:rPr lang="en-US" baseline="30000" dirty="0"/>
              <a:t>308</a:t>
            </a:r>
            <a:r>
              <a:rPr lang="en-US" dirty="0"/>
              <a:t>) </a:t>
            </a:r>
          </a:p>
          <a:p>
            <a:r>
              <a:rPr lang="en-US" dirty="0"/>
              <a:t>Solution(radix sort): </a:t>
            </a:r>
          </a:p>
          <a:p>
            <a:pPr lvl="1"/>
            <a:r>
              <a:rPr lang="en-US" dirty="0"/>
              <a:t>Sort the binary raw data</a:t>
            </a:r>
          </a:p>
          <a:p>
            <a:pPr lvl="1"/>
            <a:r>
              <a:rPr lang="en-US" dirty="0"/>
              <a:t>apply bucket sort on every bit, from least significant bit to most significant 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381692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Problem with bucket sort: It is difficult to choose number of buckets, especially the range can be huge.  E.g., when s</a:t>
            </a:r>
            <a:r>
              <a:rPr lang="en-US" dirty="0"/>
              <a:t>orting double precision values, the range is (-1.7x10</a:t>
            </a:r>
            <a:r>
              <a:rPr lang="en-US" baseline="30000" dirty="0"/>
              <a:t>308  </a:t>
            </a:r>
            <a:r>
              <a:rPr lang="en-US" dirty="0"/>
              <a:t>, 1.7x10</a:t>
            </a:r>
            <a:r>
              <a:rPr lang="en-US" baseline="30000" dirty="0"/>
              <a:t>308</a:t>
            </a:r>
            <a:r>
              <a:rPr lang="en-US" dirty="0"/>
              <a:t>) </a:t>
            </a:r>
          </a:p>
          <a:p>
            <a:r>
              <a:rPr lang="en-US" dirty="0"/>
              <a:t>Solution(radix sort): </a:t>
            </a:r>
          </a:p>
          <a:p>
            <a:pPr lvl="1"/>
            <a:r>
              <a:rPr lang="en-US" dirty="0"/>
              <a:t>Sort the binary raw data</a:t>
            </a:r>
          </a:p>
          <a:p>
            <a:pPr lvl="1"/>
            <a:r>
              <a:rPr lang="en-US" dirty="0"/>
              <a:t>apply bucket sort on every bit, from least significant bit to most significant 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1"/>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2"/>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9"/>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0"/>
              </p:custDataLst>
            </p:nvPr>
          </p:nvSpPr>
          <p:spPr bwMode="auto">
            <a:xfrm>
              <a:off x="3077" y="1824"/>
              <a:ext cx="200" cy="2016"/>
            </a:xfrm>
            <a:prstGeom prst="rect">
              <a:avLst/>
            </a:prstGeom>
            <a:solidFill>
              <a:schemeClr val="accent6">
                <a:lumMod val="60000"/>
                <a:lumOff val="40000"/>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0" name="Flowchart: Magnetic Disk 19"/>
          <p:cNvSpPr/>
          <p:nvPr/>
        </p:nvSpPr>
        <p:spPr>
          <a:xfrm>
            <a:off x="6754827" y="3685816"/>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6773692" y="5295249"/>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22" name="Straight Arrow Connector 21"/>
          <p:cNvCxnSpPr/>
          <p:nvPr/>
        </p:nvCxnSpPr>
        <p:spPr>
          <a:xfrm>
            <a:off x="5581808" y="3895947"/>
            <a:ext cx="1051795" cy="110272"/>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81808" y="4268173"/>
            <a:ext cx="1126959" cy="123870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557458" y="4554504"/>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516746" y="5781088"/>
            <a:ext cx="1174348" cy="1230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2"/>
          </p:cNvCxnSpPr>
          <p:nvPr/>
        </p:nvCxnSpPr>
        <p:spPr>
          <a:xfrm flipV="1">
            <a:off x="5486633" y="6014533"/>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30326" y="3878138"/>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0 1 1</a:t>
            </a:r>
          </a:p>
        </p:txBody>
      </p:sp>
      <p:sp>
        <p:nvSpPr>
          <p:cNvPr id="30" name="Rectangle 29"/>
          <p:cNvSpPr/>
          <p:nvPr/>
        </p:nvSpPr>
        <p:spPr>
          <a:xfrm>
            <a:off x="7363135" y="5537596"/>
            <a:ext cx="1025905" cy="1200329"/>
          </a:xfrm>
          <a:prstGeom prst="rect">
            <a:avLst/>
          </a:prstGeom>
        </p:spPr>
        <p:txBody>
          <a:bodyPr wrap="square">
            <a:spAutoFit/>
          </a:bodyPr>
          <a:lstStyle/>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p:txBody>
      </p:sp>
      <p:sp>
        <p:nvSpPr>
          <p:cNvPr id="31" name="Up Arrow Callout 30"/>
          <p:cNvSpPr/>
          <p:nvPr/>
        </p:nvSpPr>
        <p:spPr>
          <a:xfrm rot="5400000">
            <a:off x="8056030" y="4490258"/>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8530924" y="4903230"/>
            <a:ext cx="1168100" cy="523220"/>
          </a:xfrm>
          <a:prstGeom prst="rect">
            <a:avLst/>
          </a:prstGeom>
          <a:noFill/>
        </p:spPr>
        <p:txBody>
          <a:bodyPr wrap="square" rtlCol="0">
            <a:spAutoFit/>
          </a:bodyPr>
          <a:lstStyle/>
          <a:p>
            <a:r>
              <a:rPr lang="en-US" sz="2800" b="1" dirty="0">
                <a:solidFill>
                  <a:schemeClr val="bg1"/>
                </a:solidFill>
              </a:rPr>
              <a:t>Join</a:t>
            </a:r>
          </a:p>
        </p:txBody>
      </p:sp>
      <p:cxnSp>
        <p:nvCxnSpPr>
          <p:cNvPr id="33" name="Straight Arrow Connector 32"/>
          <p:cNvCxnSpPr/>
          <p:nvPr/>
        </p:nvCxnSpPr>
        <p:spPr>
          <a:xfrm>
            <a:off x="5562426" y="4616729"/>
            <a:ext cx="1146341" cy="12048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544263" y="4302243"/>
            <a:ext cx="1089340" cy="68215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557458" y="4903230"/>
            <a:ext cx="1115958" cy="160359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grpSp>
        <p:nvGrpSpPr>
          <p:cNvPr id="44" name="Group 10"/>
          <p:cNvGrpSpPr>
            <a:grpSpLocks/>
          </p:cNvGrpSpPr>
          <p:nvPr>
            <p:custDataLst>
              <p:tags r:id="rId6"/>
            </p:custDataLst>
          </p:nvPr>
        </p:nvGrpSpPr>
        <p:grpSpPr bwMode="auto">
          <a:xfrm>
            <a:off x="9987544" y="3537524"/>
            <a:ext cx="1066800" cy="3200400"/>
            <a:chOff x="3033" y="1824"/>
            <a:chExt cx="672" cy="2016"/>
          </a:xfrm>
        </p:grpSpPr>
        <p:sp>
          <p:nvSpPr>
            <p:cNvPr id="45" name="AutoShape 11"/>
            <p:cNvSpPr>
              <a:spLocks noChangeArrowheads="1"/>
            </p:cNvSpPr>
            <p:nvPr>
              <p:custDataLst>
                <p:tags r:id="rId7"/>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0 1 1</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p:txBody>
        </p:sp>
        <p:sp>
          <p:nvSpPr>
            <p:cNvPr id="46" name="Rectangle 12"/>
            <p:cNvSpPr>
              <a:spLocks noChangeArrowheads="1"/>
            </p:cNvSpPr>
            <p:nvPr>
              <p:custDataLst>
                <p:tags r:id="rId8"/>
              </p:custDataLst>
            </p:nvPr>
          </p:nvSpPr>
          <p:spPr bwMode="auto">
            <a:xfrm>
              <a:off x="3084" y="1824"/>
              <a:ext cx="57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26697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9" grpId="0"/>
      <p:bldP spid="30" grpId="0"/>
      <p:bldP spid="3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Problem with bucket sort: It is difficult to choose number of buckets, especially the range can be huge.  E.g., when s</a:t>
            </a:r>
            <a:r>
              <a:rPr lang="en-US" dirty="0"/>
              <a:t>orting double precision values, the range is (-1.7x10</a:t>
            </a:r>
            <a:r>
              <a:rPr lang="en-US" baseline="30000" dirty="0"/>
              <a:t>308  </a:t>
            </a:r>
            <a:r>
              <a:rPr lang="en-US" dirty="0"/>
              <a:t>, 1.7x10</a:t>
            </a:r>
            <a:r>
              <a:rPr lang="en-US" baseline="30000" dirty="0"/>
              <a:t>308</a:t>
            </a:r>
            <a:r>
              <a:rPr lang="en-US" dirty="0"/>
              <a:t>) </a:t>
            </a:r>
          </a:p>
          <a:p>
            <a:r>
              <a:rPr lang="en-US" dirty="0"/>
              <a:t>Solution(radix sort): </a:t>
            </a:r>
          </a:p>
          <a:p>
            <a:pPr lvl="1"/>
            <a:r>
              <a:rPr lang="en-US" dirty="0"/>
              <a:t>Sort the binary raw data</a:t>
            </a:r>
          </a:p>
          <a:p>
            <a:pPr lvl="1"/>
            <a:r>
              <a:rPr lang="en-US" dirty="0"/>
              <a:t>apply bucket sort on every bit, from least significant bit to most significant 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301062" name="AutoShape 6"/>
          <p:cNvSpPr>
            <a:spLocks noChangeArrowheads="1"/>
          </p:cNvSpPr>
          <p:nvPr>
            <p:custDataLst>
              <p:tags r:id="rId4"/>
            </p:custDataLst>
          </p:nvPr>
        </p:nvSpPr>
        <p:spPr bwMode="auto">
          <a:xfrm>
            <a:off x="854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2</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6</a:t>
            </a:r>
          </a:p>
          <a:p>
            <a:pPr algn="ctr"/>
            <a:r>
              <a:rPr lang="en-US" altLang="en-US" sz="2400">
                <a:latin typeface="Verdana" panose="020B0604030504040204" pitchFamily="34" charset="0"/>
              </a:rPr>
              <a:t>7</a:t>
            </a:r>
          </a:p>
        </p:txBody>
      </p:sp>
      <p:grpSp>
        <p:nvGrpSpPr>
          <p:cNvPr id="2" name="Group 7"/>
          <p:cNvGrpSpPr>
            <a:grpSpLocks/>
          </p:cNvGrpSpPr>
          <p:nvPr>
            <p:custDataLst>
              <p:tags r:id="rId5"/>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2"/>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3"/>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6"/>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10"/>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1"/>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 name="Group 13"/>
          <p:cNvGrpSpPr>
            <a:grpSpLocks/>
          </p:cNvGrpSpPr>
          <p:nvPr>
            <p:custDataLst>
              <p:tags r:id="rId7"/>
            </p:custDataLst>
          </p:nvPr>
        </p:nvGrpSpPr>
        <p:grpSpPr bwMode="auto">
          <a:xfrm>
            <a:off x="6916020" y="3537524"/>
            <a:ext cx="1066800" cy="3200400"/>
            <a:chOff x="4060" y="1824"/>
            <a:chExt cx="672" cy="2016"/>
          </a:xfrm>
        </p:grpSpPr>
        <p:sp>
          <p:nvSpPr>
            <p:cNvPr id="20491" name="AutoShape 14"/>
            <p:cNvSpPr>
              <a:spLocks noChangeArrowheads="1"/>
            </p:cNvSpPr>
            <p:nvPr>
              <p:custDataLst>
                <p:tags r:id="rId8"/>
              </p:custDataLst>
            </p:nvPr>
          </p:nvSpPr>
          <p:spPr bwMode="auto">
            <a:xfrm>
              <a:off x="4060"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p:txBody>
        </p:sp>
        <p:sp>
          <p:nvSpPr>
            <p:cNvPr id="20492" name="Rectangle 15"/>
            <p:cNvSpPr>
              <a:spLocks noChangeArrowheads="1"/>
            </p:cNvSpPr>
            <p:nvPr>
              <p:custDataLst>
                <p:tags r:id="rId9"/>
              </p:custDataLst>
            </p:nvPr>
          </p:nvSpPr>
          <p:spPr bwMode="auto">
            <a:xfrm>
              <a:off x="4128" y="1824"/>
              <a:ext cx="550"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6" name="Footer Placeholder 5"/>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2808469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0437" y="1"/>
            <a:ext cx="7546207" cy="701392"/>
          </a:xfrm>
        </p:spPr>
        <p:txBody>
          <a:bodyPr/>
          <a:lstStyle/>
          <a:p>
            <a:r>
              <a:rPr lang="en-US" dirty="0"/>
              <a:t>Radix-sort unsigned integers</a:t>
            </a:r>
          </a:p>
        </p:txBody>
      </p:sp>
      <p:sp>
        <p:nvSpPr>
          <p:cNvPr id="4" name="Rectangle 3"/>
          <p:cNvSpPr txBox="1">
            <a:spLocks noChangeArrowheads="1"/>
          </p:cNvSpPr>
          <p:nvPr/>
        </p:nvSpPr>
        <p:spPr>
          <a:xfrm>
            <a:off x="317634" y="628641"/>
            <a:ext cx="10299031" cy="60928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FontTx/>
              <a:buNone/>
            </a:pPr>
            <a:r>
              <a:rPr lang="en-US" sz="2800" dirty="0" err="1"/>
              <a:t>radix_sort</a:t>
            </a:r>
            <a:r>
              <a:rPr lang="en-US" sz="2800" dirty="0"/>
              <a:t>(A, n, k) {   /* A: array; n: number of items; */</a:t>
            </a:r>
          </a:p>
          <a:p>
            <a:pPr marL="0" indent="0">
              <a:spcBef>
                <a:spcPts val="0"/>
              </a:spcBef>
              <a:buFontTx/>
              <a:buNone/>
            </a:pPr>
            <a:r>
              <a:rPr lang="en-US" sz="2800" dirty="0"/>
              <a:t>      /* k: number of bits in each item (32 for unsigned </a:t>
            </a:r>
            <a:r>
              <a:rPr lang="en-US" sz="2800" dirty="0" err="1"/>
              <a:t>int</a:t>
            </a:r>
            <a:r>
              <a:rPr lang="en-US" sz="2800" dirty="0"/>
              <a:t>) */</a:t>
            </a:r>
          </a:p>
          <a:p>
            <a:pPr marL="0" indent="0">
              <a:spcBef>
                <a:spcPts val="0"/>
              </a:spcBef>
              <a:buFontTx/>
              <a:buNone/>
            </a:pPr>
            <a:r>
              <a:rPr lang="en-US" sz="2800" dirty="0"/>
              <a:t>           create two buckets  (buckets can be arrays or lists)</a:t>
            </a:r>
          </a:p>
          <a:p>
            <a:pPr marL="0" indent="0">
              <a:spcBef>
                <a:spcPts val="0"/>
              </a:spcBef>
              <a:buFontTx/>
              <a:buNone/>
            </a:pPr>
            <a:r>
              <a:rPr lang="en-US" sz="2800" dirty="0"/>
              <a:t>	for (d = 0; d &lt;k; d++) {</a:t>
            </a:r>
          </a:p>
          <a:p>
            <a:pPr marL="0" indent="0">
              <a:spcBef>
                <a:spcPts val="0"/>
              </a:spcBef>
              <a:buFontTx/>
              <a:buNone/>
            </a:pPr>
            <a:r>
              <a:rPr lang="en-US" sz="2800" dirty="0"/>
              <a:t>	        /* sort A using d-</a:t>
            </a:r>
            <a:r>
              <a:rPr lang="en-US" sz="2800" dirty="0" err="1"/>
              <a:t>th</a:t>
            </a:r>
            <a:r>
              <a:rPr lang="en-US" sz="2800" dirty="0"/>
              <a:t> bit as the key. */</a:t>
            </a:r>
          </a:p>
          <a:p>
            <a:pPr marL="0" indent="0">
              <a:spcBef>
                <a:spcPts val="0"/>
              </a:spcBef>
              <a:buFontTx/>
              <a:buNone/>
            </a:pPr>
            <a:r>
              <a:rPr lang="en-US" sz="2800" dirty="0"/>
              <a:t>	        for (i = 0; i&lt;n; i++) { </a:t>
            </a:r>
          </a:p>
          <a:p>
            <a:pPr marL="0" indent="0">
              <a:spcBef>
                <a:spcPts val="0"/>
              </a:spcBef>
              <a:buFontTx/>
              <a:buNone/>
            </a:pPr>
            <a:r>
              <a:rPr lang="en-US" sz="2800" dirty="0"/>
              <a:t>                           if the d-</a:t>
            </a:r>
            <a:r>
              <a:rPr lang="en-US" sz="2800" dirty="0" err="1"/>
              <a:t>th</a:t>
            </a:r>
            <a:r>
              <a:rPr lang="en-US" sz="2800" dirty="0"/>
              <a:t> bit (from right) of A[</a:t>
            </a:r>
            <a:r>
              <a:rPr lang="en-US" sz="2800" dirty="0" err="1"/>
              <a:t>i</a:t>
            </a:r>
            <a:r>
              <a:rPr lang="en-US" sz="2800" dirty="0"/>
              <a:t>] is 0</a:t>
            </a:r>
          </a:p>
          <a:p>
            <a:pPr marL="0" indent="0">
              <a:spcBef>
                <a:spcPts val="0"/>
              </a:spcBef>
              <a:buFontTx/>
              <a:buNone/>
            </a:pPr>
            <a:r>
              <a:rPr lang="en-US" sz="2800" dirty="0"/>
              <a:t>                                  add A[i] to bucket #0</a:t>
            </a:r>
          </a:p>
          <a:p>
            <a:pPr marL="0" indent="0">
              <a:spcBef>
                <a:spcPts val="0"/>
              </a:spcBef>
              <a:buFontTx/>
              <a:buNone/>
            </a:pPr>
            <a:r>
              <a:rPr lang="en-US" sz="2800" dirty="0"/>
              <a:t>                           else</a:t>
            </a:r>
          </a:p>
          <a:p>
            <a:pPr marL="0" indent="0">
              <a:spcBef>
                <a:spcPts val="0"/>
              </a:spcBef>
              <a:buFontTx/>
              <a:buNone/>
            </a:pPr>
            <a:r>
              <a:rPr lang="en-US" sz="2800" dirty="0"/>
              <a:t>                                  add A[</a:t>
            </a:r>
            <a:r>
              <a:rPr lang="en-US" sz="2800" dirty="0" err="1"/>
              <a:t>i</a:t>
            </a:r>
            <a:r>
              <a:rPr lang="en-US" sz="2800" dirty="0"/>
              <a:t>] to bucket #1</a:t>
            </a:r>
          </a:p>
          <a:p>
            <a:pPr marL="0" indent="0">
              <a:spcBef>
                <a:spcPts val="0"/>
              </a:spcBef>
              <a:buFontTx/>
              <a:buNone/>
            </a:pPr>
            <a:r>
              <a:rPr lang="en-US" sz="2800" dirty="0"/>
              <a:t>                   }</a:t>
            </a:r>
          </a:p>
          <a:p>
            <a:pPr marL="0" indent="0">
              <a:spcBef>
                <a:spcPts val="0"/>
              </a:spcBef>
              <a:buFontTx/>
              <a:buNone/>
            </a:pPr>
            <a:r>
              <a:rPr lang="en-US" sz="2800" dirty="0"/>
              <a:t>	        A = Join the buckets </a:t>
            </a:r>
          </a:p>
          <a:p>
            <a:pPr marL="0" indent="0">
              <a:spcBef>
                <a:spcPts val="0"/>
              </a:spcBef>
              <a:buFontTx/>
              <a:buNone/>
            </a:pPr>
            <a:r>
              <a:rPr lang="en-US" sz="2800" dirty="0"/>
              <a:t>         }</a:t>
            </a:r>
          </a:p>
          <a:p>
            <a:pPr marL="0" indent="0">
              <a:spcBef>
                <a:spcPts val="0"/>
              </a:spcBef>
              <a:buFontTx/>
              <a:buNone/>
            </a:pPr>
            <a:r>
              <a:rPr lang="en-US" sz="2800" dirty="0"/>
              <a:t>}</a:t>
            </a:r>
          </a:p>
        </p:txBody>
      </p:sp>
      <p:sp>
        <p:nvSpPr>
          <p:cNvPr id="5" name="Footer Placeholder 4"/>
          <p:cNvSpPr>
            <a:spLocks noGrp="1"/>
          </p:cNvSpPr>
          <p:nvPr>
            <p:ph type="ftr" sz="quarter" idx="11"/>
          </p:nvPr>
        </p:nvSpPr>
        <p:spPr/>
        <p:txBody>
          <a:bodyPr/>
          <a:lstStyle/>
          <a:p>
            <a:r>
              <a:rPr lang="en-US" dirty="0"/>
              <a:t>Prof. Ding, Xiaoning. Spring 2021. Protected content. </a:t>
            </a:r>
          </a:p>
        </p:txBody>
      </p:sp>
    </p:spTree>
    <p:extLst>
      <p:ext uri="{BB962C8B-B14F-4D97-AF65-F5344CB8AC3E}">
        <p14:creationId xmlns:p14="http://schemas.microsoft.com/office/powerpoint/2010/main" val="3131151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444" y="345"/>
            <a:ext cx="7261459" cy="924025"/>
          </a:xfrm>
        </p:spPr>
        <p:txBody>
          <a:bodyPr/>
          <a:lstStyle/>
          <a:p>
            <a:r>
              <a:rPr lang="en-US" dirty="0"/>
              <a:t>Radix-sort integers </a:t>
            </a:r>
            <a:r>
              <a:rPr lang="en-US" b="1" dirty="0"/>
              <a:t>with signs</a:t>
            </a:r>
            <a:endParaRPr lang="en-US" dirty="0"/>
          </a:p>
        </p:txBody>
      </p:sp>
      <p:sp>
        <p:nvSpPr>
          <p:cNvPr id="3" name="Content Placeholder 2"/>
          <p:cNvSpPr>
            <a:spLocks noGrp="1"/>
          </p:cNvSpPr>
          <p:nvPr>
            <p:ph idx="1"/>
          </p:nvPr>
        </p:nvSpPr>
        <p:spPr>
          <a:xfrm>
            <a:off x="3794234" y="1963823"/>
            <a:ext cx="8135007" cy="3627680"/>
          </a:xfrm>
        </p:spPr>
        <p:txBody>
          <a:bodyPr>
            <a:normAutofit/>
          </a:bodyPr>
          <a:lstStyle/>
          <a:p>
            <a:pPr marL="0" indent="0">
              <a:buNone/>
            </a:pPr>
            <a:r>
              <a:rPr lang="en-US" sz="3200" dirty="0"/>
              <a:t>1. Separate positive numbers and negative numbers.</a:t>
            </a:r>
          </a:p>
          <a:p>
            <a:pPr marL="0" indent="0">
              <a:buNone/>
            </a:pPr>
            <a:r>
              <a:rPr lang="en-US" sz="3200" dirty="0"/>
              <a:t>2. Radix-sort positive numbers in ascending order based on low 31 bits</a:t>
            </a:r>
          </a:p>
          <a:p>
            <a:pPr marL="0" indent="0">
              <a:buNone/>
            </a:pPr>
            <a:r>
              <a:rPr lang="en-US" sz="3200" dirty="0"/>
              <a:t>3. Radix-sort negative numbers in descending order based on low 31 bits</a:t>
            </a:r>
          </a:p>
          <a:p>
            <a:pPr marL="0" indent="0">
              <a:buNone/>
            </a:pPr>
            <a:r>
              <a:rPr lang="en-US" sz="3200" dirty="0"/>
              <a:t>4. Join positive numbers and negative numbers.</a:t>
            </a:r>
          </a:p>
        </p:txBody>
      </p:sp>
      <p:sp>
        <p:nvSpPr>
          <p:cNvPr id="4" name="Footer Placeholder 3"/>
          <p:cNvSpPr>
            <a:spLocks noGrp="1"/>
          </p:cNvSpPr>
          <p:nvPr>
            <p:ph type="ftr" sz="quarter" idx="11"/>
          </p:nvPr>
        </p:nvSpPr>
        <p:spPr/>
        <p:txBody>
          <a:bodyPr/>
          <a:lstStyle/>
          <a:p>
            <a:r>
              <a:rPr lang="en-US"/>
              <a:t>Prof. Ding, Xiaoning. Spring 2021. Protected content. </a:t>
            </a:r>
          </a:p>
        </p:txBody>
      </p:sp>
      <p:pic>
        <p:nvPicPr>
          <p:cNvPr id="5" name="Picture 4"/>
          <p:cNvPicPr>
            <a:picLocks noChangeAspect="1"/>
          </p:cNvPicPr>
          <p:nvPr/>
        </p:nvPicPr>
        <p:blipFill rotWithShape="1">
          <a:blip r:embed="rId2"/>
          <a:srcRect l="54204"/>
          <a:stretch/>
        </p:blipFill>
        <p:spPr>
          <a:xfrm>
            <a:off x="404260" y="1588723"/>
            <a:ext cx="2743201" cy="4228322"/>
          </a:xfrm>
          <a:prstGeom prst="rect">
            <a:avLst/>
          </a:prstGeom>
        </p:spPr>
      </p:pic>
      <p:sp>
        <p:nvSpPr>
          <p:cNvPr id="6" name="TextBox 5"/>
          <p:cNvSpPr txBox="1"/>
          <p:nvPr/>
        </p:nvSpPr>
        <p:spPr>
          <a:xfrm>
            <a:off x="651641" y="1646473"/>
            <a:ext cx="1311913" cy="2031244"/>
          </a:xfrm>
          <a:prstGeom prst="rect">
            <a:avLst/>
          </a:prstGeom>
          <a:noFill/>
          <a:ln w="38100">
            <a:solidFill>
              <a:srgbClr val="FF0000"/>
            </a:solidFill>
          </a:ln>
        </p:spPr>
        <p:txBody>
          <a:bodyPr wrap="square" rtlCol="0">
            <a:spAutoFit/>
          </a:bodyPr>
          <a:lstStyle/>
          <a:p>
            <a:endParaRPr lang="en-US" dirty="0"/>
          </a:p>
        </p:txBody>
      </p:sp>
      <p:sp>
        <p:nvSpPr>
          <p:cNvPr id="8" name="TextBox 7"/>
          <p:cNvSpPr txBox="1"/>
          <p:nvPr/>
        </p:nvSpPr>
        <p:spPr>
          <a:xfrm>
            <a:off x="505133" y="5876522"/>
            <a:ext cx="1604927" cy="461665"/>
          </a:xfrm>
          <a:prstGeom prst="rect">
            <a:avLst/>
          </a:prstGeom>
          <a:noFill/>
        </p:spPr>
        <p:txBody>
          <a:bodyPr wrap="none" rtlCol="0">
            <a:spAutoFit/>
          </a:bodyPr>
          <a:lstStyle/>
          <a:p>
            <a:r>
              <a:rPr lang="en-US" sz="2400" dirty="0">
                <a:solidFill>
                  <a:srgbClr val="FF0000"/>
                </a:solidFill>
              </a:rPr>
              <a:t>descending</a:t>
            </a:r>
            <a:endParaRPr lang="en-US" dirty="0">
              <a:solidFill>
                <a:srgbClr val="FF0000"/>
              </a:solidFill>
            </a:endParaRPr>
          </a:p>
        </p:txBody>
      </p:sp>
      <p:cxnSp>
        <p:nvCxnSpPr>
          <p:cNvPr id="9" name="Straight Arrow Connector 8"/>
          <p:cNvCxnSpPr/>
          <p:nvPr/>
        </p:nvCxnSpPr>
        <p:spPr>
          <a:xfrm flipV="1">
            <a:off x="3239939" y="1312002"/>
            <a:ext cx="0" cy="466344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21633" y="794708"/>
            <a:ext cx="1436612" cy="461665"/>
          </a:xfrm>
          <a:prstGeom prst="rect">
            <a:avLst/>
          </a:prstGeom>
          <a:noFill/>
        </p:spPr>
        <p:txBody>
          <a:bodyPr wrap="none" rtlCol="0">
            <a:spAutoFit/>
          </a:bodyPr>
          <a:lstStyle/>
          <a:p>
            <a:r>
              <a:rPr lang="en-US" sz="2400" dirty="0">
                <a:solidFill>
                  <a:srgbClr val="FF0000"/>
                </a:solidFill>
              </a:rPr>
              <a:t>ascending</a:t>
            </a:r>
            <a:endParaRPr lang="en-US" dirty="0">
              <a:solidFill>
                <a:srgbClr val="FF0000"/>
              </a:solidFill>
            </a:endParaRPr>
          </a:p>
        </p:txBody>
      </p:sp>
      <p:sp>
        <p:nvSpPr>
          <p:cNvPr id="11" name="TextBox 10"/>
          <p:cNvSpPr txBox="1"/>
          <p:nvPr/>
        </p:nvSpPr>
        <p:spPr>
          <a:xfrm>
            <a:off x="589291" y="1098183"/>
            <a:ext cx="1436612" cy="461665"/>
          </a:xfrm>
          <a:prstGeom prst="rect">
            <a:avLst/>
          </a:prstGeom>
          <a:noFill/>
        </p:spPr>
        <p:txBody>
          <a:bodyPr wrap="none" rtlCol="0">
            <a:spAutoFit/>
          </a:bodyPr>
          <a:lstStyle/>
          <a:p>
            <a:r>
              <a:rPr lang="en-US" sz="2400" dirty="0">
                <a:solidFill>
                  <a:srgbClr val="FF0000"/>
                </a:solidFill>
              </a:rPr>
              <a:t>ascending</a:t>
            </a:r>
            <a:endParaRPr lang="en-US" dirty="0">
              <a:solidFill>
                <a:srgbClr val="FF0000"/>
              </a:solidFill>
            </a:endParaRPr>
          </a:p>
        </p:txBody>
      </p:sp>
      <p:sp>
        <p:nvSpPr>
          <p:cNvPr id="12" name="TextBox 11"/>
          <p:cNvSpPr txBox="1"/>
          <p:nvPr/>
        </p:nvSpPr>
        <p:spPr>
          <a:xfrm>
            <a:off x="651641" y="3702884"/>
            <a:ext cx="1311913" cy="2031244"/>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50091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123031"/>
            <a:ext cx="10515600" cy="1063625"/>
          </a:xfrm>
        </p:spPr>
        <p:txBody>
          <a:bodyPr/>
          <a:lstStyle/>
          <a:p>
            <a:r>
              <a:rPr lang="en-US" dirty="0"/>
              <a:t>Radix Sort IEEE Floats/Doubles</a:t>
            </a:r>
          </a:p>
        </p:txBody>
      </p:sp>
      <p:sp>
        <p:nvSpPr>
          <p:cNvPr id="41987" name="Rectangle 3"/>
          <p:cNvSpPr>
            <a:spLocks noGrp="1" noChangeArrowheads="1"/>
          </p:cNvSpPr>
          <p:nvPr>
            <p:ph type="body" idx="1"/>
          </p:nvPr>
        </p:nvSpPr>
        <p:spPr>
          <a:xfrm>
            <a:off x="228599" y="1276351"/>
            <a:ext cx="11763375" cy="4943474"/>
          </a:xfrm>
        </p:spPr>
        <p:txBody>
          <a:bodyPr>
            <a:normAutofit/>
          </a:bodyPr>
          <a:lstStyle/>
          <a:p>
            <a:r>
              <a:rPr lang="en-US" sz="3900" dirty="0"/>
              <a:t>It is straightforward to use radix sort on integers.</a:t>
            </a:r>
          </a:p>
          <a:p>
            <a:r>
              <a:rPr lang="en-US" sz="3900" dirty="0"/>
              <a:t>Some people say you can’t Radix Sort real numbers.</a:t>
            </a:r>
          </a:p>
          <a:p>
            <a:r>
              <a:rPr lang="en-US" sz="3900" dirty="0"/>
              <a:t>You can Radix Sort real numbers, in most representations</a:t>
            </a:r>
          </a:p>
          <a:p>
            <a:r>
              <a:rPr lang="en-US" sz="3900" dirty="0"/>
              <a:t>We do IEEE floats/doubles, which are used in C/C++.</a:t>
            </a:r>
          </a:p>
        </p:txBody>
      </p:sp>
      <p:sp>
        <p:nvSpPr>
          <p:cNvPr id="2" name="Footer Placeholder 1"/>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2694630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ular Callout 7"/>
          <p:cNvSpPr/>
          <p:nvPr/>
        </p:nvSpPr>
        <p:spPr>
          <a:xfrm>
            <a:off x="8153400" y="5043058"/>
            <a:ext cx="3860797" cy="1118428"/>
          </a:xfrm>
          <a:prstGeom prst="wedgeRectCallout">
            <a:avLst>
              <a:gd name="adj1" fmla="val -103189"/>
              <a:gd name="adj2" fmla="val -59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What do arrays I and f look like in memory?</a:t>
            </a:r>
          </a:p>
        </p:txBody>
      </p:sp>
      <p:sp>
        <p:nvSpPr>
          <p:cNvPr id="2" name="Title 1"/>
          <p:cNvSpPr>
            <a:spLocks noGrp="1"/>
          </p:cNvSpPr>
          <p:nvPr>
            <p:ph type="title"/>
          </p:nvPr>
        </p:nvSpPr>
        <p:spPr>
          <a:xfrm>
            <a:off x="341748" y="18480"/>
            <a:ext cx="11333019" cy="894191"/>
          </a:xfrm>
        </p:spPr>
        <p:txBody>
          <a:bodyPr>
            <a:normAutofit/>
          </a:bodyPr>
          <a:lstStyle/>
          <a:p>
            <a:r>
              <a:rPr lang="en-US" dirty="0"/>
              <a:t>Binary data in memory (explore using </a:t>
            </a:r>
            <a:r>
              <a:rPr lang="en-US" dirty="0" err="1"/>
              <a:t>gdb</a:t>
            </a:r>
            <a:r>
              <a:rPr lang="en-US" dirty="0"/>
              <a:t>)</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1311564" y="1011056"/>
            <a:ext cx="7287489" cy="5410712"/>
          </a:xfrm>
          <a:prstGeom prst="rect">
            <a:avLst/>
          </a:prstGeom>
          <a:noFill/>
          <a:ln>
            <a:solidFill>
              <a:schemeClr val="accent1"/>
            </a:solidFill>
          </a:ln>
        </p:spPr>
        <p:txBody>
          <a:bodyPr wrap="square">
            <a:spAutoFit/>
          </a:bodyPr>
          <a:lstStyle/>
          <a:p>
            <a:pPr>
              <a:lnSpc>
                <a:spcPct val="90000"/>
              </a:lnSpc>
            </a:pPr>
            <a:r>
              <a:rPr lang="en-US" sz="2400" dirty="0">
                <a:latin typeface="Courier New" panose="02070309020205020404" pitchFamily="49" charset="0"/>
                <a:cs typeface="Courier New" panose="02070309020205020404" pitchFamily="49" charset="0"/>
              </a:rPr>
              <a:t>$ cat ./ </a:t>
            </a:r>
            <a:r>
              <a:rPr lang="en-US" sz="2400" dirty="0" err="1">
                <a:latin typeface="Courier New" panose="02070309020205020404" pitchFamily="49" charset="0"/>
                <a:cs typeface="Courier New" panose="02070309020205020404" pitchFamily="49" charset="0"/>
              </a:rPr>
              <a:t>binary_content.c</a:t>
            </a: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stdio.h</a:t>
            </a:r>
            <a:r>
              <a:rPr lang="en-US" sz="2400" dirty="0">
                <a:latin typeface="Courier New" panose="02070309020205020404" pitchFamily="49" charset="0"/>
                <a:cs typeface="Courier New" panose="02070309020205020404" pitchFamily="49" charset="0"/>
              </a:rPr>
              <a:t>&gt;</a:t>
            </a:r>
          </a:p>
          <a:p>
            <a:pPr>
              <a:lnSpc>
                <a:spcPct val="90000"/>
              </a:lnSpc>
            </a:pPr>
            <a:r>
              <a:rPr lang="en-US" sz="2400" dirty="0">
                <a:latin typeface="Courier New" panose="02070309020205020404" pitchFamily="49" charset="0"/>
                <a:cs typeface="Courier New" panose="02070309020205020404" pitchFamily="49" charset="0"/>
              </a:rPr>
              <a:t>#include &lt;</a:t>
            </a:r>
            <a:r>
              <a:rPr lang="en-US" sz="2400" dirty="0" err="1">
                <a:latin typeface="Courier New" panose="02070309020205020404" pitchFamily="49" charset="0"/>
                <a:cs typeface="Courier New" panose="02070309020205020404" pitchFamily="49" charset="0"/>
              </a:rPr>
              <a:t>stdlib.h</a:t>
            </a:r>
            <a:r>
              <a:rPr lang="en-US" sz="2400" dirty="0">
                <a:latin typeface="Courier New" panose="02070309020205020404" pitchFamily="49" charset="0"/>
                <a:cs typeface="Courier New" panose="02070309020205020404" pitchFamily="49" charset="0"/>
              </a:rPr>
              <a:t>&gt;</a:t>
            </a:r>
          </a:p>
          <a:p>
            <a:pPr>
              <a:lnSpc>
                <a:spcPct val="90000"/>
              </a:lnSpc>
            </a:pP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main(){</a:t>
            </a: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[20], value, j;</a:t>
            </a:r>
          </a:p>
          <a:p>
            <a:pPr>
              <a:lnSpc>
                <a:spcPct val="90000"/>
              </a:lnSpc>
            </a:pPr>
            <a:r>
              <a:rPr lang="en-US" sz="2400" dirty="0">
                <a:latin typeface="Courier New" panose="02070309020205020404" pitchFamily="49" charset="0"/>
                <a:cs typeface="Courier New" panose="02070309020205020404" pitchFamily="49" charset="0"/>
              </a:rPr>
              <a:t>   float f[20];</a:t>
            </a:r>
          </a:p>
          <a:p>
            <a:pPr>
              <a:lnSpc>
                <a:spcPct val="90000"/>
              </a:lnSpc>
            </a:pP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   value = -10;</a:t>
            </a:r>
          </a:p>
          <a:p>
            <a:pPr>
              <a:lnSpc>
                <a:spcPct val="90000"/>
              </a:lnSpc>
            </a:pPr>
            <a:r>
              <a:rPr lang="en-US" sz="2400" dirty="0">
                <a:latin typeface="Courier New" panose="02070309020205020404" pitchFamily="49" charset="0"/>
                <a:cs typeface="Courier New" panose="02070309020205020404" pitchFamily="49" charset="0"/>
              </a:rPr>
              <a:t>   for( j = 0; j &lt; 20;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[j] = value;</a:t>
            </a:r>
          </a:p>
          <a:p>
            <a:pPr>
              <a:lnSpc>
                <a:spcPct val="90000"/>
              </a:lnSpc>
            </a:pPr>
            <a:r>
              <a:rPr lang="en-US" sz="2400" dirty="0">
                <a:latin typeface="Courier New" panose="02070309020205020404" pitchFamily="49" charset="0"/>
                <a:cs typeface="Courier New" panose="02070309020205020404" pitchFamily="49" charset="0"/>
              </a:rPr>
              <a:t>      f[j] = value;</a:t>
            </a:r>
          </a:p>
          <a:p>
            <a:pPr>
              <a:lnSpc>
                <a:spcPct val="90000"/>
              </a:lnSpc>
            </a:pPr>
            <a:r>
              <a:rPr lang="en-US" sz="2400" dirty="0">
                <a:latin typeface="Courier New" panose="02070309020205020404" pitchFamily="49" charset="0"/>
                <a:cs typeface="Courier New" panose="02070309020205020404" pitchFamily="49" charset="0"/>
              </a:rPr>
              <a:t>      value = value + 1;</a:t>
            </a:r>
          </a:p>
          <a:p>
            <a:pPr>
              <a:lnSpc>
                <a:spcPct val="90000"/>
              </a:lnSpc>
            </a:pPr>
            <a:r>
              <a:rPr lang="en-US" sz="2400" dirty="0">
                <a:latin typeface="Courier New" panose="02070309020205020404" pitchFamily="49" charset="0"/>
                <a:cs typeface="Courier New" panose="02070309020205020404" pitchFamily="49" charset="0"/>
              </a:rPr>
              <a:t>   }</a:t>
            </a: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printf</a:t>
            </a:r>
            <a:r>
              <a:rPr lang="en-US" sz="2400" dirty="0">
                <a:latin typeface="Courier New" panose="02070309020205020404" pitchFamily="49" charset="0"/>
                <a:cs typeface="Courier New" panose="02070309020205020404" pitchFamily="49" charset="0"/>
              </a:rPr>
              <a:t>("Examine memory now.\n");</a:t>
            </a:r>
          </a:p>
          <a:p>
            <a:pPr>
              <a:lnSpc>
                <a:spcPct val="90000"/>
              </a:lnSpc>
            </a:pP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564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456149"/>
            <a:ext cx="11544300" cy="5120143"/>
          </a:xfrm>
        </p:spPr>
        <p:txBody>
          <a:bodyPr>
            <a:noAutofit/>
          </a:bodyPr>
          <a:lstStyle/>
          <a:p>
            <a:r>
              <a:rPr lang="en-US" sz="3200" dirty="0"/>
              <a:t>Non-negative float point numbers</a:t>
            </a:r>
          </a:p>
          <a:p>
            <a:pPr lvl="1"/>
            <a:r>
              <a:rPr lang="en-US" sz="2800" dirty="0"/>
              <a:t>Larger value in a digit means larger number</a:t>
            </a:r>
          </a:p>
          <a:p>
            <a:pPr lvl="2"/>
            <a:r>
              <a:rPr lang="en-US" sz="2400" dirty="0"/>
              <a:t>e.g.,  0   01111100     </a:t>
            </a:r>
            <a:r>
              <a:rPr lang="en-US" sz="2400" b="1" dirty="0">
                <a:solidFill>
                  <a:schemeClr val="accent2">
                    <a:lumMod val="75000"/>
                  </a:schemeClr>
                </a:solidFill>
              </a:rPr>
              <a:t>0</a:t>
            </a:r>
            <a:r>
              <a:rPr lang="en-US" sz="2400" dirty="0"/>
              <a:t>10000… =0.15625 (the value above); </a:t>
            </a:r>
          </a:p>
          <a:p>
            <a:pPr marL="1828800" lvl="4" indent="0">
              <a:buNone/>
            </a:pPr>
            <a:r>
              <a:rPr lang="en-US" sz="2400" dirty="0"/>
              <a:t>0   01111100     </a:t>
            </a:r>
            <a:r>
              <a:rPr lang="en-US" sz="2400" b="1" dirty="0">
                <a:solidFill>
                  <a:schemeClr val="accent2">
                    <a:lumMod val="50000"/>
                  </a:schemeClr>
                </a:solidFill>
              </a:rPr>
              <a:t>1</a:t>
            </a:r>
            <a:r>
              <a:rPr lang="en-US" sz="2400" dirty="0"/>
              <a:t>10000… =0.21875 </a:t>
            </a:r>
          </a:p>
          <a:p>
            <a:pPr lvl="2"/>
            <a:r>
              <a:rPr lang="en-US" sz="2600" dirty="0"/>
              <a:t>When joining buckets, bucket with a </a:t>
            </a:r>
            <a:r>
              <a:rPr lang="en-US" sz="2600" b="1" dirty="0">
                <a:solidFill>
                  <a:srgbClr val="C00000"/>
                </a:solidFill>
              </a:rPr>
              <a:t>smaller </a:t>
            </a:r>
            <a:r>
              <a:rPr lang="en-US" sz="2600" dirty="0"/>
              <a:t>digit value comes first to achieve “ascending” order </a:t>
            </a:r>
            <a:endParaRPr lang="en-US" sz="2400" dirty="0"/>
          </a:p>
          <a:p>
            <a:pPr lvl="1"/>
            <a:r>
              <a:rPr lang="en-US" sz="2800" dirty="0"/>
              <a:t>Values are more determined by a higher digit than any lower digits </a:t>
            </a:r>
          </a:p>
          <a:p>
            <a:pPr lvl="2"/>
            <a:r>
              <a:rPr lang="en-US" sz="2400" dirty="0"/>
              <a:t>e.g.,  0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0   01111100     </a:t>
            </a:r>
            <a:r>
              <a:rPr lang="en-US" sz="2400" b="1" dirty="0">
                <a:solidFill>
                  <a:schemeClr val="accent2">
                    <a:lumMod val="50000"/>
                  </a:schemeClr>
                </a:solidFill>
              </a:rPr>
              <a:t>10</a:t>
            </a:r>
            <a:r>
              <a:rPr lang="en-US" sz="2400" dirty="0"/>
              <a:t>0000… =0.18750</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=0.25</a:t>
            </a:r>
          </a:p>
          <a:p>
            <a:pPr lvl="1"/>
            <a:r>
              <a:rPr lang="en-US" sz="2800" dirty="0">
                <a:sym typeface="Wingdings" panose="05000000000000000000" pitchFamily="2" charset="2"/>
              </a:rPr>
              <a:t>Same proof is still valid for non-negative float point numbers</a:t>
            </a:r>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946" y="47098"/>
            <a:ext cx="8997836" cy="129172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132493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413164"/>
            <a:ext cx="11544300" cy="5444836"/>
          </a:xfrm>
        </p:spPr>
        <p:txBody>
          <a:bodyPr>
            <a:noAutofit/>
          </a:bodyPr>
          <a:lstStyle/>
          <a:p>
            <a:r>
              <a:rPr lang="en-US" sz="3200" dirty="0">
                <a:sym typeface="Wingdings" panose="05000000000000000000" pitchFamily="2" charset="2"/>
              </a:rPr>
              <a:t>Negative float point numbers</a:t>
            </a:r>
          </a:p>
          <a:p>
            <a:pPr lvl="1"/>
            <a:r>
              <a:rPr lang="en-US" sz="2800" dirty="0"/>
              <a:t>Larger value in a digit means </a:t>
            </a:r>
            <a:r>
              <a:rPr lang="en-US" sz="2800" b="1" dirty="0">
                <a:solidFill>
                  <a:srgbClr val="C00000"/>
                </a:solidFill>
              </a:rPr>
              <a:t>smaller</a:t>
            </a:r>
            <a:r>
              <a:rPr lang="en-US" sz="2800" dirty="0"/>
              <a:t> number</a:t>
            </a:r>
          </a:p>
          <a:p>
            <a:pPr lvl="2"/>
            <a:r>
              <a:rPr lang="en-US" sz="2400" dirty="0"/>
              <a:t>e.g.,  1   01111100     </a:t>
            </a:r>
            <a:r>
              <a:rPr lang="en-US" sz="2400" b="1" dirty="0">
                <a:solidFill>
                  <a:schemeClr val="accent2">
                    <a:lumMod val="75000"/>
                  </a:schemeClr>
                </a:solidFill>
              </a:rPr>
              <a:t>0</a:t>
            </a:r>
            <a:r>
              <a:rPr lang="en-US" sz="2400" dirty="0"/>
              <a:t>10000… = -0.15625 (the value above); </a:t>
            </a:r>
          </a:p>
          <a:p>
            <a:pPr marL="1828800" lvl="4" indent="0">
              <a:buNone/>
            </a:pPr>
            <a:r>
              <a:rPr lang="en-US" sz="2400" dirty="0"/>
              <a:t>1   01111100     </a:t>
            </a:r>
            <a:r>
              <a:rPr lang="en-US" sz="2400" b="1" dirty="0">
                <a:solidFill>
                  <a:schemeClr val="accent2">
                    <a:lumMod val="50000"/>
                  </a:schemeClr>
                </a:solidFill>
              </a:rPr>
              <a:t>1</a:t>
            </a:r>
            <a:r>
              <a:rPr lang="en-US" sz="2400" dirty="0"/>
              <a:t>10000… = -0.21875 (smaller)</a:t>
            </a:r>
          </a:p>
          <a:p>
            <a:pPr lvl="2"/>
            <a:r>
              <a:rPr lang="en-US" sz="2400" dirty="0"/>
              <a:t>When joining buckets, the bucket with a </a:t>
            </a:r>
            <a:r>
              <a:rPr lang="en-US" sz="2400" b="1" dirty="0">
                <a:solidFill>
                  <a:srgbClr val="C00000"/>
                </a:solidFill>
              </a:rPr>
              <a:t>larger</a:t>
            </a:r>
            <a:r>
              <a:rPr lang="en-US" sz="2400" dirty="0"/>
              <a:t> digit value comes first to achieve “ascending” order </a:t>
            </a:r>
          </a:p>
          <a:p>
            <a:pPr lvl="1"/>
            <a:r>
              <a:rPr lang="en-US" sz="2800" dirty="0"/>
              <a:t>Values are more determined by a higher digit than any lower digits</a:t>
            </a:r>
          </a:p>
          <a:p>
            <a:pPr lvl="2"/>
            <a:r>
              <a:rPr lang="en-US" sz="2400" dirty="0"/>
              <a:t>e.g.,  1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1   01111100     </a:t>
            </a:r>
            <a:r>
              <a:rPr lang="en-US" sz="2400" b="1" dirty="0">
                <a:solidFill>
                  <a:schemeClr val="accent2">
                    <a:lumMod val="50000"/>
                  </a:schemeClr>
                </a:solidFill>
              </a:rPr>
              <a:t>10</a:t>
            </a:r>
            <a:r>
              <a:rPr lang="en-US" sz="2400" dirty="0"/>
              <a:t>0000… =-0.18750 (smaller)</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 -0.25 (smaller)</a:t>
            </a:r>
          </a:p>
          <a:p>
            <a:pPr lvl="1"/>
            <a:r>
              <a:rPr lang="en-US" sz="2800" dirty="0">
                <a:sym typeface="Wingdings" panose="05000000000000000000" pitchFamily="2" charset="2"/>
              </a:rPr>
              <a:t>Same proof is still valid for float point numbers</a:t>
            </a:r>
            <a:endParaRPr lang="en-US" sz="2800" dirty="0"/>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864" y="194878"/>
            <a:ext cx="8550584" cy="12275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83707" y="683490"/>
            <a:ext cx="147779" cy="369332"/>
          </a:xfrm>
          <a:prstGeom prst="rect">
            <a:avLst/>
          </a:prstGeom>
          <a:solidFill>
            <a:srgbClr val="92D050"/>
          </a:solidFill>
        </p:spPr>
        <p:txBody>
          <a:bodyPr wrap="square" lIns="0" tIns="0" rIns="0" bIns="0" rtlCol="0">
            <a:spAutoFit/>
          </a:bodyPr>
          <a:lstStyle/>
          <a:p>
            <a:r>
              <a:rPr lang="en-US" sz="2400" b="1" dirty="0">
                <a:solidFill>
                  <a:srgbClr val="FF0000"/>
                </a:solidFill>
              </a:rPr>
              <a:t>1</a:t>
            </a:r>
            <a:endParaRPr lang="en-US" b="1" dirty="0">
              <a:solidFill>
                <a:srgbClr val="FF0000"/>
              </a:solidFill>
            </a:endParaRPr>
          </a:p>
        </p:txBody>
      </p:sp>
      <p:sp>
        <p:nvSpPr>
          <p:cNvPr id="7" name="TextBox 6"/>
          <p:cNvSpPr txBox="1"/>
          <p:nvPr/>
        </p:nvSpPr>
        <p:spPr>
          <a:xfrm>
            <a:off x="10869188" y="618838"/>
            <a:ext cx="1322812" cy="492443"/>
          </a:xfrm>
          <a:prstGeom prst="rect">
            <a:avLst/>
          </a:prstGeom>
          <a:solidFill>
            <a:schemeClr val="bg1"/>
          </a:solidFill>
        </p:spPr>
        <p:txBody>
          <a:bodyPr wrap="square" lIns="0" tIns="0" rIns="0" bIns="0" rtlCol="0">
            <a:spAutoFit/>
          </a:bodyPr>
          <a:lstStyle/>
          <a:p>
            <a:r>
              <a:rPr lang="en-US" sz="3200" b="1" dirty="0">
                <a:solidFill>
                  <a:srgbClr val="FF0000"/>
                </a:solidFill>
              </a:rPr>
              <a:t>-</a:t>
            </a:r>
            <a:r>
              <a:rPr lang="en-US" sz="2400" dirty="0"/>
              <a:t>0.15625</a:t>
            </a:r>
            <a:endParaRPr lang="en-US" dirty="0"/>
          </a:p>
        </p:txBody>
      </p:sp>
      <p:sp>
        <p:nvSpPr>
          <p:cNvPr id="3" name="Footer Placeholder 2"/>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4039044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66676"/>
            <a:ext cx="12001500" cy="885824"/>
          </a:xfrm>
        </p:spPr>
        <p:txBody>
          <a:bodyPr>
            <a:normAutofit fontScale="90000"/>
          </a:bodyPr>
          <a:lstStyle/>
          <a:p>
            <a:r>
              <a:rPr lang="en-US" sz="4100" spc="-100" dirty="0"/>
              <a:t>What if there are non-negative numbers and negative numbers?</a:t>
            </a:r>
          </a:p>
        </p:txBody>
      </p:sp>
      <p:sp>
        <p:nvSpPr>
          <p:cNvPr id="3" name="Content Placeholder 2"/>
          <p:cNvSpPr>
            <a:spLocks noGrp="1"/>
          </p:cNvSpPr>
          <p:nvPr>
            <p:ph idx="1"/>
          </p:nvPr>
        </p:nvSpPr>
        <p:spPr>
          <a:xfrm>
            <a:off x="276225" y="952500"/>
            <a:ext cx="11734800" cy="5905500"/>
          </a:xfrm>
        </p:spPr>
        <p:txBody>
          <a:bodyPr>
            <a:normAutofit lnSpcReduction="10000"/>
          </a:bodyPr>
          <a:lstStyle/>
          <a:p>
            <a:r>
              <a:rPr lang="en-US" sz="3200" dirty="0"/>
              <a:t>Method 1: sort non-negative numbers and negative numbers separately</a:t>
            </a:r>
          </a:p>
          <a:p>
            <a:pPr lvl="1"/>
            <a:r>
              <a:rPr lang="en-US" sz="2800" dirty="0"/>
              <a:t>Pay attention to the way joining the buckets</a:t>
            </a:r>
          </a:p>
          <a:p>
            <a:pPr lvl="1"/>
            <a:r>
              <a:rPr lang="en-US" sz="2800" dirty="0"/>
              <a:t>Put all non-negative numbers after negative numbers</a:t>
            </a:r>
          </a:p>
          <a:p>
            <a:r>
              <a:rPr lang="en-US" sz="3200" dirty="0"/>
              <a:t>Method 2: what if we sort non-negative and negative numbers </a:t>
            </a:r>
            <a:r>
              <a:rPr lang="en-US" sz="3200" dirty="0">
                <a:solidFill>
                  <a:srgbClr val="C00000"/>
                </a:solidFill>
              </a:rPr>
              <a:t>together in the same way</a:t>
            </a:r>
            <a:r>
              <a:rPr lang="en-US" sz="3200" dirty="0"/>
              <a:t>?</a:t>
            </a:r>
          </a:p>
          <a:p>
            <a:pPr lvl="1"/>
            <a:r>
              <a:rPr lang="en-US" sz="2800" dirty="0"/>
              <a:t>Step 1: sort all the numbers as if they were all </a:t>
            </a:r>
            <a:r>
              <a:rPr lang="en-US" sz="2800" b="1" dirty="0">
                <a:solidFill>
                  <a:srgbClr val="C00000"/>
                </a:solidFill>
              </a:rPr>
              <a:t>unsigned integers</a:t>
            </a:r>
            <a:r>
              <a:rPr lang="en-US" sz="2800" dirty="0"/>
              <a:t>.</a:t>
            </a:r>
          </a:p>
          <a:p>
            <a:pPr lvl="2"/>
            <a:r>
              <a:rPr lang="en-US" sz="2600" dirty="0"/>
              <a:t>Join the buckets in the same way (smaller digits first) for all the numbers</a:t>
            </a:r>
          </a:p>
          <a:p>
            <a:pPr lvl="1"/>
            <a:r>
              <a:rPr lang="en-US" sz="2800" dirty="0"/>
              <a:t>When step 1 is finished,</a:t>
            </a:r>
          </a:p>
          <a:p>
            <a:pPr lvl="2"/>
            <a:r>
              <a:rPr lang="en-US" sz="2600" dirty="0"/>
              <a:t>All the negative numbers come after non-negative numbers</a:t>
            </a:r>
          </a:p>
          <a:p>
            <a:pPr lvl="2"/>
            <a:r>
              <a:rPr lang="en-US" sz="2600" dirty="0"/>
              <a:t>In the part of non-negative numbers, all the numbers are in </a:t>
            </a:r>
            <a:r>
              <a:rPr lang="en-US" sz="2600" b="1" dirty="0">
                <a:solidFill>
                  <a:srgbClr val="FF0000"/>
                </a:solidFill>
              </a:rPr>
              <a:t>ascending</a:t>
            </a:r>
            <a:r>
              <a:rPr lang="en-US" sz="2600" dirty="0"/>
              <a:t> order </a:t>
            </a:r>
          </a:p>
          <a:p>
            <a:pPr lvl="2"/>
            <a:r>
              <a:rPr lang="en-US" sz="2600" dirty="0"/>
              <a:t>In the part of negative numbers, all the numbers are in </a:t>
            </a:r>
            <a:r>
              <a:rPr lang="en-US" sz="2600" b="1" dirty="0">
                <a:solidFill>
                  <a:srgbClr val="FF0000"/>
                </a:solidFill>
              </a:rPr>
              <a:t>descending</a:t>
            </a:r>
            <a:r>
              <a:rPr lang="en-US" sz="2600" dirty="0"/>
              <a:t> order</a:t>
            </a:r>
          </a:p>
          <a:p>
            <a:pPr lvl="1"/>
            <a:r>
              <a:rPr lang="en-US" sz="3000" dirty="0"/>
              <a:t>Fix the order by re-organizing the numbers.</a:t>
            </a:r>
          </a:p>
          <a:p>
            <a:pPr lvl="2"/>
            <a:r>
              <a:rPr lang="en-US" sz="2600" dirty="0"/>
              <a:t>Flip the order of negative #s, and move negative #s before non-negative #s. </a:t>
            </a:r>
          </a:p>
        </p:txBody>
      </p:sp>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1560532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Prof. Ding, Xiaoning. Spring 2021. Protected content. </a:t>
            </a:r>
          </a:p>
        </p:txBody>
      </p:sp>
      <p:sp>
        <p:nvSpPr>
          <p:cNvPr id="5" name="Rectangle 4"/>
          <p:cNvSpPr/>
          <p:nvPr/>
        </p:nvSpPr>
        <p:spPr>
          <a:xfrm>
            <a:off x="269167" y="631067"/>
            <a:ext cx="11653666" cy="4905958"/>
          </a:xfrm>
          <a:prstGeom prst="rect">
            <a:avLst/>
          </a:prstGeom>
          <a:noFill/>
          <a:ln>
            <a:solidFill>
              <a:schemeClr val="accent1"/>
            </a:solidFill>
          </a:ln>
        </p:spPr>
        <p:txBody>
          <a:bodyPr wrap="square">
            <a:spAutoFit/>
          </a:bodyPr>
          <a:lstStyle/>
          <a:p>
            <a:pPr>
              <a:lnSpc>
                <a:spcPct val="80000"/>
              </a:lnSpc>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stdlib.h</a:t>
            </a:r>
            <a:r>
              <a:rPr lang="en-US" sz="2300" dirty="0">
                <a:latin typeface="Courier New" panose="02070309020205020404" pitchFamily="49" charset="0"/>
                <a:cs typeface="Courier New" panose="02070309020205020404" pitchFamily="49" charset="0"/>
              </a:rPr>
              <a:t>&gt;</a:t>
            </a:r>
          </a:p>
          <a:p>
            <a:pPr>
              <a:lnSpc>
                <a:spcPct val="80000"/>
              </a:lnSpc>
            </a:pPr>
            <a:endParaRPr lang="en-US" sz="2300" dirty="0">
              <a:latin typeface="Courier New" panose="02070309020205020404" pitchFamily="49" charset="0"/>
              <a:cs typeface="Courier New" panose="02070309020205020404" pitchFamily="49" charset="0"/>
            </a:endParaRPr>
          </a:p>
          <a:p>
            <a:pPr>
              <a:lnSpc>
                <a:spcPct val="80000"/>
              </a:lnSpc>
            </a:pPr>
            <a:r>
              <a:rPr lang="en-US" sz="2300" dirty="0">
                <a:latin typeface="Courier New" panose="02070309020205020404" pitchFamily="49" charset="0"/>
                <a:cs typeface="Courier New" panose="02070309020205020404" pitchFamily="49" charset="0"/>
              </a:rPr>
              <a:t>main(){</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p>
          <a:p>
            <a:pPr>
              <a:lnSpc>
                <a:spcPct val="80000"/>
              </a:lnSpc>
            </a:pPr>
            <a:r>
              <a:rPr lang="en-US" sz="2300" dirty="0">
                <a:latin typeface="Courier New" panose="02070309020205020404" pitchFamily="49" charset="0"/>
                <a:cs typeface="Courier New" panose="02070309020205020404" pitchFamily="49" charset="0"/>
              </a:rPr>
              <a:t>   float value, f[20];</a:t>
            </a:r>
          </a:p>
          <a:p>
            <a:pPr>
              <a:lnSpc>
                <a:spcPct val="80000"/>
              </a:lnSpc>
            </a:pPr>
            <a:r>
              <a:rPr lang="en-US" sz="2300" dirty="0">
                <a:latin typeface="Courier New" panose="02070309020205020404" pitchFamily="49" charset="0"/>
                <a:cs typeface="Courier New" panose="02070309020205020404" pitchFamily="49" charset="0"/>
              </a:rPr>
              <a:t>   /* typecasting using a pointer */</a:t>
            </a:r>
          </a:p>
          <a:p>
            <a:pPr>
              <a:lnSpc>
                <a:spcPct val="80000"/>
              </a:lnSpc>
            </a:pPr>
            <a:r>
              <a:rPr lang="en-US" sz="2300" dirty="0">
                <a:latin typeface="Courier New" panose="02070309020205020404" pitchFamily="49" charset="0"/>
                <a:cs typeface="Courier New" panose="02070309020205020404" pitchFamily="49" charset="0"/>
              </a:rPr>
              <a:t>   unsigned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*p = (unsigned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 f;</a:t>
            </a:r>
          </a:p>
          <a:p>
            <a:pPr>
              <a:lnSpc>
                <a:spcPct val="80000"/>
              </a:lnSpc>
            </a:pPr>
            <a:endParaRPr lang="en-US" sz="2300" dirty="0">
              <a:latin typeface="Courier New" panose="02070309020205020404" pitchFamily="49" charset="0"/>
              <a:cs typeface="Courier New" panose="02070309020205020404" pitchFamily="49" charset="0"/>
            </a:endParaRPr>
          </a:p>
          <a:p>
            <a:pPr>
              <a:lnSpc>
                <a:spcPct val="80000"/>
              </a:lnSpc>
            </a:pPr>
            <a:r>
              <a:rPr lang="en-US" sz="2300" dirty="0">
                <a:latin typeface="Courier New" panose="02070309020205020404" pitchFamily="49" charset="0"/>
                <a:cs typeface="Courier New" panose="02070309020205020404" pitchFamily="49" charset="0"/>
              </a:rPr>
              <a:t>   value = -10.5;</a:t>
            </a:r>
          </a:p>
          <a:p>
            <a:pPr>
              <a:lnSpc>
                <a:spcPct val="80000"/>
              </a:lnSpc>
            </a:pPr>
            <a:r>
              <a:rPr lang="en-US" sz="2300" dirty="0">
                <a:latin typeface="Courier New" panose="02070309020205020404" pitchFamily="49" charset="0"/>
                <a:cs typeface="Courier New" panose="02070309020205020404" pitchFamily="49" charset="0"/>
              </a:rPr>
              <a:t>   for(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 0;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&lt; 20;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a:t>
            </a:r>
          </a:p>
          <a:p>
            <a:pPr>
              <a:lnSpc>
                <a:spcPct val="80000"/>
              </a:lnSpc>
            </a:pPr>
            <a:r>
              <a:rPr lang="en-US" sz="2300" dirty="0">
                <a:latin typeface="Courier New" panose="02070309020205020404" pitchFamily="49" charset="0"/>
                <a:cs typeface="Courier New" panose="02070309020205020404" pitchFamily="49" charset="0"/>
              </a:rPr>
              <a:t>      f[</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 value;</a:t>
            </a:r>
          </a:p>
          <a:p>
            <a:pPr>
              <a:lnSpc>
                <a:spcPct val="80000"/>
              </a:lnSpc>
            </a:pPr>
            <a:r>
              <a:rPr lang="en-US" sz="2300" dirty="0">
                <a:latin typeface="Courier New" panose="02070309020205020404" pitchFamily="49" charset="0"/>
                <a:cs typeface="Courier New" panose="02070309020205020404" pitchFamily="49" charset="0"/>
              </a:rPr>
              <a:t>      value = value + 1;</a:t>
            </a:r>
          </a:p>
          <a:p>
            <a:pPr>
              <a:lnSpc>
                <a:spcPct val="80000"/>
              </a:lnSpc>
            </a:pPr>
            <a:r>
              <a:rPr lang="en-US" sz="2300" dirty="0">
                <a:latin typeface="Courier New" panose="02070309020205020404" pitchFamily="49" charset="0"/>
                <a:cs typeface="Courier New" panose="02070309020205020404" pitchFamily="49" charset="0"/>
              </a:rPr>
              <a:t>   } /* f has 20 float point numbers in ascending order */</a:t>
            </a:r>
          </a:p>
          <a:p>
            <a:pPr>
              <a:lnSpc>
                <a:spcPct val="80000"/>
              </a:lnSpc>
            </a:pPr>
            <a:endParaRPr lang="en-US" sz="2300" dirty="0">
              <a:latin typeface="Courier New" panose="02070309020205020404" pitchFamily="49" charset="0"/>
              <a:cs typeface="Courier New" panose="02070309020205020404" pitchFamily="49" charset="0"/>
            </a:endParaRPr>
          </a:p>
          <a:p>
            <a:pPr>
              <a:lnSpc>
                <a:spcPct val="80000"/>
              </a:lnSpc>
            </a:pPr>
            <a:r>
              <a:rPr lang="en-US" sz="2300" dirty="0">
                <a:latin typeface="Courier New" panose="02070309020205020404" pitchFamily="49" charset="0"/>
                <a:cs typeface="Courier New" panose="02070309020205020404" pitchFamily="49" charset="0"/>
              </a:rPr>
              <a:t>   for(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 0;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&lt; 20;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("%.2f\</a:t>
            </a:r>
            <a:r>
              <a:rPr lang="en-US" sz="2300" dirty="0" err="1">
                <a:latin typeface="Courier New" panose="02070309020205020404" pitchFamily="49" charset="0"/>
                <a:cs typeface="Courier New" panose="02070309020205020404" pitchFamily="49" charset="0"/>
              </a:rPr>
              <a:t>t%u</a:t>
            </a:r>
            <a:r>
              <a:rPr lang="en-US" sz="2300" dirty="0">
                <a:latin typeface="Courier New" panose="02070309020205020404" pitchFamily="49" charset="0"/>
                <a:cs typeface="Courier New" panose="02070309020205020404" pitchFamily="49" charset="0"/>
              </a:rPr>
              <a:t>\n", f[</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p[</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 (p[</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]&amp;0xFFFF0000)&gt;&gt;16);</a:t>
            </a:r>
          </a:p>
          <a:p>
            <a:pPr>
              <a:lnSpc>
                <a:spcPct val="80000"/>
              </a:lnSpc>
            </a:pPr>
            <a:r>
              <a:rPr lang="en-US" sz="23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804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830274" y="2931799"/>
            <a:ext cx="1880741" cy="3065658"/>
          </a:xfrm>
          <a:prstGeom prst="rect">
            <a:avLst/>
          </a:prstGeom>
          <a:noFill/>
          <a:ln w="28575">
            <a:solidFill>
              <a:schemeClr val="accent1"/>
            </a:solidFill>
          </a:ln>
        </p:spPr>
        <p:txBody>
          <a:bodyPr wrap="square" rtlCol="0">
            <a:spAutoFit/>
          </a:bodyPr>
          <a:lstStyle/>
          <a:p>
            <a:endParaRPr lang="en-US" dirty="0"/>
          </a:p>
        </p:txBody>
      </p:sp>
      <p:sp>
        <p:nvSpPr>
          <p:cNvPr id="4" name="Footer Placeholder 3"/>
          <p:cNvSpPr>
            <a:spLocks noGrp="1"/>
          </p:cNvSpPr>
          <p:nvPr>
            <p:ph type="ftr" sz="quarter" idx="11"/>
          </p:nvPr>
        </p:nvSpPr>
        <p:spPr>
          <a:xfrm>
            <a:off x="3249326" y="6356350"/>
            <a:ext cx="4114800" cy="365125"/>
          </a:xfrm>
        </p:spPr>
        <p:txBody>
          <a:bodyPr/>
          <a:lstStyle/>
          <a:p>
            <a:r>
              <a:rPr lang="en-US"/>
              <a:t>Prof. Ding, Xiaoning. Spring 2021. Protected content. </a:t>
            </a:r>
          </a:p>
        </p:txBody>
      </p:sp>
      <p:sp>
        <p:nvSpPr>
          <p:cNvPr id="5" name="Rectangle 4"/>
          <p:cNvSpPr/>
          <p:nvPr/>
        </p:nvSpPr>
        <p:spPr>
          <a:xfrm>
            <a:off x="885182" y="486688"/>
            <a:ext cx="4716720" cy="5773119"/>
          </a:xfrm>
          <a:prstGeom prst="rect">
            <a:avLst/>
          </a:prstGeom>
          <a:noFill/>
          <a:ln>
            <a:noFill/>
          </a:ln>
        </p:spPr>
        <p:txBody>
          <a:bodyPr wrap="square">
            <a:spAutoFit/>
          </a:bodyPr>
          <a:lstStyle/>
          <a:p>
            <a:pPr>
              <a:lnSpc>
                <a:spcPct val="80000"/>
              </a:lnSpc>
            </a:pPr>
            <a:r>
              <a:rPr lang="en-US" sz="2300" dirty="0">
                <a:latin typeface="Courier New" panose="02070309020205020404" pitchFamily="49" charset="0"/>
                <a:cs typeface="Courier New" panose="02070309020205020404" pitchFamily="49" charset="0"/>
              </a:rPr>
              <a:t>-10.50  3240624128 49448</a:t>
            </a:r>
          </a:p>
          <a:p>
            <a:pPr>
              <a:lnSpc>
                <a:spcPct val="80000"/>
              </a:lnSpc>
            </a:pPr>
            <a:r>
              <a:rPr lang="en-US" sz="2300" dirty="0">
                <a:latin typeface="Courier New" panose="02070309020205020404" pitchFamily="49" charset="0"/>
                <a:cs typeface="Courier New" panose="02070309020205020404" pitchFamily="49" charset="0"/>
              </a:rPr>
              <a:t>-9.50   3239575552 49432</a:t>
            </a:r>
          </a:p>
          <a:p>
            <a:pPr>
              <a:lnSpc>
                <a:spcPct val="80000"/>
              </a:lnSpc>
            </a:pPr>
            <a:r>
              <a:rPr lang="en-US" sz="2300" dirty="0">
                <a:latin typeface="Courier New" panose="02070309020205020404" pitchFamily="49" charset="0"/>
                <a:cs typeface="Courier New" panose="02070309020205020404" pitchFamily="49" charset="0"/>
              </a:rPr>
              <a:t>-8.50   3238526976 49416</a:t>
            </a:r>
          </a:p>
          <a:p>
            <a:pPr>
              <a:lnSpc>
                <a:spcPct val="80000"/>
              </a:lnSpc>
            </a:pPr>
            <a:r>
              <a:rPr lang="en-US" sz="2300" dirty="0">
                <a:latin typeface="Courier New" panose="02070309020205020404" pitchFamily="49" charset="0"/>
                <a:cs typeface="Courier New" panose="02070309020205020404" pitchFamily="49" charset="0"/>
              </a:rPr>
              <a:t>-7.50   3236954112 49392</a:t>
            </a:r>
          </a:p>
          <a:p>
            <a:pPr>
              <a:lnSpc>
                <a:spcPct val="80000"/>
              </a:lnSpc>
            </a:pPr>
            <a:r>
              <a:rPr lang="en-US" sz="2300" dirty="0">
                <a:latin typeface="Courier New" panose="02070309020205020404" pitchFamily="49" charset="0"/>
                <a:cs typeface="Courier New" panose="02070309020205020404" pitchFamily="49" charset="0"/>
              </a:rPr>
              <a:t>-6.50   3234856960 49360</a:t>
            </a:r>
          </a:p>
          <a:p>
            <a:pPr>
              <a:lnSpc>
                <a:spcPct val="80000"/>
              </a:lnSpc>
            </a:pPr>
            <a:r>
              <a:rPr lang="en-US" sz="2300" dirty="0">
                <a:latin typeface="Courier New" panose="02070309020205020404" pitchFamily="49" charset="0"/>
                <a:cs typeface="Courier New" panose="02070309020205020404" pitchFamily="49" charset="0"/>
              </a:rPr>
              <a:t>-5.50   3232759808 49328</a:t>
            </a:r>
          </a:p>
          <a:p>
            <a:pPr>
              <a:lnSpc>
                <a:spcPct val="80000"/>
              </a:lnSpc>
            </a:pPr>
            <a:r>
              <a:rPr lang="en-US" sz="2300" dirty="0">
                <a:latin typeface="Courier New" panose="02070309020205020404" pitchFamily="49" charset="0"/>
                <a:cs typeface="Courier New" panose="02070309020205020404" pitchFamily="49" charset="0"/>
              </a:rPr>
              <a:t>-4.50   3230662656 49296</a:t>
            </a:r>
          </a:p>
          <a:p>
            <a:pPr>
              <a:lnSpc>
                <a:spcPct val="80000"/>
              </a:lnSpc>
            </a:pPr>
            <a:r>
              <a:rPr lang="en-US" sz="2300" dirty="0">
                <a:latin typeface="Courier New" panose="02070309020205020404" pitchFamily="49" charset="0"/>
                <a:cs typeface="Courier New" panose="02070309020205020404" pitchFamily="49" charset="0"/>
              </a:rPr>
              <a:t>-3.50   3227516928 49248</a:t>
            </a:r>
          </a:p>
          <a:p>
            <a:pPr>
              <a:lnSpc>
                <a:spcPct val="80000"/>
              </a:lnSpc>
            </a:pPr>
            <a:r>
              <a:rPr lang="en-US" sz="2300" dirty="0">
                <a:latin typeface="Courier New" panose="02070309020205020404" pitchFamily="49" charset="0"/>
                <a:cs typeface="Courier New" panose="02070309020205020404" pitchFamily="49" charset="0"/>
              </a:rPr>
              <a:t>-2.50   3223322624 49184</a:t>
            </a:r>
          </a:p>
          <a:p>
            <a:pPr>
              <a:lnSpc>
                <a:spcPct val="80000"/>
              </a:lnSpc>
            </a:pPr>
            <a:r>
              <a:rPr lang="en-US" sz="2300" dirty="0">
                <a:latin typeface="Courier New" panose="02070309020205020404" pitchFamily="49" charset="0"/>
                <a:cs typeface="Courier New" panose="02070309020205020404" pitchFamily="49" charset="0"/>
              </a:rPr>
              <a:t>-1.50   3217031168 49088</a:t>
            </a:r>
          </a:p>
          <a:p>
            <a:pPr>
              <a:lnSpc>
                <a:spcPct val="80000"/>
              </a:lnSpc>
            </a:pPr>
            <a:r>
              <a:rPr lang="en-US" sz="2300" dirty="0">
                <a:latin typeface="Courier New" panose="02070309020205020404" pitchFamily="49" charset="0"/>
                <a:cs typeface="Courier New" panose="02070309020205020404" pitchFamily="49" charset="0"/>
              </a:rPr>
              <a:t>-0.50   3204448256 48896</a:t>
            </a:r>
          </a:p>
          <a:p>
            <a:pPr>
              <a:lnSpc>
                <a:spcPct val="80000"/>
              </a:lnSpc>
            </a:pPr>
            <a:r>
              <a:rPr lang="en-US" sz="2300" dirty="0">
                <a:latin typeface="Courier New" panose="02070309020205020404" pitchFamily="49" charset="0"/>
                <a:cs typeface="Courier New" panose="02070309020205020404" pitchFamily="49" charset="0"/>
              </a:rPr>
              <a:t>0.50    1056964608 16128</a:t>
            </a:r>
          </a:p>
          <a:p>
            <a:pPr>
              <a:lnSpc>
                <a:spcPct val="80000"/>
              </a:lnSpc>
            </a:pPr>
            <a:r>
              <a:rPr lang="en-US" sz="2300" dirty="0">
                <a:latin typeface="Courier New" panose="02070309020205020404" pitchFamily="49" charset="0"/>
                <a:cs typeface="Courier New" panose="02070309020205020404" pitchFamily="49" charset="0"/>
              </a:rPr>
              <a:t>1.50    1069547520 16320</a:t>
            </a:r>
          </a:p>
          <a:p>
            <a:pPr>
              <a:lnSpc>
                <a:spcPct val="80000"/>
              </a:lnSpc>
            </a:pPr>
            <a:r>
              <a:rPr lang="en-US" sz="2300" dirty="0">
                <a:latin typeface="Courier New" panose="02070309020205020404" pitchFamily="49" charset="0"/>
                <a:cs typeface="Courier New" panose="02070309020205020404" pitchFamily="49" charset="0"/>
              </a:rPr>
              <a:t>2.50    1075838976 16416</a:t>
            </a:r>
          </a:p>
          <a:p>
            <a:pPr>
              <a:lnSpc>
                <a:spcPct val="80000"/>
              </a:lnSpc>
            </a:pPr>
            <a:r>
              <a:rPr lang="en-US" sz="2300" dirty="0">
                <a:latin typeface="Courier New" panose="02070309020205020404" pitchFamily="49" charset="0"/>
                <a:cs typeface="Courier New" panose="02070309020205020404" pitchFamily="49" charset="0"/>
              </a:rPr>
              <a:t>3.50    1080033280 16480</a:t>
            </a:r>
          </a:p>
          <a:p>
            <a:pPr>
              <a:lnSpc>
                <a:spcPct val="80000"/>
              </a:lnSpc>
            </a:pPr>
            <a:r>
              <a:rPr lang="en-US" sz="2300" dirty="0">
                <a:latin typeface="Courier New" panose="02070309020205020404" pitchFamily="49" charset="0"/>
                <a:cs typeface="Courier New" panose="02070309020205020404" pitchFamily="49" charset="0"/>
              </a:rPr>
              <a:t>4.50    1083179008 16528</a:t>
            </a:r>
          </a:p>
          <a:p>
            <a:pPr>
              <a:lnSpc>
                <a:spcPct val="80000"/>
              </a:lnSpc>
            </a:pPr>
            <a:r>
              <a:rPr lang="en-US" sz="2300" dirty="0">
                <a:latin typeface="Courier New" panose="02070309020205020404" pitchFamily="49" charset="0"/>
                <a:cs typeface="Courier New" panose="02070309020205020404" pitchFamily="49" charset="0"/>
              </a:rPr>
              <a:t>5.50    1085276160 16560</a:t>
            </a:r>
          </a:p>
          <a:p>
            <a:pPr>
              <a:lnSpc>
                <a:spcPct val="80000"/>
              </a:lnSpc>
            </a:pPr>
            <a:r>
              <a:rPr lang="en-US" sz="2300" dirty="0">
                <a:latin typeface="Courier New" panose="02070309020205020404" pitchFamily="49" charset="0"/>
                <a:cs typeface="Courier New" panose="02070309020205020404" pitchFamily="49" charset="0"/>
              </a:rPr>
              <a:t>6.50    1087373312 16592</a:t>
            </a:r>
          </a:p>
          <a:p>
            <a:pPr>
              <a:lnSpc>
                <a:spcPct val="80000"/>
              </a:lnSpc>
            </a:pPr>
            <a:r>
              <a:rPr lang="en-US" sz="2300" dirty="0">
                <a:latin typeface="Courier New" panose="02070309020205020404" pitchFamily="49" charset="0"/>
                <a:cs typeface="Courier New" panose="02070309020205020404" pitchFamily="49" charset="0"/>
              </a:rPr>
              <a:t>7.50    1089470464 16624</a:t>
            </a:r>
          </a:p>
          <a:p>
            <a:pPr>
              <a:lnSpc>
                <a:spcPct val="80000"/>
              </a:lnSpc>
            </a:pPr>
            <a:r>
              <a:rPr lang="en-US" sz="2300" dirty="0">
                <a:latin typeface="Courier New" panose="02070309020205020404" pitchFamily="49" charset="0"/>
                <a:cs typeface="Courier New" panose="02070309020205020404" pitchFamily="49" charset="0"/>
              </a:rPr>
              <a:t>8.50    1091043328 16648</a:t>
            </a:r>
          </a:p>
        </p:txBody>
      </p:sp>
      <p:cxnSp>
        <p:nvCxnSpPr>
          <p:cNvPr id="7" name="Straight Arrow Connector 6"/>
          <p:cNvCxnSpPr/>
          <p:nvPr/>
        </p:nvCxnSpPr>
        <p:spPr>
          <a:xfrm>
            <a:off x="770019" y="618321"/>
            <a:ext cx="9625" cy="550985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713" y="6179684"/>
            <a:ext cx="1436612" cy="461665"/>
          </a:xfrm>
          <a:prstGeom prst="rect">
            <a:avLst/>
          </a:prstGeom>
          <a:noFill/>
        </p:spPr>
        <p:txBody>
          <a:bodyPr wrap="none" rtlCol="0">
            <a:spAutoFit/>
          </a:bodyPr>
          <a:lstStyle/>
          <a:p>
            <a:r>
              <a:rPr lang="en-US" sz="2400" dirty="0">
                <a:solidFill>
                  <a:srgbClr val="FF0000"/>
                </a:solidFill>
              </a:rPr>
              <a:t>ascending</a:t>
            </a:r>
            <a:endParaRPr lang="en-US" dirty="0">
              <a:solidFill>
                <a:srgbClr val="FF0000"/>
              </a:solidFill>
            </a:endParaRPr>
          </a:p>
        </p:txBody>
      </p:sp>
      <p:sp>
        <p:nvSpPr>
          <p:cNvPr id="9" name="TextBox 8"/>
          <p:cNvSpPr txBox="1"/>
          <p:nvPr/>
        </p:nvSpPr>
        <p:spPr>
          <a:xfrm>
            <a:off x="2310061" y="486688"/>
            <a:ext cx="1876926" cy="3065034"/>
          </a:xfrm>
          <a:prstGeom prst="rect">
            <a:avLst/>
          </a:prstGeom>
          <a:noFill/>
          <a:ln w="28575">
            <a:solidFill>
              <a:schemeClr val="accent1"/>
            </a:solidFill>
          </a:ln>
        </p:spPr>
        <p:txBody>
          <a:bodyPr wrap="square" rtlCol="0">
            <a:spAutoFit/>
          </a:bodyPr>
          <a:lstStyle/>
          <a:p>
            <a:endParaRPr lang="en-US" dirty="0"/>
          </a:p>
        </p:txBody>
      </p:sp>
      <p:sp>
        <p:nvSpPr>
          <p:cNvPr id="11" name="TextBox 10"/>
          <p:cNvSpPr txBox="1"/>
          <p:nvPr/>
        </p:nvSpPr>
        <p:spPr>
          <a:xfrm>
            <a:off x="2023498" y="5480"/>
            <a:ext cx="2507802" cy="461665"/>
          </a:xfrm>
          <a:prstGeom prst="rect">
            <a:avLst/>
          </a:prstGeom>
          <a:noFill/>
        </p:spPr>
        <p:txBody>
          <a:bodyPr wrap="none" rtlCol="0">
            <a:spAutoFit/>
          </a:bodyPr>
          <a:lstStyle/>
          <a:p>
            <a:r>
              <a:rPr lang="en-US" sz="2400" dirty="0">
                <a:solidFill>
                  <a:srgbClr val="FF0000"/>
                </a:solidFill>
              </a:rPr>
              <a:t>Larger, descending</a:t>
            </a:r>
            <a:endParaRPr lang="en-US" dirty="0">
              <a:solidFill>
                <a:srgbClr val="FF0000"/>
              </a:solidFill>
            </a:endParaRPr>
          </a:p>
        </p:txBody>
      </p:sp>
      <p:sp>
        <p:nvSpPr>
          <p:cNvPr id="14" name="TextBox 13"/>
          <p:cNvSpPr txBox="1"/>
          <p:nvPr/>
        </p:nvSpPr>
        <p:spPr>
          <a:xfrm>
            <a:off x="2314532" y="3619967"/>
            <a:ext cx="1872455" cy="2494595"/>
          </a:xfrm>
          <a:prstGeom prst="rect">
            <a:avLst/>
          </a:prstGeom>
          <a:noFill/>
          <a:ln w="28575">
            <a:solidFill>
              <a:schemeClr val="accent1"/>
            </a:solidFill>
          </a:ln>
        </p:spPr>
        <p:txBody>
          <a:bodyPr wrap="square" rtlCol="0">
            <a:spAutoFit/>
          </a:bodyPr>
          <a:lstStyle/>
          <a:p>
            <a:endParaRPr lang="en-US" dirty="0"/>
          </a:p>
        </p:txBody>
      </p:sp>
      <p:sp>
        <p:nvSpPr>
          <p:cNvPr id="15" name="TextBox 14"/>
          <p:cNvSpPr txBox="1"/>
          <p:nvPr/>
        </p:nvSpPr>
        <p:spPr>
          <a:xfrm>
            <a:off x="2023498" y="6063097"/>
            <a:ext cx="2471318" cy="461665"/>
          </a:xfrm>
          <a:prstGeom prst="rect">
            <a:avLst/>
          </a:prstGeom>
          <a:noFill/>
        </p:spPr>
        <p:txBody>
          <a:bodyPr wrap="none" rtlCol="0">
            <a:spAutoFit/>
          </a:bodyPr>
          <a:lstStyle/>
          <a:p>
            <a:r>
              <a:rPr lang="en-US" sz="2400" dirty="0">
                <a:solidFill>
                  <a:srgbClr val="FF0000"/>
                </a:solidFill>
              </a:rPr>
              <a:t>smaller, ascending</a:t>
            </a:r>
            <a:endParaRPr lang="en-US" dirty="0">
              <a:solidFill>
                <a:srgbClr val="FF0000"/>
              </a:solidFill>
            </a:endParaRPr>
          </a:p>
        </p:txBody>
      </p:sp>
      <p:sp>
        <p:nvSpPr>
          <p:cNvPr id="17" name="Rectangle 16"/>
          <p:cNvSpPr/>
          <p:nvPr/>
        </p:nvSpPr>
        <p:spPr>
          <a:xfrm>
            <a:off x="9821988" y="354240"/>
            <a:ext cx="2043173" cy="5755422"/>
          </a:xfrm>
          <a:prstGeom prst="rect">
            <a:avLst/>
          </a:prstGeom>
          <a:noFill/>
          <a:ln>
            <a:noFill/>
          </a:ln>
        </p:spPr>
        <p:txBody>
          <a:bodyPr wrap="square">
            <a:spAutoFit/>
          </a:bodyPr>
          <a:lstStyle/>
          <a:p>
            <a:pPr>
              <a:lnSpc>
                <a:spcPct val="80000"/>
              </a:lnSpc>
            </a:pPr>
            <a:r>
              <a:rPr lang="en-US" sz="2300" dirty="0">
                <a:latin typeface="Courier New" panose="02070309020205020404" pitchFamily="49" charset="0"/>
                <a:cs typeface="Courier New" panose="02070309020205020404" pitchFamily="49" charset="0"/>
              </a:rPr>
              <a:t>1056964608</a:t>
            </a:r>
          </a:p>
          <a:p>
            <a:pPr>
              <a:lnSpc>
                <a:spcPct val="80000"/>
              </a:lnSpc>
            </a:pPr>
            <a:r>
              <a:rPr lang="en-US" sz="2300" dirty="0">
                <a:latin typeface="Courier New" panose="02070309020205020404" pitchFamily="49" charset="0"/>
                <a:cs typeface="Courier New" panose="02070309020205020404" pitchFamily="49" charset="0"/>
              </a:rPr>
              <a:t>1069547520</a:t>
            </a:r>
          </a:p>
          <a:p>
            <a:pPr>
              <a:lnSpc>
                <a:spcPct val="80000"/>
              </a:lnSpc>
            </a:pPr>
            <a:r>
              <a:rPr lang="en-US" sz="2300" dirty="0">
                <a:latin typeface="Courier New" panose="02070309020205020404" pitchFamily="49" charset="0"/>
                <a:cs typeface="Courier New" panose="02070309020205020404" pitchFamily="49" charset="0"/>
              </a:rPr>
              <a:t>1075838976</a:t>
            </a:r>
          </a:p>
          <a:p>
            <a:pPr>
              <a:lnSpc>
                <a:spcPct val="80000"/>
              </a:lnSpc>
            </a:pPr>
            <a:r>
              <a:rPr lang="en-US" sz="2300" dirty="0">
                <a:latin typeface="Courier New" panose="02070309020205020404" pitchFamily="49" charset="0"/>
                <a:cs typeface="Courier New" panose="02070309020205020404" pitchFamily="49" charset="0"/>
              </a:rPr>
              <a:t>1080033280</a:t>
            </a:r>
          </a:p>
          <a:p>
            <a:pPr>
              <a:lnSpc>
                <a:spcPct val="80000"/>
              </a:lnSpc>
            </a:pPr>
            <a:r>
              <a:rPr lang="en-US" sz="2300" dirty="0">
                <a:latin typeface="Courier New" panose="02070309020205020404" pitchFamily="49" charset="0"/>
                <a:cs typeface="Courier New" panose="02070309020205020404" pitchFamily="49" charset="0"/>
              </a:rPr>
              <a:t>1083179008</a:t>
            </a:r>
          </a:p>
          <a:p>
            <a:pPr>
              <a:lnSpc>
                <a:spcPct val="80000"/>
              </a:lnSpc>
            </a:pPr>
            <a:r>
              <a:rPr lang="en-US" sz="2300" dirty="0">
                <a:latin typeface="Courier New" panose="02070309020205020404" pitchFamily="49" charset="0"/>
                <a:cs typeface="Courier New" panose="02070309020205020404" pitchFamily="49" charset="0"/>
              </a:rPr>
              <a:t>1085276160</a:t>
            </a:r>
          </a:p>
          <a:p>
            <a:pPr>
              <a:lnSpc>
                <a:spcPct val="80000"/>
              </a:lnSpc>
            </a:pPr>
            <a:r>
              <a:rPr lang="en-US" sz="2300" dirty="0">
                <a:latin typeface="Courier New" panose="02070309020205020404" pitchFamily="49" charset="0"/>
                <a:cs typeface="Courier New" panose="02070309020205020404" pitchFamily="49" charset="0"/>
              </a:rPr>
              <a:t>1087373312</a:t>
            </a:r>
          </a:p>
          <a:p>
            <a:pPr>
              <a:lnSpc>
                <a:spcPct val="80000"/>
              </a:lnSpc>
            </a:pPr>
            <a:r>
              <a:rPr lang="en-US" sz="2300" dirty="0">
                <a:latin typeface="Courier New" panose="02070309020205020404" pitchFamily="49" charset="0"/>
                <a:cs typeface="Courier New" panose="02070309020205020404" pitchFamily="49" charset="0"/>
              </a:rPr>
              <a:t>1089470464</a:t>
            </a:r>
          </a:p>
          <a:p>
            <a:pPr>
              <a:lnSpc>
                <a:spcPct val="80000"/>
              </a:lnSpc>
            </a:pPr>
            <a:r>
              <a:rPr lang="en-US" sz="2300" dirty="0">
                <a:latin typeface="Courier New" panose="02070309020205020404" pitchFamily="49" charset="0"/>
                <a:cs typeface="Courier New" panose="02070309020205020404" pitchFamily="49" charset="0"/>
              </a:rPr>
              <a:t>1091043328</a:t>
            </a:r>
          </a:p>
          <a:p>
            <a:pPr>
              <a:lnSpc>
                <a:spcPct val="80000"/>
              </a:lnSpc>
            </a:pPr>
            <a:r>
              <a:rPr lang="en-US" sz="2300" dirty="0">
                <a:latin typeface="Courier New" panose="02070309020205020404" pitchFamily="49" charset="0"/>
                <a:cs typeface="Courier New" panose="02070309020205020404" pitchFamily="49" charset="0"/>
              </a:rPr>
              <a:t>3204448256</a:t>
            </a:r>
          </a:p>
          <a:p>
            <a:pPr>
              <a:lnSpc>
                <a:spcPct val="80000"/>
              </a:lnSpc>
            </a:pPr>
            <a:r>
              <a:rPr lang="en-US" sz="2300" dirty="0">
                <a:latin typeface="Courier New" panose="02070309020205020404" pitchFamily="49" charset="0"/>
                <a:cs typeface="Courier New" panose="02070309020205020404" pitchFamily="49" charset="0"/>
              </a:rPr>
              <a:t>3217031168</a:t>
            </a:r>
          </a:p>
          <a:p>
            <a:pPr>
              <a:lnSpc>
                <a:spcPct val="80000"/>
              </a:lnSpc>
            </a:pPr>
            <a:r>
              <a:rPr lang="en-US" sz="2300" dirty="0">
                <a:latin typeface="Courier New" panose="02070309020205020404" pitchFamily="49" charset="0"/>
                <a:cs typeface="Courier New" panose="02070309020205020404" pitchFamily="49" charset="0"/>
              </a:rPr>
              <a:t>3223322624</a:t>
            </a:r>
          </a:p>
          <a:p>
            <a:pPr>
              <a:lnSpc>
                <a:spcPct val="80000"/>
              </a:lnSpc>
            </a:pPr>
            <a:r>
              <a:rPr lang="en-US" sz="2300" dirty="0">
                <a:latin typeface="Courier New" panose="02070309020205020404" pitchFamily="49" charset="0"/>
                <a:cs typeface="Courier New" panose="02070309020205020404" pitchFamily="49" charset="0"/>
              </a:rPr>
              <a:t>3227516928</a:t>
            </a:r>
          </a:p>
          <a:p>
            <a:pPr>
              <a:lnSpc>
                <a:spcPct val="80000"/>
              </a:lnSpc>
            </a:pPr>
            <a:r>
              <a:rPr lang="en-US" sz="2300" dirty="0">
                <a:latin typeface="Courier New" panose="02070309020205020404" pitchFamily="49" charset="0"/>
                <a:cs typeface="Courier New" panose="02070309020205020404" pitchFamily="49" charset="0"/>
              </a:rPr>
              <a:t>3230662656</a:t>
            </a:r>
          </a:p>
          <a:p>
            <a:pPr>
              <a:lnSpc>
                <a:spcPct val="80000"/>
              </a:lnSpc>
            </a:pPr>
            <a:r>
              <a:rPr lang="en-US" sz="2300" dirty="0">
                <a:latin typeface="Courier New" panose="02070309020205020404" pitchFamily="49" charset="0"/>
                <a:cs typeface="Courier New" panose="02070309020205020404" pitchFamily="49" charset="0"/>
              </a:rPr>
              <a:t>3232759808</a:t>
            </a:r>
          </a:p>
          <a:p>
            <a:pPr>
              <a:lnSpc>
                <a:spcPct val="80000"/>
              </a:lnSpc>
            </a:pPr>
            <a:r>
              <a:rPr lang="en-US" sz="2300" dirty="0">
                <a:latin typeface="Courier New" panose="02070309020205020404" pitchFamily="49" charset="0"/>
                <a:cs typeface="Courier New" panose="02070309020205020404" pitchFamily="49" charset="0"/>
              </a:rPr>
              <a:t>3234856960</a:t>
            </a:r>
          </a:p>
          <a:p>
            <a:pPr>
              <a:lnSpc>
                <a:spcPct val="80000"/>
              </a:lnSpc>
            </a:pPr>
            <a:r>
              <a:rPr lang="en-US" sz="2300" dirty="0">
                <a:latin typeface="Courier New" panose="02070309020205020404" pitchFamily="49" charset="0"/>
                <a:cs typeface="Courier New" panose="02070309020205020404" pitchFamily="49" charset="0"/>
              </a:rPr>
              <a:t>3236954112</a:t>
            </a:r>
          </a:p>
          <a:p>
            <a:pPr>
              <a:lnSpc>
                <a:spcPct val="80000"/>
              </a:lnSpc>
            </a:pPr>
            <a:r>
              <a:rPr lang="en-US" sz="2300" dirty="0">
                <a:latin typeface="Courier New" panose="02070309020205020404" pitchFamily="49" charset="0"/>
                <a:cs typeface="Courier New" panose="02070309020205020404" pitchFamily="49" charset="0"/>
              </a:rPr>
              <a:t>3238526976</a:t>
            </a:r>
          </a:p>
          <a:p>
            <a:pPr>
              <a:lnSpc>
                <a:spcPct val="80000"/>
              </a:lnSpc>
            </a:pPr>
            <a:r>
              <a:rPr lang="en-US" sz="2300" dirty="0">
                <a:latin typeface="Courier New" panose="02070309020205020404" pitchFamily="49" charset="0"/>
                <a:cs typeface="Courier New" panose="02070309020205020404" pitchFamily="49" charset="0"/>
              </a:rPr>
              <a:t>3239575552</a:t>
            </a:r>
          </a:p>
          <a:p>
            <a:pPr>
              <a:lnSpc>
                <a:spcPct val="80000"/>
              </a:lnSpc>
            </a:pPr>
            <a:r>
              <a:rPr lang="en-US" sz="2300" dirty="0">
                <a:latin typeface="Courier New" panose="02070309020205020404" pitchFamily="49" charset="0"/>
                <a:cs typeface="Courier New" panose="02070309020205020404" pitchFamily="49" charset="0"/>
              </a:rPr>
              <a:t>3240624128</a:t>
            </a:r>
          </a:p>
        </p:txBody>
      </p:sp>
      <p:sp>
        <p:nvSpPr>
          <p:cNvPr id="21" name="TextBox 20"/>
          <p:cNvSpPr txBox="1"/>
          <p:nvPr/>
        </p:nvSpPr>
        <p:spPr>
          <a:xfrm>
            <a:off x="9825803" y="369582"/>
            <a:ext cx="1885212" cy="2546874"/>
          </a:xfrm>
          <a:prstGeom prst="rect">
            <a:avLst/>
          </a:prstGeom>
          <a:noFill/>
          <a:ln w="28575">
            <a:solidFill>
              <a:schemeClr val="accent1"/>
            </a:solidFill>
          </a:ln>
        </p:spPr>
        <p:txBody>
          <a:bodyPr wrap="square" rtlCol="0">
            <a:spAutoFit/>
          </a:bodyPr>
          <a:lstStyle/>
          <a:p>
            <a:endParaRPr lang="en-US" dirty="0"/>
          </a:p>
        </p:txBody>
      </p:sp>
      <p:sp>
        <p:nvSpPr>
          <p:cNvPr id="25" name="Left Arrow 24"/>
          <p:cNvSpPr/>
          <p:nvPr/>
        </p:nvSpPr>
        <p:spPr>
          <a:xfrm rot="19625798">
            <a:off x="3623649" y="3091962"/>
            <a:ext cx="6592487" cy="5261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Arrow 25"/>
          <p:cNvSpPr/>
          <p:nvPr/>
        </p:nvSpPr>
        <p:spPr>
          <a:xfrm rot="2621125">
            <a:off x="3771946" y="3056393"/>
            <a:ext cx="3757768" cy="5261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780139" y="2883039"/>
            <a:ext cx="1999110" cy="3194721"/>
          </a:xfrm>
          <a:prstGeom prst="rect">
            <a:avLst/>
          </a:prstGeom>
        </p:spPr>
        <p:txBody>
          <a:bodyPr wrap="square">
            <a:spAutoFit/>
          </a:bodyPr>
          <a:lstStyle/>
          <a:p>
            <a:pPr>
              <a:lnSpc>
                <a:spcPct val="80000"/>
              </a:lnSpc>
            </a:pPr>
            <a:r>
              <a:rPr lang="en-US" sz="2300" dirty="0">
                <a:latin typeface="Courier New" panose="02070309020205020404" pitchFamily="49" charset="0"/>
                <a:cs typeface="Courier New" panose="02070309020205020404" pitchFamily="49" charset="0"/>
              </a:rPr>
              <a:t>3240624128</a:t>
            </a:r>
          </a:p>
          <a:p>
            <a:pPr>
              <a:lnSpc>
                <a:spcPct val="80000"/>
              </a:lnSpc>
            </a:pPr>
            <a:r>
              <a:rPr lang="en-US" sz="2300" dirty="0">
                <a:latin typeface="Courier New" panose="02070309020205020404" pitchFamily="49" charset="0"/>
                <a:cs typeface="Courier New" panose="02070309020205020404" pitchFamily="49" charset="0"/>
              </a:rPr>
              <a:t>3239575552</a:t>
            </a:r>
          </a:p>
          <a:p>
            <a:pPr>
              <a:lnSpc>
                <a:spcPct val="80000"/>
              </a:lnSpc>
            </a:pPr>
            <a:r>
              <a:rPr lang="en-US" sz="2300" dirty="0">
                <a:latin typeface="Courier New" panose="02070309020205020404" pitchFamily="49" charset="0"/>
                <a:cs typeface="Courier New" panose="02070309020205020404" pitchFamily="49" charset="0"/>
              </a:rPr>
              <a:t>3238526976</a:t>
            </a:r>
          </a:p>
          <a:p>
            <a:pPr>
              <a:lnSpc>
                <a:spcPct val="80000"/>
              </a:lnSpc>
            </a:pPr>
            <a:r>
              <a:rPr lang="en-US" sz="2300" dirty="0">
                <a:latin typeface="Courier New" panose="02070309020205020404" pitchFamily="49" charset="0"/>
                <a:cs typeface="Courier New" panose="02070309020205020404" pitchFamily="49" charset="0"/>
              </a:rPr>
              <a:t>3236954112</a:t>
            </a:r>
          </a:p>
          <a:p>
            <a:pPr>
              <a:lnSpc>
                <a:spcPct val="80000"/>
              </a:lnSpc>
            </a:pPr>
            <a:r>
              <a:rPr lang="en-US" sz="2300" dirty="0">
                <a:latin typeface="Courier New" panose="02070309020205020404" pitchFamily="49" charset="0"/>
                <a:cs typeface="Courier New" panose="02070309020205020404" pitchFamily="49" charset="0"/>
              </a:rPr>
              <a:t>3234856960</a:t>
            </a:r>
          </a:p>
          <a:p>
            <a:pPr>
              <a:lnSpc>
                <a:spcPct val="80000"/>
              </a:lnSpc>
            </a:pPr>
            <a:r>
              <a:rPr lang="en-US" sz="2300" dirty="0">
                <a:latin typeface="Courier New" panose="02070309020205020404" pitchFamily="49" charset="0"/>
                <a:cs typeface="Courier New" panose="02070309020205020404" pitchFamily="49" charset="0"/>
              </a:rPr>
              <a:t>3232759808</a:t>
            </a:r>
          </a:p>
          <a:p>
            <a:pPr>
              <a:lnSpc>
                <a:spcPct val="80000"/>
              </a:lnSpc>
            </a:pPr>
            <a:r>
              <a:rPr lang="en-US" sz="2300" dirty="0">
                <a:latin typeface="Courier New" panose="02070309020205020404" pitchFamily="49" charset="0"/>
                <a:cs typeface="Courier New" panose="02070309020205020404" pitchFamily="49" charset="0"/>
              </a:rPr>
              <a:t>3230662656</a:t>
            </a:r>
          </a:p>
          <a:p>
            <a:pPr>
              <a:lnSpc>
                <a:spcPct val="80000"/>
              </a:lnSpc>
            </a:pPr>
            <a:r>
              <a:rPr lang="en-US" sz="2300" dirty="0">
                <a:latin typeface="Courier New" panose="02070309020205020404" pitchFamily="49" charset="0"/>
                <a:cs typeface="Courier New" panose="02070309020205020404" pitchFamily="49" charset="0"/>
              </a:rPr>
              <a:t>3227516928</a:t>
            </a:r>
          </a:p>
          <a:p>
            <a:pPr>
              <a:lnSpc>
                <a:spcPct val="80000"/>
              </a:lnSpc>
            </a:pPr>
            <a:r>
              <a:rPr lang="en-US" sz="2300" dirty="0">
                <a:latin typeface="Courier New" panose="02070309020205020404" pitchFamily="49" charset="0"/>
                <a:cs typeface="Courier New" panose="02070309020205020404" pitchFamily="49" charset="0"/>
              </a:rPr>
              <a:t>3223322624</a:t>
            </a:r>
          </a:p>
          <a:p>
            <a:pPr>
              <a:lnSpc>
                <a:spcPct val="80000"/>
              </a:lnSpc>
            </a:pPr>
            <a:r>
              <a:rPr lang="en-US" sz="2300" dirty="0">
                <a:latin typeface="Courier New" panose="02070309020205020404" pitchFamily="49" charset="0"/>
                <a:cs typeface="Courier New" panose="02070309020205020404" pitchFamily="49" charset="0"/>
              </a:rPr>
              <a:t>3217031168</a:t>
            </a:r>
          </a:p>
          <a:p>
            <a:pPr>
              <a:lnSpc>
                <a:spcPct val="80000"/>
              </a:lnSpc>
            </a:pPr>
            <a:r>
              <a:rPr lang="en-US" sz="2300" dirty="0">
                <a:latin typeface="Courier New" panose="02070309020205020404" pitchFamily="49" charset="0"/>
                <a:cs typeface="Courier New" panose="02070309020205020404" pitchFamily="49" charset="0"/>
              </a:rPr>
              <a:t>3204448256</a:t>
            </a:r>
          </a:p>
        </p:txBody>
      </p:sp>
      <p:sp>
        <p:nvSpPr>
          <p:cNvPr id="29" name="Left Arrow 28"/>
          <p:cNvSpPr/>
          <p:nvPr/>
        </p:nvSpPr>
        <p:spPr>
          <a:xfrm>
            <a:off x="8556860" y="4229729"/>
            <a:ext cx="1265128" cy="4697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759995" y="3840481"/>
            <a:ext cx="1107034" cy="461665"/>
          </a:xfrm>
          <a:prstGeom prst="rect">
            <a:avLst/>
          </a:prstGeom>
          <a:noFill/>
        </p:spPr>
        <p:txBody>
          <a:bodyPr wrap="none" rtlCol="0">
            <a:spAutoFit/>
          </a:bodyPr>
          <a:lstStyle/>
          <a:p>
            <a:r>
              <a:rPr lang="en-US" sz="2400" dirty="0">
                <a:solidFill>
                  <a:srgbClr val="FF0000"/>
                </a:solidFill>
              </a:rPr>
              <a:t>reverse</a:t>
            </a:r>
            <a:endParaRPr lang="en-US" dirty="0">
              <a:solidFill>
                <a:srgbClr val="FF0000"/>
              </a:solidFill>
            </a:endParaRPr>
          </a:p>
        </p:txBody>
      </p:sp>
      <p:sp>
        <p:nvSpPr>
          <p:cNvPr id="31" name="TextBox 30"/>
          <p:cNvSpPr txBox="1"/>
          <p:nvPr/>
        </p:nvSpPr>
        <p:spPr>
          <a:xfrm>
            <a:off x="8260284" y="6032548"/>
            <a:ext cx="3808077" cy="830997"/>
          </a:xfrm>
          <a:prstGeom prst="rect">
            <a:avLst/>
          </a:prstGeom>
          <a:noFill/>
        </p:spPr>
        <p:txBody>
          <a:bodyPr wrap="square" rtlCol="0">
            <a:spAutoFit/>
          </a:bodyPr>
          <a:lstStyle/>
          <a:p>
            <a:r>
              <a:rPr lang="en-US" sz="2400" dirty="0">
                <a:solidFill>
                  <a:srgbClr val="FF0000"/>
                </a:solidFill>
              </a:rPr>
              <a:t>If you sort all numbers based on unsigned </a:t>
            </a:r>
            <a:r>
              <a:rPr lang="en-US" sz="2400" dirty="0" err="1">
                <a:solidFill>
                  <a:srgbClr val="FF0000"/>
                </a:solidFill>
              </a:rPr>
              <a:t>int</a:t>
            </a:r>
            <a:r>
              <a:rPr lang="en-US" sz="2400" dirty="0">
                <a:solidFill>
                  <a:srgbClr val="FF0000"/>
                </a:solidFill>
              </a:rPr>
              <a:t> values ….</a:t>
            </a:r>
            <a:endParaRPr lang="en-US" dirty="0">
              <a:solidFill>
                <a:srgbClr val="FF0000"/>
              </a:solidFill>
            </a:endParaRPr>
          </a:p>
        </p:txBody>
      </p:sp>
    </p:spTree>
    <p:extLst>
      <p:ext uri="{BB962C8B-B14F-4D97-AF65-F5344CB8AC3E}">
        <p14:creationId xmlns:p14="http://schemas.microsoft.com/office/powerpoint/2010/main" val="162657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p:bldP spid="9" grpId="0" animBg="1"/>
      <p:bldP spid="11" grpId="0"/>
      <p:bldP spid="14" grpId="0" animBg="1"/>
      <p:bldP spid="15" grpId="0"/>
      <p:bldP spid="17" grpId="0"/>
      <p:bldP spid="21" grpId="0" animBg="1"/>
      <p:bldP spid="25" grpId="0" animBg="1"/>
      <p:bldP spid="26" grpId="0" animBg="1"/>
      <p:bldP spid="28" grpId="0"/>
      <p:bldP spid="29" grpId="0" animBg="1"/>
      <p:bldP spid="30" grpId="0"/>
      <p:bldP spid="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444" y="345"/>
            <a:ext cx="7261459" cy="924025"/>
          </a:xfrm>
        </p:spPr>
        <p:txBody>
          <a:bodyPr/>
          <a:lstStyle/>
          <a:p>
            <a:r>
              <a:rPr lang="en-US" dirty="0"/>
              <a:t>Radix-sort float point numbers</a:t>
            </a:r>
          </a:p>
        </p:txBody>
      </p:sp>
      <p:sp>
        <p:nvSpPr>
          <p:cNvPr id="3" name="Content Placeholder 2"/>
          <p:cNvSpPr>
            <a:spLocks noGrp="1"/>
          </p:cNvSpPr>
          <p:nvPr>
            <p:ph idx="1"/>
          </p:nvPr>
        </p:nvSpPr>
        <p:spPr>
          <a:xfrm>
            <a:off x="333510" y="1020278"/>
            <a:ext cx="11524980" cy="4957010"/>
          </a:xfrm>
        </p:spPr>
        <p:txBody>
          <a:bodyPr>
            <a:normAutofit/>
          </a:bodyPr>
          <a:lstStyle/>
          <a:p>
            <a:pPr marL="0" indent="0">
              <a:buNone/>
            </a:pPr>
            <a:r>
              <a:rPr lang="en-US" sz="3200" dirty="0"/>
              <a:t>You need to know how to extract bits correctly.</a:t>
            </a:r>
          </a:p>
          <a:p>
            <a:pPr marL="0" indent="0">
              <a:buNone/>
            </a:pPr>
            <a:endParaRPr lang="en-US" sz="3200" dirty="0"/>
          </a:p>
          <a:p>
            <a:pPr marL="0" indent="0">
              <a:buNone/>
            </a:pPr>
            <a:r>
              <a:rPr lang="en-US" sz="3200" dirty="0"/>
              <a:t>1. Radix-sort all numbers based on all 32 bits</a:t>
            </a:r>
          </a:p>
          <a:p>
            <a:pPr marL="0" indent="0">
              <a:buNone/>
            </a:pPr>
            <a:r>
              <a:rPr lang="en-US" sz="3200" dirty="0"/>
              <a:t>2. Reverse the order of negative numbers</a:t>
            </a:r>
          </a:p>
          <a:p>
            <a:pPr marL="0" indent="0">
              <a:buNone/>
            </a:pPr>
            <a:r>
              <a:rPr lang="en-US" sz="3200" dirty="0"/>
              <a:t>3. Swap negative and positive numbers.</a:t>
            </a:r>
          </a:p>
        </p:txBody>
      </p:sp>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3662343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444" y="345"/>
            <a:ext cx="7261459" cy="924025"/>
          </a:xfrm>
        </p:spPr>
        <p:txBody>
          <a:bodyPr/>
          <a:lstStyle/>
          <a:p>
            <a:r>
              <a:rPr lang="en-US" dirty="0"/>
              <a:t>Radix-sort float point numbers</a:t>
            </a:r>
          </a:p>
        </p:txBody>
      </p:sp>
      <p:sp>
        <p:nvSpPr>
          <p:cNvPr id="3" name="Content Placeholder 2"/>
          <p:cNvSpPr>
            <a:spLocks noGrp="1"/>
          </p:cNvSpPr>
          <p:nvPr>
            <p:ph idx="1"/>
          </p:nvPr>
        </p:nvSpPr>
        <p:spPr>
          <a:xfrm>
            <a:off x="333510" y="1020278"/>
            <a:ext cx="11524980" cy="4957010"/>
          </a:xfrm>
        </p:spPr>
        <p:txBody>
          <a:bodyPr>
            <a:normAutofit/>
          </a:bodyPr>
          <a:lstStyle/>
          <a:p>
            <a:pPr marL="0" indent="0">
              <a:buNone/>
            </a:pPr>
            <a:r>
              <a:rPr lang="en-US" sz="3200" dirty="0"/>
              <a:t>Same to radix sort a mixture of positive and negative integers. But you need to know how to extract bits correctly.</a:t>
            </a:r>
          </a:p>
          <a:p>
            <a:pPr marL="0" indent="0">
              <a:buNone/>
            </a:pPr>
            <a:endParaRPr lang="en-US" sz="3200" dirty="0"/>
          </a:p>
          <a:p>
            <a:pPr marL="0" indent="0">
              <a:buNone/>
            </a:pPr>
            <a:r>
              <a:rPr lang="en-US" sz="3200" dirty="0"/>
              <a:t>1. Separate positive numbers and negative numbers.</a:t>
            </a:r>
          </a:p>
          <a:p>
            <a:pPr marL="0" indent="0">
              <a:buNone/>
            </a:pPr>
            <a:r>
              <a:rPr lang="en-US" sz="3200" dirty="0"/>
              <a:t>2. Radix-sort positive numbers in ascending order based on low 31 bits</a:t>
            </a:r>
          </a:p>
          <a:p>
            <a:pPr marL="0" indent="0">
              <a:buNone/>
            </a:pPr>
            <a:r>
              <a:rPr lang="en-US" sz="3200" dirty="0"/>
              <a:t>3. Radix-sort negative numbers in descending order based on low 31 bits</a:t>
            </a:r>
          </a:p>
          <a:p>
            <a:pPr marL="0" indent="0">
              <a:buNone/>
            </a:pPr>
            <a:r>
              <a:rPr lang="en-US" sz="3200" dirty="0"/>
              <a:t>4. Join positive numbers and negative numbers.</a:t>
            </a:r>
          </a:p>
        </p:txBody>
      </p:sp>
      <p:sp>
        <p:nvSpPr>
          <p:cNvPr id="4" name="Footer Placeholder 3"/>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9624145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240145" y="0"/>
            <a:ext cx="8675255" cy="838200"/>
          </a:xfrm>
        </p:spPr>
        <p:txBody>
          <a:bodyPr/>
          <a:lstStyle/>
          <a:p>
            <a:r>
              <a:rPr lang="en-US" dirty="0"/>
              <a:t>Other info about radix sort</a:t>
            </a:r>
          </a:p>
        </p:txBody>
      </p:sp>
      <p:sp>
        <p:nvSpPr>
          <p:cNvPr id="16387" name="Rectangle 1027"/>
          <p:cNvSpPr>
            <a:spLocks noGrp="1" noChangeArrowheads="1"/>
          </p:cNvSpPr>
          <p:nvPr>
            <p:ph type="body" idx="1"/>
          </p:nvPr>
        </p:nvSpPr>
        <p:spPr>
          <a:xfrm>
            <a:off x="240145" y="1089891"/>
            <a:ext cx="11720945" cy="4775200"/>
          </a:xfrm>
        </p:spPr>
        <p:txBody>
          <a:bodyPr>
            <a:normAutofit/>
          </a:bodyPr>
          <a:lstStyle/>
          <a:p>
            <a:r>
              <a:rPr lang="en-US" altLang="en-US" sz="3600" dirty="0"/>
              <a:t>Radix sort was first used in 1890 U.S. census by Hollerith</a:t>
            </a:r>
            <a:endParaRPr lang="en-US" sz="3600" dirty="0"/>
          </a:p>
          <a:p>
            <a:pPr>
              <a:lnSpc>
                <a:spcPct val="90000"/>
              </a:lnSpc>
            </a:pPr>
            <a:r>
              <a:rPr lang="en-US" sz="3600" dirty="0"/>
              <a:t>Used to sort numbers or texts</a:t>
            </a:r>
          </a:p>
          <a:p>
            <a:pPr>
              <a:lnSpc>
                <a:spcPct val="90000"/>
              </a:lnSpc>
            </a:pPr>
            <a:r>
              <a:rPr lang="en-US" sz="3600" dirty="0"/>
              <a:t>Very efficient when sorting a large number of elements</a:t>
            </a:r>
          </a:p>
          <a:p>
            <a:pPr lvl="1"/>
            <a:r>
              <a:rPr lang="en-US" sz="3200" dirty="0"/>
              <a:t>O(M*N). M: length of each elements; N: number of elements</a:t>
            </a:r>
          </a:p>
          <a:p>
            <a:r>
              <a:rPr lang="en-US" sz="3600" dirty="0"/>
              <a:t>Fixed size buckets make it consume more space than other sorting algorithms</a:t>
            </a:r>
          </a:p>
          <a:p>
            <a:pPr lvl="1"/>
            <a:r>
              <a:rPr lang="en-US" sz="3200" dirty="0"/>
              <a:t>E.g., bubble sort is in-place soring.</a:t>
            </a:r>
          </a:p>
        </p:txBody>
      </p:sp>
      <p:sp>
        <p:nvSpPr>
          <p:cNvPr id="2" name="Footer Placeholder 1"/>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225403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240145" y="0"/>
            <a:ext cx="8675255" cy="838200"/>
          </a:xfrm>
        </p:spPr>
        <p:txBody>
          <a:bodyPr/>
          <a:lstStyle/>
          <a:p>
            <a:r>
              <a:rPr lang="en-US" dirty="0"/>
              <a:t>Radix sort for any radix values</a:t>
            </a:r>
          </a:p>
        </p:txBody>
      </p:sp>
      <p:sp>
        <p:nvSpPr>
          <p:cNvPr id="16387" name="Rectangle 1027"/>
          <p:cNvSpPr>
            <a:spLocks noGrp="1" noChangeArrowheads="1"/>
          </p:cNvSpPr>
          <p:nvPr>
            <p:ph type="body" idx="1"/>
          </p:nvPr>
        </p:nvSpPr>
        <p:spPr>
          <a:xfrm>
            <a:off x="240145" y="974725"/>
            <a:ext cx="11720945" cy="5527675"/>
          </a:xfrm>
        </p:spPr>
        <p:txBody>
          <a:bodyPr>
            <a:normAutofit/>
          </a:bodyPr>
          <a:lstStyle/>
          <a:p>
            <a:r>
              <a:rPr lang="en-US" sz="3200" dirty="0"/>
              <a:t>Radix = “The base of a number system” (Webster’s dictionary)</a:t>
            </a:r>
          </a:p>
          <a:p>
            <a:r>
              <a:rPr lang="en-US" sz="3200" dirty="0"/>
              <a:t>Radix is another term of “base” : number of unique digits, including the digit zero, used to represent numbers </a:t>
            </a:r>
          </a:p>
          <a:p>
            <a:r>
              <a:rPr lang="en-US" sz="3200" dirty="0"/>
              <a:t>Radix of numbers:</a:t>
            </a:r>
          </a:p>
          <a:p>
            <a:pPr lvl="1"/>
            <a:r>
              <a:rPr lang="en-US" sz="2800" dirty="0"/>
              <a:t>Binary numbers have a radix of 2</a:t>
            </a:r>
          </a:p>
          <a:p>
            <a:pPr lvl="1"/>
            <a:r>
              <a:rPr lang="en-US" sz="2800" dirty="0"/>
              <a:t>decimals have a radix of 10</a:t>
            </a:r>
          </a:p>
          <a:p>
            <a:pPr lvl="1"/>
            <a:r>
              <a:rPr lang="en-US" sz="2800" dirty="0"/>
              <a:t>hexadecimals have a radix of 16.</a:t>
            </a:r>
          </a:p>
          <a:p>
            <a:r>
              <a:rPr lang="en-US" sz="3200" dirty="0"/>
              <a:t>Radix of texts:</a:t>
            </a:r>
          </a:p>
          <a:p>
            <a:pPr lvl="1"/>
            <a:r>
              <a:rPr lang="en-US" sz="2800" dirty="0"/>
              <a:t>26 if only capital letters are considered</a:t>
            </a:r>
          </a:p>
          <a:p>
            <a:pPr lvl="1"/>
            <a:r>
              <a:rPr lang="en-US" sz="2800" dirty="0"/>
              <a:t>36 if capital letters and decimal digits are considered</a:t>
            </a:r>
          </a:p>
          <a:p>
            <a:pPr lvl="1"/>
            <a:r>
              <a:rPr lang="en-US" sz="2800" dirty="0"/>
              <a:t>62 for capital letters + small letters + decimal digits</a:t>
            </a:r>
          </a:p>
        </p:txBody>
      </p:sp>
      <p:sp>
        <p:nvSpPr>
          <p:cNvPr id="2" name="Footer Placeholder 1"/>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2666181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274"/>
            <a:ext cx="10515600" cy="1057272"/>
          </a:xfrm>
        </p:spPr>
        <p:txBody>
          <a:bodyPr/>
          <a:lstStyle/>
          <a:p>
            <a:r>
              <a:rPr lang="en-US" dirty="0"/>
              <a:t>Radix sort of decimal numbers</a:t>
            </a:r>
          </a:p>
        </p:txBody>
      </p:sp>
      <p:sp>
        <p:nvSpPr>
          <p:cNvPr id="3" name="Content Placeholder 2"/>
          <p:cNvSpPr>
            <a:spLocks noGrp="1"/>
          </p:cNvSpPr>
          <p:nvPr>
            <p:ph idx="1"/>
          </p:nvPr>
        </p:nvSpPr>
        <p:spPr>
          <a:xfrm>
            <a:off x="748145" y="1237673"/>
            <a:ext cx="10605655" cy="4588308"/>
          </a:xfrm>
        </p:spPr>
        <p:txBody>
          <a:bodyPr>
            <a:normAutofit/>
          </a:bodyPr>
          <a:lstStyle/>
          <a:p>
            <a:pPr marL="0" lvl="1" indent="0">
              <a:buNone/>
            </a:pPr>
            <a:r>
              <a:rPr lang="en-US" sz="3600" dirty="0"/>
              <a:t>Values to be sorted 126, 328, 636, 341, 416, 131, 328</a:t>
            </a:r>
          </a:p>
          <a:p>
            <a:pPr marL="0" lvl="1" indent="0"/>
            <a:endParaRPr lang="en-US" sz="3600" dirty="0"/>
          </a:p>
          <a:p>
            <a:pPr marL="0" lvl="1" indent="0"/>
            <a:r>
              <a:rPr lang="en-US" sz="3600" dirty="0"/>
              <a:t>Sort based on </a:t>
            </a:r>
            <a:r>
              <a:rPr lang="en-US" sz="3600" dirty="0" err="1"/>
              <a:t>on</a:t>
            </a:r>
            <a:r>
              <a:rPr lang="en-US" sz="3600" dirty="0"/>
              <a:t> lower digit:</a:t>
            </a:r>
            <a:br>
              <a:rPr lang="en-US" sz="3600" dirty="0"/>
            </a:br>
            <a:r>
              <a:rPr lang="en-US" sz="3600" dirty="0"/>
              <a:t>34</a:t>
            </a:r>
            <a:r>
              <a:rPr lang="en-US" sz="3600" dirty="0">
                <a:solidFill>
                  <a:schemeClr val="accent2"/>
                </a:solidFill>
              </a:rPr>
              <a:t>1</a:t>
            </a:r>
            <a:r>
              <a:rPr lang="en-US" sz="3600" dirty="0"/>
              <a:t>, 13</a:t>
            </a:r>
            <a:r>
              <a:rPr lang="en-US" sz="3600" dirty="0">
                <a:solidFill>
                  <a:schemeClr val="accent2"/>
                </a:solidFill>
              </a:rPr>
              <a:t>1</a:t>
            </a:r>
            <a:r>
              <a:rPr lang="en-US" sz="3600" dirty="0"/>
              <a:t>, 12</a:t>
            </a:r>
            <a:r>
              <a:rPr lang="en-US" sz="3600" dirty="0">
                <a:solidFill>
                  <a:schemeClr val="accent2"/>
                </a:solidFill>
              </a:rPr>
              <a:t>6</a:t>
            </a:r>
            <a:r>
              <a:rPr lang="en-US" sz="3600" dirty="0"/>
              <a:t>, 63</a:t>
            </a:r>
            <a:r>
              <a:rPr lang="en-US" sz="3600" dirty="0">
                <a:solidFill>
                  <a:schemeClr val="accent2"/>
                </a:solidFill>
              </a:rPr>
              <a:t>6</a:t>
            </a:r>
            <a:r>
              <a:rPr lang="en-US" sz="3600" dirty="0"/>
              <a:t>, 41</a:t>
            </a:r>
            <a:r>
              <a:rPr lang="en-US" sz="3600" dirty="0">
                <a:solidFill>
                  <a:schemeClr val="accent2"/>
                </a:solidFill>
              </a:rPr>
              <a:t>6</a:t>
            </a:r>
            <a:r>
              <a:rPr lang="en-US" sz="3600" dirty="0"/>
              <a:t>, 32</a:t>
            </a:r>
            <a:r>
              <a:rPr lang="en-US" sz="3600" dirty="0">
                <a:solidFill>
                  <a:schemeClr val="accent2"/>
                </a:solidFill>
              </a:rPr>
              <a:t>8</a:t>
            </a:r>
            <a:r>
              <a:rPr lang="en-US" sz="3600" dirty="0"/>
              <a:t>, 32</a:t>
            </a:r>
            <a:r>
              <a:rPr lang="en-US" sz="3600" dirty="0">
                <a:solidFill>
                  <a:schemeClr val="accent2"/>
                </a:solidFill>
              </a:rPr>
              <a:t>8</a:t>
            </a:r>
          </a:p>
          <a:p>
            <a:pPr marL="0" lvl="1" indent="0"/>
            <a:r>
              <a:rPr lang="en-US" sz="3600" dirty="0"/>
              <a:t>Sort the result based on next-higher digit:</a:t>
            </a:r>
            <a:br>
              <a:rPr lang="en-US" sz="3600" dirty="0"/>
            </a:br>
            <a:r>
              <a:rPr lang="en-US" sz="3600" dirty="0"/>
              <a:t>4</a:t>
            </a:r>
            <a:r>
              <a:rPr lang="en-US" sz="3600" dirty="0">
                <a:solidFill>
                  <a:schemeClr val="accent2"/>
                </a:solidFill>
              </a:rPr>
              <a:t>1</a:t>
            </a:r>
            <a:r>
              <a:rPr lang="en-US" sz="3600" dirty="0"/>
              <a:t>6, 1</a:t>
            </a:r>
            <a:r>
              <a:rPr lang="en-US" sz="3600" dirty="0">
                <a:solidFill>
                  <a:schemeClr val="accent2"/>
                </a:solidFill>
              </a:rPr>
              <a:t>2</a:t>
            </a:r>
            <a:r>
              <a:rPr lang="en-US" sz="3600" dirty="0"/>
              <a:t>6, 3</a:t>
            </a:r>
            <a:r>
              <a:rPr lang="en-US" sz="3600" dirty="0">
                <a:solidFill>
                  <a:schemeClr val="accent2"/>
                </a:solidFill>
              </a:rPr>
              <a:t>2</a:t>
            </a:r>
            <a:r>
              <a:rPr lang="en-US" sz="3600" dirty="0"/>
              <a:t>8, 3</a:t>
            </a:r>
            <a:r>
              <a:rPr lang="en-US" sz="3600" dirty="0">
                <a:solidFill>
                  <a:schemeClr val="accent2"/>
                </a:solidFill>
              </a:rPr>
              <a:t>2</a:t>
            </a:r>
            <a:r>
              <a:rPr lang="en-US" sz="3600" dirty="0"/>
              <a:t>8, 1</a:t>
            </a:r>
            <a:r>
              <a:rPr lang="en-US" sz="3600" dirty="0">
                <a:solidFill>
                  <a:schemeClr val="accent2"/>
                </a:solidFill>
              </a:rPr>
              <a:t>3</a:t>
            </a:r>
            <a:r>
              <a:rPr lang="en-US" sz="3600" dirty="0"/>
              <a:t>1, 6</a:t>
            </a:r>
            <a:r>
              <a:rPr lang="en-US" sz="3600" dirty="0">
                <a:solidFill>
                  <a:schemeClr val="accent2"/>
                </a:solidFill>
              </a:rPr>
              <a:t>3</a:t>
            </a:r>
            <a:r>
              <a:rPr lang="en-US" sz="3600" dirty="0"/>
              <a:t>6, 3</a:t>
            </a:r>
            <a:r>
              <a:rPr lang="en-US" sz="3600" dirty="0">
                <a:solidFill>
                  <a:schemeClr val="accent2"/>
                </a:solidFill>
              </a:rPr>
              <a:t>4</a:t>
            </a:r>
            <a:r>
              <a:rPr lang="en-US" sz="3600" dirty="0"/>
              <a:t>1</a:t>
            </a:r>
          </a:p>
          <a:p>
            <a:pPr marL="0" lvl="1" indent="0"/>
            <a:r>
              <a:rPr lang="en-US" sz="3600" dirty="0"/>
              <a:t>Sort the result based on highest digit:</a:t>
            </a:r>
            <a:br>
              <a:rPr lang="en-US" sz="3600" dirty="0"/>
            </a:br>
            <a:r>
              <a:rPr lang="en-US" sz="3600" dirty="0">
                <a:solidFill>
                  <a:schemeClr val="accent2"/>
                </a:solidFill>
              </a:rPr>
              <a:t>1</a:t>
            </a:r>
            <a:r>
              <a:rPr lang="en-US" sz="3600" dirty="0"/>
              <a:t>26, </a:t>
            </a:r>
            <a:r>
              <a:rPr lang="en-US" sz="3600" dirty="0">
                <a:solidFill>
                  <a:schemeClr val="accent2"/>
                </a:solidFill>
              </a:rPr>
              <a:t>1</a:t>
            </a:r>
            <a:r>
              <a:rPr lang="en-US" sz="3600" dirty="0"/>
              <a:t>31, </a:t>
            </a:r>
            <a:r>
              <a:rPr lang="en-US" sz="3600" dirty="0">
                <a:solidFill>
                  <a:schemeClr val="accent2"/>
                </a:solidFill>
              </a:rPr>
              <a:t>3</a:t>
            </a:r>
            <a:r>
              <a:rPr lang="en-US" sz="3600" dirty="0"/>
              <a:t>28, </a:t>
            </a:r>
            <a:r>
              <a:rPr lang="en-US" sz="3600" dirty="0">
                <a:solidFill>
                  <a:schemeClr val="accent2"/>
                </a:solidFill>
              </a:rPr>
              <a:t>3</a:t>
            </a:r>
            <a:r>
              <a:rPr lang="en-US" sz="3600" dirty="0"/>
              <a:t>28, </a:t>
            </a:r>
            <a:r>
              <a:rPr lang="en-US" sz="3600" dirty="0">
                <a:solidFill>
                  <a:schemeClr val="accent2"/>
                </a:solidFill>
              </a:rPr>
              <a:t>3</a:t>
            </a:r>
            <a:r>
              <a:rPr lang="en-US" sz="3600" dirty="0"/>
              <a:t>41, </a:t>
            </a:r>
            <a:r>
              <a:rPr lang="en-US" sz="3600" dirty="0">
                <a:solidFill>
                  <a:schemeClr val="accent2"/>
                </a:solidFill>
              </a:rPr>
              <a:t>4</a:t>
            </a:r>
            <a:r>
              <a:rPr lang="en-US" sz="3600" dirty="0"/>
              <a:t>16, </a:t>
            </a:r>
            <a:r>
              <a:rPr lang="en-US" sz="3600" dirty="0">
                <a:solidFill>
                  <a:schemeClr val="accent2"/>
                </a:solidFill>
              </a:rPr>
              <a:t>6</a:t>
            </a:r>
            <a:r>
              <a:rPr lang="en-US" sz="3600" dirty="0"/>
              <a:t>36</a:t>
            </a:r>
          </a:p>
        </p:txBody>
      </p:sp>
      <p:sp>
        <p:nvSpPr>
          <p:cNvPr id="5" name="Footer Placeholder 4"/>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252545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8" y="92368"/>
            <a:ext cx="11333019" cy="1118044"/>
          </a:xfrm>
        </p:spPr>
        <p:txBody>
          <a:bodyPr>
            <a:normAutofit/>
          </a:bodyPr>
          <a:lstStyle/>
          <a:p>
            <a:r>
              <a:rPr lang="en-US" dirty="0"/>
              <a:t>Binary data in memory (explore using </a:t>
            </a:r>
            <a:r>
              <a:rPr lang="en-US" dirty="0" err="1"/>
              <a:t>gdb</a:t>
            </a:r>
            <a:r>
              <a:rPr lang="en-US" dirty="0"/>
              <a:t>)</a:t>
            </a:r>
          </a:p>
        </p:txBody>
      </p:sp>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877455" y="1241961"/>
            <a:ext cx="10224655" cy="4413516"/>
          </a:xfrm>
          <a:prstGeom prst="rect">
            <a:avLst/>
          </a:prstGeom>
          <a:noFill/>
          <a:ln>
            <a:solidFill>
              <a:schemeClr val="accent1"/>
            </a:solidFill>
          </a:ln>
        </p:spPr>
        <p:txBody>
          <a:bodyPr wrap="square">
            <a:spAutoFit/>
          </a:bodyPr>
          <a:lstStyle/>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gcc</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ggdb</a:t>
            </a:r>
            <a:r>
              <a:rPr lang="en-US" sz="2400" dirty="0">
                <a:latin typeface="Courier New" panose="02070309020205020404" pitchFamily="49" charset="0"/>
                <a:cs typeface="Courier New" panose="02070309020205020404" pitchFamily="49" charset="0"/>
              </a:rPr>
              <a:t> -o </a:t>
            </a:r>
            <a:r>
              <a:rPr lang="en-US" sz="2400" dirty="0" err="1">
                <a:latin typeface="Courier New" panose="02070309020205020404" pitchFamily="49" charset="0"/>
                <a:cs typeface="Courier New" panose="02070309020205020404" pitchFamily="49" charset="0"/>
              </a:rPr>
              <a:t>binary_content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binary_content.c</a:t>
            </a: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binary_content</a:t>
            </a:r>
            <a:endParaRPr lang="en-US" sz="2400" dirty="0">
              <a:latin typeface="Courier New" panose="02070309020205020404" pitchFamily="49" charset="0"/>
              <a:cs typeface="Courier New" panose="02070309020205020404" pitchFamily="49" charset="0"/>
            </a:endParaRP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list</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list</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break 15</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r</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x/20dw i</a:t>
            </a:r>
          </a:p>
          <a:p>
            <a:pPr>
              <a:lnSpc>
                <a:spcPct val="90000"/>
              </a:lnSpc>
            </a:pPr>
            <a:r>
              <a:rPr lang="en-US" sz="2400" dirty="0">
                <a:latin typeface="Courier New" panose="02070309020205020404" pitchFamily="49" charset="0"/>
                <a:cs typeface="Courier New" panose="02070309020205020404" pitchFamily="49" charset="0"/>
              </a:rPr>
              <a:t>0x7fffffffe380: -10     -9      -8      -7</a:t>
            </a:r>
          </a:p>
          <a:p>
            <a:pPr>
              <a:lnSpc>
                <a:spcPct val="90000"/>
              </a:lnSpc>
            </a:pPr>
            <a:r>
              <a:rPr lang="en-US" sz="2400" dirty="0">
                <a:latin typeface="Courier New" panose="02070309020205020404" pitchFamily="49" charset="0"/>
                <a:cs typeface="Courier New" panose="02070309020205020404" pitchFamily="49" charset="0"/>
              </a:rPr>
              <a:t>0x7fffffffe390: -6      -5      -4      -3</a:t>
            </a:r>
          </a:p>
          <a:p>
            <a:pPr>
              <a:lnSpc>
                <a:spcPct val="90000"/>
              </a:lnSpc>
            </a:pPr>
            <a:r>
              <a:rPr lang="en-US" sz="2400" dirty="0">
                <a:latin typeface="Courier New" panose="02070309020205020404" pitchFamily="49" charset="0"/>
                <a:cs typeface="Courier New" panose="02070309020205020404" pitchFamily="49" charset="0"/>
              </a:rPr>
              <a:t>0x7fffffffe3a0: -2      -1      0       1</a:t>
            </a:r>
          </a:p>
          <a:p>
            <a:pPr>
              <a:lnSpc>
                <a:spcPct val="90000"/>
              </a:lnSpc>
            </a:pPr>
            <a:r>
              <a:rPr lang="en-US" sz="2400" dirty="0">
                <a:latin typeface="Courier New" panose="02070309020205020404" pitchFamily="49" charset="0"/>
                <a:cs typeface="Courier New" panose="02070309020205020404" pitchFamily="49" charset="0"/>
              </a:rPr>
              <a:t>0x7fffffffe3b0: 2       3       4       5</a:t>
            </a:r>
          </a:p>
          <a:p>
            <a:pPr>
              <a:lnSpc>
                <a:spcPct val="90000"/>
              </a:lnSpc>
            </a:pPr>
            <a:r>
              <a:rPr lang="en-US" sz="2400" dirty="0">
                <a:latin typeface="Courier New" panose="02070309020205020404" pitchFamily="49" charset="0"/>
                <a:cs typeface="Courier New" panose="02070309020205020404" pitchFamily="49" charset="0"/>
              </a:rPr>
              <a:t>0x7fffffffe3c0: 6       7       8       9</a:t>
            </a:r>
          </a:p>
          <a:p>
            <a:pPr>
              <a:lnSpc>
                <a:spcPct val="90000"/>
              </a:lnSpc>
            </a:pPr>
            <a:endParaRPr lang="en-US" sz="2400" dirty="0">
              <a:latin typeface="Courier New" panose="02070309020205020404" pitchFamily="49" charset="0"/>
              <a:cs typeface="Courier New" panose="02070309020205020404" pitchFamily="49" charset="0"/>
            </a:endParaRPr>
          </a:p>
        </p:txBody>
      </p:sp>
      <p:sp>
        <p:nvSpPr>
          <p:cNvPr id="8" name="TextBox 7"/>
          <p:cNvSpPr txBox="1"/>
          <p:nvPr/>
        </p:nvSpPr>
        <p:spPr>
          <a:xfrm>
            <a:off x="3531755" y="3509387"/>
            <a:ext cx="8633690" cy="3046988"/>
          </a:xfrm>
          <a:prstGeom prst="rect">
            <a:avLst/>
          </a:prstGeom>
          <a:solidFill>
            <a:schemeClr val="bg2"/>
          </a:solidFill>
        </p:spPr>
        <p:txBody>
          <a:bodyPr wrap="square" rtlCol="0">
            <a:spAutoFit/>
          </a:bodyPr>
          <a:lstStyle/>
          <a:p>
            <a:r>
              <a:rPr lang="en-US" sz="2400" dirty="0"/>
              <a:t>(</a:t>
            </a:r>
            <a:r>
              <a:rPr lang="en-US" sz="2400" dirty="0" err="1"/>
              <a:t>gdb</a:t>
            </a:r>
            <a:r>
              <a:rPr lang="en-US" sz="2400" dirty="0"/>
              <a:t>) help x</a:t>
            </a:r>
          </a:p>
          <a:p>
            <a:r>
              <a:rPr lang="en-US" sz="2400" dirty="0"/>
              <a:t>Examine memory: x/FMT ADDRESS.</a:t>
            </a:r>
          </a:p>
          <a:p>
            <a:r>
              <a:rPr lang="en-US" sz="2400" dirty="0"/>
              <a:t>ADDRESS is an expression for the memory address to examine.</a:t>
            </a:r>
          </a:p>
          <a:p>
            <a:r>
              <a:rPr lang="en-US" sz="2400" dirty="0"/>
              <a:t>FMT is a repeat count followed by a format letter and a size letter.</a:t>
            </a:r>
          </a:p>
          <a:p>
            <a:r>
              <a:rPr lang="en-US" sz="2400" dirty="0"/>
              <a:t>Format letters are o(octal), x(hex), d(decimal), u(unsigned decimal),</a:t>
            </a:r>
          </a:p>
          <a:p>
            <a:r>
              <a:rPr lang="en-US" sz="2400" dirty="0"/>
              <a:t>  t(binary), f(float), a(address), </a:t>
            </a:r>
            <a:r>
              <a:rPr lang="en-US" sz="2400" dirty="0" err="1"/>
              <a:t>i</a:t>
            </a:r>
            <a:r>
              <a:rPr lang="en-US" sz="2400" dirty="0"/>
              <a:t>(instruction), c(char), s(string)</a:t>
            </a:r>
          </a:p>
          <a:p>
            <a:r>
              <a:rPr lang="en-US" sz="2400" dirty="0"/>
              <a:t>  and z(hex, zero padded on the left).</a:t>
            </a:r>
          </a:p>
          <a:p>
            <a:r>
              <a:rPr lang="en-US" sz="2400" dirty="0"/>
              <a:t>Size letters are b(byte), h(</a:t>
            </a:r>
            <a:r>
              <a:rPr lang="en-US" sz="2400" dirty="0" err="1"/>
              <a:t>halfword</a:t>
            </a:r>
            <a:r>
              <a:rPr lang="en-US" sz="2400" dirty="0"/>
              <a:t>), w(word), g(giant, 8 bytes).</a:t>
            </a:r>
          </a:p>
        </p:txBody>
      </p:sp>
      <p:sp>
        <p:nvSpPr>
          <p:cNvPr id="9" name="Rectangular Callout 8"/>
          <p:cNvSpPr/>
          <p:nvPr/>
        </p:nvSpPr>
        <p:spPr>
          <a:xfrm>
            <a:off x="240139" y="5255059"/>
            <a:ext cx="3341261" cy="431967"/>
          </a:xfrm>
          <a:prstGeom prst="wedgeRectCallout">
            <a:avLst>
              <a:gd name="adj1" fmla="val -17394"/>
              <a:gd name="adj2" fmla="val -10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Memory </a:t>
            </a:r>
            <a:r>
              <a:rPr lang="en-US" sz="3200" dirty="0" err="1"/>
              <a:t>addreses</a:t>
            </a:r>
            <a:endParaRPr lang="en-US" sz="3200" dirty="0"/>
          </a:p>
        </p:txBody>
      </p:sp>
      <p:sp>
        <p:nvSpPr>
          <p:cNvPr id="10" name="Rectangular Callout 9"/>
          <p:cNvSpPr/>
          <p:nvPr/>
        </p:nvSpPr>
        <p:spPr>
          <a:xfrm>
            <a:off x="5688436" y="2105091"/>
            <a:ext cx="3341261" cy="1006795"/>
          </a:xfrm>
          <a:prstGeom prst="wedgeRectCallout">
            <a:avLst>
              <a:gd name="adj1" fmla="val -48078"/>
              <a:gd name="adj2" fmla="val 167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data</a:t>
            </a:r>
          </a:p>
        </p:txBody>
      </p:sp>
    </p:spTree>
    <p:extLst>
      <p:ext uri="{BB962C8B-B14F-4D97-AF65-F5344CB8AC3E}">
        <p14:creationId xmlns:p14="http://schemas.microsoft.com/office/powerpoint/2010/main" val="120200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38200" y="79376"/>
            <a:ext cx="10515600" cy="901700"/>
          </a:xfrm>
        </p:spPr>
        <p:txBody>
          <a:bodyPr/>
          <a:lstStyle/>
          <a:p>
            <a:r>
              <a:rPr lang="en-US" altLang="en-US" dirty="0" err="1"/>
              <a:t>RadixSorting</a:t>
            </a:r>
            <a:r>
              <a:rPr lang="en-US" altLang="en-US" dirty="0"/>
              <a:t> Strings</a:t>
            </a:r>
          </a:p>
        </p:txBody>
      </p:sp>
      <p:sp>
        <p:nvSpPr>
          <p:cNvPr id="35843" name="Rectangle 3"/>
          <p:cNvSpPr>
            <a:spLocks noGrp="1" noChangeArrowheads="1"/>
          </p:cNvSpPr>
          <p:nvPr>
            <p:ph type="body" idx="1"/>
          </p:nvPr>
        </p:nvSpPr>
        <p:spPr>
          <a:xfrm>
            <a:off x="745836" y="842533"/>
            <a:ext cx="10679545" cy="2113106"/>
          </a:xfrm>
        </p:spPr>
        <p:txBody>
          <a:bodyPr>
            <a:normAutofit/>
          </a:bodyPr>
          <a:lstStyle/>
          <a:p>
            <a:r>
              <a:rPr lang="en-US" altLang="en-US" dirty="0"/>
              <a:t>Single characters can be Bucket-Sorted</a:t>
            </a:r>
          </a:p>
          <a:p>
            <a:r>
              <a:rPr lang="en-US" altLang="en-US" dirty="0"/>
              <a:t>Break strings into characters</a:t>
            </a:r>
          </a:p>
          <a:p>
            <a:r>
              <a:rPr lang="en-US" altLang="en-US" dirty="0"/>
              <a:t>Append NULLs to short strings</a:t>
            </a:r>
          </a:p>
          <a:p>
            <a:r>
              <a:rPr lang="en-US" altLang="en-US" dirty="0"/>
              <a:t>Start from the last character, end with the first character. </a:t>
            </a:r>
          </a:p>
        </p:txBody>
      </p:sp>
      <p:graphicFrame>
        <p:nvGraphicFramePr>
          <p:cNvPr id="6" name="Group 98"/>
          <p:cNvGraphicFramePr>
            <a:graphicFrameLocks noGrp="1"/>
          </p:cNvGraphicFramePr>
          <p:nvPr/>
        </p:nvGraphicFramePr>
        <p:xfrm>
          <a:off x="685803" y="2927985"/>
          <a:ext cx="8058148" cy="3428365"/>
        </p:xfrm>
        <a:graphic>
          <a:graphicData uri="http://schemas.openxmlformats.org/drawingml/2006/table">
            <a:tbl>
              <a:tblPr/>
              <a:tblGrid>
                <a:gridCol w="1382817">
                  <a:extLst>
                    <a:ext uri="{9D8B030D-6E8A-4147-A177-3AD203B41FA5}">
                      <a16:colId xmlns:a16="http://schemas.microsoft.com/office/drawing/2014/main" val="3072255630"/>
                    </a:ext>
                  </a:extLst>
                </a:gridCol>
                <a:gridCol w="1323128">
                  <a:extLst>
                    <a:ext uri="{9D8B030D-6E8A-4147-A177-3AD203B41FA5}">
                      <a16:colId xmlns:a16="http://schemas.microsoft.com/office/drawing/2014/main" val="832180348"/>
                    </a:ext>
                  </a:extLst>
                </a:gridCol>
                <a:gridCol w="1285027">
                  <a:extLst>
                    <a:ext uri="{9D8B030D-6E8A-4147-A177-3AD203B41FA5}">
                      <a16:colId xmlns:a16="http://schemas.microsoft.com/office/drawing/2014/main" val="2894227687"/>
                    </a:ext>
                  </a:extLst>
                </a:gridCol>
                <a:gridCol w="1419225">
                  <a:extLst>
                    <a:ext uri="{9D8B030D-6E8A-4147-A177-3AD203B41FA5}">
                      <a16:colId xmlns:a16="http://schemas.microsoft.com/office/drawing/2014/main" val="1167031482"/>
                    </a:ext>
                  </a:extLst>
                </a:gridCol>
                <a:gridCol w="1371600">
                  <a:extLst>
                    <a:ext uri="{9D8B030D-6E8A-4147-A177-3AD203B41FA5}">
                      <a16:colId xmlns:a16="http://schemas.microsoft.com/office/drawing/2014/main" val="1256613643"/>
                    </a:ext>
                  </a:extLst>
                </a:gridCol>
                <a:gridCol w="1276351">
                  <a:extLst>
                    <a:ext uri="{9D8B030D-6E8A-4147-A177-3AD203B41FA5}">
                      <a16:colId xmlns:a16="http://schemas.microsoft.com/office/drawing/2014/main" val="46849912"/>
                    </a:ext>
                  </a:extLst>
                </a:gridCol>
              </a:tblGrid>
              <a:tr h="62420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5</a:t>
                      </a:r>
                      <a:r>
                        <a:rPr kumimoji="0" lang="en-US" altLang="en-US" sz="2800" b="0" i="0" u="none" strike="noStrike" cap="none" normalizeH="0" baseline="30000" dirty="0">
                          <a:ln>
                            <a:noFill/>
                          </a:ln>
                          <a:solidFill>
                            <a:schemeClr val="tx1"/>
                          </a:solidFill>
                          <a:effectLst/>
                          <a:latin typeface="Times New Roman" panose="02020603050405020304" pitchFamily="18" charset="0"/>
                        </a:rPr>
                        <a:t>th</a:t>
                      </a:r>
                      <a:r>
                        <a:rPr kumimoji="0" lang="en-US" altLang="en-US" sz="2800" b="0" i="0" u="none" strike="noStrike" cap="none" normalizeH="0" baseline="0" dirty="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r>
                        <a:rPr kumimoji="0" lang="en-US" altLang="en-US" sz="2800" b="0" i="0" u="none" strike="noStrike" cap="none" normalizeH="0" baseline="30000">
                          <a:ln>
                            <a:noFill/>
                          </a:ln>
                          <a:solidFill>
                            <a:schemeClr val="tx1"/>
                          </a:solidFill>
                          <a:effectLst/>
                          <a:latin typeface="Times New Roman" panose="02020603050405020304" pitchFamily="18" charset="0"/>
                        </a:rPr>
                        <a:t>th</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r>
                        <a:rPr kumimoji="0" lang="en-US" altLang="en-US" sz="2800" b="0" i="0" u="none" strike="noStrike" cap="none" normalizeH="0" baseline="30000">
                          <a:ln>
                            <a:noFill/>
                          </a:ln>
                          <a:solidFill>
                            <a:schemeClr val="tx1"/>
                          </a:solidFill>
                          <a:effectLst/>
                          <a:latin typeface="Times New Roman" panose="02020603050405020304" pitchFamily="18" charset="0"/>
                        </a:rPr>
                        <a:t>rd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r>
                        <a:rPr kumimoji="0" lang="en-US" altLang="en-US" sz="2800" b="0" i="0" u="none" strike="noStrike" cap="none" normalizeH="0" baseline="30000">
                          <a:ln>
                            <a:noFill/>
                          </a:ln>
                          <a:solidFill>
                            <a:schemeClr val="tx1"/>
                          </a:solidFill>
                          <a:effectLst/>
                          <a:latin typeface="Times New Roman" panose="02020603050405020304" pitchFamily="18" charset="0"/>
                        </a:rPr>
                        <a:t>nd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r>
                        <a:rPr kumimoji="0" lang="en-US" altLang="en-US" sz="2800" b="0" i="0" u="none" strike="noStrike" cap="none" normalizeH="0" baseline="30000">
                          <a:ln>
                            <a:noFill/>
                          </a:ln>
                          <a:solidFill>
                            <a:schemeClr val="tx1"/>
                          </a:solidFill>
                          <a:effectLst/>
                          <a:latin typeface="Times New Roman" panose="02020603050405020304" pitchFamily="18" charset="0"/>
                        </a:rPr>
                        <a:t>st</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24302407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416198080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86988172"/>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191052161"/>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92019613"/>
                  </a:ext>
                </a:extLst>
              </a:tr>
            </a:tbl>
          </a:graphicData>
        </a:graphic>
      </p:graphicFrame>
      <p:sp>
        <p:nvSpPr>
          <p:cNvPr id="7" name="Text Box 99"/>
          <p:cNvSpPr txBox="1">
            <a:spLocks noChangeArrowheads="1"/>
          </p:cNvSpPr>
          <p:nvPr/>
        </p:nvSpPr>
        <p:spPr bwMode="auto">
          <a:xfrm>
            <a:off x="8909051" y="4371024"/>
            <a:ext cx="2892424"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NULLs are treated as character with ASCII code equal to 0</a:t>
            </a:r>
          </a:p>
        </p:txBody>
      </p:sp>
      <p:sp>
        <p:nvSpPr>
          <p:cNvPr id="2" name="Footer Placeholder 1"/>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861243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563420" y="161925"/>
            <a:ext cx="10945091" cy="733425"/>
          </a:xfrm>
        </p:spPr>
        <p:txBody>
          <a:bodyPr>
            <a:normAutofit/>
          </a:bodyPr>
          <a:lstStyle/>
          <a:p>
            <a:r>
              <a:rPr lang="en-US" dirty="0"/>
              <a:t>Radix and bit masks when sorting binary data</a:t>
            </a:r>
          </a:p>
        </p:txBody>
      </p:sp>
      <p:sp>
        <p:nvSpPr>
          <p:cNvPr id="16387" name="Rectangle 1027"/>
          <p:cNvSpPr>
            <a:spLocks noGrp="1" noChangeArrowheads="1"/>
          </p:cNvSpPr>
          <p:nvPr>
            <p:ph type="body" idx="1"/>
          </p:nvPr>
        </p:nvSpPr>
        <p:spPr>
          <a:xfrm>
            <a:off x="563420" y="968953"/>
            <a:ext cx="11114230" cy="5752522"/>
          </a:xfrm>
        </p:spPr>
        <p:txBody>
          <a:bodyPr>
            <a:normAutofit/>
          </a:bodyPr>
          <a:lstStyle/>
          <a:p>
            <a:pPr>
              <a:lnSpc>
                <a:spcPct val="90000"/>
              </a:lnSpc>
            </a:pPr>
            <a:r>
              <a:rPr lang="en-US" dirty="0"/>
              <a:t>Values to be sorted: 126, 328, 636, 341, 416, 131, 328</a:t>
            </a:r>
          </a:p>
          <a:p>
            <a:pPr lvl="1"/>
            <a:r>
              <a:rPr lang="en-US" dirty="0"/>
              <a:t>Binary numbers:  (0 001 111 110, 0 ‭101 001 000, 1 001 111 100‬, ‭0 101 010 101, </a:t>
            </a:r>
          </a:p>
          <a:p>
            <a:pPr marL="457200" lvl="1" indent="0">
              <a:buNone/>
            </a:pPr>
            <a:r>
              <a:rPr lang="en-US" dirty="0"/>
              <a:t>‭                                     0 110 100 000, ‭0 010 000 011‬‬‬, ‭0 101 001 000)‬</a:t>
            </a:r>
          </a:p>
          <a:p>
            <a:pPr lvl="1"/>
            <a:r>
              <a:rPr lang="en-US" dirty="0"/>
              <a:t>Octal numbers: (0176, 0510, 1174, 0525, 0640, 0203, 0510)</a:t>
            </a:r>
          </a:p>
          <a:p>
            <a:pPr lvl="1"/>
            <a:r>
              <a:rPr lang="en-US" dirty="0"/>
              <a:t>Hexadecimal numbers: (07E, 148, 27C, 1A0, 083, 148)</a:t>
            </a:r>
          </a:p>
          <a:p>
            <a:r>
              <a:rPr lang="en-US" dirty="0"/>
              <a:t>Selection is a trade-off between time complexity and space complexity.</a:t>
            </a:r>
          </a:p>
          <a:p>
            <a:r>
              <a:rPr lang="en-US" dirty="0"/>
              <a:t>For the above examples</a:t>
            </a:r>
          </a:p>
          <a:p>
            <a:pPr lvl="1"/>
            <a:r>
              <a:rPr lang="en-US" dirty="0"/>
              <a:t>how many buckets are needed? </a:t>
            </a:r>
          </a:p>
          <a:p>
            <a:pPr lvl="1"/>
            <a:r>
              <a:rPr lang="en-US" dirty="0"/>
              <a:t>how many passes must be made?</a:t>
            </a:r>
          </a:p>
          <a:p>
            <a:pPr lvl="1"/>
            <a:r>
              <a:rPr lang="en-US" dirty="0"/>
              <a:t>How to generate masks and how to determine bucket index?</a:t>
            </a:r>
          </a:p>
          <a:p>
            <a:pPr marL="457200" lvl="1" indent="0">
              <a:buNone/>
            </a:pPr>
            <a:r>
              <a:rPr lang="en-US" dirty="0"/>
              <a:t>Mask=0xF&lt;&lt;(pass*4)</a:t>
            </a:r>
          </a:p>
          <a:p>
            <a:pPr marL="457200" lvl="1" indent="0">
              <a:buNone/>
            </a:pPr>
            <a:r>
              <a:rPr lang="en-US" dirty="0" err="1"/>
              <a:t>Bucket_index</a:t>
            </a:r>
            <a:r>
              <a:rPr lang="en-US" dirty="0"/>
              <a:t> = (Value &amp; Mask)&gt;&gt;(pass*4)</a:t>
            </a:r>
          </a:p>
          <a:p>
            <a:pPr marL="457200" lvl="1" indent="0">
              <a:buNone/>
            </a:pPr>
            <a:endParaRPr lang="en-US" dirty="0"/>
          </a:p>
        </p:txBody>
      </p:sp>
      <p:sp>
        <p:nvSpPr>
          <p:cNvPr id="2" name="Footer Placeholder 1"/>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012340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0"/>
            <a:ext cx="10515600" cy="962025"/>
          </a:xfrm>
        </p:spPr>
        <p:txBody>
          <a:bodyPr/>
          <a:lstStyle/>
          <a:p>
            <a:r>
              <a:rPr lang="en-US" dirty="0"/>
              <a:t>Radix sort algorithm in a general form</a:t>
            </a:r>
          </a:p>
        </p:txBody>
      </p:sp>
      <p:sp>
        <p:nvSpPr>
          <p:cNvPr id="4" name="Rectangle 3"/>
          <p:cNvSpPr txBox="1">
            <a:spLocks noChangeArrowheads="1"/>
          </p:cNvSpPr>
          <p:nvPr/>
        </p:nvSpPr>
        <p:spPr>
          <a:xfrm>
            <a:off x="122093" y="878898"/>
            <a:ext cx="7784234" cy="45151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buFontTx/>
              <a:buNone/>
            </a:pPr>
            <a:r>
              <a:rPr lang="en-US" sz="2400" dirty="0" err="1"/>
              <a:t>radix_sort</a:t>
            </a:r>
            <a:r>
              <a:rPr lang="en-US" sz="2400" dirty="0"/>
              <a:t>(A, n, k) {</a:t>
            </a:r>
          </a:p>
          <a:p>
            <a:pPr>
              <a:spcBef>
                <a:spcPts val="0"/>
              </a:spcBef>
              <a:buFontTx/>
              <a:buNone/>
            </a:pPr>
            <a:r>
              <a:rPr lang="en-US" sz="2400" dirty="0"/>
              <a:t>    /* A: array; n: number of items; k: number of digits */</a:t>
            </a:r>
          </a:p>
          <a:p>
            <a:pPr>
              <a:spcBef>
                <a:spcPts val="0"/>
              </a:spcBef>
              <a:buFontTx/>
              <a:buNone/>
            </a:pPr>
            <a:r>
              <a:rPr lang="en-US" sz="2400" dirty="0"/>
              <a:t>    create buckets  (buckets can be arrays or lists)</a:t>
            </a:r>
          </a:p>
          <a:p>
            <a:pPr>
              <a:spcBef>
                <a:spcPts val="0"/>
              </a:spcBef>
              <a:buFontTx/>
              <a:buNone/>
            </a:pPr>
            <a:r>
              <a:rPr lang="en-US" sz="2400" dirty="0"/>
              <a:t>	for (d = 0; d &lt;k; d++) {</a:t>
            </a:r>
          </a:p>
          <a:p>
            <a:pPr>
              <a:spcBef>
                <a:spcPts val="0"/>
              </a:spcBef>
              <a:buFontTx/>
              <a:buNone/>
            </a:pPr>
            <a:r>
              <a:rPr lang="en-US" sz="2400" dirty="0"/>
              <a:t>		/* sort A using digit position d as the key. */</a:t>
            </a:r>
          </a:p>
          <a:p>
            <a:pPr>
              <a:spcBef>
                <a:spcPts val="0"/>
              </a:spcBef>
              <a:buFontTx/>
              <a:buNone/>
            </a:pPr>
            <a:r>
              <a:rPr lang="en-US" sz="2400" dirty="0"/>
              <a:t>		for (i = 0; i&lt;n; i++) { </a:t>
            </a:r>
          </a:p>
          <a:p>
            <a:pPr>
              <a:spcBef>
                <a:spcPts val="0"/>
              </a:spcBef>
              <a:buFontTx/>
              <a:buNone/>
            </a:pPr>
            <a:r>
              <a:rPr lang="en-US" sz="2400" dirty="0"/>
              <a:t>			p = the d-</a:t>
            </a:r>
            <a:r>
              <a:rPr lang="en-US" sz="2400" dirty="0" err="1"/>
              <a:t>th</a:t>
            </a:r>
            <a:r>
              <a:rPr lang="en-US" sz="2400" dirty="0"/>
              <a:t> digit  (from right) of A[i]</a:t>
            </a:r>
          </a:p>
          <a:p>
            <a:pPr>
              <a:spcBef>
                <a:spcPts val="0"/>
              </a:spcBef>
              <a:buFontTx/>
              <a:buNone/>
            </a:pPr>
            <a:r>
              <a:rPr lang="en-US" sz="2400" dirty="0"/>
              <a:t>			Add A[i] to bucket p</a:t>
            </a:r>
          </a:p>
          <a:p>
            <a:pPr>
              <a:spcBef>
                <a:spcPts val="0"/>
              </a:spcBef>
              <a:buFontTx/>
              <a:buNone/>
            </a:pPr>
            <a:r>
              <a:rPr lang="en-US" sz="2400" dirty="0"/>
              <a:t>           }</a:t>
            </a:r>
          </a:p>
          <a:p>
            <a:pPr>
              <a:spcBef>
                <a:spcPts val="0"/>
              </a:spcBef>
              <a:buFontTx/>
              <a:buNone/>
            </a:pPr>
            <a:r>
              <a:rPr lang="en-US" sz="2400" dirty="0"/>
              <a:t>	     A = Join the buckets </a:t>
            </a:r>
          </a:p>
          <a:p>
            <a:pPr>
              <a:spcBef>
                <a:spcPts val="0"/>
              </a:spcBef>
              <a:buFontTx/>
              <a:buNone/>
            </a:pPr>
            <a:r>
              <a:rPr lang="en-US" sz="2400" dirty="0"/>
              <a:t>    }</a:t>
            </a:r>
          </a:p>
          <a:p>
            <a:pPr>
              <a:spcBef>
                <a:spcPts val="0"/>
              </a:spcBef>
              <a:buFontTx/>
              <a:buNone/>
            </a:pPr>
            <a:r>
              <a:rPr lang="en-US" sz="2400" dirty="0"/>
              <a:t>}</a:t>
            </a:r>
          </a:p>
        </p:txBody>
      </p:sp>
      <p:sp>
        <p:nvSpPr>
          <p:cNvPr id="3" name="Rectangle 2"/>
          <p:cNvSpPr/>
          <p:nvPr/>
        </p:nvSpPr>
        <p:spPr>
          <a:xfrm>
            <a:off x="3741306" y="4036085"/>
            <a:ext cx="8118186" cy="2739211"/>
          </a:xfrm>
          <a:prstGeom prst="rect">
            <a:avLst/>
          </a:prstGeom>
        </p:spPr>
        <p:txBody>
          <a:bodyPr wrap="square">
            <a:spAutoFit/>
          </a:bodyPr>
          <a:lstStyle/>
          <a:p>
            <a:r>
              <a:rPr lang="en-US" sz="3200" dirty="0">
                <a:solidFill>
                  <a:srgbClr val="FF0000"/>
                </a:solidFill>
              </a:rPr>
              <a:t>Order is important </a:t>
            </a:r>
          </a:p>
          <a:p>
            <a:pPr marL="514350" lvl="1" indent="-514350">
              <a:buAutoNum type="arabicPeriod"/>
            </a:pPr>
            <a:r>
              <a:rPr lang="en-US" sz="2800" dirty="0">
                <a:solidFill>
                  <a:srgbClr val="FF0000"/>
                </a:solidFill>
              </a:rPr>
              <a:t>Control the passes to move from the least significant part to the most significant part.</a:t>
            </a:r>
          </a:p>
          <a:p>
            <a:pPr marL="514350" lvl="1" indent="-514350">
              <a:buAutoNum type="arabicPeriod"/>
            </a:pPr>
            <a:r>
              <a:rPr lang="en-US" sz="2800" dirty="0">
                <a:solidFill>
                  <a:srgbClr val="FF0000"/>
                </a:solidFill>
              </a:rPr>
              <a:t>Enforce the same order when selecting items to move buckets, organizing the items in buckets, and joining the buckets.</a:t>
            </a:r>
          </a:p>
        </p:txBody>
      </p:sp>
      <p:sp>
        <p:nvSpPr>
          <p:cNvPr id="5" name="Footer Placeholder 4"/>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8949130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5300" y="76200"/>
            <a:ext cx="11258550" cy="1143000"/>
          </a:xfrm>
        </p:spPr>
        <p:txBody>
          <a:bodyPr/>
          <a:lstStyle/>
          <a:p>
            <a:r>
              <a:rPr lang="en-US" dirty="0">
                <a:solidFill>
                  <a:schemeClr val="tx1"/>
                </a:solidFill>
              </a:rPr>
              <a:t>Not magic.  It provably works.</a:t>
            </a:r>
          </a:p>
        </p:txBody>
      </p:sp>
      <p:sp>
        <p:nvSpPr>
          <p:cNvPr id="22531" name="Rectangle 3"/>
          <p:cNvSpPr>
            <a:spLocks noGrp="1" noChangeArrowheads="1"/>
          </p:cNvSpPr>
          <p:nvPr>
            <p:ph type="body" idx="1"/>
          </p:nvPr>
        </p:nvSpPr>
        <p:spPr>
          <a:xfrm>
            <a:off x="495300" y="1066801"/>
            <a:ext cx="11258550" cy="5791199"/>
          </a:xfrm>
        </p:spPr>
        <p:txBody>
          <a:bodyPr>
            <a:normAutofit/>
          </a:bodyPr>
          <a:lstStyle/>
          <a:p>
            <a:r>
              <a:rPr lang="en-US" dirty="0"/>
              <a:t>Elements: </a:t>
            </a:r>
            <a:r>
              <a:rPr lang="en-US" dirty="0">
                <a:solidFill>
                  <a:schemeClr val="accent2"/>
                </a:solidFill>
              </a:rPr>
              <a:t>N</a:t>
            </a:r>
            <a:r>
              <a:rPr lang="en-US" dirty="0"/>
              <a:t>-digit numbers, base </a:t>
            </a:r>
            <a:r>
              <a:rPr lang="en-US" dirty="0">
                <a:solidFill>
                  <a:schemeClr val="accent2"/>
                </a:solidFill>
              </a:rPr>
              <a:t>B</a:t>
            </a:r>
          </a:p>
          <a:p>
            <a:r>
              <a:rPr lang="en-US" dirty="0"/>
              <a:t>Claim: after </a:t>
            </a:r>
            <a:r>
              <a:rPr lang="en-US" dirty="0" err="1">
                <a:solidFill>
                  <a:schemeClr val="accent2"/>
                </a:solidFill>
              </a:rPr>
              <a:t>i</a:t>
            </a:r>
            <a:r>
              <a:rPr lang="en-US" baseline="30000" dirty="0" err="1"/>
              <a:t>th</a:t>
            </a:r>
            <a:r>
              <a:rPr lang="en-US" dirty="0"/>
              <a:t> sorting, least significant </a:t>
            </a:r>
            <a:r>
              <a:rPr lang="en-US" dirty="0">
                <a:solidFill>
                  <a:schemeClr val="accent2"/>
                </a:solidFill>
              </a:rPr>
              <a:t>i</a:t>
            </a:r>
            <a:r>
              <a:rPr lang="en-US" dirty="0"/>
              <a:t> digits are sorted.</a:t>
            </a:r>
          </a:p>
          <a:p>
            <a:pPr lvl="1"/>
            <a:r>
              <a:rPr lang="en-US" sz="2600" dirty="0"/>
              <a:t>e.g. </a:t>
            </a:r>
            <a:r>
              <a:rPr lang="en-US" sz="2600" dirty="0">
                <a:solidFill>
                  <a:schemeClr val="accent2"/>
                </a:solidFill>
              </a:rPr>
              <a:t>B</a:t>
            </a:r>
            <a:r>
              <a:rPr lang="en-US" sz="2600" dirty="0"/>
              <a:t>=2, </a:t>
            </a:r>
            <a:r>
              <a:rPr lang="en-US" sz="2600" dirty="0" err="1">
                <a:solidFill>
                  <a:schemeClr val="accent2"/>
                </a:solidFill>
              </a:rPr>
              <a:t>i</a:t>
            </a:r>
            <a:r>
              <a:rPr lang="en-US" sz="2600" dirty="0"/>
              <a:t>=2, elements are 101 and 011.  1</a:t>
            </a:r>
            <a:r>
              <a:rPr lang="en-US" sz="2600" u="sng" dirty="0">
                <a:solidFill>
                  <a:schemeClr val="accent2"/>
                </a:solidFill>
              </a:rPr>
              <a:t>01</a:t>
            </a:r>
            <a:r>
              <a:rPr lang="en-US" sz="2600" dirty="0"/>
              <a:t> comes before 0</a:t>
            </a:r>
            <a:r>
              <a:rPr lang="en-US" sz="2600" u="sng" dirty="0">
                <a:solidFill>
                  <a:schemeClr val="accent2"/>
                </a:solidFill>
              </a:rPr>
              <a:t>11</a:t>
            </a:r>
            <a:r>
              <a:rPr lang="en-US" sz="2600" dirty="0"/>
              <a:t> for last 2 bits.</a:t>
            </a:r>
          </a:p>
          <a:p>
            <a:r>
              <a:rPr lang="en-US" dirty="0"/>
              <a:t>Proof using induction:</a:t>
            </a:r>
          </a:p>
          <a:p>
            <a:pPr lvl="1"/>
            <a:r>
              <a:rPr lang="en-US" sz="2600" dirty="0"/>
              <a:t>base case:  </a:t>
            </a:r>
            <a:r>
              <a:rPr lang="en-US" sz="2600" dirty="0" err="1">
                <a:solidFill>
                  <a:schemeClr val="accent2"/>
                </a:solidFill>
              </a:rPr>
              <a:t>i</a:t>
            </a:r>
            <a:r>
              <a:rPr lang="en-US" sz="2600" dirty="0"/>
              <a:t>=1.  1 digit is sorted (that wasn’t hard!)</a:t>
            </a:r>
          </a:p>
          <a:p>
            <a:pPr lvl="1"/>
            <a:r>
              <a:rPr lang="en-US" sz="2600" dirty="0"/>
              <a:t>Induction step</a:t>
            </a:r>
          </a:p>
          <a:p>
            <a:pPr lvl="2"/>
            <a:r>
              <a:rPr lang="en-US" sz="2400" dirty="0"/>
              <a:t>assume for </a:t>
            </a:r>
            <a:r>
              <a:rPr lang="en-US" sz="2400" dirty="0" err="1">
                <a:solidFill>
                  <a:schemeClr val="accent2"/>
                </a:solidFill>
              </a:rPr>
              <a:t>i</a:t>
            </a:r>
            <a:r>
              <a:rPr lang="en-US" sz="2400" dirty="0"/>
              <a:t>, prove for </a:t>
            </a:r>
            <a:r>
              <a:rPr lang="en-US" sz="2400" dirty="0">
                <a:solidFill>
                  <a:schemeClr val="accent2"/>
                </a:solidFill>
              </a:rPr>
              <a:t>i+1</a:t>
            </a:r>
            <a:r>
              <a:rPr lang="en-US" sz="2400" dirty="0"/>
              <a:t>.</a:t>
            </a:r>
          </a:p>
          <a:p>
            <a:pPr lvl="2"/>
            <a:r>
              <a:rPr lang="en-US" sz="2400" dirty="0"/>
              <a:t>consider two numbers: </a:t>
            </a:r>
            <a:r>
              <a:rPr lang="en-US" sz="2400" dirty="0">
                <a:solidFill>
                  <a:schemeClr val="accent2"/>
                </a:solidFill>
              </a:rPr>
              <a:t>X</a:t>
            </a:r>
            <a:r>
              <a:rPr lang="en-US" sz="2400" dirty="0"/>
              <a:t>, </a:t>
            </a:r>
            <a:r>
              <a:rPr lang="en-US" sz="2400" dirty="0">
                <a:solidFill>
                  <a:schemeClr val="accent2"/>
                </a:solidFill>
              </a:rPr>
              <a:t>Y</a:t>
            </a:r>
            <a:r>
              <a:rPr lang="en-US" sz="2400" dirty="0"/>
              <a:t>.  Say </a:t>
            </a:r>
            <a:r>
              <a:rPr lang="en-US" sz="2400" dirty="0">
                <a:solidFill>
                  <a:schemeClr val="accent2"/>
                </a:solidFill>
              </a:rPr>
              <a:t>X</a:t>
            </a:r>
            <a:r>
              <a:rPr lang="en-US" sz="2400" baseline="-25000" dirty="0">
                <a:solidFill>
                  <a:schemeClr val="accent2"/>
                </a:solidFill>
              </a:rPr>
              <a:t>i</a:t>
            </a:r>
            <a:r>
              <a:rPr lang="en-US" sz="2400" dirty="0"/>
              <a:t> is </a:t>
            </a:r>
            <a:r>
              <a:rPr lang="en-US" sz="2400" dirty="0" err="1">
                <a:solidFill>
                  <a:schemeClr val="accent2"/>
                </a:solidFill>
              </a:rPr>
              <a:t>i</a:t>
            </a:r>
            <a:r>
              <a:rPr lang="en-US" sz="2400" baseline="30000" dirty="0" err="1"/>
              <a:t>th</a:t>
            </a:r>
            <a:r>
              <a:rPr lang="en-US" sz="2400" dirty="0"/>
              <a:t> digit of </a:t>
            </a:r>
            <a:r>
              <a:rPr lang="en-US" sz="2400" dirty="0">
                <a:solidFill>
                  <a:schemeClr val="accent2"/>
                </a:solidFill>
              </a:rPr>
              <a:t>X</a:t>
            </a:r>
            <a:r>
              <a:rPr lang="en-US" sz="2400" dirty="0"/>
              <a:t> (from the right)</a:t>
            </a:r>
          </a:p>
          <a:p>
            <a:pPr lvl="3"/>
            <a:r>
              <a:rPr lang="en-US" sz="2400" dirty="0"/>
              <a:t>Values are more determined by a higher digit than any lower digits, i.e.,</a:t>
            </a:r>
            <a:endParaRPr lang="en-US" sz="2200" dirty="0"/>
          </a:p>
          <a:p>
            <a:pPr lvl="3"/>
            <a:r>
              <a:rPr lang="en-US" sz="2400" dirty="0">
                <a:solidFill>
                  <a:schemeClr val="accent2"/>
                </a:solidFill>
              </a:rPr>
              <a:t>X</a:t>
            </a:r>
            <a:r>
              <a:rPr lang="en-US" sz="2400" baseline="-25000" dirty="0">
                <a:solidFill>
                  <a:schemeClr val="accent2"/>
                </a:solidFill>
              </a:rPr>
              <a:t>i+1</a:t>
            </a:r>
            <a:r>
              <a:rPr lang="en-US" sz="2400" baseline="-25000" dirty="0"/>
              <a:t> </a:t>
            </a:r>
            <a:r>
              <a:rPr lang="en-US" sz="2400" dirty="0"/>
              <a:t>&gt; </a:t>
            </a:r>
            <a:r>
              <a:rPr lang="en-US" sz="2400" dirty="0">
                <a:solidFill>
                  <a:schemeClr val="accent2"/>
                </a:solidFill>
              </a:rPr>
              <a:t>Y</a:t>
            </a:r>
            <a:r>
              <a:rPr lang="en-US" sz="2400" baseline="-25000" dirty="0">
                <a:solidFill>
                  <a:schemeClr val="accent2"/>
                </a:solidFill>
              </a:rPr>
              <a:t>i+1</a:t>
            </a:r>
            <a:r>
              <a:rPr lang="en-US" sz="2400" dirty="0"/>
              <a:t> then </a:t>
            </a:r>
            <a:r>
              <a:rPr lang="en-US" sz="2400" dirty="0">
                <a:solidFill>
                  <a:schemeClr val="accent2"/>
                </a:solidFill>
              </a:rPr>
              <a:t>i+1</a:t>
            </a:r>
            <a:r>
              <a:rPr lang="en-US" sz="2400" baseline="30000" dirty="0"/>
              <a:t>th</a:t>
            </a:r>
            <a:r>
              <a:rPr lang="en-US" sz="2400" dirty="0"/>
              <a:t> sorting will put them in order</a:t>
            </a:r>
          </a:p>
          <a:p>
            <a:pPr lvl="3"/>
            <a:r>
              <a:rPr lang="en-US" sz="2400" dirty="0">
                <a:solidFill>
                  <a:schemeClr val="accent2"/>
                </a:solidFill>
              </a:rPr>
              <a:t>X</a:t>
            </a:r>
            <a:r>
              <a:rPr lang="en-US" sz="2400" baseline="-25000" dirty="0">
                <a:solidFill>
                  <a:schemeClr val="accent2"/>
                </a:solidFill>
              </a:rPr>
              <a:t>i+1</a:t>
            </a:r>
            <a:r>
              <a:rPr lang="en-US" sz="2400" baseline="-25000" dirty="0"/>
              <a:t> </a:t>
            </a:r>
            <a:r>
              <a:rPr lang="en-US" sz="2400" dirty="0"/>
              <a:t>&lt; </a:t>
            </a:r>
            <a:r>
              <a:rPr lang="en-US" sz="2400" dirty="0">
                <a:solidFill>
                  <a:schemeClr val="accent2"/>
                </a:solidFill>
              </a:rPr>
              <a:t>Y</a:t>
            </a:r>
            <a:r>
              <a:rPr lang="en-US" sz="2400" baseline="-25000" dirty="0">
                <a:solidFill>
                  <a:schemeClr val="accent2"/>
                </a:solidFill>
              </a:rPr>
              <a:t>i+1</a:t>
            </a:r>
            <a:r>
              <a:rPr lang="en-US" sz="2400" dirty="0"/>
              <a:t> , same thing</a:t>
            </a:r>
          </a:p>
          <a:p>
            <a:pPr lvl="3"/>
            <a:r>
              <a:rPr lang="en-US" sz="2400" dirty="0">
                <a:solidFill>
                  <a:schemeClr val="accent2"/>
                </a:solidFill>
              </a:rPr>
              <a:t>X</a:t>
            </a:r>
            <a:r>
              <a:rPr lang="en-US" sz="2400" baseline="-25000" dirty="0">
                <a:solidFill>
                  <a:schemeClr val="accent2"/>
                </a:solidFill>
              </a:rPr>
              <a:t>i+1</a:t>
            </a:r>
            <a:r>
              <a:rPr lang="en-US" sz="2400" baseline="-25000" dirty="0"/>
              <a:t> </a:t>
            </a:r>
            <a:r>
              <a:rPr lang="en-US" sz="2400" dirty="0"/>
              <a:t>= </a:t>
            </a:r>
            <a:r>
              <a:rPr lang="en-US" sz="2400" dirty="0">
                <a:solidFill>
                  <a:schemeClr val="accent2"/>
                </a:solidFill>
              </a:rPr>
              <a:t>Y</a:t>
            </a:r>
            <a:r>
              <a:rPr lang="en-US" sz="2400" baseline="-25000" dirty="0">
                <a:solidFill>
                  <a:schemeClr val="accent2"/>
                </a:solidFill>
              </a:rPr>
              <a:t>i+1</a:t>
            </a:r>
            <a:r>
              <a:rPr lang="en-US" sz="2400" dirty="0"/>
              <a:t> , order depends on last </a:t>
            </a:r>
            <a:r>
              <a:rPr lang="en-US" sz="2400" dirty="0" err="1">
                <a:solidFill>
                  <a:schemeClr val="accent2"/>
                </a:solidFill>
              </a:rPr>
              <a:t>i</a:t>
            </a:r>
            <a:r>
              <a:rPr lang="en-US" sz="2400" dirty="0"/>
              <a:t> digits.  Induction hypothesis says already sorted for these digits. </a:t>
            </a:r>
          </a:p>
        </p:txBody>
      </p:sp>
      <p:sp>
        <p:nvSpPr>
          <p:cNvPr id="2" name="Footer Placeholder 1"/>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342276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83132"/>
            <a:ext cx="11333019" cy="826209"/>
          </a:xfrm>
        </p:spPr>
        <p:txBody>
          <a:bodyPr>
            <a:normAutofit/>
          </a:bodyPr>
          <a:lstStyle/>
          <a:p>
            <a:r>
              <a:rPr lang="en-US" dirty="0"/>
              <a:t>Binary data in memory (explore using </a:t>
            </a:r>
            <a:r>
              <a:rPr lang="en-US" dirty="0" err="1"/>
              <a:t>gdb</a:t>
            </a:r>
            <a:r>
              <a:rPr lang="en-US" dirty="0"/>
              <a:t>)</a:t>
            </a:r>
          </a:p>
        </p:txBody>
      </p:sp>
      <p:sp>
        <p:nvSpPr>
          <p:cNvPr id="5" name="Footer Placeholder 4"/>
          <p:cNvSpPr>
            <a:spLocks noGrp="1"/>
          </p:cNvSpPr>
          <p:nvPr>
            <p:ph type="ftr" sz="quarter" idx="11"/>
          </p:nvPr>
        </p:nvSpPr>
        <p:spPr/>
        <p:txBody>
          <a:bodyPr/>
          <a:lstStyle/>
          <a:p>
            <a:r>
              <a:rPr lang="en-US"/>
              <a:t>Prof. Ding, Xiaoning. Spring 2021. Protected content. </a:t>
            </a:r>
            <a:endParaRPr lang="en-US" dirty="0"/>
          </a:p>
        </p:txBody>
      </p:sp>
      <p:sp>
        <p:nvSpPr>
          <p:cNvPr id="7" name="Rectangle 6"/>
          <p:cNvSpPr/>
          <p:nvPr/>
        </p:nvSpPr>
        <p:spPr>
          <a:xfrm>
            <a:off x="877455" y="1048005"/>
            <a:ext cx="10224655" cy="5410712"/>
          </a:xfrm>
          <a:prstGeom prst="rect">
            <a:avLst/>
          </a:prstGeom>
          <a:noFill/>
          <a:ln>
            <a:solidFill>
              <a:schemeClr val="accent1"/>
            </a:solidFill>
          </a:ln>
        </p:spPr>
        <p:txBody>
          <a:bodyPr wrap="square">
            <a:spAutoFit/>
          </a:bodyPr>
          <a:lstStyle/>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x/20fw f</a:t>
            </a:r>
          </a:p>
          <a:p>
            <a:pPr>
              <a:lnSpc>
                <a:spcPct val="90000"/>
              </a:lnSpc>
            </a:pPr>
            <a:r>
              <a:rPr lang="en-US" sz="2400" dirty="0">
                <a:latin typeface="Courier New" panose="02070309020205020404" pitchFamily="49" charset="0"/>
                <a:cs typeface="Courier New" panose="02070309020205020404" pitchFamily="49" charset="0"/>
              </a:rPr>
              <a:t>0x7fffffffe3d0: -10     -9      -8      -7</a:t>
            </a:r>
          </a:p>
          <a:p>
            <a:pPr>
              <a:lnSpc>
                <a:spcPct val="90000"/>
              </a:lnSpc>
            </a:pPr>
            <a:r>
              <a:rPr lang="en-US" sz="2400" dirty="0">
                <a:latin typeface="Courier New" panose="02070309020205020404" pitchFamily="49" charset="0"/>
                <a:cs typeface="Courier New" panose="02070309020205020404" pitchFamily="49" charset="0"/>
              </a:rPr>
              <a:t>0x7fffffffe3e0: -6      -5      -4      -3</a:t>
            </a:r>
          </a:p>
          <a:p>
            <a:pPr>
              <a:lnSpc>
                <a:spcPct val="90000"/>
              </a:lnSpc>
            </a:pPr>
            <a:r>
              <a:rPr lang="en-US" sz="2400" dirty="0">
                <a:latin typeface="Courier New" panose="02070309020205020404" pitchFamily="49" charset="0"/>
                <a:cs typeface="Courier New" panose="02070309020205020404" pitchFamily="49" charset="0"/>
              </a:rPr>
              <a:t>0x7fffffffe3f0: -2      -1      0       1</a:t>
            </a:r>
          </a:p>
          <a:p>
            <a:pPr>
              <a:lnSpc>
                <a:spcPct val="90000"/>
              </a:lnSpc>
            </a:pPr>
            <a:r>
              <a:rPr lang="en-US" sz="2400" dirty="0">
                <a:latin typeface="Courier New" panose="02070309020205020404" pitchFamily="49" charset="0"/>
                <a:cs typeface="Courier New" panose="02070309020205020404" pitchFamily="49" charset="0"/>
              </a:rPr>
              <a:t>0x7fffffffe400: 2       3       4       5</a:t>
            </a:r>
          </a:p>
          <a:p>
            <a:pPr>
              <a:lnSpc>
                <a:spcPct val="90000"/>
              </a:lnSpc>
            </a:pPr>
            <a:r>
              <a:rPr lang="en-US" sz="2400" dirty="0">
                <a:latin typeface="Courier New" panose="02070309020205020404" pitchFamily="49" charset="0"/>
                <a:cs typeface="Courier New" panose="02070309020205020404" pitchFamily="49" charset="0"/>
              </a:rPr>
              <a:t>0x7fffffffe410: 6       7       8       9</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x/20dw f</a:t>
            </a:r>
          </a:p>
          <a:p>
            <a:pPr>
              <a:lnSpc>
                <a:spcPct val="90000"/>
              </a:lnSpc>
            </a:pPr>
            <a:r>
              <a:rPr lang="en-US" sz="2400" dirty="0">
                <a:solidFill>
                  <a:srgbClr val="FF0000"/>
                </a:solidFill>
                <a:latin typeface="Courier New" panose="02070309020205020404" pitchFamily="49" charset="0"/>
                <a:cs typeface="Courier New" panose="02070309020205020404" pitchFamily="49" charset="0"/>
              </a:rPr>
              <a:t>???</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x/20fw i</a:t>
            </a:r>
          </a:p>
          <a:p>
            <a:pPr>
              <a:lnSpc>
                <a:spcPct val="90000"/>
              </a:lnSpc>
            </a:pPr>
            <a:r>
              <a:rPr lang="en-US" sz="2400" dirty="0">
                <a:solidFill>
                  <a:srgbClr val="FF0000"/>
                </a:solidFill>
                <a:latin typeface="Courier New" panose="02070309020205020404" pitchFamily="49" charset="0"/>
                <a:cs typeface="Courier New" panose="02070309020205020404" pitchFamily="49" charset="0"/>
              </a:rPr>
              <a:t>???</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x/20tw </a:t>
            </a:r>
            <a:r>
              <a:rPr lang="en-US" sz="2400" dirty="0" err="1">
                <a:latin typeface="Courier New" panose="02070309020205020404" pitchFamily="49" charset="0"/>
                <a:cs typeface="Courier New" panose="02070309020205020404" pitchFamily="49" charset="0"/>
              </a:rPr>
              <a:t>i</a:t>
            </a:r>
            <a:endParaRPr lang="en-US" sz="2400" dirty="0">
              <a:latin typeface="Courier New" panose="02070309020205020404" pitchFamily="49" charset="0"/>
              <a:cs typeface="Courier New" panose="02070309020205020404" pitchFamily="49" charset="0"/>
            </a:endParaRPr>
          </a:p>
          <a:p>
            <a:pPr>
              <a:lnSpc>
                <a:spcPct val="90000"/>
              </a:lnSpc>
            </a:pPr>
            <a:r>
              <a:rPr lang="en-US" sz="2400" dirty="0">
                <a:solidFill>
                  <a:srgbClr val="FF0000"/>
                </a:solidFill>
                <a:latin typeface="Courier New" panose="02070309020205020404" pitchFamily="49" charset="0"/>
                <a:cs typeface="Courier New" panose="02070309020205020404" pitchFamily="49" charset="0"/>
              </a:rPr>
              <a:t>???</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x/20tw f</a:t>
            </a:r>
          </a:p>
          <a:p>
            <a:pPr>
              <a:lnSpc>
                <a:spcPct val="90000"/>
              </a:lnSpc>
            </a:pPr>
            <a:r>
              <a:rPr lang="en-US" sz="2400" dirty="0">
                <a:solidFill>
                  <a:srgbClr val="FF0000"/>
                </a:solidFill>
                <a:latin typeface="Courier New" panose="02070309020205020404" pitchFamily="49" charset="0"/>
                <a:cs typeface="Courier New" panose="02070309020205020404" pitchFamily="49" charset="0"/>
              </a:rPr>
              <a:t>???</a:t>
            </a:r>
          </a:p>
          <a:p>
            <a:pPr>
              <a:lnSpc>
                <a:spcPct val="90000"/>
              </a:lnSpc>
            </a:pP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gdb</a:t>
            </a:r>
            <a:r>
              <a:rPr lang="en-US" sz="2400" dirty="0">
                <a:latin typeface="Courier New" panose="02070309020205020404" pitchFamily="49" charset="0"/>
                <a:cs typeface="Courier New" panose="02070309020205020404" pitchFamily="49" charset="0"/>
              </a:rPr>
              <a:t>) x/20tw &amp;</a:t>
            </a:r>
            <a:r>
              <a:rPr lang="en-US" sz="2400" dirty="0" err="1">
                <a:latin typeface="Courier New" panose="02070309020205020404" pitchFamily="49" charset="0"/>
                <a:cs typeface="Courier New" panose="02070309020205020404" pitchFamily="49" charset="0"/>
              </a:rPr>
              <a:t>i</a:t>
            </a:r>
            <a:endParaRPr lang="en-US" sz="2400" dirty="0">
              <a:latin typeface="Courier New" panose="02070309020205020404" pitchFamily="49" charset="0"/>
              <a:cs typeface="Courier New" panose="02070309020205020404" pitchFamily="49" charset="0"/>
            </a:endParaRPr>
          </a:p>
          <a:p>
            <a:pPr>
              <a:lnSpc>
                <a:spcPct val="90000"/>
              </a:lnSpc>
            </a:pPr>
            <a:r>
              <a:rPr lang="en-US" sz="2400" dirty="0">
                <a:solidFill>
                  <a:srgbClr val="FF0000"/>
                </a:solidFill>
                <a:latin typeface="Courier New" panose="02070309020205020404" pitchFamily="49" charset="0"/>
                <a:cs typeface="Courier New" panose="02070309020205020404" pitchFamily="49" charset="0"/>
              </a:rPr>
              <a:t>???</a:t>
            </a:r>
          </a:p>
        </p:txBody>
      </p:sp>
      <p:sp>
        <p:nvSpPr>
          <p:cNvPr id="3" name="TextBox 2"/>
          <p:cNvSpPr txBox="1"/>
          <p:nvPr/>
        </p:nvSpPr>
        <p:spPr>
          <a:xfrm>
            <a:off x="3964710" y="3663141"/>
            <a:ext cx="8153400" cy="2554545"/>
          </a:xfrm>
          <a:prstGeom prst="rect">
            <a:avLst/>
          </a:prstGeom>
          <a:solidFill>
            <a:schemeClr val="accent1">
              <a:lumMod val="50000"/>
            </a:schemeClr>
          </a:solidFill>
        </p:spPr>
        <p:txBody>
          <a:bodyPr wrap="square" rtlCol="0">
            <a:spAutoFit/>
          </a:bodyPr>
          <a:lstStyle/>
          <a:p>
            <a:pPr marL="457200" indent="-457200">
              <a:buFont typeface="Arial" panose="020B0604020202020204" pitchFamily="34" charset="0"/>
              <a:buChar char="•"/>
            </a:pPr>
            <a:r>
              <a:rPr lang="en-US" sz="3200" dirty="0">
                <a:solidFill>
                  <a:schemeClr val="bg1"/>
                </a:solidFill>
              </a:rPr>
              <a:t>Binary data in memory can be interpreted in different ways (</a:t>
            </a:r>
            <a:r>
              <a:rPr lang="en-US" sz="3200" b="1" dirty="0">
                <a:solidFill>
                  <a:srgbClr val="C00000"/>
                </a:solidFill>
              </a:rPr>
              <a:t>types</a:t>
            </a:r>
            <a:r>
              <a:rPr lang="en-US" sz="3200" dirty="0">
                <a:solidFill>
                  <a:schemeClr val="bg1"/>
                </a:solidFill>
              </a:rPr>
              <a:t>).</a:t>
            </a:r>
          </a:p>
          <a:p>
            <a:pPr marL="457200" indent="-457200">
              <a:buFont typeface="Arial" panose="020B0604020202020204" pitchFamily="34" charset="0"/>
              <a:buChar char="•"/>
            </a:pPr>
            <a:r>
              <a:rPr lang="en-US" sz="3200" dirty="0">
                <a:solidFill>
                  <a:schemeClr val="bg1"/>
                </a:solidFill>
              </a:rPr>
              <a:t>The same data in memory represent different values when casted into different types.</a:t>
            </a:r>
          </a:p>
          <a:p>
            <a:pPr marL="457200" indent="-457200">
              <a:buFont typeface="Arial" panose="020B0604020202020204" pitchFamily="34" charset="0"/>
              <a:buChar char="•"/>
            </a:pPr>
            <a:r>
              <a:rPr lang="en-US" sz="3200" dirty="0">
                <a:solidFill>
                  <a:schemeClr val="bg1"/>
                </a:solidFill>
              </a:rPr>
              <a:t>How to verify this in programs?</a:t>
            </a:r>
          </a:p>
        </p:txBody>
      </p:sp>
    </p:spTree>
    <p:extLst>
      <p:ext uri="{BB962C8B-B14F-4D97-AF65-F5344CB8AC3E}">
        <p14:creationId xmlns:p14="http://schemas.microsoft.com/office/powerpoint/2010/main" val="98044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Prof. Ding, Xiaoning. Spring 2021. Protected content. </a:t>
            </a:r>
          </a:p>
        </p:txBody>
      </p:sp>
      <p:sp>
        <p:nvSpPr>
          <p:cNvPr id="7" name="Rectangle 6"/>
          <p:cNvSpPr/>
          <p:nvPr/>
        </p:nvSpPr>
        <p:spPr>
          <a:xfrm>
            <a:off x="4593778" y="0"/>
            <a:ext cx="6966162" cy="6622582"/>
          </a:xfrm>
          <a:prstGeom prst="rect">
            <a:avLst/>
          </a:prstGeom>
          <a:noFill/>
          <a:ln>
            <a:solidFill>
              <a:schemeClr val="accent1"/>
            </a:solidFill>
          </a:ln>
        </p:spPr>
        <p:txBody>
          <a:bodyPr wrap="square">
            <a:spAutoFit/>
          </a:bodyPr>
          <a:lstStyle/>
          <a:p>
            <a:pPr>
              <a:lnSpc>
                <a:spcPct val="80000"/>
              </a:lnSpc>
            </a:pPr>
            <a:r>
              <a:rPr lang="en-US" sz="2300" dirty="0">
                <a:latin typeface="Courier New" panose="02070309020205020404" pitchFamily="49" charset="0"/>
                <a:cs typeface="Courier New" panose="02070309020205020404" pitchFamily="49" charset="0"/>
              </a:rPr>
              <a:t>$ cat ./ </a:t>
            </a:r>
            <a:r>
              <a:rPr lang="en-US" sz="2300" dirty="0" err="1">
                <a:latin typeface="Courier New" panose="02070309020205020404" pitchFamily="49" charset="0"/>
                <a:cs typeface="Courier New" panose="02070309020205020404" pitchFamily="49" charset="0"/>
              </a:rPr>
              <a:t>binary_content.c</a:t>
            </a:r>
            <a:endParaRPr lang="en-US" sz="2300" dirty="0">
              <a:latin typeface="Courier New" panose="02070309020205020404" pitchFamily="49" charset="0"/>
              <a:cs typeface="Courier New" panose="02070309020205020404" pitchFamily="49" charset="0"/>
            </a:endParaRPr>
          </a:p>
          <a:p>
            <a:pPr>
              <a:lnSpc>
                <a:spcPct val="80000"/>
              </a:lnSpc>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stdio.h</a:t>
            </a:r>
            <a:r>
              <a:rPr lang="en-US" sz="2300" dirty="0">
                <a:latin typeface="Courier New" panose="02070309020205020404" pitchFamily="49" charset="0"/>
                <a:cs typeface="Courier New" panose="02070309020205020404" pitchFamily="49" charset="0"/>
              </a:rPr>
              <a:t>&gt;</a:t>
            </a:r>
          </a:p>
          <a:p>
            <a:pPr>
              <a:lnSpc>
                <a:spcPct val="80000"/>
              </a:lnSpc>
            </a:pPr>
            <a:r>
              <a:rPr lang="en-US" sz="2300" dirty="0">
                <a:latin typeface="Courier New" panose="02070309020205020404" pitchFamily="49" charset="0"/>
                <a:cs typeface="Courier New" panose="02070309020205020404" pitchFamily="49" charset="0"/>
              </a:rPr>
              <a:t>#include &lt;</a:t>
            </a:r>
            <a:r>
              <a:rPr lang="en-US" sz="2300" dirty="0" err="1">
                <a:latin typeface="Courier New" panose="02070309020205020404" pitchFamily="49" charset="0"/>
                <a:cs typeface="Courier New" panose="02070309020205020404" pitchFamily="49" charset="0"/>
              </a:rPr>
              <a:t>stdlib.h</a:t>
            </a:r>
            <a:r>
              <a:rPr lang="en-US" sz="2300" dirty="0">
                <a:latin typeface="Courier New" panose="02070309020205020404" pitchFamily="49" charset="0"/>
                <a:cs typeface="Courier New" panose="02070309020205020404" pitchFamily="49" charset="0"/>
              </a:rPr>
              <a:t>&gt;</a:t>
            </a:r>
          </a:p>
          <a:p>
            <a:pPr>
              <a:lnSpc>
                <a:spcPct val="80000"/>
              </a:lnSpc>
            </a:pPr>
            <a:endParaRPr lang="en-US" sz="2300" dirty="0">
              <a:latin typeface="Courier New" panose="02070309020205020404" pitchFamily="49" charset="0"/>
              <a:cs typeface="Courier New" panose="02070309020205020404" pitchFamily="49" charset="0"/>
            </a:endParaRPr>
          </a:p>
          <a:p>
            <a:pPr>
              <a:lnSpc>
                <a:spcPct val="80000"/>
              </a:lnSpc>
            </a:pPr>
            <a:r>
              <a:rPr lang="en-US" sz="2300" dirty="0">
                <a:latin typeface="Courier New" panose="02070309020205020404" pitchFamily="49" charset="0"/>
                <a:cs typeface="Courier New" panose="02070309020205020404" pitchFamily="49" charset="0"/>
              </a:rPr>
              <a:t>main(){</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int</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[20], value, j, k;</a:t>
            </a:r>
          </a:p>
          <a:p>
            <a:pPr>
              <a:lnSpc>
                <a:spcPct val="80000"/>
              </a:lnSpc>
            </a:pPr>
            <a:r>
              <a:rPr lang="en-US" sz="2300" dirty="0">
                <a:latin typeface="Courier New" panose="02070309020205020404" pitchFamily="49" charset="0"/>
                <a:cs typeface="Courier New" panose="02070309020205020404" pitchFamily="49" charset="0"/>
              </a:rPr>
              <a:t>   float f[20];</a:t>
            </a:r>
          </a:p>
          <a:p>
            <a:pPr>
              <a:lnSpc>
                <a:spcPct val="80000"/>
              </a:lnSpc>
            </a:pPr>
            <a:r>
              <a:rPr lang="en-US" sz="2300" b="1" dirty="0">
                <a:solidFill>
                  <a:srgbClr val="C00000"/>
                </a:solidFill>
                <a:latin typeface="Courier New" panose="02070309020205020404" pitchFamily="49" charset="0"/>
                <a:cs typeface="Courier New" panose="02070309020205020404" pitchFamily="49" charset="0"/>
              </a:rPr>
              <a:t>   unsigned int *p;</a:t>
            </a:r>
          </a:p>
          <a:p>
            <a:pPr>
              <a:lnSpc>
                <a:spcPct val="80000"/>
              </a:lnSpc>
            </a:pPr>
            <a:endParaRPr lang="en-US" sz="2300" dirty="0">
              <a:latin typeface="Courier New" panose="02070309020205020404" pitchFamily="49" charset="0"/>
              <a:cs typeface="Courier New" panose="02070309020205020404" pitchFamily="49" charset="0"/>
            </a:endParaRPr>
          </a:p>
          <a:p>
            <a:pPr>
              <a:lnSpc>
                <a:spcPct val="80000"/>
              </a:lnSpc>
            </a:pPr>
            <a:r>
              <a:rPr lang="en-US" sz="2300" dirty="0">
                <a:latin typeface="Courier New" panose="02070309020205020404" pitchFamily="49" charset="0"/>
                <a:cs typeface="Courier New" panose="02070309020205020404" pitchFamily="49" charset="0"/>
              </a:rPr>
              <a:t>   value = -10;</a:t>
            </a:r>
          </a:p>
          <a:p>
            <a:pPr>
              <a:lnSpc>
                <a:spcPct val="80000"/>
              </a:lnSpc>
            </a:pPr>
            <a:r>
              <a:rPr lang="en-US" sz="2300" dirty="0">
                <a:latin typeface="Courier New" panose="02070309020205020404" pitchFamily="49" charset="0"/>
                <a:cs typeface="Courier New" panose="02070309020205020404" pitchFamily="49" charset="0"/>
              </a:rPr>
              <a:t>   for( j = 0; j &lt; 20; </a:t>
            </a:r>
            <a:r>
              <a:rPr lang="en-US" sz="2300" dirty="0" err="1">
                <a:latin typeface="Courier New" panose="02070309020205020404" pitchFamily="49" charset="0"/>
                <a:cs typeface="Courier New" panose="02070309020205020404" pitchFamily="49" charset="0"/>
              </a:rPr>
              <a:t>j++</a:t>
            </a:r>
            <a:r>
              <a:rPr lang="en-US" sz="2300" dirty="0">
                <a:latin typeface="Courier New" panose="02070309020205020404" pitchFamily="49" charset="0"/>
                <a:cs typeface="Courier New" panose="02070309020205020404" pitchFamily="49" charset="0"/>
              </a:rPr>
              <a:t>) {</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i</a:t>
            </a:r>
            <a:r>
              <a:rPr lang="en-US" sz="2300" dirty="0">
                <a:latin typeface="Courier New" panose="02070309020205020404" pitchFamily="49" charset="0"/>
                <a:cs typeface="Courier New" panose="02070309020205020404" pitchFamily="49" charset="0"/>
              </a:rPr>
              <a:t>[j] = value;</a:t>
            </a:r>
          </a:p>
          <a:p>
            <a:pPr>
              <a:lnSpc>
                <a:spcPct val="80000"/>
              </a:lnSpc>
            </a:pPr>
            <a:r>
              <a:rPr lang="en-US" sz="2300" dirty="0">
                <a:latin typeface="Courier New" panose="02070309020205020404" pitchFamily="49" charset="0"/>
                <a:cs typeface="Courier New" panose="02070309020205020404" pitchFamily="49" charset="0"/>
              </a:rPr>
              <a:t>      f[j] = value;</a:t>
            </a:r>
          </a:p>
          <a:p>
            <a:pPr>
              <a:lnSpc>
                <a:spcPct val="80000"/>
              </a:lnSpc>
            </a:pPr>
            <a:r>
              <a:rPr lang="en-US" sz="2300" dirty="0">
                <a:latin typeface="Courier New" panose="02070309020205020404" pitchFamily="49" charset="0"/>
                <a:cs typeface="Courier New" panose="02070309020205020404" pitchFamily="49" charset="0"/>
              </a:rPr>
              <a:t>      value = value + 1;</a:t>
            </a:r>
          </a:p>
          <a:p>
            <a:pPr>
              <a:lnSpc>
                <a:spcPct val="80000"/>
              </a:lnSpc>
            </a:pPr>
            <a:r>
              <a:rPr lang="en-US" sz="2300" dirty="0">
                <a:latin typeface="Courier New" panose="02070309020205020404" pitchFamily="49" charset="0"/>
                <a:cs typeface="Courier New" panose="02070309020205020404" pitchFamily="49" charset="0"/>
              </a:rPr>
              <a:t>   }</a:t>
            </a:r>
          </a:p>
          <a:p>
            <a:pPr>
              <a:lnSpc>
                <a:spcPct val="80000"/>
              </a:lnSpc>
            </a:pPr>
            <a:r>
              <a:rPr lang="en-US" sz="2300" dirty="0">
                <a:solidFill>
                  <a:srgbClr val="C00000"/>
                </a:solidFill>
                <a:latin typeface="Courier New" panose="02070309020205020404" pitchFamily="49" charset="0"/>
                <a:cs typeface="Courier New" panose="02070309020205020404" pitchFamily="49" charset="0"/>
              </a:rPr>
              <a:t>   p = (</a:t>
            </a:r>
            <a:r>
              <a:rPr lang="en-US" sz="2300" b="1" dirty="0">
                <a:solidFill>
                  <a:srgbClr val="C00000"/>
                </a:solidFill>
                <a:latin typeface="Courier New" panose="02070309020205020404" pitchFamily="49" charset="0"/>
                <a:cs typeface="Courier New" panose="02070309020205020404" pitchFamily="49" charset="0"/>
              </a:rPr>
              <a:t>unsigned </a:t>
            </a:r>
            <a:r>
              <a:rPr lang="en-US" sz="2300" b="1" i="1" dirty="0">
                <a:solidFill>
                  <a:srgbClr val="C00000"/>
                </a:solidFill>
                <a:latin typeface="Courier New" panose="02070309020205020404" pitchFamily="49" charset="0"/>
                <a:cs typeface="Courier New" panose="02070309020205020404" pitchFamily="49" charset="0"/>
              </a:rPr>
              <a:t>int *</a:t>
            </a:r>
            <a:r>
              <a:rPr lang="en-US" sz="2300" dirty="0">
                <a:solidFill>
                  <a:srgbClr val="C00000"/>
                </a:solidFill>
                <a:latin typeface="Courier New" panose="02070309020205020404" pitchFamily="49" charset="0"/>
                <a:cs typeface="Courier New" panose="02070309020205020404" pitchFamily="49" charset="0"/>
              </a:rPr>
              <a:t>)f;</a:t>
            </a:r>
          </a:p>
          <a:p>
            <a:pPr>
              <a:lnSpc>
                <a:spcPct val="80000"/>
              </a:lnSpc>
            </a:pPr>
            <a:r>
              <a:rPr lang="en-US" sz="2300" dirty="0">
                <a:latin typeface="Courier New" panose="02070309020205020404" pitchFamily="49" charset="0"/>
                <a:cs typeface="Courier New" panose="02070309020205020404" pitchFamily="49" charset="0"/>
              </a:rPr>
              <a:t>   for ( j = 0; j &lt; 5; </a:t>
            </a:r>
            <a:r>
              <a:rPr lang="en-US" sz="2300" dirty="0" err="1">
                <a:latin typeface="Courier New" panose="02070309020205020404" pitchFamily="49" charset="0"/>
                <a:cs typeface="Courier New" panose="02070309020205020404" pitchFamily="49" charset="0"/>
              </a:rPr>
              <a:t>j++</a:t>
            </a:r>
            <a:r>
              <a:rPr lang="en-US" sz="2300" dirty="0">
                <a:latin typeface="Courier New" panose="02070309020205020404" pitchFamily="49" charset="0"/>
                <a:cs typeface="Courier New" panose="02070309020205020404" pitchFamily="49" charset="0"/>
              </a:rPr>
              <a:t> ) {</a:t>
            </a:r>
          </a:p>
          <a:p>
            <a:pPr>
              <a:lnSpc>
                <a:spcPct val="80000"/>
              </a:lnSpc>
            </a:pPr>
            <a:r>
              <a:rPr lang="en-US" sz="2300" dirty="0">
                <a:latin typeface="Courier New" panose="02070309020205020404" pitchFamily="49" charset="0"/>
                <a:cs typeface="Courier New" panose="02070309020205020404" pitchFamily="49" charset="0"/>
              </a:rPr>
              <a:t>       for ( k = 0; k&lt; 4; k++)</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("%u\t", p[j*4+k]);</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("\n");</a:t>
            </a:r>
          </a:p>
          <a:p>
            <a:pPr>
              <a:lnSpc>
                <a:spcPct val="80000"/>
              </a:lnSpc>
            </a:pPr>
            <a:r>
              <a:rPr lang="en-US" sz="2300" dirty="0">
                <a:latin typeface="Courier New" panose="02070309020205020404" pitchFamily="49" charset="0"/>
                <a:cs typeface="Courier New" panose="02070309020205020404" pitchFamily="49" charset="0"/>
              </a:rPr>
              <a:t>   }</a:t>
            </a:r>
          </a:p>
          <a:p>
            <a:pPr>
              <a:lnSpc>
                <a:spcPct val="80000"/>
              </a:lnSpc>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printf</a:t>
            </a:r>
            <a:r>
              <a:rPr lang="en-US" sz="2300" dirty="0">
                <a:latin typeface="Courier New" panose="02070309020205020404" pitchFamily="49" charset="0"/>
                <a:cs typeface="Courier New" panose="02070309020205020404" pitchFamily="49" charset="0"/>
              </a:rPr>
              <a:t>("Examine memory now.\n");</a:t>
            </a:r>
          </a:p>
          <a:p>
            <a:pPr>
              <a:lnSpc>
                <a:spcPct val="80000"/>
              </a:lnSpc>
            </a:pPr>
            <a:r>
              <a:rPr lang="en-US" sz="2300" dirty="0">
                <a:latin typeface="Courier New" panose="02070309020205020404" pitchFamily="49" charset="0"/>
                <a:cs typeface="Courier New" panose="02070309020205020404" pitchFamily="49" charset="0"/>
              </a:rPr>
              <a:t>}</a:t>
            </a:r>
          </a:p>
        </p:txBody>
      </p:sp>
      <p:sp>
        <p:nvSpPr>
          <p:cNvPr id="9" name="Rectangular Callout 8"/>
          <p:cNvSpPr/>
          <p:nvPr/>
        </p:nvSpPr>
        <p:spPr>
          <a:xfrm>
            <a:off x="78725" y="3698237"/>
            <a:ext cx="4515051" cy="1280160"/>
          </a:xfrm>
          <a:prstGeom prst="wedgeRectCallout">
            <a:avLst>
              <a:gd name="adj1" fmla="val 63396"/>
              <a:gd name="adj2" fmla="val 12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This allows us to interpret the same data in a different way.</a:t>
            </a:r>
          </a:p>
          <a:p>
            <a:pPr algn="ctr"/>
            <a:r>
              <a:rPr lang="en-US" sz="2800" dirty="0"/>
              <a:t>(</a:t>
            </a:r>
            <a:r>
              <a:rPr lang="en-US" sz="2800" dirty="0" err="1"/>
              <a:t>int</a:t>
            </a:r>
            <a:r>
              <a:rPr lang="en-US" sz="2800" dirty="0"/>
              <a:t> *) changes the type.</a:t>
            </a:r>
          </a:p>
        </p:txBody>
      </p:sp>
      <p:sp>
        <p:nvSpPr>
          <p:cNvPr id="10" name="Rectangular Callout 9"/>
          <p:cNvSpPr/>
          <p:nvPr/>
        </p:nvSpPr>
        <p:spPr>
          <a:xfrm>
            <a:off x="69491" y="5125076"/>
            <a:ext cx="4515051" cy="1280160"/>
          </a:xfrm>
          <a:prstGeom prst="wedgeRectCallout">
            <a:avLst>
              <a:gd name="adj1" fmla="val 65249"/>
              <a:gd name="adj2" fmla="val -29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Same numbers printed out as what is printed out in </a:t>
            </a:r>
            <a:r>
              <a:rPr lang="en-US" sz="2800" dirty="0" err="1"/>
              <a:t>gdb</a:t>
            </a:r>
            <a:r>
              <a:rPr lang="en-US" sz="2800" dirty="0"/>
              <a:t> with command </a:t>
            </a:r>
            <a:r>
              <a:rPr lang="en-US" sz="2800" i="1" dirty="0"/>
              <a:t>x/20dw f</a:t>
            </a:r>
            <a:r>
              <a:rPr lang="en-US" sz="2800" dirty="0"/>
              <a:t> </a:t>
            </a:r>
          </a:p>
        </p:txBody>
      </p:sp>
      <p:sp>
        <p:nvSpPr>
          <p:cNvPr id="11" name="TextBox 10"/>
          <p:cNvSpPr txBox="1"/>
          <p:nvPr/>
        </p:nvSpPr>
        <p:spPr>
          <a:xfrm>
            <a:off x="60253" y="64658"/>
            <a:ext cx="4515051" cy="3539430"/>
          </a:xfrm>
          <a:prstGeom prst="rect">
            <a:avLst/>
          </a:prstGeom>
          <a:noFill/>
        </p:spPr>
        <p:txBody>
          <a:bodyPr wrap="square" rtlCol="0">
            <a:spAutoFit/>
          </a:bodyPr>
          <a:lstStyle/>
          <a:p>
            <a:r>
              <a:rPr lang="en-US" sz="2800" dirty="0"/>
              <a:t>Questions:</a:t>
            </a:r>
          </a:p>
          <a:p>
            <a:pPr marL="457200" indent="-457200">
              <a:buFont typeface="Arial" panose="020B0604020202020204" pitchFamily="34" charset="0"/>
              <a:buChar char="•"/>
            </a:pPr>
            <a:r>
              <a:rPr lang="en-US" sz="2800" spc="-100" dirty="0"/>
              <a:t>Is “type” information saved in memory? </a:t>
            </a:r>
          </a:p>
          <a:p>
            <a:pPr marL="457200" indent="-457200">
              <a:buFont typeface="Arial" panose="020B0604020202020204" pitchFamily="34" charset="0"/>
              <a:buChar char="•"/>
            </a:pPr>
            <a:r>
              <a:rPr lang="en-US" sz="2800" spc="-100" dirty="0"/>
              <a:t>If it is saved, why changing types is allowed?</a:t>
            </a:r>
          </a:p>
          <a:p>
            <a:pPr marL="457200" indent="-457200">
              <a:buFont typeface="Arial" panose="020B0604020202020204" pitchFamily="34" charset="0"/>
              <a:buChar char="•"/>
            </a:pPr>
            <a:r>
              <a:rPr lang="en-US" sz="2800" spc="-100" dirty="0"/>
              <a:t>If it is not, how CPU knows the correct way to interpret the data? (ADD vs. FADD)</a:t>
            </a:r>
          </a:p>
        </p:txBody>
      </p:sp>
    </p:spTree>
    <p:extLst>
      <p:ext uri="{BB962C8B-B14F-4D97-AF65-F5344CB8AC3E}">
        <p14:creationId xmlns:p14="http://schemas.microsoft.com/office/powerpoint/2010/main" val="221070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244"/>
            <a:ext cx="10515600" cy="847658"/>
          </a:xfrm>
        </p:spPr>
        <p:txBody>
          <a:bodyPr/>
          <a:lstStyle/>
          <a:p>
            <a:r>
              <a:rPr lang="en-US" dirty="0"/>
              <a:t>Binary vs. text</a:t>
            </a:r>
          </a:p>
        </p:txBody>
      </p:sp>
      <p:sp>
        <p:nvSpPr>
          <p:cNvPr id="3" name="Content Placeholder 2"/>
          <p:cNvSpPr>
            <a:spLocks noGrp="1"/>
          </p:cNvSpPr>
          <p:nvPr>
            <p:ph idx="1"/>
          </p:nvPr>
        </p:nvSpPr>
        <p:spPr>
          <a:xfrm>
            <a:off x="308008" y="952902"/>
            <a:ext cx="11771697" cy="5224061"/>
          </a:xfrm>
        </p:spPr>
        <p:txBody>
          <a:bodyPr/>
          <a:lstStyle/>
          <a:p>
            <a:pPr marL="0" indent="0">
              <a:buNone/>
            </a:pP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a="123", b="234";</a:t>
            </a:r>
          </a:p>
          <a:p>
            <a:pPr marL="0" indent="0">
              <a:buNone/>
            </a:pPr>
            <a:r>
              <a:rPr lang="en-US" sz="2400" dirty="0">
                <a:latin typeface="Courier New" panose="02070309020205020404" pitchFamily="49" charset="0"/>
                <a:cs typeface="Courier New" panose="02070309020205020404" pitchFamily="49" charset="0"/>
              </a:rPr>
              <a:t>c=</a:t>
            </a:r>
            <a:r>
              <a:rPr lang="en-US" sz="2400" dirty="0" err="1">
                <a:latin typeface="Courier New" panose="02070309020205020404" pitchFamily="49" charset="0"/>
                <a:cs typeface="Courier New" panose="02070309020205020404" pitchFamily="49" charset="0"/>
              </a:rPr>
              <a:t>a+b</a:t>
            </a:r>
            <a:r>
              <a:rPr lang="en-US" sz="2400" dirty="0">
                <a:latin typeface="Courier New" panose="02070309020205020404" pitchFamily="49" charset="0"/>
                <a:cs typeface="Courier New" panose="02070309020205020404" pitchFamily="49" charset="0"/>
              </a:rPr>
              <a:t>;  /* is C 357?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a=123, b=234;</a:t>
            </a:r>
          </a:p>
          <a:p>
            <a:pPr marL="0" indent="0">
              <a:buNone/>
            </a:pPr>
            <a:r>
              <a:rPr lang="en-US" sz="2400" dirty="0">
                <a:latin typeface="Courier New" panose="02070309020205020404" pitchFamily="49" charset="0"/>
                <a:cs typeface="Courier New" panose="02070309020205020404" pitchFamily="49" charset="0"/>
              </a:rPr>
              <a:t>c=</a:t>
            </a:r>
            <a:r>
              <a:rPr lang="en-US" sz="2400" dirty="0" err="1">
                <a:latin typeface="Courier New" panose="02070309020205020404" pitchFamily="49" charset="0"/>
                <a:cs typeface="Courier New" panose="02070309020205020404" pitchFamily="49" charset="0"/>
              </a:rPr>
              <a:t>a+b</a:t>
            </a:r>
            <a:r>
              <a:rPr lang="en-US" sz="2400" dirty="0">
                <a:latin typeface="Courier New" panose="02070309020205020404" pitchFamily="49" charset="0"/>
                <a:cs typeface="Courier New" panose="02070309020205020404" pitchFamily="49" charset="0"/>
              </a:rPr>
              <a:t>;  /* is C 357? */</a:t>
            </a:r>
          </a:p>
          <a:p>
            <a:pPr marL="0" indent="0">
              <a:buNone/>
            </a:pPr>
            <a:endParaRPr lang="en-US" dirty="0"/>
          </a:p>
          <a:p>
            <a:r>
              <a:rPr lang="en-US" dirty="0"/>
              <a:t>Write a C program that saves 10 million integers into a file. Write another C program that reads the integers out from the file into an array.</a:t>
            </a:r>
          </a:p>
          <a:p>
            <a:pPr lvl="1"/>
            <a:r>
              <a:rPr lang="en-US" dirty="0"/>
              <a:t>Do you save text or binary into the file?</a:t>
            </a:r>
          </a:p>
          <a:p>
            <a:pPr lvl="1"/>
            <a:r>
              <a:rPr lang="en-US" dirty="0"/>
              <a:t>Saving text into the file:  takes much more time to read/write, uses much more space, lacks uniformity (difficult to calculate the count, difficult to calculate the offset of a particular value).</a:t>
            </a:r>
          </a:p>
          <a:p>
            <a:pPr marL="0" indent="0">
              <a:buNone/>
            </a:pPr>
            <a:endParaRPr lang="en-US" dirty="0"/>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a:t>Prof. Ding, Xiaoning. Spring 2021. Protected content. </a:t>
            </a:r>
          </a:p>
        </p:txBody>
      </p:sp>
    </p:spTree>
    <p:extLst>
      <p:ext uri="{BB962C8B-B14F-4D97-AF65-F5344CB8AC3E}">
        <p14:creationId xmlns:p14="http://schemas.microsoft.com/office/powerpoint/2010/main" val="120514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9621</TotalTime>
  <Words>8014</Words>
  <Application>Microsoft Office PowerPoint</Application>
  <PresentationFormat>Widescreen</PresentationFormat>
  <Paragraphs>1216</Paragraphs>
  <Slides>63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Calibri Light</vt:lpstr>
      <vt:lpstr>Courier New</vt:lpstr>
      <vt:lpstr>Lucida Fax</vt:lpstr>
      <vt:lpstr>Times New Roman</vt:lpstr>
      <vt:lpstr>Verdana</vt:lpstr>
      <vt:lpstr>Office Theme</vt:lpstr>
      <vt:lpstr>CS 288 Intensive Programming in Linux</vt:lpstr>
      <vt:lpstr>Understand your data in memory</vt:lpstr>
      <vt:lpstr>Bit string: a stream of 0s and 1s.</vt:lpstr>
      <vt:lpstr>Bit 1 vs. char ‘1’ vs. integer 1 vs. floating point 1 </vt:lpstr>
      <vt:lpstr>Binary data in memory (explore using gdb)</vt:lpstr>
      <vt:lpstr>Binary data in memory (explore using gdb)</vt:lpstr>
      <vt:lpstr>Binary data in memory (explore using gdb)</vt:lpstr>
      <vt:lpstr>PowerPoint Presentation</vt:lpstr>
      <vt:lpstr>Binary vs. text</vt:lpstr>
      <vt:lpstr>Let’s explore how a structure is saved in memory</vt:lpstr>
      <vt:lpstr>Structure saved in memory</vt:lpstr>
      <vt:lpstr>Accessing data if you know address and type</vt:lpstr>
      <vt:lpstr>Let’s explore how 2D and 3D arrays are saved in memory</vt:lpstr>
      <vt:lpstr>Let’s explore how 2D and 3D arrays are saved in memory</vt:lpstr>
      <vt:lpstr>Data in 2D array used as that in a 1D array</vt:lpstr>
      <vt:lpstr>Data in 2D array used as that in a 1D array</vt:lpstr>
      <vt:lpstr>Your turn to explore how 3D arrays are saved in memory</vt:lpstr>
      <vt:lpstr>Data in 3D array used as that in a 1D array</vt:lpstr>
      <vt:lpstr>How is binary data “translated” into different types of values?</vt:lpstr>
      <vt:lpstr>How does a char/integer use the bits</vt:lpstr>
      <vt:lpstr>Floating-Point Representation in Computer</vt:lpstr>
      <vt:lpstr>PowerPoint Presentation</vt:lpstr>
      <vt:lpstr>PowerPoint Presentation</vt:lpstr>
      <vt:lpstr>Bitwise operations</vt:lpstr>
      <vt:lpstr>Bit string and bitwise operations for processing raw data</vt:lpstr>
      <vt:lpstr>Bitwise operators</vt:lpstr>
      <vt:lpstr>Bitwise operators</vt:lpstr>
      <vt:lpstr>Examples</vt:lpstr>
      <vt:lpstr>Bit masks:   0s -- mask-off     1s – show through </vt:lpstr>
      <vt:lpstr>Examples</vt:lpstr>
      <vt:lpstr>Examples</vt:lpstr>
      <vt:lpstr>Shortcut assignment operators</vt:lpstr>
      <vt:lpstr>PowerPoint Presentation</vt:lpstr>
      <vt:lpstr>PowerPoint Presentation</vt:lpstr>
      <vt:lpstr>PowerPoint Presentation</vt:lpstr>
      <vt:lpstr>PowerPoint Presentation</vt:lpstr>
      <vt:lpstr>Processing bit strings: radix sort as an example</vt:lpstr>
      <vt:lpstr>Sorting algorithms</vt:lpstr>
      <vt:lpstr>Bucket sort</vt:lpstr>
      <vt:lpstr>Radix Sort: bucket sort on every 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Radix-sort unsigned integers</vt:lpstr>
      <vt:lpstr>Radix-sort integers with signs</vt:lpstr>
      <vt:lpstr>Radix Sort IEEE Floats/Doubles</vt:lpstr>
      <vt:lpstr>Observations</vt:lpstr>
      <vt:lpstr>Observations</vt:lpstr>
      <vt:lpstr>What if there are non-negative numbers and negative numbers?</vt:lpstr>
      <vt:lpstr>PowerPoint Presentation</vt:lpstr>
      <vt:lpstr>PowerPoint Presentation</vt:lpstr>
      <vt:lpstr>Radix-sort float point numbers</vt:lpstr>
      <vt:lpstr>Radix-sort float point numbers</vt:lpstr>
      <vt:lpstr>Other info about radix sort</vt:lpstr>
      <vt:lpstr>Radix sort for any radix values</vt:lpstr>
      <vt:lpstr>Radix sort of decimal numbers</vt:lpstr>
      <vt:lpstr>RadixSorting Strings</vt:lpstr>
      <vt:lpstr>Radix and bit masks when sorting binary data</vt:lpstr>
      <vt:lpstr>Radix sort algorithm in a general form</vt:lpstr>
      <vt:lpstr>Not magic.  It provably works.</vt:lpstr>
    </vt:vector>
  </TitlesOfParts>
  <Company>NJIT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288 Intensive Programming</dc:title>
  <dc:creator>Ding, Xiaoning</dc:creator>
  <cp:lastModifiedBy>Xiaoning Ding</cp:lastModifiedBy>
  <cp:revision>270</cp:revision>
  <dcterms:created xsi:type="dcterms:W3CDTF">2018-01-25T00:39:40Z</dcterms:created>
  <dcterms:modified xsi:type="dcterms:W3CDTF">2021-04-06T13:55:42Z</dcterms:modified>
</cp:coreProperties>
</file>