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311" r:id="rId2"/>
    <p:sldId id="374" r:id="rId3"/>
    <p:sldId id="434" r:id="rId4"/>
    <p:sldId id="422" r:id="rId5"/>
    <p:sldId id="423" r:id="rId6"/>
    <p:sldId id="435" r:id="rId7"/>
    <p:sldId id="375" r:id="rId8"/>
    <p:sldId id="436" r:id="rId9"/>
    <p:sldId id="424" r:id="rId10"/>
    <p:sldId id="437" r:id="rId11"/>
    <p:sldId id="438" r:id="rId12"/>
    <p:sldId id="429" r:id="rId13"/>
    <p:sldId id="439" r:id="rId14"/>
    <p:sldId id="440" r:id="rId15"/>
    <p:sldId id="430" r:id="rId16"/>
    <p:sldId id="441" r:id="rId17"/>
    <p:sldId id="442" r:id="rId18"/>
    <p:sldId id="350" r:id="rId19"/>
    <p:sldId id="331" r:id="rId20"/>
    <p:sldId id="260" r:id="rId21"/>
    <p:sldId id="432" r:id="rId22"/>
    <p:sldId id="433" r:id="rId23"/>
    <p:sldId id="359" r:id="rId24"/>
    <p:sldId id="334" r:id="rId25"/>
    <p:sldId id="275" r:id="rId26"/>
    <p:sldId id="315" r:id="rId27"/>
    <p:sldId id="316" r:id="rId28"/>
    <p:sldId id="274" r:id="rId29"/>
    <p:sldId id="279" r:id="rId30"/>
    <p:sldId id="369" r:id="rId31"/>
    <p:sldId id="370" r:id="rId32"/>
    <p:sldId id="371" r:id="rId33"/>
    <p:sldId id="372" r:id="rId34"/>
    <p:sldId id="373" r:id="rId35"/>
    <p:sldId id="42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426" r:id="rId46"/>
    <p:sldId id="385" r:id="rId47"/>
    <p:sldId id="428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4" r:id="rId59"/>
    <p:sldId id="405" r:id="rId60"/>
    <p:sldId id="406" r:id="rId61"/>
    <p:sldId id="407" r:id="rId62"/>
    <p:sldId id="408" r:id="rId63"/>
    <p:sldId id="409" r:id="rId64"/>
    <p:sldId id="410" r:id="rId65"/>
    <p:sldId id="427" r:id="rId66"/>
    <p:sldId id="411" r:id="rId67"/>
    <p:sldId id="416" r:id="rId68"/>
    <p:sldId id="431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ning Ding" initials="XD" lastIdx="1" clrIdx="0">
    <p:extLst>
      <p:ext uri="{19B8F6BF-5375-455C-9EA6-DF929625EA0E}">
        <p15:presenceInfo xmlns:p15="http://schemas.microsoft.com/office/powerpoint/2012/main" userId="S::xiaoning.ding@njit.edu::c41e8be8-5628-4ba5-a182-9db38edc79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8398-974A-48A6-9C8B-0BE88BE169FA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E4399-0458-46D2-AA26-F74BCDA9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554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CF222-EC73-4455-A7B7-1C7747FCD0F0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217D4-D68E-4B6C-93A1-B29959612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41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Prof. Ding, Xiaoning. Spring 2021. Protected content.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10/23/2020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Prof. Ding, Xiaoning. Spring 2021. Protected content.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18639-E4AE-4469-8BAC-0667D554DB2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Instructor:</a:t>
            </a:r>
          </a:p>
          <a:p>
            <a:r>
              <a:rPr lang="en-US" altLang="en-US"/>
              <a:t>Often multiple variables must be passed from one function to another, and often these variables have different data types.  Thus it is useful to have a container to store various types of variables in.  Structs allow the programmer to do just that.</a:t>
            </a:r>
          </a:p>
        </p:txBody>
      </p:sp>
    </p:spTree>
    <p:extLst>
      <p:ext uri="{BB962C8B-B14F-4D97-AF65-F5344CB8AC3E}">
        <p14:creationId xmlns:p14="http://schemas.microsoft.com/office/powerpoint/2010/main" val="3240975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6F65F3E-5B39-4404-A381-FECAF73123A1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A680D52-7C3A-4D1D-BC17-C78D827645C2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C684C1C-C46E-4E95-BDD4-26AC3EF5488F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161D09D-F1EF-4E9E-8661-F25F28478C3B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464EBA-5310-4B1B-AB56-C54E43CF0F82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C50BC4E-EECE-4CB9-A675-752305C48348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0841A3-429E-477C-A9C2-4099A246E559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640810A-6C52-4422-BF80-F6F1784BBC8D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2600BCE-D00A-419A-AAFD-B21C6804642F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018C603-E6A2-4BC3-B201-C1661F776ED8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750B2B6-6E73-4626-B72F-A89DF5B9900C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1B834D0-3029-4088-8DFC-AD4496532EA8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3370968-532E-4652-A32D-14DD11F0FC13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4F9FEA-7573-45D8-9A2F-8181F2601BEE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DC6AD74-AD8E-437E-87B2-BCA79B76B242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22236F0-BD5F-4257-ADF8-DB1DDDD53F08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D165597-8C91-4469-8052-BA76ED514144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1490B88-5AE3-4F0F-838E-E1BBD63ACBBC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D4B3E6B-E0F3-4572-ADCF-CB0E53690787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C78E367-80BC-4F14-99DB-63CC7F44528F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46E789A-5660-4159-9BF4-947DA753929E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6135C41-650A-43CE-BA08-26847D1716D4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B26EB29-A0C8-40BE-8681-94AD6372F64C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6A61826-3A42-4650-B685-2539F33AF4C0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670FDFA-D5EE-4B47-B567-ADCAC5CEDCFA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C3FB7ED-7740-41EB-B344-38C40264554E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2AC07D8-CBE4-4E98-A004-1D3C260DCF04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3ECE3DF-836C-4B91-A712-E403582F706A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CFAF0D2-2343-4A60-9271-B0A071303959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9176454-A797-45E6-A739-F75FD9D981D6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BDAD307-3356-4CE2-955B-6F1A2C31FB11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96EA67-2846-4B3C-942A-BB91F73C3801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9456550-40BC-4CB9-9A56-3B924829FE94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14DBB41-36CF-4AB7-A732-888F290516A2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29991BB-0CCC-412A-836C-8274EA72E0C4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9DA997-38C0-4C7A-A77E-0BA1D0BEFF36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BD5FDF6-8BF6-420A-BD01-8B1627CB2A46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49F0AEE-4C8C-4126-938F-4F9DF893B6FF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84FC2E-7CDC-42A4-93EC-93381BA6C708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467774-024B-49A6-AFAC-D03C8A11112C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A041D43-5D5D-401E-939A-785C5AE60169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2220A18-06FF-4EF7-857E-3AA22FDF4383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170179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415D742-D815-4897-996F-D8D6D9B25344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303107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EDB0DA1-1CA8-4A3B-9940-5B84EC730E3C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56A7A0-0299-4F39-B32B-844A59CC70BC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E5B339C-1660-4733-8866-7008FAC2875D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3029-AE2C-4430-8693-4588CE6D2A5F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E50A-1DFA-4BEA-9E66-15E1E2495F73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BBA3-73AE-40B3-8656-7CDEC665C0F2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6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EFF0-353B-460E-BDF9-2A3792B74AE4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0531-D3CE-4650-A12B-31FD15EFB66C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1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B6B6-1F03-422D-819A-0E85775D84CB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777C-99E0-44AD-A96C-9880DB73D24E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5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BC37-640B-45CF-B48D-26E989865EDC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4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B572-E146-41D9-BF1C-127D31F250DD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8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F5C-397D-4A11-8ED9-A0F1EF122C94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3ED0-72DB-4E8E-8691-9031B10223F6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FB7E2-18C4-4A74-A836-2084868B0621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40F2-33DA-46E1-85B1-155442EB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3601"/>
            <a:ext cx="7620000" cy="1470025"/>
          </a:xfrm>
        </p:spPr>
        <p:txBody>
          <a:bodyPr/>
          <a:lstStyle/>
          <a:p>
            <a:r>
              <a:rPr lang="en-US" dirty="0"/>
              <a:t>CS 288 Intensive Programming in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Professor Ding, Xiaoning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6457890"/>
            <a:ext cx="967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This content may NOT be uploaded, shared, or distributed, as it is protected.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0618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2704336"/>
            <a:ext cx="4789371" cy="924660"/>
          </a:xfrm>
        </p:spPr>
        <p:txBody>
          <a:bodyPr/>
          <a:lstStyle/>
          <a:p>
            <a:r>
              <a:rPr lang="en-US" dirty="0"/>
              <a:t>Traverse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3551721"/>
            <a:ext cx="10583779" cy="2625241"/>
          </a:xfrm>
        </p:spPr>
        <p:txBody>
          <a:bodyPr>
            <a:normAutofit/>
          </a:bodyPr>
          <a:lstStyle/>
          <a:p>
            <a:r>
              <a:rPr lang="en-US" sz="3200" dirty="0"/>
              <a:t>Start from the head pointer.</a:t>
            </a:r>
          </a:p>
          <a:p>
            <a:r>
              <a:rPr lang="en-US" sz="3200" dirty="0"/>
              <a:t>Proceed following the next pointers of nodes.</a:t>
            </a:r>
          </a:p>
          <a:p>
            <a:r>
              <a:rPr lang="en-US" sz="3200" dirty="0"/>
              <a:t>Stop when the last node is reached.</a:t>
            </a:r>
          </a:p>
          <a:p>
            <a:pPr lvl="1"/>
            <a:r>
              <a:rPr lang="en-US" sz="2800" dirty="0"/>
              <a:t>Last node: next pointer is NULL, or pointed by the tail pointer.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0EF7-99B8-47BB-92C2-D3CCA343E593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644" y="345505"/>
            <a:ext cx="11059428" cy="2179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=head;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!=NULL) {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("id: %d\t name:%s\n",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-&gt;id,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-&gt;name);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411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59"/>
            <a:ext cx="10515600" cy="934286"/>
          </a:xfrm>
        </p:spPr>
        <p:txBody>
          <a:bodyPr/>
          <a:lstStyle/>
          <a:p>
            <a:r>
              <a:rPr lang="en-US" dirty="0"/>
              <a:t>Adding a node to a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C6E4-5506-4F04-8D89-FAAC2F31FDF3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204944" y="173302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5344" y="1733022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87958" y="2014386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head;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1597794" y="1997006"/>
            <a:ext cx="99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204944" y="289982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95344" y="2899829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1680944" y="321442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95015" y="3197044"/>
            <a:ext cx="137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b;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58920" y="3847945"/>
            <a:ext cx="3445160" cy="9483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b-&gt;next = head;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b;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 flipV="1">
            <a:off x="2858704" y="2342622"/>
            <a:ext cx="587140" cy="74750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1597794" y="2449542"/>
            <a:ext cx="886590" cy="63856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55200" y="4822126"/>
            <a:ext cx="5533725" cy="506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of the operations is important 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22676" y="5366411"/>
            <a:ext cx="3284203" cy="9483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b-&gt;next = ?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116479" y="173302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06879" y="1733022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3581400" y="2014386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65740" y="2963569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'\0'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3832729" y="2871236"/>
            <a:ext cx="653130" cy="707886"/>
            <a:chOff x="3853749" y="2871236"/>
            <a:chExt cx="653130" cy="707886"/>
          </a:xfrm>
        </p:grpSpPr>
        <p:cxnSp>
          <p:nvCxnSpPr>
            <p:cNvPr id="28" name="Straight Arrow Connector 27"/>
            <p:cNvCxnSpPr>
              <a:stCxn id="25" idx="3"/>
            </p:cNvCxnSpPr>
            <p:nvPr/>
          </p:nvCxnSpPr>
          <p:spPr>
            <a:xfrm flipV="1">
              <a:off x="3853749" y="3197044"/>
              <a:ext cx="653130" cy="2813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949829" y="2871236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?</a:t>
              </a:r>
              <a:endParaRPr lang="en-US" b="1" dirty="0"/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1482422" y="877965"/>
            <a:ext cx="3634057" cy="625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/>
              <a:t>adding to the front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708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7" grpId="0" uiExpand="1" build="allAtOnce" animBg="1"/>
      <p:bldP spid="18" grpId="0" animBg="1"/>
      <p:bldP spid="19" grpId="0" animBg="1"/>
      <p:bldP spid="19" grpId="1" animBg="1"/>
      <p:bldP spid="20" grpId="0"/>
      <p:bldP spid="21" grpId="0" uiExpand="1" build="allAtOnce" animBg="1"/>
      <p:bldP spid="25" grpId="0"/>
      <p:bldP spid="2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59"/>
            <a:ext cx="10515600" cy="934286"/>
          </a:xfrm>
        </p:spPr>
        <p:txBody>
          <a:bodyPr/>
          <a:lstStyle/>
          <a:p>
            <a:r>
              <a:rPr lang="en-US" dirty="0"/>
              <a:t>Adding a node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422" y="877965"/>
            <a:ext cx="3634057" cy="6256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adding to the front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50BD-2D47-4641-9BC5-28F59EC02945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204944" y="173302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5344" y="1733022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87958" y="2014386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head;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204944" y="289982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95344" y="2899829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1680944" y="321442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95015" y="3197044"/>
            <a:ext cx="137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b;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58920" y="3847945"/>
            <a:ext cx="3445160" cy="9483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b-&gt;next = head;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b;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 flipV="1">
            <a:off x="2858704" y="2342622"/>
            <a:ext cx="587140" cy="74750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1597794" y="2449542"/>
            <a:ext cx="886590" cy="63856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55200" y="4822126"/>
            <a:ext cx="5533725" cy="506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of the operations is important 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22676" y="5366411"/>
            <a:ext cx="3284203" cy="9483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b-&gt;next = ?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116479" y="173302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06879" y="1733022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3581400" y="2014386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65740" y="2963569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'\0'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3832729" y="2871236"/>
            <a:ext cx="653130" cy="707886"/>
            <a:chOff x="3853749" y="2871236"/>
            <a:chExt cx="653130" cy="707886"/>
          </a:xfrm>
        </p:grpSpPr>
        <p:cxnSp>
          <p:nvCxnSpPr>
            <p:cNvPr id="28" name="Straight Arrow Connector 27"/>
            <p:cNvCxnSpPr>
              <a:stCxn id="25" idx="3"/>
            </p:cNvCxnSpPr>
            <p:nvPr/>
          </p:nvCxnSpPr>
          <p:spPr>
            <a:xfrm flipV="1">
              <a:off x="3853749" y="3197044"/>
              <a:ext cx="653130" cy="2813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949829" y="2871236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?</a:t>
              </a:r>
              <a:endParaRPr lang="en-US" b="1" dirty="0"/>
            </a:p>
          </p:txBody>
        </p:sp>
      </p:grp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8978498" y="16922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368898" y="1692206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V="1">
            <a:off x="7371348" y="2013940"/>
            <a:ext cx="99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0890033" y="16922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280433" y="1692206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V="1">
            <a:off x="9354954" y="197357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7371348" y="860238"/>
            <a:ext cx="4312117" cy="625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Inserting into the middle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85617" y="1503876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a;</a:t>
            </a: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9892898" y="297632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9283298" y="2976328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7082969" y="3273543"/>
            <a:ext cx="137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b;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853694" y="3040068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'\0'</a:t>
            </a:r>
            <a:endParaRPr lang="en-US" b="1" dirty="0"/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V="1">
            <a:off x="8368898" y="331204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7371348" y="4295512"/>
            <a:ext cx="4227092" cy="10607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b-&gt;next = a-&gt;next;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a-&gt;next = b;</a:t>
            </a: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 flipV="1">
            <a:off x="10175238" y="2342622"/>
            <a:ext cx="366464" cy="86200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9270363" y="2233643"/>
            <a:ext cx="295275" cy="74005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58944" y="5426994"/>
            <a:ext cx="404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Consider a-&gt;next as a "head pointer" to the rest of the list.</a:t>
            </a:r>
          </a:p>
        </p:txBody>
      </p:sp>
    </p:spTree>
    <p:extLst>
      <p:ext uri="{BB962C8B-B14F-4D97-AF65-F5344CB8AC3E}">
        <p14:creationId xmlns:p14="http://schemas.microsoft.com/office/powerpoint/2010/main" val="214661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/>
      <p:bldP spid="43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 descr="Large confetti"/>
          <p:cNvSpPr>
            <a:spLocks noGrp="1"/>
          </p:cNvSpPr>
          <p:nvPr>
            <p:ph type="title"/>
          </p:nvPr>
        </p:nvSpPr>
        <p:spPr>
          <a:xfrm>
            <a:off x="838200" y="154870"/>
            <a:ext cx="10515600" cy="74111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Deleting a node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CC656B07-ED0E-4367-BA69-A260D90C3C77}" type="slidenum">
              <a:rPr lang="en-US" altLang="en-US" sz="1400">
                <a:solidFill>
                  <a:schemeClr val="bg1"/>
                </a:solidFill>
              </a:rPr>
              <a:pPr eaLnBrk="1" hangingPunct="1"/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9796-602B-412B-900D-DDE517674332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4087813" y="153222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78213" y="1532224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V="1">
            <a:off x="2480663" y="1853958"/>
            <a:ext cx="99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999348" y="153222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389748" y="1532224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V="1">
            <a:off x="4464269" y="18135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94932" y="1343894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a;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7936984" y="15309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327384" y="1530987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V="1">
            <a:off x="6412984" y="18135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74715" y="1089231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03706" y="1062972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a-&gt;next-&gt;next;</a:t>
            </a:r>
          </a:p>
        </p:txBody>
      </p:sp>
      <p:sp>
        <p:nvSpPr>
          <p:cNvPr id="4" name="Cross 3"/>
          <p:cNvSpPr/>
          <p:nvPr/>
        </p:nvSpPr>
        <p:spPr>
          <a:xfrm rot="2708048">
            <a:off x="5599118" y="1391203"/>
            <a:ext cx="895149" cy="889167"/>
          </a:xfrm>
          <a:prstGeom prst="plus">
            <a:avLst>
              <a:gd name="adj" fmla="val 4237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V="1">
            <a:off x="4806248" y="2116654"/>
            <a:ext cx="604061" cy="107502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4464269" y="1918687"/>
            <a:ext cx="0" cy="76676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4464269" y="2685449"/>
            <a:ext cx="32004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V="1">
            <a:off x="7665655" y="2140586"/>
            <a:ext cx="0" cy="54864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2483318" y="3647203"/>
            <a:ext cx="6006163" cy="20431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a-&gt;next;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a-&gt;next = a-&gt;next-&gt;next;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6889" y="297346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64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36" grpId="0"/>
      <p:bldP spid="4" grpId="0" animBg="1"/>
      <p:bldP spid="37" grpId="0" animBg="1"/>
      <p:bldP spid="41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 descr="Large confetti"/>
          <p:cNvSpPr>
            <a:spLocks noGrp="1"/>
          </p:cNvSpPr>
          <p:nvPr>
            <p:ph type="title"/>
          </p:nvPr>
        </p:nvSpPr>
        <p:spPr>
          <a:xfrm>
            <a:off x="7632833" y="725083"/>
            <a:ext cx="4427622" cy="713101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Deleting the first node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CC656B07-ED0E-4367-BA69-A260D90C3C77}" type="slidenum">
              <a:rPr lang="en-US" altLang="en-US" sz="1400">
                <a:solidFill>
                  <a:schemeClr val="bg1"/>
                </a:solidFill>
              </a:rPr>
              <a:pPr eaLnBrk="1" hangingPunct="1"/>
              <a:t>14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1256-3BAA-44C5-A803-DB454F010D08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2470771" y="153222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61171" y="1532224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V="1">
            <a:off x="863621" y="1853958"/>
            <a:ext cx="99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4382306" y="153222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772706" y="1532224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V="1">
            <a:off x="2847227" y="18135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890" y="1343894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a;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6319942" y="15309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710342" y="1530987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V="1">
            <a:off x="4795942" y="18135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57673" y="1089231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86664" y="1062972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a-&gt;next-&gt;next;</a:t>
            </a:r>
          </a:p>
        </p:txBody>
      </p:sp>
      <p:sp>
        <p:nvSpPr>
          <p:cNvPr id="4" name="Cross 3"/>
          <p:cNvSpPr/>
          <p:nvPr/>
        </p:nvSpPr>
        <p:spPr>
          <a:xfrm rot="2708048">
            <a:off x="3982076" y="1391203"/>
            <a:ext cx="895149" cy="889167"/>
          </a:xfrm>
          <a:prstGeom prst="plus">
            <a:avLst>
              <a:gd name="adj" fmla="val 4237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V="1">
            <a:off x="3189206" y="2116654"/>
            <a:ext cx="604061" cy="107502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847227" y="1918687"/>
            <a:ext cx="0" cy="76676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2847227" y="2685449"/>
            <a:ext cx="32004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V="1">
            <a:off x="6048613" y="2140586"/>
            <a:ext cx="0" cy="54864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93022" y="3647203"/>
            <a:ext cx="6006163" cy="20431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a-&gt;next;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a-&gt;next = a-&gt;next-&gt;next;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9847" y="297346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  <a:endParaRPr lang="en-US" sz="20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760637" y="1622209"/>
            <a:ext cx="4027897" cy="20431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head;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 = head-&gt;next;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</a:p>
        </p:txBody>
      </p:sp>
      <p:sp>
        <p:nvSpPr>
          <p:cNvPr id="43" name="Title 1" descr="Large confetti"/>
          <p:cNvSpPr txBox="1">
            <a:spLocks/>
          </p:cNvSpPr>
          <p:nvPr/>
        </p:nvSpPr>
        <p:spPr>
          <a:xfrm>
            <a:off x="7741387" y="4029873"/>
            <a:ext cx="4427622" cy="713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+mn-lt"/>
              </a:rPr>
              <a:t>Deleting the last node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9348807" y="4770623"/>
            <a:ext cx="921351" cy="9773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42" grpId="0" animBg="1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8" y="143744"/>
            <a:ext cx="10737783" cy="1001662"/>
          </a:xfrm>
        </p:spPr>
        <p:txBody>
          <a:bodyPr>
            <a:normAutofit/>
          </a:bodyPr>
          <a:lstStyle/>
          <a:p>
            <a:r>
              <a:rPr lang="en-US" dirty="0"/>
              <a:t>Inserting/deleting a node: what to notice?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9784"/>
            <a:ext cx="9884343" cy="5066565"/>
          </a:xfrm>
        </p:spPr>
        <p:txBody>
          <a:bodyPr>
            <a:normAutofit/>
          </a:bodyPr>
          <a:lstStyle/>
          <a:p>
            <a:r>
              <a:rPr lang="en-US" sz="3200" dirty="0"/>
              <a:t>Check whether the node is to be added to (deleted from) the front, the middle, or the end of the list.</a:t>
            </a:r>
          </a:p>
          <a:p>
            <a:pPr lvl="1"/>
            <a:r>
              <a:rPr lang="en-US" sz="2800" dirty="0"/>
              <a:t>Different operations for different locations.</a:t>
            </a:r>
          </a:p>
          <a:p>
            <a:r>
              <a:rPr lang="en-US" sz="3200" dirty="0"/>
              <a:t>Avoid losing the pointer pointing to a node</a:t>
            </a:r>
          </a:p>
          <a:p>
            <a:pPr lvl="1"/>
            <a:r>
              <a:rPr lang="en-US" sz="2800" dirty="0"/>
              <a:t>It becomes ``inaccessible'' if there are no pointers points to it.</a:t>
            </a:r>
          </a:p>
          <a:p>
            <a:r>
              <a:rPr lang="en-US" sz="3200" dirty="0"/>
              <a:t>Keep the head pointer and the tail </a:t>
            </a:r>
            <a:r>
              <a:rPr lang="en-US" sz="3200" dirty="0" err="1"/>
              <a:t>poiner</a:t>
            </a:r>
            <a:r>
              <a:rPr lang="en-US" sz="3200" dirty="0"/>
              <a:t> (if you have one) updated.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3B72-8D76-4789-831B-A648924C6EB5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35" y="41183"/>
            <a:ext cx="6283513" cy="1040163"/>
          </a:xfrm>
        </p:spPr>
        <p:txBody>
          <a:bodyPr/>
          <a:lstStyle/>
          <a:p>
            <a:r>
              <a:rPr lang="en-US" dirty="0"/>
              <a:t>Other types of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0774"/>
            <a:ext cx="3973407" cy="5620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Double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60A4-9B15-44A6-86A3-680F46B16CB3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503327" y="265246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3808127" y="2852167"/>
            <a:ext cx="1005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034772" y="264003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6339572" y="285024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10341101" y="265246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3727" y="2652467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0345007" y="2760418"/>
            <a:ext cx="636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'\0'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5425172" y="2640035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9731501" y="2652467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359216" y="293441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8184133" y="28555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18326" y="2196814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 = b;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829641" y="3299394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z-&gt;next = NULL;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563448" y="2283474"/>
            <a:ext cx="1667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b-&gt;next = c;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5934" y="2955345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head;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55355" y="1751481"/>
            <a:ext cx="1364476" cy="891377"/>
            <a:chOff x="1855355" y="1751481"/>
            <a:chExt cx="1364476" cy="891377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1855355" y="1751481"/>
              <a:ext cx="13644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node * a;</a:t>
              </a: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2556788" y="2215504"/>
              <a:ext cx="57697" cy="427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7871322" y="3784316"/>
            <a:ext cx="1619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tail;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8890949" y="3226695"/>
            <a:ext cx="840552" cy="5841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811607" y="2640057"/>
            <a:ext cx="609600" cy="609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9125807" y="2650545"/>
            <a:ext cx="609600" cy="609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284453" y="2650568"/>
            <a:ext cx="609600" cy="609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2246669" y="2768388"/>
            <a:ext cx="636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'\0'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435481" y="1736020"/>
            <a:ext cx="1377300" cy="891377"/>
            <a:chOff x="1855355" y="1751481"/>
            <a:chExt cx="1377300" cy="891377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1855355" y="1751481"/>
              <a:ext cx="13773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node * b;</a:t>
              </a:r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2556788" y="2215504"/>
              <a:ext cx="57697" cy="427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10600" y="1758987"/>
            <a:ext cx="1334020" cy="824600"/>
            <a:chOff x="1854812" y="1818258"/>
            <a:chExt cx="1334020" cy="824600"/>
          </a:xfrm>
        </p:grpSpPr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1854812" y="1818258"/>
              <a:ext cx="13340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node * z;</a:t>
              </a: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2556788" y="2215504"/>
              <a:ext cx="57697" cy="427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7" name="Line 16"/>
          <p:cNvSpPr>
            <a:spLocks noChangeShapeType="1"/>
          </p:cNvSpPr>
          <p:nvPr/>
        </p:nvSpPr>
        <p:spPr bwMode="auto">
          <a:xfrm flipH="1" flipV="1">
            <a:off x="4076137" y="3057117"/>
            <a:ext cx="1005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702045" y="3266896"/>
            <a:ext cx="1697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b-&gt;</a:t>
            </a:r>
            <a:r>
              <a:rPr lang="en-US" altLang="en-US" sz="2400" b="1" dirty="0" err="1">
                <a:solidFill>
                  <a:srgbClr val="C00000"/>
                </a:solidFill>
              </a:rPr>
              <a:t>prev</a:t>
            </a:r>
            <a:r>
              <a:rPr lang="en-US" altLang="en-US" sz="2400" b="1" dirty="0"/>
              <a:t> = a;</a:t>
            </a:r>
            <a:endParaRPr lang="en-US" sz="2400" dirty="0"/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 flipH="1" flipV="1">
            <a:off x="6644372" y="3060979"/>
            <a:ext cx="1005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H="1" flipV="1">
            <a:off x="8388029" y="3057117"/>
            <a:ext cx="10058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35503" y="3257146"/>
            <a:ext cx="2194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</a:t>
            </a:r>
            <a:r>
              <a:rPr lang="en-US" altLang="en-US" sz="2400" b="1" dirty="0" err="1">
                <a:solidFill>
                  <a:srgbClr val="C00000"/>
                </a:solidFill>
              </a:rPr>
              <a:t>prev</a:t>
            </a:r>
            <a:r>
              <a:rPr lang="en-US" altLang="en-US" sz="2400" b="1" dirty="0"/>
              <a:t> = NULL;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54118" y="2459422"/>
            <a:ext cx="443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…</a:t>
            </a:r>
            <a:endParaRPr lang="en-US" b="1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907023" y="3990621"/>
            <a:ext cx="3973407" cy="5620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Circular linked list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808943" y="4733346"/>
            <a:ext cx="10095043" cy="1833874"/>
            <a:chOff x="808943" y="4733346"/>
            <a:chExt cx="10095043" cy="1833874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3686207" y="4973706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V="1">
              <a:off x="3991007" y="5278506"/>
              <a:ext cx="1645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6217652" y="4961274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V="1">
              <a:off x="6522452" y="5266074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9767238" y="4973706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076607" y="4973706"/>
              <a:ext cx="609600" cy="6096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>
              <a:off x="5608052" y="496127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9157638" y="4973706"/>
              <a:ext cx="609600" cy="6096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12006" y="4733346"/>
              <a:ext cx="5854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…</a:t>
              </a:r>
              <a:endParaRPr lang="en-US" b="1" dirty="0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V="1">
              <a:off x="2162207" y="528718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1151199" y="4864059"/>
              <a:ext cx="13644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node * a;</a:t>
              </a:r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4282365" y="4801862"/>
              <a:ext cx="13773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node * b;</a:t>
              </a:r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 flipV="1">
              <a:off x="8282933" y="526082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81407" y="5670405"/>
              <a:ext cx="1691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a-&gt;next = b;</a:t>
              </a:r>
              <a:endParaRPr lang="en-US" sz="2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55778" y="5620633"/>
              <a:ext cx="1648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z-&gt;next = </a:t>
              </a:r>
              <a:r>
                <a:rPr lang="en-US" altLang="en-US" sz="2400" b="1" dirty="0">
                  <a:solidFill>
                    <a:srgbClr val="C00000"/>
                  </a:solidFill>
                </a:rPr>
                <a:t>a</a:t>
              </a:r>
              <a:r>
                <a:rPr lang="en-US" altLang="en-US" sz="2400" b="1" dirty="0"/>
                <a:t>;</a:t>
              </a:r>
              <a:endParaRPr lang="en-US" sz="2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87389" y="5627504"/>
              <a:ext cx="16674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b-&gt;next = c;</a:t>
              </a:r>
              <a:endParaRPr lang="en-US" sz="2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08943" y="5864124"/>
              <a:ext cx="18501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node * head;</a:t>
              </a: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 flipV="1">
              <a:off x="2100863" y="5620632"/>
              <a:ext cx="977208" cy="2866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97459" y="6105555"/>
              <a:ext cx="16195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node * tail;</a:t>
              </a:r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 flipV="1">
              <a:off x="8317086" y="5547934"/>
              <a:ext cx="840552" cy="5841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67" name="Elbow Connector 66"/>
            <p:cNvCxnSpPr>
              <a:stCxn id="48" idx="3"/>
              <a:endCxn id="49" idx="1"/>
            </p:cNvCxnSpPr>
            <p:nvPr/>
          </p:nvCxnSpPr>
          <p:spPr>
            <a:xfrm flipH="1">
              <a:off x="3076607" y="5278506"/>
              <a:ext cx="7300231" cy="12700"/>
            </a:xfrm>
            <a:prstGeom prst="bentConnector5">
              <a:avLst>
                <a:gd name="adj1" fmla="val -3131"/>
                <a:gd name="adj2" fmla="val -5482756"/>
                <a:gd name="adj3" fmla="val 10716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Line 18"/>
            <p:cNvSpPr>
              <a:spLocks noChangeShapeType="1"/>
            </p:cNvSpPr>
            <p:nvPr/>
          </p:nvSpPr>
          <p:spPr bwMode="auto">
            <a:xfrm flipV="1">
              <a:off x="10115131" y="5279992"/>
              <a:ext cx="3657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8153400" y="35718"/>
            <a:ext cx="3935857" cy="188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node{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*next;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34447" y="4009115"/>
            <a:ext cx="10366409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To be covered in data structure courses, including other data structures, such as trees and graphs.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0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55D13-1024-4D71-B32C-F6192937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search and A* 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C591F0-32FF-404A-80DC-CFE8C2925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636FD-23E7-4427-BFB1-6C7259A0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113511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617751" y="2970846"/>
            <a:ext cx="4408649" cy="2649365"/>
          </a:xfrm>
          <a:prstGeom prst="rect">
            <a:avLst/>
          </a:prstGeom>
          <a:noFill/>
          <a:ln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791" y="20590"/>
            <a:ext cx="10972800" cy="817610"/>
          </a:xfrm>
        </p:spPr>
        <p:txBody>
          <a:bodyPr/>
          <a:lstStyle/>
          <a:p>
            <a:r>
              <a:rPr lang="en-US" dirty="0"/>
              <a:t>Solving problems by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709" y="937642"/>
            <a:ext cx="10972800" cy="4525963"/>
          </a:xfrm>
        </p:spPr>
        <p:txBody>
          <a:bodyPr/>
          <a:lstStyle/>
          <a:p>
            <a:r>
              <a:rPr lang="en-US" dirty="0"/>
              <a:t>The solution is a fixed sequence of actions</a:t>
            </a:r>
          </a:p>
          <a:p>
            <a:r>
              <a:rPr lang="en-US" dirty="0"/>
              <a:t>Search is the process of looking for the sequence of actions that reaches the goal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0246" y="3429000"/>
            <a:ext cx="2209800" cy="224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1150377" y="3197927"/>
            <a:ext cx="164474" cy="222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5522" y="281098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3356518" y="5427105"/>
            <a:ext cx="166914" cy="219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9624" y="535054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pic>
        <p:nvPicPr>
          <p:cNvPr id="10" name="Picture 6" descr="8puzzle"/>
          <p:cNvPicPr>
            <a:picLocks noChangeAspect="1" noChangeArrowheads="1"/>
          </p:cNvPicPr>
          <p:nvPr/>
        </p:nvPicPr>
        <p:blipFill rotWithShape="1">
          <a:blip r:embed="rId5" cstate="print"/>
          <a:srcRect r="55153"/>
          <a:stretch/>
        </p:blipFill>
        <p:spPr bwMode="auto">
          <a:xfrm>
            <a:off x="8908692" y="2101565"/>
            <a:ext cx="2132931" cy="2415276"/>
          </a:xfrm>
          <a:prstGeom prst="rect">
            <a:avLst/>
          </a:prstGeom>
          <a:noFill/>
        </p:spPr>
      </p:pic>
      <p:pic>
        <p:nvPicPr>
          <p:cNvPr id="11" name="Picture 6" descr="8puzzle"/>
          <p:cNvPicPr>
            <a:picLocks noChangeAspect="1" noChangeArrowheads="1"/>
          </p:cNvPicPr>
          <p:nvPr/>
        </p:nvPicPr>
        <p:blipFill rotWithShape="1">
          <a:blip r:embed="rId5" cstate="print"/>
          <a:srcRect l="55153"/>
          <a:stretch/>
        </p:blipFill>
        <p:spPr bwMode="auto">
          <a:xfrm>
            <a:off x="8893853" y="4560210"/>
            <a:ext cx="2011868" cy="2278187"/>
          </a:xfrm>
          <a:prstGeom prst="rect">
            <a:avLst/>
          </a:prstGeom>
          <a:noFill/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6B57B0D-4B4B-4523-9D26-60D5E9DD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148" y="13855"/>
            <a:ext cx="8229600" cy="863815"/>
          </a:xfrm>
        </p:spPr>
        <p:txBody>
          <a:bodyPr/>
          <a:lstStyle/>
          <a:p>
            <a:r>
              <a:rPr lang="en-US" dirty="0"/>
              <a:t>Components in a 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48" y="1081950"/>
            <a:ext cx="11887200" cy="527440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Initial state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Actions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Transition model</a:t>
            </a:r>
          </a:p>
          <a:p>
            <a:pPr lvl="1"/>
            <a:r>
              <a:rPr lang="en-US" sz="2400" dirty="0"/>
              <a:t>What is the result of performing </a:t>
            </a:r>
          </a:p>
          <a:p>
            <a:pPr marL="457200" lvl="1" indent="0">
              <a:buNone/>
            </a:pPr>
            <a:r>
              <a:rPr lang="en-US" sz="2400" dirty="0"/>
              <a:t>     a given action in a given state?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Goal state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Path cost</a:t>
            </a:r>
          </a:p>
          <a:p>
            <a:pPr lvl="1"/>
            <a:r>
              <a:rPr lang="en-US" sz="2400" dirty="0"/>
              <a:t>Assume that it is a sum of nonnegative </a:t>
            </a:r>
            <a:r>
              <a:rPr lang="en-US" sz="2400" i="1" dirty="0"/>
              <a:t>step costs</a:t>
            </a:r>
            <a:r>
              <a:rPr lang="en-US" sz="2400" dirty="0"/>
              <a:t> 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optimal solution </a:t>
            </a:r>
            <a:r>
              <a:rPr lang="en-US" sz="2400" dirty="0"/>
              <a:t>is the sequence of actions that gives the lowest path cost for reaching the goal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Search algorithms</a:t>
            </a:r>
            <a:r>
              <a:rPr lang="en-US" sz="2400" dirty="0"/>
              <a:t>: how do we find high quality solutions?</a:t>
            </a:r>
          </a:p>
        </p:txBody>
      </p:sp>
      <p:sp>
        <p:nvSpPr>
          <p:cNvPr id="5" name="Down Arrow 4"/>
          <p:cNvSpPr/>
          <p:nvPr/>
        </p:nvSpPr>
        <p:spPr>
          <a:xfrm>
            <a:off x="7699602" y="1290155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2800" y="841766"/>
            <a:ext cx="208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Initial state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10387666" y="3995255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515600" y="3664803"/>
            <a:ext cx="1287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Goal state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6366" y="1671156"/>
            <a:ext cx="2667000" cy="27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CB2034-AAFB-4625-A7A8-0DD4A21E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pointers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33BA-28E4-4EDF-8528-9D9C1D36846F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7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/>
          <a:lstStyle/>
          <a:p>
            <a:r>
              <a:rPr lang="en-US" dirty="0"/>
              <a:t>Example: path finding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638459" y="1674847"/>
            <a:ext cx="3791541" cy="430310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Initial state : </a:t>
            </a:r>
            <a:r>
              <a:rPr lang="en-US" sz="2400" dirty="0"/>
              <a:t>Arad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Actions: </a:t>
            </a:r>
            <a:r>
              <a:rPr lang="en-US" sz="2400" dirty="0"/>
              <a:t>Go from one city to another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Transition model: </a:t>
            </a:r>
            <a:r>
              <a:rPr lang="en-US" sz="2400" dirty="0"/>
              <a:t>If you go from city A to city B, you end up in city 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Goal state: </a:t>
            </a:r>
            <a:r>
              <a:rPr lang="en-US" sz="2400" dirty="0"/>
              <a:t>Bucharest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Path cost : </a:t>
            </a:r>
            <a:r>
              <a:rPr lang="en-US" sz="2400" dirty="0"/>
              <a:t>Sum of distances</a:t>
            </a:r>
          </a:p>
        </p:txBody>
      </p:sp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750167"/>
            <a:ext cx="6946715" cy="4174608"/>
          </a:xfrm>
          <a:prstGeom prst="rect">
            <a:avLst/>
          </a:prstGeom>
          <a:noFill/>
          <a:ln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1744" y="1020417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45267-0D76-48F5-80FA-052420E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33B6E-D219-4BEA-AD0E-8EA539E1F2F9}"/>
              </a:ext>
            </a:extLst>
          </p:cNvPr>
          <p:cNvSpPr txBox="1"/>
          <p:nvPr/>
        </p:nvSpPr>
        <p:spPr>
          <a:xfrm>
            <a:off x="1295400" y="1105116"/>
            <a:ext cx="547750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Find a path from </a:t>
            </a:r>
            <a:r>
              <a:rPr lang="en-US" sz="2800" i="1" dirty="0">
                <a:latin typeface="+mn-lt"/>
              </a:rPr>
              <a:t>Arad</a:t>
            </a:r>
            <a:r>
              <a:rPr lang="en-US" sz="2800" dirty="0">
                <a:latin typeface="+mn-lt"/>
              </a:rPr>
              <a:t> to </a:t>
            </a:r>
            <a:r>
              <a:rPr lang="en-US" sz="2800" i="1" dirty="0">
                <a:latin typeface="+mn-lt"/>
              </a:rPr>
              <a:t>Bucharest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9661" y="29956"/>
            <a:ext cx="10972800" cy="788988"/>
          </a:xfrm>
        </p:spPr>
        <p:txBody>
          <a:bodyPr/>
          <a:lstStyle/>
          <a:p>
            <a:r>
              <a:rPr lang="en-US" dirty="0"/>
              <a:t>Example: the 8-puzzle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>
          <a:xfrm>
            <a:off x="1066800" y="818944"/>
            <a:ext cx="9906000" cy="56388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70C0"/>
                </a:solidFill>
              </a:rPr>
              <a:t>States:</a:t>
            </a:r>
            <a:r>
              <a:rPr lang="en-US" b="1" dirty="0">
                <a:solidFill>
                  <a:srgbClr val="CC0099"/>
                </a:solidFill>
              </a:rPr>
              <a:t> </a:t>
            </a:r>
            <a:r>
              <a:rPr lang="en-US" dirty="0"/>
              <a:t>Locations of tiles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8-puzzle: 181,440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15-puzzle: 1.3 trillion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24-puzzle: 10</a:t>
            </a:r>
            <a:r>
              <a:rPr lang="en-US" baseline="30000" dirty="0"/>
              <a:t>25</a:t>
            </a:r>
            <a:r>
              <a:rPr lang="en-US" dirty="0"/>
              <a:t>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Optimal solution of n-Puzzle is NP-hard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70C0"/>
                </a:solidFill>
              </a:rPr>
              <a:t>Transition model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movement of the empty tile.</a:t>
            </a:r>
          </a:p>
          <a:p>
            <a:pPr>
              <a:lnSpc>
                <a:spcPct val="120000"/>
              </a:lnSpc>
            </a:pPr>
            <a:r>
              <a:rPr lang="en-US" sz="3100" b="1" dirty="0">
                <a:solidFill>
                  <a:srgbClr val="0070C0"/>
                </a:solidFill>
              </a:rPr>
              <a:t>Actions</a:t>
            </a:r>
          </a:p>
          <a:p>
            <a:pPr lvl="1">
              <a:lnSpc>
                <a:spcPct val="120000"/>
              </a:lnSpc>
            </a:pPr>
            <a:r>
              <a:rPr lang="en-US" sz="3100" dirty="0"/>
              <a:t>Move empty tile left, right, up, down </a:t>
            </a:r>
            <a:endParaRPr lang="en-US" sz="3100" dirty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b="1" dirty="0">
                <a:solidFill>
                  <a:srgbClr val="0070C0"/>
                </a:solidFill>
              </a:rPr>
              <a:t>Path cost </a:t>
            </a:r>
          </a:p>
          <a:p>
            <a:pPr lvl="1">
              <a:lnSpc>
                <a:spcPct val="120000"/>
              </a:lnSpc>
            </a:pPr>
            <a:r>
              <a:rPr lang="en-US" sz="3100" dirty="0"/>
              <a:t>1 per move</a:t>
            </a:r>
          </a:p>
        </p:txBody>
      </p:sp>
      <p:pic>
        <p:nvPicPr>
          <p:cNvPr id="17414" name="Picture 6" descr="8puzzle"/>
          <p:cNvPicPr>
            <a:picLocks noChangeAspect="1" noChangeArrowheads="1"/>
          </p:cNvPicPr>
          <p:nvPr/>
        </p:nvPicPr>
        <p:blipFill>
          <a:blip r:embed="rId3" cstate="print"/>
          <a:srcRect r="49396"/>
          <a:stretch>
            <a:fillRect/>
          </a:stretch>
        </p:blipFill>
        <p:spPr bwMode="auto">
          <a:xfrm>
            <a:off x="8382000" y="1259474"/>
            <a:ext cx="2154555" cy="2162175"/>
          </a:xfrm>
          <a:prstGeom prst="rect">
            <a:avLst/>
          </a:prstGeom>
          <a:noFill/>
        </p:spPr>
      </p:pic>
      <p:pic>
        <p:nvPicPr>
          <p:cNvPr id="8" name="Picture 6" descr="8puzzle"/>
          <p:cNvPicPr>
            <a:picLocks noChangeAspect="1" noChangeArrowheads="1"/>
          </p:cNvPicPr>
          <p:nvPr/>
        </p:nvPicPr>
        <p:blipFill>
          <a:blip r:embed="rId3" cstate="print"/>
          <a:srcRect l="49396"/>
          <a:stretch>
            <a:fillRect/>
          </a:stretch>
        </p:blipFill>
        <p:spPr bwMode="auto">
          <a:xfrm>
            <a:off x="8168889" y="3944437"/>
            <a:ext cx="2154555" cy="216217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93EF6-1776-41DD-8921-63E9CE0D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153856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1"/>
            <a:ext cx="9982200" cy="4525963"/>
          </a:xfrm>
        </p:spPr>
        <p:txBody>
          <a:bodyPr/>
          <a:lstStyle/>
          <a:p>
            <a:r>
              <a:rPr lang="en-US" dirty="0"/>
              <a:t>Routing</a:t>
            </a:r>
          </a:p>
          <a:p>
            <a:r>
              <a:rPr lang="en-US" dirty="0"/>
              <a:t>Touring</a:t>
            </a:r>
          </a:p>
          <a:p>
            <a:r>
              <a:rPr lang="en-US" dirty="0"/>
              <a:t>VLSI layout</a:t>
            </a:r>
          </a:p>
          <a:p>
            <a:r>
              <a:rPr lang="en-US" dirty="0"/>
              <a:t>Assembly sequencing</a:t>
            </a:r>
          </a:p>
          <a:p>
            <a:r>
              <a:rPr lang="en-US" dirty="0"/>
              <a:t>Protein design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97099-EB7D-4A7F-9679-362EB3B9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73179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9708"/>
            <a:ext cx="8229600" cy="914400"/>
          </a:xfrm>
        </p:spPr>
        <p:txBody>
          <a:bodyPr/>
          <a:lstStyle/>
          <a:p>
            <a:r>
              <a:rPr lang="en-US" dirty="0"/>
              <a:t>What does a search algorithm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11277600" cy="4906963"/>
          </a:xfrm>
        </p:spPr>
        <p:txBody>
          <a:bodyPr/>
          <a:lstStyle/>
          <a:p>
            <a:r>
              <a:rPr lang="en-US" dirty="0"/>
              <a:t>Begin at the </a:t>
            </a:r>
            <a:r>
              <a:rPr lang="en-US" b="1" dirty="0">
                <a:solidFill>
                  <a:srgbClr val="0070C0"/>
                </a:solidFill>
              </a:rPr>
              <a:t>initial state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expand</a:t>
            </a:r>
            <a:r>
              <a:rPr lang="en-US" dirty="0"/>
              <a:t> it by making a list of all possible successor states</a:t>
            </a:r>
          </a:p>
          <a:p>
            <a:r>
              <a:rPr lang="en-US" dirty="0"/>
              <a:t>Maintain a </a:t>
            </a:r>
            <a:r>
              <a:rPr lang="en-US" b="1" dirty="0">
                <a:solidFill>
                  <a:srgbClr val="0070C0"/>
                </a:solidFill>
              </a:rPr>
              <a:t>fringe</a:t>
            </a:r>
            <a:r>
              <a:rPr lang="en-US" dirty="0"/>
              <a:t> or a list of unchecked and unexpanded states</a:t>
            </a:r>
          </a:p>
          <a:p>
            <a:r>
              <a:rPr lang="en-US" dirty="0"/>
              <a:t>At each step, </a:t>
            </a:r>
            <a:r>
              <a:rPr lang="en-US" b="1" dirty="0">
                <a:solidFill>
                  <a:srgbClr val="0070C0"/>
                </a:solidFill>
              </a:rPr>
              <a:t>select </a:t>
            </a:r>
            <a:r>
              <a:rPr lang="en-US" dirty="0"/>
              <a:t>a state from the fringe to check and expand </a:t>
            </a:r>
          </a:p>
          <a:p>
            <a:pPr lvl="1"/>
            <a:r>
              <a:rPr lang="en-US" dirty="0"/>
              <a:t>Selection is important: </a:t>
            </a:r>
            <a:r>
              <a:rPr lang="en-US" sz="2800" b="1" dirty="0">
                <a:solidFill>
                  <a:srgbClr val="0070C0"/>
                </a:solidFill>
              </a:rPr>
              <a:t>search strategy.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Determines quality of the solution.</a:t>
            </a:r>
          </a:p>
          <a:p>
            <a:pPr lvl="1"/>
            <a:r>
              <a:rPr lang="en-US" dirty="0"/>
              <a:t>Determines overhead (execution time and memory space used to find a solution).</a:t>
            </a:r>
          </a:p>
          <a:p>
            <a:r>
              <a:rPr lang="en-US" dirty="0"/>
              <a:t> Keep going until you reach the goal state or fringe is empty.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7FF7-41D0-4405-AA2A-E355AA0C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9427"/>
            <a:ext cx="8229600" cy="838200"/>
          </a:xfrm>
        </p:spPr>
        <p:txBody>
          <a:bodyPr/>
          <a:lstStyle/>
          <a:p>
            <a:r>
              <a:rPr lang="en-US" dirty="0"/>
              <a:t>Search algorithm outline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11125200" cy="4572000"/>
          </a:xfrm>
        </p:spPr>
        <p:txBody>
          <a:bodyPr>
            <a:normAutofit/>
          </a:bodyPr>
          <a:lstStyle/>
          <a:p>
            <a:r>
              <a:rPr lang="en-US" sz="3500" dirty="0"/>
              <a:t>Initialize</a:t>
            </a:r>
            <a:r>
              <a:rPr lang="en-US" sz="3500" b="1" dirty="0"/>
              <a:t> </a:t>
            </a:r>
            <a:r>
              <a:rPr lang="en-US" sz="3500" dirty="0"/>
              <a:t>the </a:t>
            </a:r>
            <a:r>
              <a:rPr lang="en-US" sz="3500" b="1" dirty="0">
                <a:solidFill>
                  <a:srgbClr val="CC0099"/>
                </a:solidFill>
              </a:rPr>
              <a:t>fringe </a:t>
            </a:r>
            <a:r>
              <a:rPr lang="en-US" sz="3500" dirty="0"/>
              <a:t>using the </a:t>
            </a:r>
            <a:r>
              <a:rPr lang="en-US" sz="3500" b="1" dirty="0">
                <a:solidFill>
                  <a:srgbClr val="CC0099"/>
                </a:solidFill>
              </a:rPr>
              <a:t>initial state</a:t>
            </a:r>
          </a:p>
          <a:p>
            <a:r>
              <a:rPr lang="en-US" sz="3500" dirty="0"/>
              <a:t>While the fringe is not empty</a:t>
            </a:r>
          </a:p>
          <a:p>
            <a:pPr lvl="1"/>
            <a:r>
              <a:rPr lang="en-US" sz="3000" dirty="0"/>
              <a:t>Choose a fringe node according to </a:t>
            </a:r>
            <a:r>
              <a:rPr lang="en-US" sz="3000" b="1" dirty="0">
                <a:solidFill>
                  <a:srgbClr val="CC0099"/>
                </a:solidFill>
              </a:rPr>
              <a:t>search strategy </a:t>
            </a:r>
            <a:r>
              <a:rPr lang="en-US" sz="3000" dirty="0"/>
              <a:t>and remove it from fringe</a:t>
            </a:r>
          </a:p>
          <a:p>
            <a:pPr lvl="1"/>
            <a:r>
              <a:rPr lang="en-US" sz="3000" dirty="0"/>
              <a:t>Check and expand the node</a:t>
            </a:r>
          </a:p>
          <a:p>
            <a:pPr lvl="2"/>
            <a:r>
              <a:rPr lang="en-US" sz="2600" dirty="0"/>
              <a:t>If the node contains the </a:t>
            </a:r>
            <a:r>
              <a:rPr lang="en-US" sz="2600" b="1" dirty="0">
                <a:solidFill>
                  <a:srgbClr val="CC0099"/>
                </a:solidFill>
              </a:rPr>
              <a:t>goal state</a:t>
            </a:r>
            <a:r>
              <a:rPr lang="en-US" sz="2600" dirty="0"/>
              <a:t>, return solution</a:t>
            </a:r>
          </a:p>
          <a:p>
            <a:pPr lvl="2"/>
            <a:r>
              <a:rPr lang="en-US" sz="2600" dirty="0"/>
              <a:t>Otherwise, </a:t>
            </a:r>
            <a:r>
              <a:rPr lang="en-US" sz="3000" b="1" dirty="0">
                <a:solidFill>
                  <a:srgbClr val="CC0099"/>
                </a:solidFill>
              </a:rPr>
              <a:t>expand</a:t>
            </a:r>
            <a:r>
              <a:rPr lang="en-US" sz="3000" dirty="0"/>
              <a:t> the node and add its children to the fringe</a:t>
            </a:r>
          </a:p>
          <a:p>
            <a:r>
              <a:rPr lang="en-US" sz="3600" dirty="0"/>
              <a:t>key data structure: fringe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6030E-A190-40F4-BE18-24C66595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search example</a:t>
            </a:r>
          </a:p>
        </p:txBody>
      </p:sp>
      <p:pic>
        <p:nvPicPr>
          <p:cNvPr id="21508" name="Picture 4" descr="search-map1c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8984" y="1673351"/>
            <a:ext cx="6986016" cy="1728216"/>
          </a:xfrm>
          <a:prstGeom prst="rect">
            <a:avLst/>
          </a:prstGeom>
          <a:noFill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886201" y="3810000"/>
            <a:ext cx="4691595" cy="2819400"/>
          </a:xfrm>
          <a:prstGeom prst="rect">
            <a:avLst/>
          </a:prstGeom>
          <a:noFill/>
          <a:ln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03613-93F4-4772-8A8F-4594537E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search example</a:t>
            </a:r>
          </a:p>
        </p:txBody>
      </p:sp>
      <p:pic>
        <p:nvPicPr>
          <p:cNvPr id="75780" name="Picture 4" descr="search-map2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38414" y="1671639"/>
            <a:ext cx="6986587" cy="1724025"/>
          </a:xfrm>
          <a:noFill/>
          <a:ln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886201" y="3810000"/>
            <a:ext cx="4691595" cy="2819400"/>
          </a:xfrm>
          <a:prstGeom prst="rect">
            <a:avLst/>
          </a:prstGeom>
          <a:noFill/>
          <a:ln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84C33-2B5C-4922-9137-9B0D1C01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search example</a:t>
            </a:r>
          </a:p>
        </p:txBody>
      </p:sp>
      <p:pic>
        <p:nvPicPr>
          <p:cNvPr id="76804" name="Picture 4" descr="search-map3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38414" y="1671639"/>
            <a:ext cx="6986587" cy="1724025"/>
          </a:xfrm>
          <a:noFill/>
          <a:ln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886201" y="3810000"/>
            <a:ext cx="4691595" cy="2819400"/>
          </a:xfrm>
          <a:prstGeom prst="rect">
            <a:avLst/>
          </a:prstGeom>
          <a:noFill/>
          <a:ln/>
        </p:spPr>
      </p:pic>
      <p:sp>
        <p:nvSpPr>
          <p:cNvPr id="8" name="Freeform 7"/>
          <p:cNvSpPr/>
          <p:nvPr/>
        </p:nvSpPr>
        <p:spPr>
          <a:xfrm>
            <a:off x="2244456" y="1976895"/>
            <a:ext cx="7248472" cy="1426919"/>
          </a:xfrm>
          <a:custGeom>
            <a:avLst/>
            <a:gdLst>
              <a:gd name="connsiteX0" fmla="*/ 643180 w 7798231"/>
              <a:gd name="connsiteY0" fmla="*/ 700006 h 1560163"/>
              <a:gd name="connsiteX1" fmla="*/ 2859437 w 7798231"/>
              <a:gd name="connsiteY1" fmla="*/ 731003 h 1560163"/>
              <a:gd name="connsiteX2" fmla="*/ 4037309 w 7798231"/>
              <a:gd name="connsiteY2" fmla="*/ 591518 h 1560163"/>
              <a:gd name="connsiteX3" fmla="*/ 4688237 w 7798231"/>
              <a:gd name="connsiteY3" fmla="*/ 250556 h 1560163"/>
              <a:gd name="connsiteX4" fmla="*/ 6036590 w 7798231"/>
              <a:gd name="connsiteY4" fmla="*/ 18081 h 1560163"/>
              <a:gd name="connsiteX5" fmla="*/ 7555424 w 7798231"/>
              <a:gd name="connsiteY5" fmla="*/ 142067 h 1560163"/>
              <a:gd name="connsiteX6" fmla="*/ 7493431 w 7798231"/>
              <a:gd name="connsiteY6" fmla="*/ 622515 h 1560163"/>
              <a:gd name="connsiteX7" fmla="*/ 5943600 w 7798231"/>
              <a:gd name="connsiteY7" fmla="*/ 762000 h 1560163"/>
              <a:gd name="connsiteX8" fmla="*/ 4626244 w 7798231"/>
              <a:gd name="connsiteY8" fmla="*/ 560522 h 1560163"/>
              <a:gd name="connsiteX9" fmla="*/ 4130298 w 7798231"/>
              <a:gd name="connsiteY9" fmla="*/ 1056467 h 1560163"/>
              <a:gd name="connsiteX10" fmla="*/ 3665349 w 7798231"/>
              <a:gd name="connsiteY10" fmla="*/ 1521417 h 1560163"/>
              <a:gd name="connsiteX11" fmla="*/ 503695 w 7798231"/>
              <a:gd name="connsiteY11" fmla="*/ 1288942 h 1560163"/>
              <a:gd name="connsiteX12" fmla="*/ 643180 w 7798231"/>
              <a:gd name="connsiteY12" fmla="*/ 700006 h 1560163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399581 w 7571568"/>
              <a:gd name="connsiteY8" fmla="*/ 560522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5272"/>
              <a:gd name="connsiteX1" fmla="*/ 2632774 w 7571568"/>
              <a:gd name="connsiteY1" fmla="*/ 731003 h 1505272"/>
              <a:gd name="connsiteX2" fmla="*/ 3810646 w 7571568"/>
              <a:gd name="connsiteY2" fmla="*/ 591518 h 1505272"/>
              <a:gd name="connsiteX3" fmla="*/ 4461574 w 7571568"/>
              <a:gd name="connsiteY3" fmla="*/ 250556 h 1505272"/>
              <a:gd name="connsiteX4" fmla="*/ 5809927 w 7571568"/>
              <a:gd name="connsiteY4" fmla="*/ 18081 h 1505272"/>
              <a:gd name="connsiteX5" fmla="*/ 7328761 w 7571568"/>
              <a:gd name="connsiteY5" fmla="*/ 142067 h 1505272"/>
              <a:gd name="connsiteX6" fmla="*/ 7266768 w 7571568"/>
              <a:gd name="connsiteY6" fmla="*/ 622515 h 1505272"/>
              <a:gd name="connsiteX7" fmla="*/ 5716937 w 7571568"/>
              <a:gd name="connsiteY7" fmla="*/ 762000 h 1505272"/>
              <a:gd name="connsiteX8" fmla="*/ 3903635 w 7571568"/>
              <a:gd name="connsiteY8" fmla="*/ 1056467 h 1505272"/>
              <a:gd name="connsiteX9" fmla="*/ 2078710 w 7571568"/>
              <a:gd name="connsiteY9" fmla="*/ 1463298 h 1505272"/>
              <a:gd name="connsiteX10" fmla="*/ 277032 w 7571568"/>
              <a:gd name="connsiteY10" fmla="*/ 1288942 h 1505272"/>
              <a:gd name="connsiteX11" fmla="*/ 416517 w 7571568"/>
              <a:gd name="connsiteY11" fmla="*/ 700006 h 1505272"/>
              <a:gd name="connsiteX0" fmla="*/ 416517 w 7571568"/>
              <a:gd name="connsiteY0" fmla="*/ 700006 h 1505272"/>
              <a:gd name="connsiteX1" fmla="*/ 2632774 w 7571568"/>
              <a:gd name="connsiteY1" fmla="*/ 731003 h 1505272"/>
              <a:gd name="connsiteX2" fmla="*/ 3810646 w 7571568"/>
              <a:gd name="connsiteY2" fmla="*/ 591518 h 1505272"/>
              <a:gd name="connsiteX3" fmla="*/ 4461574 w 7571568"/>
              <a:gd name="connsiteY3" fmla="*/ 250556 h 1505272"/>
              <a:gd name="connsiteX4" fmla="*/ 5809927 w 7571568"/>
              <a:gd name="connsiteY4" fmla="*/ 18081 h 1505272"/>
              <a:gd name="connsiteX5" fmla="*/ 7328761 w 7571568"/>
              <a:gd name="connsiteY5" fmla="*/ 142067 h 1505272"/>
              <a:gd name="connsiteX6" fmla="*/ 7266768 w 7571568"/>
              <a:gd name="connsiteY6" fmla="*/ 622515 h 1505272"/>
              <a:gd name="connsiteX7" fmla="*/ 5716937 w 7571568"/>
              <a:gd name="connsiteY7" fmla="*/ 762000 h 1505272"/>
              <a:gd name="connsiteX8" fmla="*/ 3903635 w 7571568"/>
              <a:gd name="connsiteY8" fmla="*/ 1056467 h 1505272"/>
              <a:gd name="connsiteX9" fmla="*/ 2078710 w 7571568"/>
              <a:gd name="connsiteY9" fmla="*/ 1463298 h 1505272"/>
              <a:gd name="connsiteX10" fmla="*/ 277032 w 7571568"/>
              <a:gd name="connsiteY10" fmla="*/ 1288942 h 1505272"/>
              <a:gd name="connsiteX11" fmla="*/ 416517 w 7571568"/>
              <a:gd name="connsiteY11" fmla="*/ 700006 h 1505272"/>
              <a:gd name="connsiteX0" fmla="*/ 416517 w 7571568"/>
              <a:gd name="connsiteY0" fmla="*/ 700006 h 1518187"/>
              <a:gd name="connsiteX1" fmla="*/ 2632774 w 7571568"/>
              <a:gd name="connsiteY1" fmla="*/ 731003 h 1518187"/>
              <a:gd name="connsiteX2" fmla="*/ 3810646 w 7571568"/>
              <a:gd name="connsiteY2" fmla="*/ 591518 h 1518187"/>
              <a:gd name="connsiteX3" fmla="*/ 4461574 w 7571568"/>
              <a:gd name="connsiteY3" fmla="*/ 250556 h 1518187"/>
              <a:gd name="connsiteX4" fmla="*/ 5809927 w 7571568"/>
              <a:gd name="connsiteY4" fmla="*/ 18081 h 1518187"/>
              <a:gd name="connsiteX5" fmla="*/ 7328761 w 7571568"/>
              <a:gd name="connsiteY5" fmla="*/ 142067 h 1518187"/>
              <a:gd name="connsiteX6" fmla="*/ 7266768 w 7571568"/>
              <a:gd name="connsiteY6" fmla="*/ 622515 h 1518187"/>
              <a:gd name="connsiteX7" fmla="*/ 5716937 w 7571568"/>
              <a:gd name="connsiteY7" fmla="*/ 762000 h 1518187"/>
              <a:gd name="connsiteX8" fmla="*/ 3903635 w 7571568"/>
              <a:gd name="connsiteY8" fmla="*/ 1056467 h 1518187"/>
              <a:gd name="connsiteX9" fmla="*/ 2078710 w 7571568"/>
              <a:gd name="connsiteY9" fmla="*/ 1463298 h 1518187"/>
              <a:gd name="connsiteX10" fmla="*/ 277032 w 7571568"/>
              <a:gd name="connsiteY10" fmla="*/ 1288942 h 1518187"/>
              <a:gd name="connsiteX11" fmla="*/ 416517 w 7571568"/>
              <a:gd name="connsiteY11" fmla="*/ 700006 h 1518187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888709 w 7571568"/>
              <a:gd name="connsiteY7" fmla="*/ 625098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58438"/>
              <a:gd name="connsiteY0" fmla="*/ 633708 h 1435746"/>
              <a:gd name="connsiteX1" fmla="*/ 2632774 w 7558438"/>
              <a:gd name="connsiteY1" fmla="*/ 664705 h 1435746"/>
              <a:gd name="connsiteX2" fmla="*/ 3810646 w 7558438"/>
              <a:gd name="connsiteY2" fmla="*/ 525220 h 1435746"/>
              <a:gd name="connsiteX3" fmla="*/ 4461574 w 7558438"/>
              <a:gd name="connsiteY3" fmla="*/ 184258 h 1435746"/>
              <a:gd name="connsiteX4" fmla="*/ 5888709 w 7558438"/>
              <a:gd name="connsiteY4" fmla="*/ 101600 h 1435746"/>
              <a:gd name="connsiteX5" fmla="*/ 7328761 w 7558438"/>
              <a:gd name="connsiteY5" fmla="*/ 75769 h 1435746"/>
              <a:gd name="connsiteX6" fmla="*/ 7266768 w 7558438"/>
              <a:gd name="connsiteY6" fmla="*/ 556217 h 1435746"/>
              <a:gd name="connsiteX7" fmla="*/ 5888709 w 7558438"/>
              <a:gd name="connsiteY7" fmla="*/ 558800 h 1435746"/>
              <a:gd name="connsiteX8" fmla="*/ 3903635 w 7558438"/>
              <a:gd name="connsiteY8" fmla="*/ 990169 h 1435746"/>
              <a:gd name="connsiteX9" fmla="*/ 2078710 w 7558438"/>
              <a:gd name="connsiteY9" fmla="*/ 1397000 h 1435746"/>
              <a:gd name="connsiteX10" fmla="*/ 277032 w 7558438"/>
              <a:gd name="connsiteY10" fmla="*/ 1222644 h 1435746"/>
              <a:gd name="connsiteX11" fmla="*/ 416517 w 7558438"/>
              <a:gd name="connsiteY11" fmla="*/ 633708 h 1435746"/>
              <a:gd name="connsiteX0" fmla="*/ 416517 w 7558438"/>
              <a:gd name="connsiteY0" fmla="*/ 633708 h 1435746"/>
              <a:gd name="connsiteX1" fmla="*/ 2632774 w 7558438"/>
              <a:gd name="connsiteY1" fmla="*/ 664705 h 1435746"/>
              <a:gd name="connsiteX2" fmla="*/ 3810646 w 7558438"/>
              <a:gd name="connsiteY2" fmla="*/ 525220 h 1435746"/>
              <a:gd name="connsiteX3" fmla="*/ 4593309 w 7558438"/>
              <a:gd name="connsiteY3" fmla="*/ 101600 h 1435746"/>
              <a:gd name="connsiteX4" fmla="*/ 5888709 w 7558438"/>
              <a:gd name="connsiteY4" fmla="*/ 101600 h 1435746"/>
              <a:gd name="connsiteX5" fmla="*/ 7328761 w 7558438"/>
              <a:gd name="connsiteY5" fmla="*/ 75769 h 1435746"/>
              <a:gd name="connsiteX6" fmla="*/ 7266768 w 7558438"/>
              <a:gd name="connsiteY6" fmla="*/ 556217 h 1435746"/>
              <a:gd name="connsiteX7" fmla="*/ 5888709 w 7558438"/>
              <a:gd name="connsiteY7" fmla="*/ 558800 h 1435746"/>
              <a:gd name="connsiteX8" fmla="*/ 3903635 w 7558438"/>
              <a:gd name="connsiteY8" fmla="*/ 990169 h 1435746"/>
              <a:gd name="connsiteX9" fmla="*/ 2078710 w 7558438"/>
              <a:gd name="connsiteY9" fmla="*/ 1397000 h 1435746"/>
              <a:gd name="connsiteX10" fmla="*/ 277032 w 7558438"/>
              <a:gd name="connsiteY10" fmla="*/ 1222644 h 1435746"/>
              <a:gd name="connsiteX11" fmla="*/ 416517 w 7558438"/>
              <a:gd name="connsiteY11" fmla="*/ 633708 h 1435746"/>
              <a:gd name="connsiteX0" fmla="*/ 416517 w 7533037"/>
              <a:gd name="connsiteY0" fmla="*/ 688813 h 1490851"/>
              <a:gd name="connsiteX1" fmla="*/ 2632774 w 7533037"/>
              <a:gd name="connsiteY1" fmla="*/ 719810 h 1490851"/>
              <a:gd name="connsiteX2" fmla="*/ 3810646 w 7533037"/>
              <a:gd name="connsiteY2" fmla="*/ 580325 h 1490851"/>
              <a:gd name="connsiteX3" fmla="*/ 4593309 w 7533037"/>
              <a:gd name="connsiteY3" fmla="*/ 156705 h 1490851"/>
              <a:gd name="connsiteX4" fmla="*/ 6041109 w 7533037"/>
              <a:gd name="connsiteY4" fmla="*/ 4305 h 1490851"/>
              <a:gd name="connsiteX5" fmla="*/ 7328761 w 7533037"/>
              <a:gd name="connsiteY5" fmla="*/ 130874 h 1490851"/>
              <a:gd name="connsiteX6" fmla="*/ 7266768 w 7533037"/>
              <a:gd name="connsiteY6" fmla="*/ 611322 h 1490851"/>
              <a:gd name="connsiteX7" fmla="*/ 5888709 w 7533037"/>
              <a:gd name="connsiteY7" fmla="*/ 613905 h 1490851"/>
              <a:gd name="connsiteX8" fmla="*/ 3903635 w 7533037"/>
              <a:gd name="connsiteY8" fmla="*/ 1045274 h 1490851"/>
              <a:gd name="connsiteX9" fmla="*/ 2078710 w 7533037"/>
              <a:gd name="connsiteY9" fmla="*/ 1452105 h 1490851"/>
              <a:gd name="connsiteX10" fmla="*/ 277032 w 7533037"/>
              <a:gd name="connsiteY10" fmla="*/ 1277749 h 1490851"/>
              <a:gd name="connsiteX11" fmla="*/ 416517 w 7533037"/>
              <a:gd name="connsiteY11" fmla="*/ 688813 h 1490851"/>
              <a:gd name="connsiteX0" fmla="*/ 403817 w 7520337"/>
              <a:gd name="connsiteY0" fmla="*/ 688813 h 1426919"/>
              <a:gd name="connsiteX1" fmla="*/ 2620074 w 7520337"/>
              <a:gd name="connsiteY1" fmla="*/ 719810 h 1426919"/>
              <a:gd name="connsiteX2" fmla="*/ 3797946 w 7520337"/>
              <a:gd name="connsiteY2" fmla="*/ 580325 h 1426919"/>
              <a:gd name="connsiteX3" fmla="*/ 4580609 w 7520337"/>
              <a:gd name="connsiteY3" fmla="*/ 156705 h 1426919"/>
              <a:gd name="connsiteX4" fmla="*/ 6028409 w 7520337"/>
              <a:gd name="connsiteY4" fmla="*/ 4305 h 1426919"/>
              <a:gd name="connsiteX5" fmla="*/ 7316061 w 7520337"/>
              <a:gd name="connsiteY5" fmla="*/ 130874 h 1426919"/>
              <a:gd name="connsiteX6" fmla="*/ 7254068 w 7520337"/>
              <a:gd name="connsiteY6" fmla="*/ 611322 h 1426919"/>
              <a:gd name="connsiteX7" fmla="*/ 5876009 w 7520337"/>
              <a:gd name="connsiteY7" fmla="*/ 613905 h 1426919"/>
              <a:gd name="connsiteX8" fmla="*/ 3890935 w 7520337"/>
              <a:gd name="connsiteY8" fmla="*/ 1045274 h 1426919"/>
              <a:gd name="connsiteX9" fmla="*/ 1989810 w 7520337"/>
              <a:gd name="connsiteY9" fmla="*/ 1299706 h 1426919"/>
              <a:gd name="connsiteX10" fmla="*/ 264332 w 7520337"/>
              <a:gd name="connsiteY10" fmla="*/ 1277749 h 1426919"/>
              <a:gd name="connsiteX11" fmla="*/ 403817 w 7520337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825068 w 7547459"/>
              <a:gd name="connsiteY2" fmla="*/ 580325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346344 w 7462864"/>
              <a:gd name="connsiteY0" fmla="*/ 688813 h 1426919"/>
              <a:gd name="connsiteX1" fmla="*/ 2562601 w 7462864"/>
              <a:gd name="connsiteY1" fmla="*/ 719810 h 1426919"/>
              <a:gd name="connsiteX2" fmla="*/ 3380137 w 7462864"/>
              <a:gd name="connsiteY2" fmla="*/ 613906 h 1426919"/>
              <a:gd name="connsiteX3" fmla="*/ 4523136 w 7462864"/>
              <a:gd name="connsiteY3" fmla="*/ 156705 h 1426919"/>
              <a:gd name="connsiteX4" fmla="*/ 5970936 w 7462864"/>
              <a:gd name="connsiteY4" fmla="*/ 4305 h 1426919"/>
              <a:gd name="connsiteX5" fmla="*/ 7258588 w 7462864"/>
              <a:gd name="connsiteY5" fmla="*/ 130874 h 1426919"/>
              <a:gd name="connsiteX6" fmla="*/ 7196595 w 7462864"/>
              <a:gd name="connsiteY6" fmla="*/ 611322 h 1426919"/>
              <a:gd name="connsiteX7" fmla="*/ 5818536 w 7462864"/>
              <a:gd name="connsiteY7" fmla="*/ 613905 h 1426919"/>
              <a:gd name="connsiteX8" fmla="*/ 3833462 w 7462864"/>
              <a:gd name="connsiteY8" fmla="*/ 1045274 h 1426919"/>
              <a:gd name="connsiteX9" fmla="*/ 1932337 w 7462864"/>
              <a:gd name="connsiteY9" fmla="*/ 1299706 h 1426919"/>
              <a:gd name="connsiteX10" fmla="*/ 484537 w 7462864"/>
              <a:gd name="connsiteY10" fmla="*/ 1223506 h 1426919"/>
              <a:gd name="connsiteX11" fmla="*/ 346344 w 7462864"/>
              <a:gd name="connsiteY11" fmla="*/ 688813 h 1426919"/>
              <a:gd name="connsiteX0" fmla="*/ 346344 w 7248472"/>
              <a:gd name="connsiteY0" fmla="*/ 7663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5 w 7248472"/>
              <a:gd name="connsiteY10" fmla="*/ 1223506 h 1426919"/>
              <a:gd name="connsiteX11" fmla="*/ 346344 w 7248472"/>
              <a:gd name="connsiteY11" fmla="*/ 766306 h 1426919"/>
              <a:gd name="connsiteX0" fmla="*/ 346344 w 7248472"/>
              <a:gd name="connsiteY0" fmla="*/ 6901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5 w 7248472"/>
              <a:gd name="connsiteY10" fmla="*/ 1223506 h 1426919"/>
              <a:gd name="connsiteX11" fmla="*/ 346344 w 7248472"/>
              <a:gd name="connsiteY11" fmla="*/ 690106 h 1426919"/>
              <a:gd name="connsiteX0" fmla="*/ 333644 w 7235772"/>
              <a:gd name="connsiteY0" fmla="*/ 690106 h 1426919"/>
              <a:gd name="connsiteX1" fmla="*/ 2335509 w 7235772"/>
              <a:gd name="connsiteY1" fmla="*/ 719810 h 1426919"/>
              <a:gd name="connsiteX2" fmla="*/ 3153045 w 7235772"/>
              <a:gd name="connsiteY2" fmla="*/ 613906 h 1426919"/>
              <a:gd name="connsiteX3" fmla="*/ 4296044 w 7235772"/>
              <a:gd name="connsiteY3" fmla="*/ 156705 h 1426919"/>
              <a:gd name="connsiteX4" fmla="*/ 5743844 w 7235772"/>
              <a:gd name="connsiteY4" fmla="*/ 4305 h 1426919"/>
              <a:gd name="connsiteX5" fmla="*/ 7031496 w 7235772"/>
              <a:gd name="connsiteY5" fmla="*/ 130874 h 1426919"/>
              <a:gd name="connsiteX6" fmla="*/ 6969503 w 7235772"/>
              <a:gd name="connsiteY6" fmla="*/ 611322 h 1426919"/>
              <a:gd name="connsiteX7" fmla="*/ 5591444 w 7235772"/>
              <a:gd name="connsiteY7" fmla="*/ 613905 h 1426919"/>
              <a:gd name="connsiteX8" fmla="*/ 3606370 w 7235772"/>
              <a:gd name="connsiteY8" fmla="*/ 1045274 h 1426919"/>
              <a:gd name="connsiteX9" fmla="*/ 1705245 w 7235772"/>
              <a:gd name="connsiteY9" fmla="*/ 1299706 h 1426919"/>
              <a:gd name="connsiteX10" fmla="*/ 333644 w 7235772"/>
              <a:gd name="connsiteY10" fmla="*/ 1147306 h 1426919"/>
              <a:gd name="connsiteX11" fmla="*/ 333644 w 7235772"/>
              <a:gd name="connsiteY11" fmla="*/ 690106 h 1426919"/>
              <a:gd name="connsiteX0" fmla="*/ 346344 w 7248472"/>
              <a:gd name="connsiteY0" fmla="*/ 6901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4 w 7248472"/>
              <a:gd name="connsiteY10" fmla="*/ 1147306 h 1426919"/>
              <a:gd name="connsiteX11" fmla="*/ 346344 w 7248472"/>
              <a:gd name="connsiteY11" fmla="*/ 690106 h 142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48472" h="1426919">
                <a:moveTo>
                  <a:pt x="346344" y="690106"/>
                </a:moveTo>
                <a:cubicBezTo>
                  <a:pt x="692688" y="618857"/>
                  <a:pt x="1878309" y="732510"/>
                  <a:pt x="2348209" y="719810"/>
                </a:cubicBezTo>
                <a:cubicBezTo>
                  <a:pt x="2818109" y="707110"/>
                  <a:pt x="2876443" y="804621"/>
                  <a:pt x="3165745" y="613906"/>
                </a:cubicBezTo>
                <a:cubicBezTo>
                  <a:pt x="3455047" y="423191"/>
                  <a:pt x="3876944" y="258305"/>
                  <a:pt x="4308744" y="156705"/>
                </a:cubicBezTo>
                <a:cubicBezTo>
                  <a:pt x="4740544" y="55105"/>
                  <a:pt x="5300635" y="8610"/>
                  <a:pt x="5756544" y="4305"/>
                </a:cubicBezTo>
                <a:cubicBezTo>
                  <a:pt x="6212453" y="0"/>
                  <a:pt x="6839920" y="29705"/>
                  <a:pt x="7044196" y="130874"/>
                </a:cubicBezTo>
                <a:cubicBezTo>
                  <a:pt x="7248472" y="232043"/>
                  <a:pt x="7222212" y="530817"/>
                  <a:pt x="6982203" y="611322"/>
                </a:cubicBezTo>
                <a:cubicBezTo>
                  <a:pt x="6742194" y="691827"/>
                  <a:pt x="6127212" y="646194"/>
                  <a:pt x="5604144" y="613905"/>
                </a:cubicBezTo>
                <a:cubicBezTo>
                  <a:pt x="5078493" y="622945"/>
                  <a:pt x="4211714" y="441741"/>
                  <a:pt x="3619070" y="1045274"/>
                </a:cubicBezTo>
                <a:cubicBezTo>
                  <a:pt x="3085025" y="1426919"/>
                  <a:pt x="2276099" y="1282701"/>
                  <a:pt x="1717945" y="1299706"/>
                </a:cubicBezTo>
                <a:cubicBezTo>
                  <a:pt x="1159791" y="1316711"/>
                  <a:pt x="498744" y="1248906"/>
                  <a:pt x="270144" y="1147306"/>
                </a:cubicBezTo>
                <a:cubicBezTo>
                  <a:pt x="41544" y="1045706"/>
                  <a:pt x="0" y="761355"/>
                  <a:pt x="346344" y="69010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61962" y="1688068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Fringe</a:t>
            </a:r>
            <a:endParaRPr lang="en-US" i="1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C9373-5A66-491B-ADF6-D1235F06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318"/>
            <a:ext cx="12192000" cy="794969"/>
          </a:xfrm>
        </p:spPr>
        <p:txBody>
          <a:bodyPr>
            <a:normAutofit/>
          </a:bodyPr>
          <a:lstStyle/>
          <a:p>
            <a:r>
              <a:rPr lang="en-US" sz="3600" spc="-50" dirty="0"/>
              <a:t>Search tree for understanding and designing search algorithms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65539" y="960463"/>
            <a:ext cx="8697022" cy="4830738"/>
          </a:xfrm>
        </p:spPr>
        <p:txBody>
          <a:bodyPr>
            <a:normAutofit/>
          </a:bodyPr>
          <a:lstStyle/>
          <a:p>
            <a:r>
              <a:rPr lang="en-US" dirty="0"/>
              <a:t>All the states in search are on a search tree</a:t>
            </a:r>
          </a:p>
          <a:p>
            <a:r>
              <a:rPr lang="en-US" dirty="0"/>
              <a:t>“What if” tree of possible actions and outcomes</a:t>
            </a:r>
          </a:p>
          <a:p>
            <a:pPr lvl="1"/>
            <a:r>
              <a:rPr lang="en-US" dirty="0"/>
              <a:t>Root node corresponds to starting state</a:t>
            </a:r>
          </a:p>
          <a:p>
            <a:pPr lvl="1"/>
            <a:r>
              <a:rPr lang="en-US" dirty="0"/>
              <a:t>Children of a node correspond to it </a:t>
            </a:r>
            <a:r>
              <a:rPr lang="en-US" b="1" dirty="0"/>
              <a:t>successors states</a:t>
            </a:r>
          </a:p>
          <a:p>
            <a:pPr lvl="1"/>
            <a:r>
              <a:rPr lang="en-US" dirty="0"/>
              <a:t>Edges corresponds to actions</a:t>
            </a:r>
          </a:p>
          <a:p>
            <a:r>
              <a:rPr lang="en-US" dirty="0"/>
              <a:t>A solution is a path starting from root and ending in a goal state</a:t>
            </a:r>
          </a:p>
          <a:p>
            <a:pPr lvl="1"/>
            <a:r>
              <a:rPr lang="en-US" dirty="0"/>
              <a:t>There may be multiple goal states. But the search</a:t>
            </a:r>
          </a:p>
          <a:p>
            <a:pPr marL="457200" lvl="1" indent="0">
              <a:buNone/>
            </a:pPr>
            <a:r>
              <a:rPr lang="en-US" dirty="0"/>
              <a:t>    can end when any one is reached.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68745" y="1238934"/>
            <a:ext cx="3200403" cy="4380131"/>
            <a:chOff x="2362200" y="1792069"/>
            <a:chExt cx="3200403" cy="4380131"/>
          </a:xfrm>
        </p:grpSpPr>
        <p:sp>
          <p:nvSpPr>
            <p:cNvPr id="9" name="TextBox 8"/>
            <p:cNvSpPr txBox="1"/>
            <p:nvPr/>
          </p:nvSpPr>
          <p:spPr>
            <a:xfrm>
              <a:off x="2667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0012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5812" y="35814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419600" y="2438400"/>
              <a:ext cx="304800" cy="304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3955863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346262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2949480" y="4670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62200" y="58674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2492283" y="5432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4533900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3924300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06680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4092484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4549683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4702084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5159283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08970" y="1792069"/>
              <a:ext cx="1096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Starting state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6088" y="3048000"/>
              <a:ext cx="12263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Successor state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5200" y="2590800"/>
              <a:ext cx="811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Action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67000" y="5802868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Goal state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8100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6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19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3CFE6-6CB1-42B6-B15F-468ABAD2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6C2A46-CF5A-4A1F-A5B8-C2319EB7674B}"/>
              </a:ext>
            </a:extLst>
          </p:cNvPr>
          <p:cNvSpPr txBox="1"/>
          <p:nvPr/>
        </p:nvSpPr>
        <p:spPr>
          <a:xfrm>
            <a:off x="533399" y="5791201"/>
            <a:ext cx="11035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Note: Implementation doesn’t need to actually build the tree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and informed search strategies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47812"/>
            <a:ext cx="5257800" cy="4602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Uninformed</a:t>
            </a:r>
            <a:r>
              <a:rPr lang="en-US" dirty="0"/>
              <a:t> strategies consider all stats are equally desirable.</a:t>
            </a:r>
          </a:p>
          <a:p>
            <a:r>
              <a:rPr lang="en-US" dirty="0"/>
              <a:t>use only the information available in the problem definition.</a:t>
            </a:r>
          </a:p>
          <a:p>
            <a:r>
              <a:rPr lang="en-US" dirty="0"/>
              <a:t>Breadth-first search</a:t>
            </a:r>
          </a:p>
          <a:p>
            <a:r>
              <a:rPr lang="en-US" dirty="0"/>
              <a:t>Depth-first search</a:t>
            </a:r>
          </a:p>
          <a:p>
            <a:r>
              <a:rPr lang="en-US" dirty="0"/>
              <a:t>Iterative deepening search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47144-E7F8-4F60-AB05-4C69F8A1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B8B39D-1C90-438D-94B4-8A63AB87BFC8}"/>
              </a:ext>
            </a:extLst>
          </p:cNvPr>
          <p:cNvSpPr txBox="1">
            <a:spLocks/>
          </p:cNvSpPr>
          <p:nvPr/>
        </p:nvSpPr>
        <p:spPr>
          <a:xfrm>
            <a:off x="5715000" y="1547812"/>
            <a:ext cx="5867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Informed strategies</a:t>
            </a:r>
            <a:r>
              <a:rPr lang="en-US" dirty="0"/>
              <a:t> give the algorithm “hints” about the desirability of different states </a:t>
            </a:r>
          </a:p>
          <a:p>
            <a:r>
              <a:rPr lang="en-US" dirty="0"/>
              <a:t>Use an </a:t>
            </a:r>
            <a:r>
              <a:rPr lang="en-US" i="1" dirty="0"/>
              <a:t>evaluation function</a:t>
            </a:r>
            <a:r>
              <a:rPr lang="en-US" dirty="0"/>
              <a:t> to rank nodes and select the most promising one for expansion</a:t>
            </a:r>
          </a:p>
          <a:p>
            <a:r>
              <a:rPr lang="en-US" dirty="0"/>
              <a:t>Greedy best-first search</a:t>
            </a:r>
          </a:p>
          <a:p>
            <a:r>
              <a:rPr lang="en-US" dirty="0"/>
              <a:t>A*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8501" y="105245"/>
            <a:ext cx="11306075" cy="934284"/>
          </a:xfrm>
        </p:spPr>
        <p:txBody>
          <a:bodyPr>
            <a:normAutofit/>
          </a:bodyPr>
          <a:lstStyle/>
          <a:p>
            <a:r>
              <a:rPr lang="en-US" altLang="en-US" dirty="0"/>
              <a:t>Structures can organize data in different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8501" y="972149"/>
            <a:ext cx="10728560" cy="1357162"/>
          </a:xfrm>
        </p:spPr>
        <p:txBody>
          <a:bodyPr>
            <a:noAutofit/>
          </a:bodyPr>
          <a:lstStyle/>
          <a:p>
            <a:r>
              <a:rPr lang="en-US" sz="3200" dirty="0"/>
              <a:t>Declared using </a:t>
            </a:r>
            <a:r>
              <a:rPr lang="en-US" sz="3200" dirty="0" err="1"/>
              <a:t>struct</a:t>
            </a:r>
            <a:r>
              <a:rPr lang="en-US" sz="3200" dirty="0"/>
              <a:t> with member types and names included in braces.</a:t>
            </a:r>
          </a:p>
          <a:p>
            <a:r>
              <a:rPr lang="en-US" sz="3200" dirty="0" err="1"/>
              <a:t>struct</a:t>
            </a:r>
            <a:r>
              <a:rPr lang="en-US" sz="3200" dirty="0"/>
              <a:t> variables can be declared with the </a:t>
            </a:r>
            <a:r>
              <a:rPr lang="en-US" sz="3200" dirty="0" err="1"/>
              <a:t>struct</a:t>
            </a:r>
            <a:r>
              <a:rPr lang="en-US" sz="3200" dirty="0"/>
              <a:t>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6C9A-BDB1-4299-A86C-B3D557C9BC2A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Ding, Xiaoning. Spring 2021. Protected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en-US"/>
              <a:t>Lect 23	P. </a:t>
            </a:r>
            <a:fld id="{CB9B0AF4-44C0-4E0E-830A-07BE5100E02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270411" y="2640604"/>
            <a:ext cx="3805187" cy="35825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float amount;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altLang="en-US" sz="28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[30];</a:t>
            </a:r>
          </a:p>
          <a:p>
            <a:pPr>
              <a:lnSpc>
                <a:spcPct val="90000"/>
              </a:lnSpc>
            </a:pPr>
            <a:r>
              <a:rPr lang="en-US" altLang="en-US" sz="28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sz="2800" b="1" spc="-15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8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transaction t, *</a:t>
            </a:r>
            <a:r>
              <a:rPr lang="en-US" sz="2800" b="1" spc="-15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28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9619" y="2644195"/>
            <a:ext cx="3878980" cy="36256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amount;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[30];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 *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8525" y="2640604"/>
            <a:ext cx="3724175" cy="3629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altLang="en-US" sz="2800" b="1" spc="-1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amount;</a:t>
            </a: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[30];</a:t>
            </a:r>
          </a:p>
          <a:p>
            <a:pPr>
              <a:spcBef>
                <a:spcPts val="1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altLang="en-US" sz="28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 t,*</a:t>
            </a:r>
            <a:r>
              <a:rPr lang="en-US" altLang="en-US" sz="2800" b="1" spc="-15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spc="-15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50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5626"/>
            <a:ext cx="10972800" cy="761447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3365"/>
            <a:ext cx="11125200" cy="2265636"/>
          </a:xfrm>
        </p:spPr>
        <p:txBody>
          <a:bodyPr/>
          <a:lstStyle/>
          <a:p>
            <a:r>
              <a:rPr lang="en-US" dirty="0"/>
              <a:t>Expand shallowest unexpanded node</a:t>
            </a:r>
          </a:p>
          <a:p>
            <a:r>
              <a:rPr lang="en-US" dirty="0"/>
              <a:t>Non-recursive implementation: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5334000" y="3733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75D29-C205-4224-8F58-6FA6A773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94535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0874" y="-3203"/>
            <a:ext cx="10972800" cy="1143000"/>
          </a:xfrm>
        </p:spPr>
        <p:txBody>
          <a:bodyPr/>
          <a:lstStyle/>
          <a:p>
            <a:r>
              <a:rPr lang="en-US" dirty="0"/>
              <a:t>Breadth-first search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657600" y="48006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98CE5-3843-46EE-A0F9-01D4711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848D156-4439-40AA-973E-F331BBEBBBA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15764"/>
            <a:ext cx="11125200" cy="226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Expand shallowest unexpanded node</a:t>
            </a:r>
          </a:p>
          <a:p>
            <a:r>
              <a:rPr lang="en-US" dirty="0"/>
              <a:t>Non-recursive implementation: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</a:t>
            </a:r>
          </a:p>
        </p:txBody>
      </p:sp>
    </p:spTree>
    <p:extLst>
      <p:ext uri="{BB962C8B-B14F-4D97-AF65-F5344CB8AC3E}">
        <p14:creationId xmlns:p14="http://schemas.microsoft.com/office/powerpoint/2010/main" val="2230557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0874" y="20364"/>
            <a:ext cx="10972800" cy="1143000"/>
          </a:xfrm>
        </p:spPr>
        <p:txBody>
          <a:bodyPr/>
          <a:lstStyle/>
          <a:p>
            <a:r>
              <a:rPr lang="en-US" dirty="0"/>
              <a:t>Breadth-first search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657600" y="48006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B4B7D-2D73-49E2-8154-671ECD8C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19DD4CD-B4CF-464D-BC0A-4C3C4FEF2C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39564"/>
            <a:ext cx="11125200" cy="2265636"/>
          </a:xfrm>
        </p:spPr>
        <p:txBody>
          <a:bodyPr/>
          <a:lstStyle/>
          <a:p>
            <a:r>
              <a:rPr lang="en-US" dirty="0"/>
              <a:t>Expand shallowest unexpanded node</a:t>
            </a:r>
          </a:p>
          <a:p>
            <a:r>
              <a:rPr lang="en-US" dirty="0"/>
              <a:t>Non-recursive implementation: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</a:t>
            </a:r>
          </a:p>
        </p:txBody>
      </p:sp>
    </p:spTree>
    <p:extLst>
      <p:ext uri="{BB962C8B-B14F-4D97-AF65-F5344CB8AC3E}">
        <p14:creationId xmlns:p14="http://schemas.microsoft.com/office/powerpoint/2010/main" val="4048327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/>
              <a:t>Breadth-first search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7010400" y="4876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BA639-1A15-46B0-B6A9-2468CDDC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A1F07D4-1C63-4ABC-B306-7F7D9E086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39564"/>
            <a:ext cx="11125200" cy="2265636"/>
          </a:xfrm>
        </p:spPr>
        <p:txBody>
          <a:bodyPr/>
          <a:lstStyle/>
          <a:p>
            <a:r>
              <a:rPr lang="en-US" dirty="0"/>
              <a:t>Expand shallowest unexpanded node</a:t>
            </a:r>
          </a:p>
          <a:p>
            <a:r>
              <a:rPr lang="en-US" dirty="0"/>
              <a:t>Non-recursive implementation: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</a:t>
            </a:r>
          </a:p>
        </p:txBody>
      </p:sp>
    </p:spTree>
    <p:extLst>
      <p:ext uri="{BB962C8B-B14F-4D97-AF65-F5344CB8AC3E}">
        <p14:creationId xmlns:p14="http://schemas.microsoft.com/office/powerpoint/2010/main" val="2322098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7872"/>
            <a:ext cx="10972800" cy="684857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Breadth-first search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7010400" y="4876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A5282-5E65-4797-A5C2-295D58E6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4DD4CF0-FD42-4526-A899-606F09659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39564"/>
            <a:ext cx="11125200" cy="2265636"/>
          </a:xfrm>
        </p:spPr>
        <p:txBody>
          <a:bodyPr/>
          <a:lstStyle/>
          <a:p>
            <a:r>
              <a:rPr lang="en-US" dirty="0"/>
              <a:t>Expand shallowest unexpanded node</a:t>
            </a:r>
          </a:p>
          <a:p>
            <a:r>
              <a:rPr lang="en-US" dirty="0"/>
              <a:t>Non-recursive implementation: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</a:t>
            </a:r>
          </a:p>
        </p:txBody>
      </p:sp>
    </p:spTree>
    <p:extLst>
      <p:ext uri="{BB962C8B-B14F-4D97-AF65-F5344CB8AC3E}">
        <p14:creationId xmlns:p14="http://schemas.microsoft.com/office/powerpoint/2010/main" val="1104173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r>
              <a:rPr lang="en-US" dirty="0"/>
              <a:t>Pseudo-code for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10" y="838200"/>
            <a:ext cx="10875390" cy="5181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Generate an initially empty </a:t>
            </a:r>
            <a:r>
              <a:rPr lang="en-US" dirty="0">
                <a:solidFill>
                  <a:srgbClr val="FF0000"/>
                </a:solidFill>
              </a:rPr>
              <a:t>queue</a:t>
            </a:r>
            <a:r>
              <a:rPr lang="en-US" dirty="0"/>
              <a:t> and call it OPEN.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CC0099"/>
                </a:solidFill>
              </a:rPr>
              <a:t>OPEN is the fringe.</a:t>
            </a:r>
          </a:p>
          <a:p>
            <a:pPr marL="0" indent="0">
              <a:buNone/>
            </a:pPr>
            <a:r>
              <a:rPr lang="en-US" dirty="0"/>
              <a:t>2. Insert the start state into OPEN.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/>
              <a:t> a state n from OPEN. If dequeue fails because OPEN is empty, search fails (END).</a:t>
            </a:r>
          </a:p>
          <a:p>
            <a:pPr marL="0" indent="0">
              <a:buNone/>
            </a:pPr>
            <a:r>
              <a:rPr lang="en-US" dirty="0"/>
              <a:t>4. If n is a goal state, the search succeeds (END).</a:t>
            </a:r>
          </a:p>
          <a:p>
            <a:pPr marL="0" indent="0">
              <a:buNone/>
            </a:pPr>
            <a:r>
              <a:rPr lang="en-US" dirty="0"/>
              <a:t>5. Generate all successors to n and </a:t>
            </a:r>
            <a:r>
              <a:rPr lang="en-US" dirty="0" err="1"/>
              <a:t>enqueue</a:t>
            </a:r>
            <a:r>
              <a:rPr lang="en-US" dirty="0"/>
              <a:t> them into OPEN </a:t>
            </a:r>
            <a:r>
              <a:rPr lang="en-US" dirty="0">
                <a:solidFill>
                  <a:srgbClr val="FF0000"/>
                </a:solidFill>
              </a:rPr>
              <a:t>(end of OPEN)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6. Destroy node n</a:t>
            </a:r>
          </a:p>
          <a:p>
            <a:pPr marL="0" indent="0">
              <a:buNone/>
            </a:pPr>
            <a:r>
              <a:rPr lang="en-US" dirty="0"/>
              <a:t>7. Return to step 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Nodes are structures that organize states. Each node contains all the information associated to a state (e.g., state itself, cost, and pointers to link it to the fringe,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BA3D2-451E-4006-9285-08B586AF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930293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5334000" y="3733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15BD0-C7A3-4ECE-B277-25EF08C5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19045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3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3657600" y="48006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6F007-9115-4973-8F1A-0826ADE6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3379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3657600" y="48006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C0146-8818-4AAC-9834-818ACAA2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884398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2362200" y="5638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CCF4B-C524-42D3-986D-63E69C6C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96346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struct</a:t>
            </a:r>
            <a:r>
              <a:rPr lang="en-US" dirty="0"/>
              <a:t> members using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</a:rPr>
              <a:t>-&gt;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member in a </a:t>
            </a:r>
            <a:r>
              <a:rPr lang="en-US" sz="3200" b="1" dirty="0" err="1">
                <a:solidFill>
                  <a:srgbClr val="0070C0"/>
                </a:solidFill>
              </a:rPr>
              <a:t>struct</a:t>
            </a:r>
            <a:r>
              <a:rPr lang="en-US" sz="3200" b="1" dirty="0">
                <a:solidFill>
                  <a:srgbClr val="0070C0"/>
                </a:solidFill>
              </a:rPr>
              <a:t> variable </a:t>
            </a:r>
            <a:r>
              <a:rPr lang="en-US" sz="3200" dirty="0"/>
              <a:t>can be access using </a:t>
            </a:r>
            <a:r>
              <a:rPr lang="en-US" sz="3200" b="1" dirty="0">
                <a:solidFill>
                  <a:srgbClr val="0070C0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 member in a </a:t>
            </a:r>
            <a:r>
              <a:rPr lang="en-US" sz="3200" b="1" dirty="0" err="1">
                <a:solidFill>
                  <a:srgbClr val="0070C0"/>
                </a:solidFill>
              </a:rPr>
              <a:t>struct</a:t>
            </a:r>
            <a:r>
              <a:rPr lang="en-US" sz="3200" b="1" dirty="0">
                <a:solidFill>
                  <a:srgbClr val="0070C0"/>
                </a:solidFill>
              </a:rPr>
              <a:t> pointed by a pointer </a:t>
            </a:r>
            <a:r>
              <a:rPr lang="en-US" sz="3200" dirty="0"/>
              <a:t>can be access using </a:t>
            </a:r>
            <a:r>
              <a:rPr lang="en-US" sz="3200" b="1" dirty="0">
                <a:solidFill>
                  <a:srgbClr val="0070C0"/>
                </a:solidFill>
              </a:rPr>
              <a:t>-&gt;</a:t>
            </a:r>
            <a:r>
              <a:rPr lang="en-US" sz="3200" dirty="0"/>
              <a:t> or by dereferencing the pointer first and then using </a:t>
            </a:r>
            <a:r>
              <a:rPr lang="en-US" sz="3200" b="1" dirty="0">
                <a:solidFill>
                  <a:srgbClr val="0070C0"/>
                </a:solidFill>
              </a:rPr>
              <a:t>.</a:t>
            </a:r>
            <a:r>
              <a:rPr lang="en-US" sz="3200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F212-6F75-44BC-B5CD-C4B189E07C19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24541" y="3958794"/>
            <a:ext cx="8489482" cy="15573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=&amp;t;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("id: %d, name: %s,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: %s", </a:t>
            </a:r>
          </a:p>
          <a:p>
            <a:pPr>
              <a:spcBef>
                <a:spcPct val="20000"/>
              </a:spcBef>
            </a:pP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t.id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-&gt;name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1837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2362200" y="5638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33B52-C4CB-4206-ABB4-8C7A32EB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3297674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4876800" y="5638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EE50A-A246-4F51-AB73-73637AFF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915908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4876800" y="5638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83B90-CCE3-402A-87F9-0F70A391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731924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6934200" y="4876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CE33D-61A3-4F8D-AB95-C87CBA34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315104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935246" y="3733801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6934200" y="4876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4F1C7-CE0C-4CDD-B14C-09CFC342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078689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6524"/>
            <a:ext cx="10972800" cy="1143000"/>
          </a:xfrm>
        </p:spPr>
        <p:txBody>
          <a:bodyPr/>
          <a:lstStyle/>
          <a:p>
            <a:r>
              <a:rPr lang="en-US" dirty="0"/>
              <a:t>Pseudo-code for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235"/>
            <a:ext cx="10820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Generate an initially empty </a:t>
            </a:r>
            <a:r>
              <a:rPr lang="en-US" dirty="0">
                <a:solidFill>
                  <a:srgbClr val="FF0000"/>
                </a:solidFill>
              </a:rPr>
              <a:t>stack</a:t>
            </a:r>
            <a:r>
              <a:rPr lang="en-US" dirty="0"/>
              <a:t> and call it OPEN.</a:t>
            </a:r>
          </a:p>
          <a:p>
            <a:pPr marL="0" indent="0">
              <a:buNone/>
            </a:pPr>
            <a:r>
              <a:rPr lang="en-US" dirty="0"/>
              <a:t>2. Insert the start state into OPEN.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Pop</a:t>
            </a:r>
            <a:r>
              <a:rPr lang="en-US" dirty="0"/>
              <a:t> a state n from OPEN. If pop fails because OPEN is empty, search fails (END).</a:t>
            </a:r>
          </a:p>
          <a:p>
            <a:pPr marL="0" indent="0">
              <a:buNone/>
            </a:pPr>
            <a:r>
              <a:rPr lang="en-US" dirty="0"/>
              <a:t>4. If n is a goal state, the search succeeds (END).</a:t>
            </a:r>
          </a:p>
          <a:p>
            <a:pPr marL="0" indent="0">
              <a:buNone/>
            </a:pPr>
            <a:r>
              <a:rPr lang="en-US" dirty="0"/>
              <a:t>5. Generate all successors to n and push them onto OPEN (</a:t>
            </a:r>
            <a:r>
              <a:rPr lang="en-US" dirty="0">
                <a:solidFill>
                  <a:srgbClr val="FF0000"/>
                </a:solidFill>
              </a:rPr>
              <a:t>beginning of OPEN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/>
              <a:t>6. Destroy node n.</a:t>
            </a:r>
          </a:p>
          <a:p>
            <a:pPr marL="0" indent="0">
              <a:buNone/>
            </a:pPr>
            <a:r>
              <a:rPr lang="en-US" dirty="0"/>
              <a:t>7. Return to step 3.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CBCA9-3CD8-4FC4-B4C4-0B6ADC73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798570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32"/>
            <a:ext cx="8229600" cy="752168"/>
          </a:xfrm>
        </p:spPr>
        <p:txBody>
          <a:bodyPr/>
          <a:lstStyle/>
          <a:p>
            <a:r>
              <a:rPr lang="en-US" sz="4000" dirty="0"/>
              <a:t>BFS vs DFS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76300"/>
            <a:ext cx="10515600" cy="5105400"/>
          </a:xfrm>
        </p:spPr>
        <p:txBody>
          <a:bodyPr>
            <a:noAutofit/>
          </a:bodyPr>
          <a:lstStyle/>
          <a:p>
            <a:r>
              <a:rPr lang="en-US" dirty="0"/>
              <a:t>BFS </a:t>
            </a:r>
          </a:p>
          <a:p>
            <a:pPr lvl="1"/>
            <a:r>
              <a:rPr lang="en-US" dirty="0"/>
              <a:t>can always find the best solution (shortest path)</a:t>
            </a:r>
          </a:p>
          <a:p>
            <a:pPr lvl="1"/>
            <a:r>
              <a:rPr lang="en-US" dirty="0"/>
              <a:t>Use a lot of memory</a:t>
            </a:r>
          </a:p>
          <a:p>
            <a:r>
              <a:rPr lang="en-US" dirty="0"/>
              <a:t>DFS</a:t>
            </a:r>
          </a:p>
          <a:p>
            <a:pPr lvl="1"/>
            <a:r>
              <a:rPr lang="en-US" dirty="0"/>
              <a:t>Returns the first solution it finds. May not find the best solution</a:t>
            </a:r>
          </a:p>
          <a:p>
            <a:pPr lvl="1"/>
            <a:r>
              <a:rPr lang="en-US" dirty="0"/>
              <a:t>Use less memory than BFS</a:t>
            </a:r>
          </a:p>
          <a:p>
            <a:pPr lvl="1"/>
            <a:r>
              <a:rPr lang="en-US" dirty="0"/>
              <a:t> may fail in infinite-depth paths (e.g., moving a tile back and forth)</a:t>
            </a:r>
          </a:p>
          <a:p>
            <a:pPr lvl="2"/>
            <a:r>
              <a:rPr lang="en-US" sz="2800" dirty="0"/>
              <a:t>Can be modified to avoid repeated states along paths</a:t>
            </a:r>
          </a:p>
          <a:p>
            <a:pPr lvl="2"/>
            <a:r>
              <a:rPr lang="en-US" sz="2800" dirty="0"/>
              <a:t>complete in finite spaces, but increase memory consumption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6B744-B03D-438B-99CB-B817BEBB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08431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90600"/>
          </a:xfrm>
        </p:spPr>
        <p:txBody>
          <a:bodyPr/>
          <a:lstStyle/>
          <a:p>
            <a:r>
              <a:rPr lang="en-US" dirty="0"/>
              <a:t>DFS with CLOSED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1277600" cy="52895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Generate an initially empty stack and call it OPEN, and </a:t>
            </a:r>
            <a:r>
              <a:rPr lang="en-US" dirty="0">
                <a:solidFill>
                  <a:srgbClr val="FF0000"/>
                </a:solidFill>
              </a:rPr>
              <a:t>a list called CLOSED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Insert the start state into OPEN.</a:t>
            </a:r>
          </a:p>
          <a:p>
            <a:pPr marL="0" indent="0">
              <a:buNone/>
            </a:pPr>
            <a:r>
              <a:rPr lang="en-US" dirty="0"/>
              <a:t>3. Pop a state n from OPEN. If pop fails because  OPEN is empty, search fails (END).</a:t>
            </a:r>
          </a:p>
          <a:p>
            <a:pPr marL="0" indent="0">
              <a:buNone/>
            </a:pPr>
            <a:r>
              <a:rPr lang="en-US" dirty="0"/>
              <a:t>4. If n is a goal state, the search succeeds (END).</a:t>
            </a:r>
          </a:p>
          <a:p>
            <a:pPr marL="0" indent="0">
              <a:buNone/>
            </a:pPr>
            <a:r>
              <a:rPr lang="en-US" dirty="0"/>
              <a:t>5. Generate all successors to n.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>
                <a:solidFill>
                  <a:srgbClr val="FF0000"/>
                </a:solidFill>
              </a:rPr>
              <a:t>Remove the successors that are already in OPEN or CLOSED list</a:t>
            </a:r>
          </a:p>
          <a:p>
            <a:pPr marL="0" indent="0">
              <a:buNone/>
            </a:pPr>
            <a:r>
              <a:rPr lang="en-US" dirty="0"/>
              <a:t>7. Push the remaining successors onto OPEN (beginning of OPEN).</a:t>
            </a:r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>
                <a:solidFill>
                  <a:srgbClr val="FF0000"/>
                </a:solidFill>
              </a:rPr>
              <a:t>Add n into CLOSED list</a:t>
            </a:r>
          </a:p>
          <a:p>
            <a:pPr marL="0" indent="0">
              <a:buNone/>
            </a:pPr>
            <a:r>
              <a:rPr lang="en-US" dirty="0"/>
              <a:t>9. Return to step 3.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2842-6608-4BF9-A355-2F4FE0C8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320258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give the algorithm “hints” about the desirability of different states </a:t>
            </a:r>
          </a:p>
          <a:p>
            <a:pPr lvl="1"/>
            <a:r>
              <a:rPr lang="en-US" dirty="0"/>
              <a:t>Use an </a:t>
            </a:r>
            <a:r>
              <a:rPr lang="en-US" i="1" dirty="0"/>
              <a:t>evaluation function</a:t>
            </a:r>
            <a:r>
              <a:rPr lang="en-US" dirty="0"/>
              <a:t> to rank nodes and select the most promising one for expansion</a:t>
            </a:r>
          </a:p>
          <a:p>
            <a:pPr lvl="1"/>
            <a:endParaRPr lang="en-US" dirty="0"/>
          </a:p>
          <a:p>
            <a:r>
              <a:rPr lang="en-US" dirty="0"/>
              <a:t>Greedy best-first search</a:t>
            </a:r>
          </a:p>
          <a:p>
            <a:r>
              <a:rPr lang="en-US" dirty="0"/>
              <a:t>A* search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C9DB-5E37-4C88-B691-310E9AF7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6319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Heuristic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1"/>
            <a:ext cx="111252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Heuristic function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estimates the cost of reaching goal from node </a:t>
            </a:r>
            <a:r>
              <a:rPr lang="en-US" i="1" dirty="0"/>
              <a:t>n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135" y="3204838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5253922" y="295317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1" y="265947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/>
          <p:cNvSpPr/>
          <p:nvPr/>
        </p:nvSpPr>
        <p:spPr>
          <a:xfrm rot="5400000">
            <a:off x="8465489" y="607385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94324" y="605283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6284047" y="5446876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405237" y="5568066"/>
            <a:ext cx="1878464" cy="666552"/>
          </a:xfrm>
          <a:prstGeom prst="line">
            <a:avLst/>
          </a:prstGeom>
          <a:ln w="127000" cap="rnd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46DC64-966E-43F3-80C0-BE7C9E00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174028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871"/>
            <a:ext cx="10515600" cy="905409"/>
          </a:xfrm>
        </p:spPr>
        <p:txBody>
          <a:bodyPr/>
          <a:lstStyle/>
          <a:p>
            <a:r>
              <a:rPr lang="en-US" dirty="0"/>
              <a:t>Pointer members in a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588" y="1145405"/>
            <a:ext cx="5423033" cy="13475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Some members need to have their memory dynamically allocated or location dynamically determined.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EA17-E308-4E19-9BC0-E3CDF62B2315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1393" y="1145405"/>
            <a:ext cx="5808043" cy="1414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Extra pointers can be added to </a:t>
            </a:r>
            <a:r>
              <a:rPr lang="en-US" dirty="0" err="1"/>
              <a:t>structs</a:t>
            </a:r>
            <a:r>
              <a:rPr lang="en-US" dirty="0"/>
              <a:t> to support data structures, e.g., linked list, stack, queue, tree, graph, 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468427" y="2608445"/>
            <a:ext cx="5697356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transaction{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amount;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 t1, t2;</a:t>
            </a:r>
          </a:p>
          <a:p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t1.addr=(char *)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t2.addr=&amp;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another_str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7483" y="2637324"/>
            <a:ext cx="5697356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transaction{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amount;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altLang="en-US" sz="28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b="1" spc="-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transaction *next;</a:t>
            </a:r>
          </a:p>
          <a:p>
            <a:r>
              <a:rPr lang="en-US" altLang="en-US" sz="28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 t1, t2;</a:t>
            </a:r>
          </a:p>
          <a:p>
            <a:r>
              <a:rPr lang="en-US" altLang="en-US" sz="2800" b="1" spc="-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t1-&gt;next = &amp;t2;</a:t>
            </a:r>
          </a:p>
        </p:txBody>
      </p:sp>
    </p:spTree>
    <p:extLst>
      <p:ext uri="{BB962C8B-B14F-4D97-AF65-F5344CB8AC3E}">
        <p14:creationId xmlns:p14="http://schemas.microsoft.com/office/powerpoint/2010/main" val="1986455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 for the path finding problem</a:t>
            </a:r>
          </a:p>
        </p:txBody>
      </p:sp>
      <p:pic>
        <p:nvPicPr>
          <p:cNvPr id="8196" name="Picture 4" descr="romani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828800"/>
            <a:ext cx="8229600" cy="4033838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E5B14-DD8B-4922-9FA5-664E31C9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770668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the node that has the lowest value of the heuristic function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F2E46-F340-4EAD-A49C-A4ED024B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5410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example</a:t>
            </a:r>
          </a:p>
        </p:txBody>
      </p:sp>
      <p:pic>
        <p:nvPicPr>
          <p:cNvPr id="10244" name="Picture 4" descr="greedy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1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029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7ED78-7072-4D70-92AC-E1E02719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779459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1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029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F5659-0EC9-4DC6-BA76-7E0530D3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1137779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1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029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83EA4-88AF-4B08-817F-A287FE9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3829509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1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029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ECB8C-4A34-4930-BA43-D06E616F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1272842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323008" y="2057400"/>
            <a:ext cx="7354392" cy="4419600"/>
          </a:xfrm>
          <a:prstGeom prst="rect">
            <a:avLst/>
          </a:prstGeom>
          <a:noFill/>
          <a:ln/>
        </p:spPr>
      </p:pic>
      <p:sp>
        <p:nvSpPr>
          <p:cNvPr id="5" name="Oval 4"/>
          <p:cNvSpPr/>
          <p:nvPr/>
        </p:nvSpPr>
        <p:spPr>
          <a:xfrm>
            <a:off x="5486400" y="3657600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96200" y="2895600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5694" y="26670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1" y="32766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goal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4532"/>
            <a:ext cx="9067800" cy="1353106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best-first search may get stuck </a:t>
            </a:r>
            <a:br>
              <a:rPr lang="en-US" dirty="0"/>
            </a:br>
            <a:r>
              <a:rPr lang="en-US" dirty="0"/>
              <a:t>in loops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5DBAF-91D4-4C39-924E-334C3292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43204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eedy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0" y="1362076"/>
            <a:ext cx="5467350" cy="1990725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best-first search is not optimal</a:t>
            </a:r>
          </a:p>
        </p:txBody>
      </p:sp>
      <p:pic>
        <p:nvPicPr>
          <p:cNvPr id="5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481476"/>
            <a:ext cx="5334000" cy="2614525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2971800" y="4091075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5386475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A7B8C-374E-4925-AE93-625195A9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4159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11125200" cy="4525963"/>
          </a:xfrm>
        </p:spPr>
        <p:txBody>
          <a:bodyPr/>
          <a:lstStyle/>
          <a:p>
            <a:r>
              <a:rPr lang="en-US" sz="2800" dirty="0"/>
              <a:t>Idea: avoid expanding paths that are already expensive</a:t>
            </a:r>
          </a:p>
          <a:p>
            <a:r>
              <a:rPr lang="en-US" sz="2800" dirty="0"/>
              <a:t>The evaluation function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the estimated total cost of the path through node </a:t>
            </a:r>
            <a:r>
              <a:rPr lang="en-US" sz="2800" i="1" dirty="0"/>
              <a:t>n</a:t>
            </a:r>
            <a:r>
              <a:rPr lang="en-US" sz="2800" dirty="0"/>
              <a:t> to the goal:</a:t>
            </a:r>
            <a:br>
              <a:rPr lang="en-US" sz="2800" dirty="0"/>
            </a:br>
            <a:endParaRPr lang="en-US" sz="2800" dirty="0"/>
          </a:p>
          <a:p>
            <a:pPr algn="ctr">
              <a:buNone/>
            </a:pP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= 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+ h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  <a:p>
            <a:pPr lvl="1">
              <a:buNone/>
            </a:pP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cost so far to reach </a:t>
            </a:r>
            <a:r>
              <a:rPr lang="en-US" i="1" dirty="0"/>
              <a:t>n </a:t>
            </a:r>
            <a:r>
              <a:rPr lang="en-US" dirty="0"/>
              <a:t>(path cost)</a:t>
            </a:r>
          </a:p>
          <a:p>
            <a:pPr lvl="1">
              <a:buNone/>
            </a:pP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estimated cost from </a:t>
            </a:r>
            <a:r>
              <a:rPr lang="en-US" i="1" dirty="0"/>
              <a:t>n</a:t>
            </a:r>
            <a:r>
              <a:rPr lang="en-US" dirty="0"/>
              <a:t> to goal (heuristic)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93045-5B92-4A18-9A39-A3875AD4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57224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6388" name="Picture 4" descr="astar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1"/>
            <a:ext cx="5410200" cy="2219325"/>
          </a:xfrm>
          <a:prstGeom prst="rect">
            <a:avLst/>
          </a:prstGeom>
          <a:noFill/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412545A-B24B-4E9E-811F-40264317F8AA}"/>
              </a:ext>
            </a:extLst>
          </p:cNvPr>
          <p:cNvGrpSpPr/>
          <p:nvPr/>
        </p:nvGrpSpPr>
        <p:grpSpPr>
          <a:xfrm>
            <a:off x="4191000" y="3962401"/>
            <a:ext cx="5334000" cy="2614525"/>
            <a:chOff x="4191000" y="3962401"/>
            <a:chExt cx="5334000" cy="2614525"/>
          </a:xfrm>
        </p:grpSpPr>
        <p:pic>
          <p:nvPicPr>
            <p:cNvPr id="4" name="Picture 4" descr="romania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3962401"/>
              <a:ext cx="5334000" cy="2614525"/>
            </a:xfrm>
            <a:prstGeom prst="rect">
              <a:avLst/>
            </a:prstGeom>
            <a:noFill/>
          </p:spPr>
        </p:pic>
        <p:sp>
          <p:nvSpPr>
            <p:cNvPr id="5" name="Oval 4"/>
            <p:cNvSpPr/>
            <p:nvPr/>
          </p:nvSpPr>
          <p:spPr>
            <a:xfrm>
              <a:off x="4267200" y="4572000"/>
              <a:ext cx="4572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705600" y="5902324"/>
              <a:ext cx="457200" cy="269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9C1CD-50DE-4D57-995C-3063F370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124562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372"/>
            <a:ext cx="10515600" cy="780280"/>
          </a:xfrm>
        </p:spPr>
        <p:txBody>
          <a:bodyPr/>
          <a:lstStyle/>
          <a:p>
            <a:r>
              <a:rPr lang="en-US" altLang="en-US" dirty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9905"/>
            <a:ext cx="10515600" cy="3436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linked list is a sequence of connected nodes.</a:t>
            </a:r>
          </a:p>
          <a:p>
            <a:r>
              <a:rPr lang="en-US" dirty="0"/>
              <a:t>Each node contains at least</a:t>
            </a:r>
          </a:p>
          <a:p>
            <a:pPr lvl="1"/>
            <a:r>
              <a:rPr lang="en-US" dirty="0"/>
              <a:t>Some data</a:t>
            </a:r>
          </a:p>
          <a:p>
            <a:pPr lvl="1"/>
            <a:r>
              <a:rPr lang="en-US" dirty="0"/>
              <a:t>A pointer to the next node in the list</a:t>
            </a:r>
          </a:p>
          <a:p>
            <a:r>
              <a:rPr lang="en-US" dirty="0"/>
              <a:t>The head pointer points to the first node</a:t>
            </a:r>
          </a:p>
          <a:p>
            <a:r>
              <a:rPr lang="en-US" dirty="0"/>
              <a:t>The last node points to NULL</a:t>
            </a:r>
          </a:p>
          <a:p>
            <a:r>
              <a:rPr lang="en-US" dirty="0"/>
              <a:t>The tail pointer (optional) points to the last node.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CCFF-ABC8-4F32-989A-4EFDCB47F2DA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686207" y="455982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3991007" y="4864621"/>
            <a:ext cx="1645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217652" y="454738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6522452" y="485218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9767238" y="455982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76607" y="4559821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9771144" y="4667772"/>
            <a:ext cx="636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'\0'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5608052" y="4547389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9157638" y="4559821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2162207" y="488380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571340" y="4416692"/>
            <a:ext cx="1364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a;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8282933" y="484693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81407" y="5256520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 = b;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255778" y="5206748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z-&gt;next = NULL;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487389" y="5213619"/>
            <a:ext cx="1667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b-&gt;next = c;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08943" y="5450239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head;</a:t>
            </a: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V="1">
            <a:off x="2100863" y="5206747"/>
            <a:ext cx="977208" cy="2866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7459" y="5691670"/>
            <a:ext cx="1619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tail;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8317086" y="5134049"/>
            <a:ext cx="840552" cy="5841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29897" y="4298441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05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astar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1"/>
            <a:ext cx="5410200" cy="2219325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30000" dirty="0"/>
              <a:t>*</a:t>
            </a:r>
            <a:r>
              <a:rPr lang="en-US" dirty="0"/>
              <a:t> search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EE14B-588E-4A3C-B8DD-8B5C4878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E76246-5BF9-4CF3-AD76-AC2BD810E13E}"/>
              </a:ext>
            </a:extLst>
          </p:cNvPr>
          <p:cNvGrpSpPr/>
          <p:nvPr/>
        </p:nvGrpSpPr>
        <p:grpSpPr>
          <a:xfrm>
            <a:off x="4191000" y="3780935"/>
            <a:ext cx="5334000" cy="2614525"/>
            <a:chOff x="4191000" y="3962401"/>
            <a:chExt cx="5334000" cy="2614525"/>
          </a:xfrm>
        </p:grpSpPr>
        <p:pic>
          <p:nvPicPr>
            <p:cNvPr id="11" name="Picture 4" descr="romania2">
              <a:extLst>
                <a:ext uri="{FF2B5EF4-FFF2-40B4-BE49-F238E27FC236}">
                  <a16:creationId xmlns:a16="http://schemas.microsoft.com/office/drawing/2014/main" id="{E28E15DB-83C7-43A2-A593-1302EBA97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3962401"/>
              <a:ext cx="5334000" cy="2614525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E107D59-D016-4918-89BE-22DBDB8A83FD}"/>
                </a:ext>
              </a:extLst>
            </p:cNvPr>
            <p:cNvSpPr/>
            <p:nvPr/>
          </p:nvSpPr>
          <p:spPr>
            <a:xfrm>
              <a:off x="4267200" y="4572000"/>
              <a:ext cx="4572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0F55F5-E6DD-4899-A7DC-723D522BBF37}"/>
                </a:ext>
              </a:extLst>
            </p:cNvPr>
            <p:cNvSpPr/>
            <p:nvPr/>
          </p:nvSpPr>
          <p:spPr>
            <a:xfrm>
              <a:off x="6705600" y="5902324"/>
              <a:ext cx="457200" cy="269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1925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8437" name="Picture 5" descr="astar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1"/>
            <a:ext cx="5410200" cy="22193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09959-CEE9-4956-8408-873F7918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DC7B97-6D58-48FE-84CD-A351B1FF412F}"/>
              </a:ext>
            </a:extLst>
          </p:cNvPr>
          <p:cNvGrpSpPr/>
          <p:nvPr/>
        </p:nvGrpSpPr>
        <p:grpSpPr>
          <a:xfrm>
            <a:off x="4191000" y="3771508"/>
            <a:ext cx="5334000" cy="2614525"/>
            <a:chOff x="4191000" y="3962401"/>
            <a:chExt cx="5334000" cy="2614525"/>
          </a:xfrm>
        </p:grpSpPr>
        <p:pic>
          <p:nvPicPr>
            <p:cNvPr id="11" name="Picture 4" descr="romania2">
              <a:extLst>
                <a:ext uri="{FF2B5EF4-FFF2-40B4-BE49-F238E27FC236}">
                  <a16:creationId xmlns:a16="http://schemas.microsoft.com/office/drawing/2014/main" id="{8204C798-B5CC-4F84-BB0B-A259505BE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3962401"/>
              <a:ext cx="5334000" cy="2614525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87D254-1456-4B9A-9794-960E831228F4}"/>
                </a:ext>
              </a:extLst>
            </p:cNvPr>
            <p:cNvSpPr/>
            <p:nvPr/>
          </p:nvSpPr>
          <p:spPr>
            <a:xfrm>
              <a:off x="4267200" y="4572000"/>
              <a:ext cx="4572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BA1CC65-01FE-4BCE-8027-C3FDFBAFB841}"/>
                </a:ext>
              </a:extLst>
            </p:cNvPr>
            <p:cNvSpPr/>
            <p:nvPr/>
          </p:nvSpPr>
          <p:spPr>
            <a:xfrm>
              <a:off x="6705600" y="5902324"/>
              <a:ext cx="457200" cy="269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3275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9460" name="Picture 4" descr="astar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1"/>
            <a:ext cx="5410200" cy="22193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DBE56-840D-4ED1-AADE-3BB6B881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3E6C5D-DA4C-4828-965F-09EEA21B3DCF}"/>
              </a:ext>
            </a:extLst>
          </p:cNvPr>
          <p:cNvGrpSpPr/>
          <p:nvPr/>
        </p:nvGrpSpPr>
        <p:grpSpPr>
          <a:xfrm>
            <a:off x="4191000" y="3858704"/>
            <a:ext cx="5334000" cy="2614525"/>
            <a:chOff x="4191000" y="3962401"/>
            <a:chExt cx="5334000" cy="2614525"/>
          </a:xfrm>
        </p:grpSpPr>
        <p:pic>
          <p:nvPicPr>
            <p:cNvPr id="11" name="Picture 4" descr="romania2">
              <a:extLst>
                <a:ext uri="{FF2B5EF4-FFF2-40B4-BE49-F238E27FC236}">
                  <a16:creationId xmlns:a16="http://schemas.microsoft.com/office/drawing/2014/main" id="{AA74F6C1-09E8-4239-B221-CD2C24560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3962401"/>
              <a:ext cx="5334000" cy="2614525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DF8B72-A71B-4AD4-95B6-82EBDDAF7CC9}"/>
                </a:ext>
              </a:extLst>
            </p:cNvPr>
            <p:cNvSpPr/>
            <p:nvPr/>
          </p:nvSpPr>
          <p:spPr>
            <a:xfrm>
              <a:off x="4267200" y="4572000"/>
              <a:ext cx="4572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548E2A-7BF2-41EC-88B6-3C34115A4A09}"/>
                </a:ext>
              </a:extLst>
            </p:cNvPr>
            <p:cNvSpPr/>
            <p:nvPr/>
          </p:nvSpPr>
          <p:spPr>
            <a:xfrm>
              <a:off x="6705600" y="5902324"/>
              <a:ext cx="457200" cy="269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65661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0484" name="Picture 4" descr="astar-progress0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1"/>
            <a:ext cx="5410200" cy="22193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312A5-1AF1-42EE-9C99-59DA804B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2C668C-32BB-40CC-8939-235C00BB9DCE}"/>
              </a:ext>
            </a:extLst>
          </p:cNvPr>
          <p:cNvGrpSpPr/>
          <p:nvPr/>
        </p:nvGrpSpPr>
        <p:grpSpPr>
          <a:xfrm>
            <a:off x="4191000" y="3858704"/>
            <a:ext cx="5334000" cy="2614525"/>
            <a:chOff x="4191000" y="3962401"/>
            <a:chExt cx="5334000" cy="2614525"/>
          </a:xfrm>
        </p:grpSpPr>
        <p:pic>
          <p:nvPicPr>
            <p:cNvPr id="11" name="Picture 4" descr="romania2">
              <a:extLst>
                <a:ext uri="{FF2B5EF4-FFF2-40B4-BE49-F238E27FC236}">
                  <a16:creationId xmlns:a16="http://schemas.microsoft.com/office/drawing/2014/main" id="{1F5D6F57-CE78-4E30-B72B-6DBFEFA8B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3962401"/>
              <a:ext cx="5334000" cy="2614525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4DA35A-E29C-460F-82A1-93BD3B45D421}"/>
                </a:ext>
              </a:extLst>
            </p:cNvPr>
            <p:cNvSpPr/>
            <p:nvPr/>
          </p:nvSpPr>
          <p:spPr>
            <a:xfrm>
              <a:off x="4267200" y="4572000"/>
              <a:ext cx="4572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4F3AAA-BB83-4ADE-B590-8D8A19DEF705}"/>
                </a:ext>
              </a:extLst>
            </p:cNvPr>
            <p:cNvSpPr/>
            <p:nvPr/>
          </p:nvSpPr>
          <p:spPr>
            <a:xfrm>
              <a:off x="6705600" y="5902324"/>
              <a:ext cx="457200" cy="269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8725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1508" name="Picture 4" descr="astar-progress0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524001"/>
            <a:ext cx="5410200" cy="22193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BFD8C-6D34-47CC-ADBB-80BBC7E1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00D39D-31B6-4C69-8388-4CDC20D605C0}"/>
              </a:ext>
            </a:extLst>
          </p:cNvPr>
          <p:cNvGrpSpPr/>
          <p:nvPr/>
        </p:nvGrpSpPr>
        <p:grpSpPr>
          <a:xfrm>
            <a:off x="4191000" y="3858704"/>
            <a:ext cx="5334000" cy="2614525"/>
            <a:chOff x="4191000" y="3962401"/>
            <a:chExt cx="5334000" cy="2614525"/>
          </a:xfrm>
        </p:grpSpPr>
        <p:pic>
          <p:nvPicPr>
            <p:cNvPr id="11" name="Picture 4" descr="romania2">
              <a:extLst>
                <a:ext uri="{FF2B5EF4-FFF2-40B4-BE49-F238E27FC236}">
                  <a16:creationId xmlns:a16="http://schemas.microsoft.com/office/drawing/2014/main" id="{D0471FF5-7957-4557-BDEE-8970FDE09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3962401"/>
              <a:ext cx="5334000" cy="2614525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20E195-725D-4CC7-8C34-2E04181A0AC9}"/>
                </a:ext>
              </a:extLst>
            </p:cNvPr>
            <p:cNvSpPr/>
            <p:nvPr/>
          </p:nvSpPr>
          <p:spPr>
            <a:xfrm>
              <a:off x="4267200" y="4572000"/>
              <a:ext cx="4572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D831AC-61DC-43AB-8B18-640A2017AF09}"/>
                </a:ext>
              </a:extLst>
            </p:cNvPr>
            <p:cNvSpPr/>
            <p:nvPr/>
          </p:nvSpPr>
          <p:spPr>
            <a:xfrm>
              <a:off x="6705600" y="5902324"/>
              <a:ext cx="457200" cy="269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0638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r>
              <a:rPr lang="en-US" dirty="0"/>
              <a:t>Pseudo-code for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715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Generate an initially empty </a:t>
            </a:r>
            <a:r>
              <a:rPr lang="en-US" b="1" dirty="0">
                <a:solidFill>
                  <a:srgbClr val="FF0000"/>
                </a:solidFill>
              </a:rPr>
              <a:t>priority</a:t>
            </a:r>
            <a:r>
              <a:rPr lang="en-US" dirty="0"/>
              <a:t> queue and call it OPEN, </a:t>
            </a:r>
            <a:r>
              <a:rPr lang="en-US" dirty="0">
                <a:solidFill>
                  <a:srgbClr val="FF0000"/>
                </a:solidFill>
              </a:rPr>
              <a:t>prioritized by f(n) value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Generate an initially empty collection of states and call it CLOSED.</a:t>
            </a:r>
          </a:p>
          <a:p>
            <a:pPr marL="0" indent="0">
              <a:buNone/>
            </a:pPr>
            <a:r>
              <a:rPr lang="en-US" dirty="0"/>
              <a:t>3. Insert the start state (or states) into OPEN.</a:t>
            </a:r>
          </a:p>
          <a:p>
            <a:pPr marL="0" indent="0">
              <a:buNone/>
            </a:pPr>
            <a:r>
              <a:rPr lang="en-US" dirty="0"/>
              <a:t>4. Remove the state with smallest f(n) value (state n) from OPEN. If removal fails because OPEN is empty, search fails (END).</a:t>
            </a:r>
          </a:p>
          <a:p>
            <a:pPr marL="0" indent="0">
              <a:buNone/>
            </a:pPr>
            <a:r>
              <a:rPr lang="en-US" dirty="0"/>
              <a:t>5. If n is a goal state, finish the search.</a:t>
            </a:r>
          </a:p>
          <a:p>
            <a:pPr marL="0" indent="0">
              <a:buNone/>
            </a:pPr>
            <a:r>
              <a:rPr lang="en-US" dirty="0"/>
              <a:t>6. Generate all successors to n; </a:t>
            </a:r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dirty="0">
                <a:solidFill>
                  <a:srgbClr val="FF0000"/>
                </a:solidFill>
              </a:rPr>
              <a:t>Remove and free the successors that are already in OPEN or CLOSED list.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8. Push remaining successors onto OPEN (</a:t>
            </a:r>
            <a:r>
              <a:rPr lang="en-US" dirty="0">
                <a:solidFill>
                  <a:srgbClr val="FF0000"/>
                </a:solidFill>
              </a:rPr>
              <a:t>prioritized by f(n) value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9. Add n to CLOSED.</a:t>
            </a:r>
          </a:p>
          <a:p>
            <a:pPr marL="0" indent="0">
              <a:buNone/>
            </a:pPr>
            <a:r>
              <a:rPr lang="en-US" dirty="0"/>
              <a:t>10. Return to step 4.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E1B6-F8AD-48C5-A0F4-2650B136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21988315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 heuristic </a:t>
            </a: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</a:t>
            </a:r>
            <a:r>
              <a:rPr lang="en-US" sz="2800" dirty="0">
                <a:solidFill>
                  <a:srgbClr val="FF0000"/>
                </a:solidFill>
              </a:rPr>
              <a:t>admissible</a:t>
            </a:r>
            <a:r>
              <a:rPr lang="en-US" sz="2800" dirty="0"/>
              <a:t> if for every node </a:t>
            </a:r>
            <a:r>
              <a:rPr lang="en-US" sz="2800" i="1" dirty="0"/>
              <a:t>n</a:t>
            </a:r>
            <a:r>
              <a:rPr lang="en-US" sz="2800" dirty="0"/>
              <a:t>, </a:t>
            </a: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</a:t>
            </a:r>
            <a:r>
              <a:rPr lang="en-US" sz="2800" i="1" dirty="0">
                <a:cs typeface="Arial" pitchFamily="34" charset="0"/>
              </a:rPr>
              <a:t>≤</a:t>
            </a:r>
            <a:r>
              <a:rPr lang="en-US" sz="2800" i="1" dirty="0"/>
              <a:t> h</a:t>
            </a:r>
            <a:r>
              <a:rPr lang="en-US" sz="2800" i="1" baseline="30000" dirty="0"/>
              <a:t>*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, </a:t>
            </a:r>
            <a:r>
              <a:rPr lang="en-US" sz="2800" dirty="0"/>
              <a:t>where </a:t>
            </a:r>
            <a:r>
              <a:rPr lang="en-US" sz="2800" i="1" dirty="0"/>
              <a:t>h</a:t>
            </a:r>
            <a:r>
              <a:rPr lang="en-US" sz="2800" i="1" baseline="30000" dirty="0"/>
              <a:t>*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the true cost to reach the goal state from </a:t>
            </a:r>
            <a:r>
              <a:rPr lang="en-US" sz="2800" i="1" dirty="0"/>
              <a:t>n</a:t>
            </a:r>
            <a:endParaRPr lang="en-US" sz="2800" dirty="0"/>
          </a:p>
          <a:p>
            <a:r>
              <a:rPr lang="en-US" sz="2800" dirty="0"/>
              <a:t>An admissible heuristic never overestimates the cost to reach the goal, i.e., it is optimistic</a:t>
            </a:r>
          </a:p>
          <a:p>
            <a:r>
              <a:rPr lang="en-US" sz="2800" dirty="0"/>
              <a:t>Example: straight line distance never overestimates the actual road distance</a:t>
            </a:r>
          </a:p>
          <a:p>
            <a:r>
              <a:rPr lang="en-US" sz="2800" dirty="0"/>
              <a:t>Theorem: If </a:t>
            </a: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</a:t>
            </a:r>
            <a:r>
              <a:rPr lang="en-US" sz="2800" dirty="0"/>
              <a:t>is admissible, A</a:t>
            </a:r>
            <a:r>
              <a:rPr lang="en-US" sz="2800" baseline="30000" dirty="0"/>
              <a:t>*</a:t>
            </a:r>
            <a:r>
              <a:rPr lang="en-US" sz="2800" dirty="0"/>
              <a:t> is optimal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0C87D-4CF0-4C5A-84DF-45BBD235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173600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Designing heuristic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1"/>
            <a:ext cx="11430000" cy="4678363"/>
          </a:xfrm>
        </p:spPr>
        <p:txBody>
          <a:bodyPr>
            <a:noAutofit/>
          </a:bodyPr>
          <a:lstStyle/>
          <a:p>
            <a:r>
              <a:rPr lang="en-US" sz="2400" dirty="0"/>
              <a:t>Heuristics for the 8-puzzle</a:t>
            </a:r>
          </a:p>
          <a:p>
            <a:pPr lvl="1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= number of misplaced tiles</a:t>
            </a:r>
          </a:p>
          <a:p>
            <a:pPr lvl="1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= total Manhattan distance (number of squares from desired location of each tile)</a:t>
            </a:r>
            <a:br>
              <a:rPr lang="en-US" sz="2400" dirty="0"/>
            </a:b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 lvl="1" algn="ctr">
              <a:buNone/>
            </a:pPr>
            <a:br>
              <a:rPr lang="en-US" sz="2400" dirty="0"/>
            </a:br>
            <a:endParaRPr lang="en-US" sz="2400" dirty="0"/>
          </a:p>
          <a:p>
            <a:pPr lvl="1" algn="ctr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(start) = 8</a:t>
            </a:r>
          </a:p>
          <a:p>
            <a:pPr lvl="1" algn="ctr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(start) = 3+1+2+2+2+3+3+2 = 18</a:t>
            </a:r>
          </a:p>
          <a:p>
            <a:r>
              <a:rPr lang="en-US" sz="2400" dirty="0"/>
              <a:t>Are </a:t>
            </a:r>
            <a:r>
              <a:rPr lang="en-US" sz="2400" i="1" dirty="0"/>
              <a:t>h</a:t>
            </a:r>
            <a:r>
              <a:rPr lang="en-US" sz="2400" baseline="-25000" dirty="0"/>
              <a:t>1 </a:t>
            </a:r>
            <a:r>
              <a:rPr lang="en-US" sz="2400" dirty="0"/>
              <a:t>and </a:t>
            </a:r>
            <a:r>
              <a:rPr lang="en-US" sz="2400" i="1" dirty="0"/>
              <a:t>h</a:t>
            </a:r>
            <a:r>
              <a:rPr lang="en-US" sz="2400" baseline="-25000" dirty="0"/>
              <a:t>2 </a:t>
            </a:r>
            <a:r>
              <a:rPr lang="en-US" sz="2400" dirty="0"/>
              <a:t>admissible?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94820-48F1-44ED-BE5E-0C3180ED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D03810-D602-499E-8081-D683B0B15A04}"/>
              </a:ext>
            </a:extLst>
          </p:cNvPr>
          <p:cNvGrpSpPr/>
          <p:nvPr/>
        </p:nvGrpSpPr>
        <p:grpSpPr>
          <a:xfrm>
            <a:off x="3886200" y="2667000"/>
            <a:ext cx="4419601" cy="2206902"/>
            <a:chOff x="3886200" y="2867025"/>
            <a:chExt cx="4419601" cy="2206902"/>
          </a:xfrm>
        </p:grpSpPr>
        <p:pic>
          <p:nvPicPr>
            <p:cNvPr id="28677" name="Picture 5" descr="8puzz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48126" y="2867025"/>
              <a:ext cx="4257675" cy="2162175"/>
            </a:xfrm>
            <a:prstGeom prst="rect">
              <a:avLst/>
            </a:prstGeom>
            <a:noFill/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15B433-1876-41CD-ACCA-A2EACBBCFA37}"/>
                </a:ext>
              </a:extLst>
            </p:cNvPr>
            <p:cNvSpPr txBox="1"/>
            <p:nvPr/>
          </p:nvSpPr>
          <p:spPr>
            <a:xfrm flipH="1">
              <a:off x="3886200" y="4704595"/>
              <a:ext cx="44196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 being evaluated                    Goal 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0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990600"/>
            <a:ext cx="8744377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15-puzzle problem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9D101-D663-4938-893D-D1C2F451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</p:spTree>
    <p:extLst>
      <p:ext uri="{BB962C8B-B14F-4D97-AF65-F5344CB8AC3E}">
        <p14:creationId xmlns:p14="http://schemas.microsoft.com/office/powerpoint/2010/main" val="349840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838200" y="31734"/>
            <a:ext cx="10515600" cy="834540"/>
          </a:xfrm>
        </p:spPr>
        <p:txBody>
          <a:bodyPr>
            <a:normAutofit/>
          </a:bodyPr>
          <a:lstStyle/>
          <a:p>
            <a:r>
              <a:rPr lang="en-US" altLang="en-US" dirty="0"/>
              <a:t>Why linked list?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25642" y="866275"/>
            <a:ext cx="10866922" cy="54900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Often the maximum size of the list cannot be estimated.</a:t>
            </a:r>
          </a:p>
          <a:p>
            <a:pPr lvl="1"/>
            <a:r>
              <a:rPr lang="en-US" altLang="en-US" sz="2800" dirty="0"/>
              <a:t>Static arrays have fixed sizes.</a:t>
            </a:r>
          </a:p>
          <a:p>
            <a:pPr lvl="1"/>
            <a:r>
              <a:rPr lang="en-US" altLang="en-US" sz="2800" dirty="0"/>
              <a:t>Extending dynamic arrays (</a:t>
            </a:r>
            <a:r>
              <a:rPr lang="en-US" altLang="en-US" sz="2800" dirty="0" err="1"/>
              <a:t>malloc-ed</a:t>
            </a:r>
            <a:r>
              <a:rPr lang="en-US" altLang="en-US" sz="2800" dirty="0"/>
              <a:t> mem space) may need to copy data from the old and smaller space to a larger new space. 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Usually there are updates in the middle of the list, e.g., insertion, deletion, re-arranging, etc. Overhead is high with arrays.</a:t>
            </a:r>
          </a:p>
          <a:p>
            <a:pPr lvl="1"/>
            <a:r>
              <a:rPr lang="en-US" altLang="en-US" sz="2800" dirty="0"/>
              <a:t>Inserting a new element in the front or deleting the first element requires shifting all the elements in the array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On average, half of the lists needs to be moved for insertion/deletion.</a:t>
            </a:r>
          </a:p>
          <a:p>
            <a:r>
              <a:rPr lang="en-US" altLang="en-US" sz="3000" dirty="0"/>
              <a:t>Compared to an array, linked list uses only as much space as is needed (requires extra-space for pointers)</a:t>
            </a:r>
          </a:p>
          <a:p>
            <a:pPr lvl="1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D177-EC8F-42AA-BAC0-1C059A05FFCA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  <a:endParaRPr lang="en-US" dirty="0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4114800" cy="3651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3E009014-B66B-489D-866C-857665600734}" type="slidenum">
              <a:rPr lang="en-US" altLang="en-US" sz="1400">
                <a:solidFill>
                  <a:schemeClr val="bg1"/>
                </a:solidFill>
              </a:rPr>
              <a:pPr eaLnBrk="1" hangingPunct="1"/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07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396242" y="761680"/>
            <a:ext cx="11434812" cy="3866198"/>
          </a:xfrm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Declare node type </a:t>
            </a:r>
            <a:r>
              <a:rPr lang="en-US" altLang="en-US" sz="3000" dirty="0"/>
              <a:t>--- self-referential </a:t>
            </a:r>
            <a:r>
              <a:rPr lang="en-US" altLang="en-US" sz="3000" dirty="0" err="1"/>
              <a:t>struct</a:t>
            </a:r>
            <a:endParaRPr lang="en-US" alt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Create nodes </a:t>
            </a:r>
            <a:r>
              <a:rPr lang="en-US" altLang="en-US" sz="3000" dirty="0"/>
              <a:t>--- allocate memory on-demand, initialize members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Link nodes to the list </a:t>
            </a:r>
            <a:r>
              <a:rPr lang="en-US" altLang="en-US" sz="3000" dirty="0"/>
              <a:t>--- find a location on the list (the previous and/or the next node) and update pointers in these nodes and the new node.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Keep the head pointer updated</a:t>
            </a:r>
            <a:r>
              <a:rPr lang="en-US" altLang="en-US" sz="3000" dirty="0"/>
              <a:t> --- If the address is lost, the whole list may be lost.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Ensure the next pointer of the last node to NULL</a:t>
            </a:r>
            <a:r>
              <a:rPr lang="en-US" altLang="en-US" sz="30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000" b="1" dirty="0"/>
              <a:t>If there is a tail pointer, keep it updated</a:t>
            </a:r>
            <a:endParaRPr lang="en-US" altLang="en-US" sz="3000" dirty="0"/>
          </a:p>
        </p:txBody>
      </p:sp>
      <p:sp>
        <p:nvSpPr>
          <p:cNvPr id="9219" name="Title 1" descr="Large confetti"/>
          <p:cNvSpPr>
            <a:spLocks noGrp="1"/>
          </p:cNvSpPr>
          <p:nvPr>
            <p:ph type="title"/>
          </p:nvPr>
        </p:nvSpPr>
        <p:spPr>
          <a:xfrm>
            <a:off x="838200" y="18483"/>
            <a:ext cx="10515600" cy="1000125"/>
          </a:xfrm>
        </p:spPr>
        <p:txBody>
          <a:bodyPr/>
          <a:lstStyle/>
          <a:p>
            <a:r>
              <a:rPr lang="en-US" altLang="en-US" dirty="0"/>
              <a:t>Building a linked list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36C3311C-C85A-48D6-BD43-FB4D8DD961C1}" type="slidenum">
              <a:rPr lang="en-US" altLang="en-US" sz="1400">
                <a:solidFill>
                  <a:schemeClr val="bg1"/>
                </a:solidFill>
              </a:rPr>
              <a:pPr eaLnBrk="1" hangingPunct="1"/>
              <a:t>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A0B0-45D3-4D18-B908-3DE3016D7815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686207" y="49737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991007" y="5278506"/>
            <a:ext cx="16459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217652" y="496127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6522452" y="526607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9767238" y="49737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76607" y="4973706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9771144" y="5081657"/>
            <a:ext cx="636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'\0'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5608052" y="4961274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9157638" y="4973706"/>
            <a:ext cx="609600" cy="6096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12006" y="4733346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  <a:endParaRPr lang="en-US" b="1" dirty="0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V="1">
            <a:off x="2162207" y="529769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571340" y="4830577"/>
            <a:ext cx="1364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a;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4282365" y="4801862"/>
            <a:ext cx="1377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node * b;</a:t>
            </a:r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V="1">
            <a:off x="8282933" y="526082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1407" y="5670405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a-&gt;next = b;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255778" y="5620633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z-&gt;next = NULL;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487389" y="5627504"/>
            <a:ext cx="1667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b-&gt;next = c;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08943" y="5864124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head;</a:t>
            </a: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 flipV="1">
            <a:off x="2100863" y="5620632"/>
            <a:ext cx="977208" cy="2866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97459" y="6105555"/>
            <a:ext cx="1619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node * tail;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flipV="1">
            <a:off x="8317086" y="5547934"/>
            <a:ext cx="840552" cy="5841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9C36-07CA-4050-A96B-CAAB0B28ABE4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Ding, Xiaoning. Spring 2021. Protected content.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6E2E-6964-4F16-AC46-7B15EBB4A94A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633" y="32104"/>
            <a:ext cx="1112813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node{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name[20];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*next;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=NULL, *</a:t>
            </a:r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=NULL, *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*)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("id:");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&amp;(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-&gt;id));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-&gt;id&lt;0) break;</a:t>
            </a:r>
          </a:p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("name:");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("%s", </a:t>
            </a:r>
            <a:r>
              <a:rPr lang="en-US" sz="2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-&gt;name);</a:t>
            </a:r>
          </a:p>
          <a:p>
            <a:pPr>
              <a:lnSpc>
                <a:spcPct val="90000"/>
              </a:lnSpc>
            </a:pPr>
            <a:r>
              <a:rPr lang="en-US" sz="23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-&gt;next=NULL; /*ensure next pointer of last node is NULL */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if(head==NULL) head=</a:t>
            </a:r>
            <a:r>
              <a:rPr lang="en-US" sz="23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if(tail!=NULL)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tail-&gt;next=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tail=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pnode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129048" y="283779"/>
            <a:ext cx="3481552" cy="1006005"/>
          </a:xfrm>
          <a:prstGeom prst="wedgeRectCallout">
            <a:avLst>
              <a:gd name="adj1" fmla="val -111335"/>
              <a:gd name="adj2" fmla="val 58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Declare node type </a:t>
            </a:r>
            <a:r>
              <a:rPr lang="en-US" sz="2800" dirty="0" err="1"/>
              <a:t>self_referential</a:t>
            </a:r>
            <a:r>
              <a:rPr lang="en-US" sz="2800" dirty="0"/>
              <a:t> </a:t>
            </a:r>
            <a:r>
              <a:rPr lang="en-US" sz="2800" dirty="0" err="1"/>
              <a:t>struct</a:t>
            </a:r>
            <a:endParaRPr lang="en-US" sz="2800" dirty="0"/>
          </a:p>
        </p:txBody>
      </p:sp>
      <p:sp>
        <p:nvSpPr>
          <p:cNvPr id="9" name="Rectangular Callout 8"/>
          <p:cNvSpPr/>
          <p:nvPr/>
        </p:nvSpPr>
        <p:spPr>
          <a:xfrm>
            <a:off x="9047747" y="1957307"/>
            <a:ext cx="3023244" cy="1045775"/>
          </a:xfrm>
          <a:prstGeom prst="wedgeRectCallout">
            <a:avLst>
              <a:gd name="adj1" fmla="val -62902"/>
              <a:gd name="adj2" fmla="val 102899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and initialize a new node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076269" y="5448299"/>
            <a:ext cx="4866290" cy="669152"/>
          </a:xfrm>
          <a:prstGeom prst="wedgeRectCallout">
            <a:avLst>
              <a:gd name="adj1" fmla="val -57373"/>
              <a:gd name="adj2" fmla="val -15478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Link the new node to the end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331367" y="1732748"/>
            <a:ext cx="4373091" cy="824573"/>
          </a:xfrm>
          <a:prstGeom prst="wedgeRectCallout">
            <a:avLst>
              <a:gd name="adj1" fmla="val -41334"/>
              <a:gd name="adj2" fmla="val 88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head/tail pointers always point to the first/last node.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294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1a44db-4eae-41da-89eb-c86d5290598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8169</TotalTime>
  <Words>5459</Words>
  <Application>Microsoft Office PowerPoint</Application>
  <PresentationFormat>Widescreen</PresentationFormat>
  <Paragraphs>857</Paragraphs>
  <Slides>68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Courier New</vt:lpstr>
      <vt:lpstr>Tahoma</vt:lpstr>
      <vt:lpstr>Times New Roman</vt:lpstr>
      <vt:lpstr>Office Theme</vt:lpstr>
      <vt:lpstr>CS 288 Intensive Programming in Linux</vt:lpstr>
      <vt:lpstr>Structures and pointers</vt:lpstr>
      <vt:lpstr>Structures can organize data in different types</vt:lpstr>
      <vt:lpstr>Accessing struct members using . or -&gt;</vt:lpstr>
      <vt:lpstr>Pointer members in a struct</vt:lpstr>
      <vt:lpstr>Linked Lists</vt:lpstr>
      <vt:lpstr>Why linked list?</vt:lpstr>
      <vt:lpstr>Building a linked list</vt:lpstr>
      <vt:lpstr>PowerPoint Presentation</vt:lpstr>
      <vt:lpstr>Traverse a linked list</vt:lpstr>
      <vt:lpstr>Adding a node to a list</vt:lpstr>
      <vt:lpstr>Adding a node to a list</vt:lpstr>
      <vt:lpstr>Deleting a node</vt:lpstr>
      <vt:lpstr>Deleting the first node</vt:lpstr>
      <vt:lpstr>Inserting/deleting a node: what to notice?</vt:lpstr>
      <vt:lpstr>Other types of linked list</vt:lpstr>
      <vt:lpstr>State space search and A* search</vt:lpstr>
      <vt:lpstr>Solving problems by searching</vt:lpstr>
      <vt:lpstr>Components in a search problem</vt:lpstr>
      <vt:lpstr>Example: path finding</vt:lpstr>
      <vt:lpstr>Example: the 8-puzzle</vt:lpstr>
      <vt:lpstr>Other real-world examples</vt:lpstr>
      <vt:lpstr>What does a search algorithm do?</vt:lpstr>
      <vt:lpstr>Search algorithm outline</vt:lpstr>
      <vt:lpstr>A search example</vt:lpstr>
      <vt:lpstr>A search example</vt:lpstr>
      <vt:lpstr>A search example</vt:lpstr>
      <vt:lpstr>Search tree for understanding and designing search algorithms</vt:lpstr>
      <vt:lpstr>Uninformed and informed search strategies</vt:lpstr>
      <vt:lpstr>Breadth-first search</vt:lpstr>
      <vt:lpstr>Breadth-first search</vt:lpstr>
      <vt:lpstr>Breadth-first search</vt:lpstr>
      <vt:lpstr>Breadth-first search</vt:lpstr>
      <vt:lpstr>Breadth-first search</vt:lpstr>
      <vt:lpstr>Pseudo-code for BFS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Pseudo-code for DFS</vt:lpstr>
      <vt:lpstr>BFS vs DFS</vt:lpstr>
      <vt:lpstr>DFS with CLOSED list</vt:lpstr>
      <vt:lpstr>Informed search</vt:lpstr>
      <vt:lpstr>Heuristic function</vt:lpstr>
      <vt:lpstr>Heuristic for the path finding problem</vt:lpstr>
      <vt:lpstr>Greedy best-first search</vt:lpstr>
      <vt:lpstr>Greedy best-first search example</vt:lpstr>
      <vt:lpstr>Greedy best-first search example</vt:lpstr>
      <vt:lpstr>Greedy best-first search example</vt:lpstr>
      <vt:lpstr>Greedy best-first search example</vt:lpstr>
      <vt:lpstr>Greedy best-first search may get stuck  in loops</vt:lpstr>
      <vt:lpstr>Greedy best-first search is not optimal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Pseudo-code for A*</vt:lpstr>
      <vt:lpstr>Admissible heuristics</vt:lpstr>
      <vt:lpstr>Designing heuristic functions</vt:lpstr>
      <vt:lpstr>15-puzzle problem</vt:lpstr>
    </vt:vector>
  </TitlesOfParts>
  <Company>NJIT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288 Intensive Programming</dc:title>
  <dc:creator>dingxn</dc:creator>
  <cp:lastModifiedBy>Xiaoning Ding</cp:lastModifiedBy>
  <cp:revision>449</cp:revision>
  <dcterms:created xsi:type="dcterms:W3CDTF">2015-02-05T02:45:59Z</dcterms:created>
  <dcterms:modified xsi:type="dcterms:W3CDTF">2021-04-06T13:59:51Z</dcterms:modified>
</cp:coreProperties>
</file>