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5"/>
  </p:notesMasterIdLst>
  <p:handoutMasterIdLst>
    <p:handoutMasterId r:id="rId66"/>
  </p:handoutMasterIdLst>
  <p:sldIdLst>
    <p:sldId id="316" r:id="rId2"/>
    <p:sldId id="317" r:id="rId3"/>
    <p:sldId id="318" r:id="rId4"/>
    <p:sldId id="320" r:id="rId5"/>
    <p:sldId id="321" r:id="rId6"/>
    <p:sldId id="322" r:id="rId7"/>
    <p:sldId id="323" r:id="rId8"/>
    <p:sldId id="259" r:id="rId9"/>
    <p:sldId id="260" r:id="rId10"/>
    <p:sldId id="261" r:id="rId11"/>
    <p:sldId id="262" r:id="rId12"/>
    <p:sldId id="263" r:id="rId13"/>
    <p:sldId id="264" r:id="rId14"/>
    <p:sldId id="433" r:id="rId15"/>
    <p:sldId id="434" r:id="rId16"/>
    <p:sldId id="267" r:id="rId17"/>
    <p:sldId id="268" r:id="rId18"/>
    <p:sldId id="269" r:id="rId19"/>
    <p:sldId id="325" r:id="rId20"/>
    <p:sldId id="330" r:id="rId21"/>
    <p:sldId id="332" r:id="rId22"/>
    <p:sldId id="337" r:id="rId23"/>
    <p:sldId id="333" r:id="rId24"/>
    <p:sldId id="334" r:id="rId25"/>
    <p:sldId id="326" r:id="rId26"/>
    <p:sldId id="270" r:id="rId27"/>
    <p:sldId id="324" r:id="rId28"/>
    <p:sldId id="327" r:id="rId29"/>
    <p:sldId id="328" r:id="rId30"/>
    <p:sldId id="276" r:id="rId31"/>
    <p:sldId id="277" r:id="rId32"/>
    <p:sldId id="356" r:id="rId33"/>
    <p:sldId id="372" r:id="rId34"/>
    <p:sldId id="357" r:id="rId35"/>
    <p:sldId id="370" r:id="rId36"/>
    <p:sldId id="371" r:id="rId37"/>
    <p:sldId id="340" r:id="rId38"/>
    <p:sldId id="338" r:id="rId39"/>
    <p:sldId id="342" r:id="rId40"/>
    <p:sldId id="343" r:id="rId41"/>
    <p:sldId id="341" r:id="rId42"/>
    <p:sldId id="347" r:id="rId43"/>
    <p:sldId id="348" r:id="rId44"/>
    <p:sldId id="349" r:id="rId45"/>
    <p:sldId id="350" r:id="rId46"/>
    <p:sldId id="351" r:id="rId47"/>
    <p:sldId id="352" r:id="rId48"/>
    <p:sldId id="353" r:id="rId49"/>
    <p:sldId id="346" r:id="rId50"/>
    <p:sldId id="354" r:id="rId51"/>
    <p:sldId id="279" r:id="rId52"/>
    <p:sldId id="280" r:id="rId53"/>
    <p:sldId id="281" r:id="rId54"/>
    <p:sldId id="283" r:id="rId55"/>
    <p:sldId id="284" r:id="rId56"/>
    <p:sldId id="285" r:id="rId57"/>
    <p:sldId id="286" r:id="rId58"/>
    <p:sldId id="287" r:id="rId59"/>
    <p:sldId id="288" r:id="rId60"/>
    <p:sldId id="289" r:id="rId61"/>
    <p:sldId id="290" r:id="rId62"/>
    <p:sldId id="291" r:id="rId63"/>
    <p:sldId id="373" r:id="rId64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aoning Ding" initials="XD" lastIdx="1" clrIdx="0">
    <p:extLst>
      <p:ext uri="{19B8F6BF-5375-455C-9EA6-DF929625EA0E}">
        <p15:presenceInfo xmlns:p15="http://schemas.microsoft.com/office/powerpoint/2012/main" userId="S::xiaoning.ding@njit.edu::c41e8be8-5628-4ba5-a182-9db38edc792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/>
              <a:t>Prof. Ding, Xiaoning. Spring 2021. Protected content.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/>
              <a:t>10/23/2020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/>
              <a:t>Prof. Ding, Xiaoning. Spring 2021. Protected content.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6787681-CEDD-4782-BCA1-3914394BD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418894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/>
              <a:t>Prof. Ding, Xiaoning. Spring 2021. Protected content.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/>
              <a:t>10/23/2020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/>
              <a:t>Prof. Ding, Xiaoning. Spring 2021. Protected content.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9CB65DB-C47D-4069-8161-6A4FF12B4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11881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3032761" y="546735"/>
            <a:ext cx="3696546" cy="268700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6661" tIns="48331" rIns="96661" bIns="48331" anchor="ctr"/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07875" name="Text Box 3"/>
          <p:cNvSpPr txBox="1">
            <a:spLocks noGrp="1" noChangeArrowheads="1"/>
          </p:cNvSpPr>
          <p:nvPr>
            <p:ph type="body"/>
          </p:nvPr>
        </p:nvSpPr>
        <p:spPr>
          <a:ln/>
        </p:spPr>
        <p:txBody>
          <a:bodyPr wrap="none" anchor="ctr"/>
          <a:lstStyle/>
          <a:p>
            <a:pPr>
              <a:defRPr/>
            </a:pPr>
            <a:endParaRPr lang="en-US" dirty="0">
              <a:ea typeface="ＭＳ Ｐゴシック" charset="0"/>
              <a:cs typeface="+mn-c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10/23/2020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</p:spTree>
    <p:extLst>
      <p:ext uri="{BB962C8B-B14F-4D97-AF65-F5344CB8AC3E}">
        <p14:creationId xmlns:p14="http://schemas.microsoft.com/office/powerpoint/2010/main" val="3819386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3032761" y="546735"/>
            <a:ext cx="3696546" cy="268700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6661" tIns="48331" rIns="96661" bIns="48331" anchor="ctr"/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07875" name="Text Box 3"/>
          <p:cNvSpPr txBox="1">
            <a:spLocks noGrp="1" noChangeArrowheads="1"/>
          </p:cNvSpPr>
          <p:nvPr>
            <p:ph type="body"/>
          </p:nvPr>
        </p:nvSpPr>
        <p:spPr>
          <a:ln/>
        </p:spPr>
        <p:txBody>
          <a:bodyPr wrap="none" anchor="ctr"/>
          <a:lstStyle/>
          <a:p>
            <a:pPr>
              <a:defRPr/>
            </a:pPr>
            <a:endParaRPr lang="en-US" dirty="0">
              <a:ea typeface="ＭＳ Ｐゴシック" charset="0"/>
              <a:cs typeface="+mn-c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10/23/2020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</p:spTree>
    <p:extLst>
      <p:ext uri="{BB962C8B-B14F-4D97-AF65-F5344CB8AC3E}">
        <p14:creationId xmlns:p14="http://schemas.microsoft.com/office/powerpoint/2010/main" val="537120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3032761" y="546735"/>
            <a:ext cx="3696546" cy="268700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6661" tIns="48331" rIns="96661" bIns="48331" anchor="ctr"/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07875" name="Text Box 3"/>
          <p:cNvSpPr txBox="1">
            <a:spLocks noGrp="1" noChangeArrowheads="1"/>
          </p:cNvSpPr>
          <p:nvPr>
            <p:ph type="body"/>
          </p:nvPr>
        </p:nvSpPr>
        <p:spPr>
          <a:ln/>
        </p:spPr>
        <p:txBody>
          <a:bodyPr wrap="none" anchor="ctr"/>
          <a:lstStyle/>
          <a:p>
            <a:pPr>
              <a:defRPr/>
            </a:pPr>
            <a:endParaRPr lang="en-US" dirty="0">
              <a:ea typeface="ＭＳ Ｐゴシック" charset="0"/>
              <a:cs typeface="+mn-c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10/23/2020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</p:spTree>
    <p:extLst>
      <p:ext uri="{BB962C8B-B14F-4D97-AF65-F5344CB8AC3E}">
        <p14:creationId xmlns:p14="http://schemas.microsoft.com/office/powerpoint/2010/main" val="2705423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3032761" y="546735"/>
            <a:ext cx="3696546" cy="268700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6661" tIns="48331" rIns="96661" bIns="48331" anchor="ctr"/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07875" name="Text Box 3"/>
          <p:cNvSpPr txBox="1">
            <a:spLocks noGrp="1" noChangeArrowheads="1"/>
          </p:cNvSpPr>
          <p:nvPr>
            <p:ph type="body"/>
          </p:nvPr>
        </p:nvSpPr>
        <p:spPr>
          <a:ln/>
        </p:spPr>
        <p:txBody>
          <a:bodyPr wrap="none" anchor="ctr"/>
          <a:lstStyle/>
          <a:p>
            <a:pPr>
              <a:defRPr/>
            </a:pPr>
            <a:endParaRPr lang="en-US" dirty="0">
              <a:ea typeface="ＭＳ Ｐゴシック" charset="0"/>
              <a:cs typeface="+mn-c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10/23/2020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</p:spTree>
    <p:extLst>
      <p:ext uri="{BB962C8B-B14F-4D97-AF65-F5344CB8AC3E}">
        <p14:creationId xmlns:p14="http://schemas.microsoft.com/office/powerpoint/2010/main" val="2719634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3032761" y="546735"/>
            <a:ext cx="3696546" cy="268700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6661" tIns="48331" rIns="96661" bIns="48331" anchor="ctr"/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07875" name="Text Box 3"/>
          <p:cNvSpPr txBox="1">
            <a:spLocks noGrp="1" noChangeArrowheads="1"/>
          </p:cNvSpPr>
          <p:nvPr>
            <p:ph type="body"/>
          </p:nvPr>
        </p:nvSpPr>
        <p:spPr>
          <a:ln/>
        </p:spPr>
        <p:txBody>
          <a:bodyPr wrap="none" anchor="ctr"/>
          <a:lstStyle/>
          <a:p>
            <a:pPr>
              <a:defRPr/>
            </a:pPr>
            <a:endParaRPr lang="en-US" dirty="0">
              <a:ea typeface="ＭＳ Ｐゴシック" charset="0"/>
              <a:cs typeface="+mn-c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10/23/2020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</p:spTree>
    <p:extLst>
      <p:ext uri="{BB962C8B-B14F-4D97-AF65-F5344CB8AC3E}">
        <p14:creationId xmlns:p14="http://schemas.microsoft.com/office/powerpoint/2010/main" val="610539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C49E7-DE60-448C-9376-F9BA4038C052}" type="datetime1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6E2E-6964-4F16-AC46-7B15EBB4A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91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59CF-38AD-48EA-B261-5048E3749C73}" type="datetime1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6E2E-6964-4F16-AC46-7B15EBB4A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9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8F6B-6D3F-416D-B4C9-7A28598211D4}" type="datetime1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6E2E-6964-4F16-AC46-7B15EBB4A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38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940800" y="762000"/>
            <a:ext cx="3251200" cy="6096000"/>
          </a:xfrm>
        </p:spPr>
        <p:txBody>
          <a:bodyPr/>
          <a:lstStyle>
            <a:lvl1pPr marL="0" indent="0">
              <a:buFontTx/>
              <a:buNone/>
              <a:defRPr sz="1600" b="1">
                <a:latin typeface="AvantGarde" pitchFamily="34" charset="0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1336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0EC4-EB24-4427-8039-0B9500470B6B}" type="datetime1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6E2E-6964-4F16-AC46-7B15EBB4A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72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D4A11-911A-4203-8D91-CCE7EAF71151}" type="datetime1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6E2E-6964-4F16-AC46-7B15EBB4A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275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AE631-C57B-46D5-881D-D7ABBC138262}" type="datetime1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6E2E-6964-4F16-AC46-7B15EBB4A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848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AC8D0-CDA2-458C-B25D-633465E340FE}" type="datetime1">
              <a:rPr lang="en-US" smtClean="0"/>
              <a:t>4/6/2021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6E2E-6964-4F16-AC46-7B15EBB4A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77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F8560-0C27-48B4-A024-7A44C742CCE8}" type="datetime1">
              <a:rPr lang="en-US" smtClean="0"/>
              <a:t>4/6/2021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6E2E-6964-4F16-AC46-7B15EBB4A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227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26E9-0910-46D3-996B-9DDB8487E54D}" type="datetime1">
              <a:rPr lang="en-US" smtClean="0"/>
              <a:t>4/6/2021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6E2E-6964-4F16-AC46-7B15EBB4A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38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256B-EB70-4DC1-8BFD-C51CDDCE5736}" type="datetime1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6E2E-6964-4F16-AC46-7B15EBB4A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336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3AFCF-B2A5-4ADE-9152-7BEE6CBB86E5}" type="datetime1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6E2E-6964-4F16-AC46-7B15EBB4A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34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03BBA-7152-4A1F-89D9-8041216F7025}" type="datetime1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Prof. Ding, Xiaoning. Spring 2021. Protected content.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F6E2E-6964-4F16-AC46-7B15EBB4A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25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://pubs.opengroup.org/onlinepubs/9699919799/basedefs/V1_chap12.html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e.net/doc/linux/include/unistd.h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ctrTitle"/>
          </p:nvPr>
        </p:nvSpPr>
        <p:spPr>
          <a:xfrm>
            <a:off x="517235" y="1122363"/>
            <a:ext cx="11120583" cy="1814801"/>
          </a:xfrm>
        </p:spPr>
        <p:txBody>
          <a:bodyPr>
            <a:normAutofit/>
          </a:bodyPr>
          <a:lstStyle/>
          <a:p>
            <a:r>
              <a:rPr lang="en-US" altLang="en-US" sz="5400" dirty="0"/>
              <a:t>CS 288 Intensive Programming in Linux</a:t>
            </a:r>
          </a:p>
        </p:txBody>
      </p:sp>
      <p:sp>
        <p:nvSpPr>
          <p:cNvPr id="16387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en-US" sz="3200" dirty="0"/>
          </a:p>
          <a:p>
            <a:r>
              <a:rPr lang="en-US" altLang="en-US" sz="3200" dirty="0"/>
              <a:t>Professor Ding, Xiaoning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6400" y="6457890"/>
            <a:ext cx="9677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This content may NOT be uploaded, shared, or distributed, as it is protected.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666057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-25400"/>
            <a:ext cx="10515600" cy="1001725"/>
          </a:xfrm>
        </p:spPr>
        <p:txBody>
          <a:bodyPr>
            <a:normAutofit fontScale="90000"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(address operator) returns address of operand</a:t>
            </a:r>
            <a:endParaRPr lang="en-US" altLang="en-US" dirty="0">
              <a:cs typeface="Times New Roman" panose="02020603050405020304" pitchFamily="18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86627" y="996950"/>
            <a:ext cx="11896825" cy="5359400"/>
          </a:xfrm>
        </p:spPr>
        <p:txBody>
          <a:bodyPr>
            <a:normAutofit/>
          </a:bodyPr>
          <a:lstStyle/>
          <a:p>
            <a:pPr lvl="1" eaLnBrk="1" hangingPunct="1">
              <a:buFontTx/>
              <a:buNone/>
            </a:pPr>
            <a:r>
              <a:rPr lang="en-US" altLang="en-US" sz="29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9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y = 5;</a:t>
            </a:r>
          </a:p>
          <a:p>
            <a:pPr lvl="1" eaLnBrk="1" hangingPunct="1">
              <a:buFontTx/>
              <a:buNone/>
            </a:pPr>
            <a:r>
              <a:rPr lang="en-US" altLang="en-US" sz="29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9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en-US" sz="29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yPtr</a:t>
            </a:r>
            <a:r>
              <a:rPr lang="en-US" altLang="en-US" sz="29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, *yPtr2; </a:t>
            </a:r>
          </a:p>
          <a:p>
            <a:pPr lvl="1" eaLnBrk="1" hangingPunct="1">
              <a:buFontTx/>
              <a:buNone/>
            </a:pPr>
            <a:r>
              <a:rPr lang="en-US" altLang="en-US" sz="29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yPtr</a:t>
            </a:r>
            <a:r>
              <a:rPr lang="en-US" altLang="en-US" sz="29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&amp;y; </a:t>
            </a:r>
          </a:p>
          <a:p>
            <a:pPr lvl="1">
              <a:buNone/>
            </a:pPr>
            <a:r>
              <a:rPr lang="en-US" altLang="en-US" sz="29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r>
              <a:rPr lang="en-US" altLang="en-US" sz="29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yPtr</a:t>
            </a:r>
            <a:r>
              <a:rPr lang="en-US" altLang="en-US" sz="29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gets address of y, i.e., </a:t>
            </a:r>
            <a:r>
              <a:rPr lang="en-US" altLang="en-US" sz="29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yPtr</a:t>
            </a:r>
            <a:r>
              <a:rPr lang="en-US" altLang="en-US" sz="29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"points to "</a:t>
            </a:r>
            <a:r>
              <a:rPr lang="en-US" altLang="ja-JP" sz="29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y */</a:t>
            </a:r>
          </a:p>
          <a:p>
            <a:pPr lvl="1">
              <a:buNone/>
            </a:pPr>
            <a:endParaRPr lang="en-US" altLang="ja-JP" sz="2900" spc="-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endParaRPr lang="en-US" altLang="ja-JP" sz="2900" spc="-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endParaRPr lang="en-US" altLang="ja-JP" sz="2900" spc="-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endParaRPr lang="en-US" altLang="ja-JP" sz="2900" spc="-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endParaRPr lang="en-US" altLang="ja-JP" sz="2900" spc="-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endParaRPr lang="en-US" altLang="ja-JP" sz="2900" spc="-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r>
              <a:rPr lang="en-US" altLang="ja-JP" sz="29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yPtr2 = </a:t>
            </a:r>
            <a:r>
              <a:rPr lang="en-US" altLang="ja-JP" sz="29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yPtr</a:t>
            </a:r>
            <a:r>
              <a:rPr lang="en-US" altLang="ja-JP" sz="29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; /*yPtr2 points to y too. */</a:t>
            </a:r>
          </a:p>
        </p:txBody>
      </p:sp>
      <p:grpSp>
        <p:nvGrpSpPr>
          <p:cNvPr id="21508" name="Group 35"/>
          <p:cNvGrpSpPr>
            <a:grpSpLocks/>
          </p:cNvGrpSpPr>
          <p:nvPr/>
        </p:nvGrpSpPr>
        <p:grpSpPr bwMode="auto">
          <a:xfrm>
            <a:off x="1302719" y="2995620"/>
            <a:ext cx="8120063" cy="2047875"/>
            <a:chOff x="720" y="1680"/>
            <a:chExt cx="5115" cy="1290"/>
          </a:xfrm>
        </p:grpSpPr>
        <p:sp>
          <p:nvSpPr>
            <p:cNvPr id="21509" name="Freeform 9"/>
            <p:cNvSpPr>
              <a:spLocks/>
            </p:cNvSpPr>
            <p:nvPr/>
          </p:nvSpPr>
          <p:spPr bwMode="auto">
            <a:xfrm>
              <a:off x="729" y="2288"/>
              <a:ext cx="347" cy="208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000" h="20000">
                  <a:moveTo>
                    <a:pt x="19956" y="0"/>
                  </a:moveTo>
                  <a:lnTo>
                    <a:pt x="19956" y="19956"/>
                  </a:lnTo>
                  <a:lnTo>
                    <a:pt x="0" y="19956"/>
                  </a:lnTo>
                  <a:lnTo>
                    <a:pt x="0" y="0"/>
                  </a:lnTo>
                  <a:lnTo>
                    <a:pt x="19956" y="0"/>
                  </a:lnTo>
                  <a:close/>
                </a:path>
              </a:pathLst>
            </a:custGeom>
            <a:solidFill>
              <a:srgbClr val="E6E0EC"/>
            </a:solidFill>
            <a:ln w="317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1510" name="Freeform 15"/>
            <p:cNvSpPr>
              <a:spLocks/>
            </p:cNvSpPr>
            <p:nvPr/>
          </p:nvSpPr>
          <p:spPr bwMode="auto">
            <a:xfrm>
              <a:off x="1814" y="2043"/>
              <a:ext cx="346" cy="208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000" h="20000">
                  <a:moveTo>
                    <a:pt x="19956" y="0"/>
                  </a:moveTo>
                  <a:lnTo>
                    <a:pt x="19956" y="19956"/>
                  </a:lnTo>
                  <a:lnTo>
                    <a:pt x="0" y="19956"/>
                  </a:lnTo>
                  <a:lnTo>
                    <a:pt x="0" y="0"/>
                  </a:lnTo>
                  <a:lnTo>
                    <a:pt x="19956" y="0"/>
                  </a:lnTo>
                  <a:close/>
                </a:path>
              </a:pathLst>
            </a:custGeom>
            <a:solidFill>
              <a:srgbClr val="C3D69B"/>
            </a:solidFill>
            <a:ln w="317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1511" name="Freeform 5"/>
            <p:cNvSpPr>
              <a:spLocks/>
            </p:cNvSpPr>
            <p:nvPr/>
          </p:nvSpPr>
          <p:spPr bwMode="auto">
            <a:xfrm>
              <a:off x="903" y="2159"/>
              <a:ext cx="911" cy="233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00" h="20000">
                  <a:moveTo>
                    <a:pt x="19983" y="0"/>
                  </a:moveTo>
                  <a:lnTo>
                    <a:pt x="0" y="19960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  <a:headEnd type="triangle" w="med" len="sm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6152" name="Rectangle 7"/>
            <p:cNvSpPr>
              <a:spLocks noChangeArrowheads="1"/>
            </p:cNvSpPr>
            <p:nvPr/>
          </p:nvSpPr>
          <p:spPr bwMode="auto">
            <a:xfrm>
              <a:off x="720" y="2159"/>
              <a:ext cx="460" cy="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72000"/>
                </a:lnSpc>
                <a:defRPr/>
              </a:pPr>
              <a:r>
                <a:rPr sz="2000" b="1" noProof="1">
                  <a:latin typeface="Courier New" charset="0"/>
                  <a:ea typeface="ＭＳ Ｐゴシック" charset="0"/>
                  <a:cs typeface="Times New Roman" charset="0"/>
                </a:rPr>
                <a:t>yPtr</a:t>
              </a:r>
            </a:p>
          </p:txBody>
        </p:sp>
        <p:sp>
          <p:nvSpPr>
            <p:cNvPr id="6153" name="Oval 10"/>
            <p:cNvSpPr>
              <a:spLocks noChangeArrowheads="1"/>
            </p:cNvSpPr>
            <p:nvPr/>
          </p:nvSpPr>
          <p:spPr bwMode="auto">
            <a:xfrm>
              <a:off x="867" y="2371"/>
              <a:ext cx="70" cy="42"/>
            </a:xfrm>
            <a:prstGeom prst="ellipse">
              <a:avLst/>
            </a:prstGeom>
            <a:solidFill>
              <a:schemeClr val="tx2"/>
            </a:solidFill>
            <a:ln w="31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12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</a:defRPr>
              </a:lvl1pPr>
              <a:lvl2pPr marL="742950" indent="-285750">
                <a:defRPr sz="12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</a:defRPr>
              </a:lvl2pPr>
              <a:lvl3pPr marL="1143000" indent="-228600">
                <a:defRPr sz="12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</a:defRPr>
              </a:lvl3pPr>
              <a:lvl4pPr marL="1600200" indent="-228600">
                <a:defRPr sz="12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defRPr sz="12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endParaRPr lang="en-US" altLang="en-US" sz="1600">
                <a:cs typeface="Times New Roman" pitchFamily="18" charset="0"/>
              </a:endParaRPr>
            </a:p>
          </p:txBody>
        </p:sp>
        <p:sp>
          <p:nvSpPr>
            <p:cNvPr id="6154" name="Rectangle 12"/>
            <p:cNvSpPr>
              <a:spLocks noChangeArrowheads="1"/>
            </p:cNvSpPr>
            <p:nvPr/>
          </p:nvSpPr>
          <p:spPr bwMode="auto">
            <a:xfrm>
              <a:off x="1929" y="1920"/>
              <a:ext cx="115" cy="1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72000"/>
                </a:lnSpc>
                <a:defRPr/>
              </a:pPr>
              <a:r>
                <a:rPr sz="2000" b="1" noProof="1">
                  <a:latin typeface="Courier New" charset="0"/>
                  <a:ea typeface="ＭＳ Ｐゴシック" charset="0"/>
                  <a:cs typeface="Times New Roman" charset="0"/>
                </a:rPr>
                <a:t>y</a:t>
              </a:r>
            </a:p>
          </p:txBody>
        </p:sp>
        <p:sp>
          <p:nvSpPr>
            <p:cNvPr id="6155" name="Rectangle 14"/>
            <p:cNvSpPr>
              <a:spLocks noChangeArrowheads="1"/>
            </p:cNvSpPr>
            <p:nvPr/>
          </p:nvSpPr>
          <p:spPr bwMode="auto">
            <a:xfrm>
              <a:off x="1929" y="2097"/>
              <a:ext cx="115" cy="1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72000"/>
                </a:lnSpc>
                <a:defRPr/>
              </a:pPr>
              <a:r>
                <a:rPr sz="2000" b="1" noProof="1">
                  <a:latin typeface="Courier New" charset="0"/>
                  <a:ea typeface="ＭＳ Ｐゴシック" charset="0"/>
                  <a:cs typeface="Times New Roman" charset="0"/>
                </a:rPr>
                <a:t>5</a:t>
              </a:r>
            </a:p>
          </p:txBody>
        </p:sp>
        <p:grpSp>
          <p:nvGrpSpPr>
            <p:cNvPr id="21516" name="Group 16"/>
            <p:cNvGrpSpPr>
              <a:grpSpLocks/>
            </p:cNvGrpSpPr>
            <p:nvPr/>
          </p:nvGrpSpPr>
          <p:grpSpPr bwMode="auto">
            <a:xfrm>
              <a:off x="2364" y="1872"/>
              <a:ext cx="3204" cy="432"/>
              <a:chOff x="-857" y="0"/>
              <a:chExt cx="20856" cy="20000"/>
            </a:xfrm>
          </p:grpSpPr>
          <p:grpSp>
            <p:nvGrpSpPr>
              <p:cNvPr id="21521" name="Group 17"/>
              <p:cNvGrpSpPr>
                <a:grpSpLocks/>
              </p:cNvGrpSpPr>
              <p:nvPr/>
            </p:nvGrpSpPr>
            <p:grpSpPr bwMode="auto">
              <a:xfrm>
                <a:off x="-857" y="0"/>
                <a:ext cx="9306" cy="20000"/>
                <a:chOff x="-2028" y="0"/>
                <a:chExt cx="22028" cy="20000"/>
              </a:xfrm>
            </p:grpSpPr>
            <p:sp>
              <p:nvSpPr>
                <p:cNvPr id="6169" name="Rectangle 18"/>
                <p:cNvSpPr>
                  <a:spLocks noChangeArrowheads="1"/>
                </p:cNvSpPr>
                <p:nvPr/>
              </p:nvSpPr>
              <p:spPr bwMode="auto">
                <a:xfrm>
                  <a:off x="9251" y="0"/>
                  <a:ext cx="8487" cy="865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>
                    <a:lnSpc>
                      <a:spcPct val="80000"/>
                    </a:lnSpc>
                    <a:defRPr/>
                  </a:pPr>
                  <a:r>
                    <a:rPr sz="2000" b="1" noProof="1">
                      <a:latin typeface="Courier New" charset="0"/>
                      <a:ea typeface="ＭＳ Ｐゴシック" charset="0"/>
                      <a:cs typeface="Times New Roman" charset="0"/>
                    </a:rPr>
                    <a:t>yptr</a:t>
                  </a:r>
                </a:p>
              </p:txBody>
            </p:sp>
            <p:grpSp>
              <p:nvGrpSpPr>
                <p:cNvPr id="21530" name="Group 19"/>
                <p:cNvGrpSpPr>
                  <a:grpSpLocks/>
                </p:cNvGrpSpPr>
                <p:nvPr/>
              </p:nvGrpSpPr>
              <p:grpSpPr bwMode="auto">
                <a:xfrm>
                  <a:off x="-2028" y="8923"/>
                  <a:ext cx="22028" cy="11077"/>
                  <a:chOff x="-2029" y="0"/>
                  <a:chExt cx="22028" cy="20000"/>
                </a:xfrm>
              </p:grpSpPr>
              <p:sp>
                <p:nvSpPr>
                  <p:cNvPr id="6171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-2029" y="3366"/>
                    <a:ext cx="9215" cy="1554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/>
                  <a:lstStyle/>
                  <a:p>
                    <a:pPr>
                      <a:lnSpc>
                        <a:spcPct val="80000"/>
                      </a:lnSpc>
                      <a:defRPr/>
                    </a:pPr>
                    <a:r>
                      <a:rPr sz="2000" b="1" noProof="1">
                        <a:latin typeface="Courier New" charset="0"/>
                        <a:ea typeface="ＭＳ Ｐゴシック" charset="0"/>
                        <a:cs typeface="Times New Roman" charset="0"/>
                      </a:rPr>
                      <a:t>500000</a:t>
                    </a:r>
                  </a:p>
                </p:txBody>
              </p:sp>
              <p:grpSp>
                <p:nvGrpSpPr>
                  <p:cNvPr id="21532" name="Group 21"/>
                  <p:cNvGrpSpPr>
                    <a:grpSpLocks/>
                  </p:cNvGrpSpPr>
                  <p:nvPr/>
                </p:nvGrpSpPr>
                <p:grpSpPr bwMode="auto">
                  <a:xfrm>
                    <a:off x="7313" y="0"/>
                    <a:ext cx="12686" cy="20000"/>
                    <a:chOff x="0" y="0"/>
                    <a:chExt cx="20000" cy="20000"/>
                  </a:xfrm>
                </p:grpSpPr>
                <p:sp>
                  <p:nvSpPr>
                    <p:cNvPr id="6173" name="Rectangle 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39" y="3366"/>
                      <a:ext cx="15647" cy="1262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rgbClr val="000000">
                                <a:alpha val="74998"/>
                              </a:srgb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/>
                    <a:lstStyle/>
                    <a:p>
                      <a:pPr>
                        <a:lnSpc>
                          <a:spcPct val="80000"/>
                        </a:lnSpc>
                        <a:defRPr/>
                      </a:pPr>
                      <a:r>
                        <a:rPr sz="2000" b="1" noProof="1"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600000</a:t>
                      </a:r>
                    </a:p>
                  </p:txBody>
                </p:sp>
                <p:sp>
                  <p:nvSpPr>
                    <p:cNvPr id="21534" name="Freeform 23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20000" cy="20000"/>
                    </a:xfrm>
                    <a:custGeom>
                      <a:avLst/>
                      <a:gdLst>
                        <a:gd name="T0" fmla="*/ 19985 w 20000"/>
                        <a:gd name="T1" fmla="*/ 0 h 20000"/>
                        <a:gd name="T2" fmla="*/ 19985 w 20000"/>
                        <a:gd name="T3" fmla="*/ 19944 h 20000"/>
                        <a:gd name="T4" fmla="*/ 0 w 20000"/>
                        <a:gd name="T5" fmla="*/ 19944 h 20000"/>
                        <a:gd name="T6" fmla="*/ 0 w 20000"/>
                        <a:gd name="T7" fmla="*/ 0 h 20000"/>
                        <a:gd name="T8" fmla="*/ 19985 w 20000"/>
                        <a:gd name="T9" fmla="*/ 0 h 2000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19985" y="0"/>
                          </a:moveTo>
                          <a:lnTo>
                            <a:pt x="19985" y="19944"/>
                          </a:lnTo>
                          <a:lnTo>
                            <a:pt x="0" y="19944"/>
                          </a:lnTo>
                          <a:lnTo>
                            <a:pt x="0" y="0"/>
                          </a:lnTo>
                          <a:lnTo>
                            <a:pt x="19985" y="0"/>
                          </a:lnTo>
                          <a:close/>
                        </a:path>
                      </a:pathLst>
                    </a:custGeom>
                    <a:noFill/>
                    <a:ln w="317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 sz="2400"/>
                    </a:p>
                  </p:txBody>
                </p:sp>
              </p:grpSp>
            </p:grpSp>
          </p:grpSp>
          <p:grpSp>
            <p:nvGrpSpPr>
              <p:cNvPr id="21522" name="Group 24"/>
              <p:cNvGrpSpPr>
                <a:grpSpLocks/>
              </p:cNvGrpSpPr>
              <p:nvPr/>
            </p:nvGrpSpPr>
            <p:grpSpPr bwMode="auto">
              <a:xfrm>
                <a:off x="10775" y="0"/>
                <a:ext cx="9224" cy="20000"/>
                <a:chOff x="-1838" y="0"/>
                <a:chExt cx="21838" cy="20000"/>
              </a:xfrm>
            </p:grpSpPr>
            <p:sp>
              <p:nvSpPr>
                <p:cNvPr id="6163" name="Rectangle 25"/>
                <p:cNvSpPr>
                  <a:spLocks noChangeArrowheads="1"/>
                </p:cNvSpPr>
                <p:nvPr/>
              </p:nvSpPr>
              <p:spPr bwMode="auto">
                <a:xfrm>
                  <a:off x="12880" y="0"/>
                  <a:ext cx="1541" cy="865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>
                    <a:lnSpc>
                      <a:spcPct val="80000"/>
                    </a:lnSpc>
                    <a:defRPr/>
                  </a:pPr>
                  <a:r>
                    <a:rPr sz="2000" b="1" noProof="1">
                      <a:latin typeface="Courier New" charset="0"/>
                      <a:ea typeface="ＭＳ Ｐゴシック" charset="0"/>
                      <a:cs typeface="Times New Roman" charset="0"/>
                    </a:rPr>
                    <a:t>y</a:t>
                  </a:r>
                </a:p>
              </p:txBody>
            </p:sp>
            <p:grpSp>
              <p:nvGrpSpPr>
                <p:cNvPr id="21524" name="Group 26"/>
                <p:cNvGrpSpPr>
                  <a:grpSpLocks/>
                </p:cNvGrpSpPr>
                <p:nvPr/>
              </p:nvGrpSpPr>
              <p:grpSpPr bwMode="auto">
                <a:xfrm>
                  <a:off x="-1838" y="8923"/>
                  <a:ext cx="21838" cy="11077"/>
                  <a:chOff x="-1838" y="0"/>
                  <a:chExt cx="21838" cy="20000"/>
                </a:xfrm>
              </p:grpSpPr>
              <p:sp>
                <p:nvSpPr>
                  <p:cNvPr id="6165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-1838" y="7879"/>
                    <a:ext cx="9154" cy="1103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/>
                  <a:lstStyle/>
                  <a:p>
                    <a:pPr>
                      <a:lnSpc>
                        <a:spcPct val="80000"/>
                      </a:lnSpc>
                      <a:defRPr/>
                    </a:pPr>
                    <a:r>
                      <a:rPr sz="2000" b="1" noProof="1">
                        <a:latin typeface="Courier New" charset="0"/>
                        <a:ea typeface="ＭＳ Ｐゴシック" charset="0"/>
                        <a:cs typeface="Times New Roman" charset="0"/>
                      </a:rPr>
                      <a:t>600000</a:t>
                    </a:r>
                  </a:p>
                </p:txBody>
              </p:sp>
              <p:grpSp>
                <p:nvGrpSpPr>
                  <p:cNvPr id="21526" name="Group 28"/>
                  <p:cNvGrpSpPr>
                    <a:grpSpLocks/>
                  </p:cNvGrpSpPr>
                  <p:nvPr/>
                </p:nvGrpSpPr>
                <p:grpSpPr bwMode="auto">
                  <a:xfrm>
                    <a:off x="7313" y="0"/>
                    <a:ext cx="12687" cy="20000"/>
                    <a:chOff x="0" y="0"/>
                    <a:chExt cx="19999" cy="20000"/>
                  </a:xfrm>
                </p:grpSpPr>
                <p:sp>
                  <p:nvSpPr>
                    <p:cNvPr id="6167" name="Rectangle 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775" y="3366"/>
                      <a:ext cx="2429" cy="1554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rgbClr val="000000">
                                <a:alpha val="74998"/>
                              </a:srgb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/>
                    <a:lstStyle/>
                    <a:p>
                      <a:pPr>
                        <a:lnSpc>
                          <a:spcPct val="80000"/>
                        </a:lnSpc>
                        <a:defRPr/>
                      </a:pPr>
                      <a:r>
                        <a:rPr lang="en-US" sz="2000" b="1" noProof="1"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5</a:t>
                      </a:r>
                      <a:endParaRPr sz="2000" b="1" noProof="1">
                        <a:latin typeface="Courier New" charset="0"/>
                        <a:ea typeface="ＭＳ Ｐゴシック" charset="0"/>
                        <a:cs typeface="Times New Roman" charset="0"/>
                      </a:endParaRPr>
                    </a:p>
                  </p:txBody>
                </p:sp>
                <p:sp>
                  <p:nvSpPr>
                    <p:cNvPr id="21528" name="Freeform 30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19999" cy="20000"/>
                    </a:xfrm>
                    <a:custGeom>
                      <a:avLst/>
                      <a:gdLst>
                        <a:gd name="T0" fmla="*/ 19973 w 20000"/>
                        <a:gd name="T1" fmla="*/ 0 h 20000"/>
                        <a:gd name="T2" fmla="*/ 19973 w 20000"/>
                        <a:gd name="T3" fmla="*/ 19944 h 20000"/>
                        <a:gd name="T4" fmla="*/ 0 w 20000"/>
                        <a:gd name="T5" fmla="*/ 19944 h 20000"/>
                        <a:gd name="T6" fmla="*/ 0 w 20000"/>
                        <a:gd name="T7" fmla="*/ 0 h 20000"/>
                        <a:gd name="T8" fmla="*/ 19973 w 20000"/>
                        <a:gd name="T9" fmla="*/ 0 h 2000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19985" y="0"/>
                          </a:moveTo>
                          <a:lnTo>
                            <a:pt x="19985" y="19944"/>
                          </a:lnTo>
                          <a:lnTo>
                            <a:pt x="0" y="19944"/>
                          </a:lnTo>
                          <a:lnTo>
                            <a:pt x="0" y="0"/>
                          </a:lnTo>
                          <a:lnTo>
                            <a:pt x="19985" y="0"/>
                          </a:lnTo>
                          <a:close/>
                        </a:path>
                      </a:pathLst>
                    </a:custGeom>
                    <a:noFill/>
                    <a:ln w="317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 sz="2400"/>
                    </a:p>
                  </p:txBody>
                </p:sp>
              </p:grpSp>
            </p:grpSp>
          </p:grpSp>
        </p:grpSp>
        <p:sp>
          <p:nvSpPr>
            <p:cNvPr id="6157" name="Line 31"/>
            <p:cNvSpPr>
              <a:spLocks noChangeShapeType="1"/>
            </p:cNvSpPr>
            <p:nvPr/>
          </p:nvSpPr>
          <p:spPr bwMode="auto">
            <a:xfrm>
              <a:off x="2280" y="1680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2400">
                <a:latin typeface="Times New Roman" charset="0"/>
                <a:ea typeface="ＭＳ Ｐゴシック" charset="0"/>
                <a:cs typeface="Times New Roman" charset="0"/>
              </a:endParaRPr>
            </a:p>
          </p:txBody>
        </p:sp>
        <p:sp>
          <p:nvSpPr>
            <p:cNvPr id="6158" name="Text Box 32"/>
            <p:cNvSpPr txBox="1">
              <a:spLocks noChangeArrowheads="1"/>
            </p:cNvSpPr>
            <p:nvPr/>
          </p:nvSpPr>
          <p:spPr bwMode="auto">
            <a:xfrm>
              <a:off x="2889" y="2640"/>
              <a:ext cx="2946" cy="33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2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Times New Roman" charset="0"/>
                </a:defRPr>
              </a:lvl1pPr>
              <a:lvl2pPr marL="742950" indent="-285750">
                <a:defRPr sz="1200">
                  <a:solidFill>
                    <a:srgbClr val="000000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2pPr>
              <a:lvl3pPr marL="1143000" indent="-228600">
                <a:defRPr sz="1200">
                  <a:solidFill>
                    <a:srgbClr val="000000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3pPr>
              <a:lvl4pPr marL="1600200" indent="-228600">
                <a:defRPr sz="1200">
                  <a:solidFill>
                    <a:srgbClr val="000000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4pPr>
              <a:lvl5pPr marL="2057400" indent="-228600">
                <a:defRPr sz="1200">
                  <a:solidFill>
                    <a:srgbClr val="000000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sz="2800" dirty="0"/>
                <a:t>Address of </a:t>
              </a:r>
              <a:r>
                <a:rPr lang="en-US" sz="2800" b="1" dirty="0">
                  <a:latin typeface="Courier New" charset="0"/>
                </a:rPr>
                <a:t>y</a:t>
              </a:r>
              <a:r>
                <a:rPr lang="en-US" sz="2800" dirty="0"/>
                <a:t> is value of </a:t>
              </a:r>
              <a:r>
                <a:rPr lang="en-US" sz="2800" b="1" dirty="0" err="1">
                  <a:latin typeface="Courier New" charset="0"/>
                </a:rPr>
                <a:t>yptr</a:t>
              </a:r>
              <a:endParaRPr lang="en-US" sz="2800" b="1" dirty="0">
                <a:latin typeface="Courier New" charset="0"/>
              </a:endParaRPr>
            </a:p>
          </p:txBody>
        </p:sp>
        <p:sp>
          <p:nvSpPr>
            <p:cNvPr id="6159" name="Line 33"/>
            <p:cNvSpPr>
              <a:spLocks noChangeShapeType="1"/>
            </p:cNvSpPr>
            <p:nvPr/>
          </p:nvSpPr>
          <p:spPr bwMode="auto">
            <a:xfrm flipV="1">
              <a:off x="4320" y="2256"/>
              <a:ext cx="14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2400">
                <a:latin typeface="Times New Roman" charset="0"/>
                <a:ea typeface="ＭＳ Ｐゴシック" charset="0"/>
                <a:cs typeface="Times New Roman" charset="0"/>
              </a:endParaRPr>
            </a:p>
          </p:txBody>
        </p:sp>
        <p:sp>
          <p:nvSpPr>
            <p:cNvPr id="6160" name="Line 34"/>
            <p:cNvSpPr>
              <a:spLocks noChangeShapeType="1"/>
            </p:cNvSpPr>
            <p:nvPr/>
          </p:nvSpPr>
          <p:spPr bwMode="auto">
            <a:xfrm flipH="1" flipV="1">
              <a:off x="3456" y="2208"/>
              <a:ext cx="38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2400">
                <a:latin typeface="Times New Roman" charset="0"/>
                <a:ea typeface="ＭＳ Ｐゴシック" charset="0"/>
                <a:cs typeface="Times New Roman" charset="0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8529-BEC5-42FA-A47D-416A87927961}" type="datetime1">
              <a:rPr lang="en-US" smtClean="0"/>
              <a:t>4/6/2021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2B3E-5B1C-48B2-9A53-18B5E92DD3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03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40632" y="211125"/>
            <a:ext cx="11113168" cy="915035"/>
          </a:xfrm>
        </p:spPr>
        <p:txBody>
          <a:bodyPr>
            <a:normAutofit/>
          </a:bodyPr>
          <a:lstStyle/>
          <a:p>
            <a:r>
              <a:rPr lang="en-US" altLang="en-US" b="1" dirty="0">
                <a:latin typeface="Courier New" panose="02070309020205020404" pitchFamily="49" charset="0"/>
              </a:rPr>
              <a:t>*</a:t>
            </a:r>
            <a:r>
              <a:rPr lang="en-US" altLang="en-US" dirty="0">
                <a:latin typeface="Times New Roman" panose="02020603050405020304" pitchFamily="18" charset="0"/>
              </a:rPr>
              <a:t> (indirection/dereferencing operator)</a:t>
            </a:r>
            <a:endParaRPr lang="en-US" altLang="en-US" sz="4800" dirty="0">
              <a:latin typeface="Times New Roman" panose="02020603050405020304" pitchFamily="18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280160"/>
            <a:ext cx="11706225" cy="46369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4000" dirty="0">
                <a:latin typeface="Times New Roman" panose="02020603050405020304" pitchFamily="18" charset="0"/>
              </a:rPr>
              <a:t>Returns a synonym/alias of what a pointer </a:t>
            </a:r>
            <a:r>
              <a:rPr lang="en-US" altLang="en-US" sz="4000" i="1" dirty="0">
                <a:latin typeface="Times New Roman" panose="02020603050405020304" pitchFamily="18" charset="0"/>
              </a:rPr>
              <a:t>points </a:t>
            </a:r>
            <a:r>
              <a:rPr lang="en-US" altLang="en-US" sz="4000" dirty="0">
                <a:latin typeface="Times New Roman" panose="02020603050405020304" pitchFamily="18" charset="0"/>
              </a:rPr>
              <a:t>to</a:t>
            </a:r>
          </a:p>
          <a:p>
            <a:pPr lvl="1">
              <a:buNone/>
            </a:pPr>
            <a:r>
              <a:rPr lang="en-US" altLang="en-US" sz="3600" b="1">
                <a:latin typeface="Courier New" panose="02070309020205020404" pitchFamily="49" charset="0"/>
              </a:rPr>
              <a:t>yptr</a:t>
            </a:r>
            <a:r>
              <a:rPr lang="en-US" altLang="en-US" sz="3600" dirty="0">
                <a:latin typeface="Times New Roman" panose="02020603050405020304" pitchFamily="18" charset="0"/>
              </a:rPr>
              <a:t> returns the address of </a:t>
            </a:r>
            <a:r>
              <a:rPr lang="en-US" altLang="en-US" sz="3600" b="1" dirty="0">
                <a:latin typeface="Courier New" panose="02070309020205020404" pitchFamily="49" charset="0"/>
              </a:rPr>
              <a:t>y 	</a:t>
            </a:r>
          </a:p>
          <a:p>
            <a:pPr lvl="1" eaLnBrk="1" hangingPunct="1">
              <a:buFontTx/>
              <a:buNone/>
            </a:pPr>
            <a:r>
              <a:rPr lang="en-US" altLang="en-US" sz="3600" b="1" dirty="0">
                <a:latin typeface="Courier New" panose="02070309020205020404" pitchFamily="49" charset="0"/>
              </a:rPr>
              <a:t>*</a:t>
            </a:r>
            <a:r>
              <a:rPr lang="en-US" altLang="en-US" sz="3600" b="1" dirty="0" err="1">
                <a:latin typeface="Courier New" panose="02070309020205020404" pitchFamily="49" charset="0"/>
              </a:rPr>
              <a:t>yptr</a:t>
            </a:r>
            <a:r>
              <a:rPr lang="en-US" altLang="en-US" sz="3600" dirty="0">
                <a:latin typeface="Times New Roman" panose="02020603050405020304" pitchFamily="18" charset="0"/>
              </a:rPr>
              <a:t> returns </a:t>
            </a:r>
            <a:r>
              <a:rPr lang="en-US" altLang="en-US" sz="3600" b="1" dirty="0">
                <a:latin typeface="Courier New" panose="02070309020205020404" pitchFamily="49" charset="0"/>
              </a:rPr>
              <a:t>y </a:t>
            </a:r>
            <a:r>
              <a:rPr lang="en-US" altLang="en-US" sz="3600" dirty="0">
                <a:latin typeface="Times New Roman" panose="02020603050405020304" pitchFamily="18" charset="0"/>
              </a:rPr>
              <a:t>(because </a:t>
            </a:r>
            <a:r>
              <a:rPr lang="en-US" altLang="en-US" sz="3600" b="1" dirty="0" err="1">
                <a:latin typeface="Courier New" panose="02070309020205020404" pitchFamily="49" charset="0"/>
              </a:rPr>
              <a:t>yptr</a:t>
            </a:r>
            <a:r>
              <a:rPr lang="en-US" altLang="en-US" sz="3600" dirty="0">
                <a:latin typeface="Times New Roman" panose="02020603050405020304" pitchFamily="18" charset="0"/>
              </a:rPr>
              <a:t> points to </a:t>
            </a:r>
            <a:r>
              <a:rPr lang="en-US" altLang="en-US" sz="3600" b="1" dirty="0">
                <a:latin typeface="Courier New" panose="02070309020205020404" pitchFamily="49" charset="0"/>
              </a:rPr>
              <a:t>y</a:t>
            </a:r>
            <a:r>
              <a:rPr lang="en-US" altLang="en-US" sz="3600" dirty="0">
                <a:latin typeface="Times New Roman" panose="02020603050405020304" pitchFamily="18" charset="0"/>
              </a:rPr>
              <a:t>)</a:t>
            </a:r>
            <a:endParaRPr lang="en-US" altLang="en-US" sz="3600" b="1" dirty="0">
              <a:latin typeface="Courier New" panose="02070309020205020404" pitchFamily="49" charset="0"/>
            </a:endParaRPr>
          </a:p>
          <a:p>
            <a:r>
              <a:rPr lang="en-US" altLang="en-US" sz="4000" b="1" dirty="0">
                <a:latin typeface="Courier New" panose="02070309020205020404" pitchFamily="49" charset="0"/>
              </a:rPr>
              <a:t>*</a:t>
            </a:r>
            <a:r>
              <a:rPr lang="en-US" altLang="en-US" sz="4000" dirty="0">
                <a:latin typeface="Times New Roman" panose="02020603050405020304" pitchFamily="18" charset="0"/>
              </a:rPr>
              <a:t> can be used for assignment </a:t>
            </a:r>
            <a:endParaRPr lang="en-US" altLang="en-US" sz="3600" dirty="0">
              <a:latin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en-US" sz="3600" b="1" dirty="0">
                <a:latin typeface="Courier New" panose="02070309020205020404" pitchFamily="49" charset="0"/>
              </a:rPr>
              <a:t>*</a:t>
            </a:r>
            <a:r>
              <a:rPr lang="en-US" altLang="en-US" sz="3600" b="1" dirty="0" err="1">
                <a:latin typeface="Courier New" panose="02070309020205020404" pitchFamily="49" charset="0"/>
              </a:rPr>
              <a:t>yptr</a:t>
            </a:r>
            <a:r>
              <a:rPr lang="en-US" altLang="en-US" sz="3600" b="1" dirty="0">
                <a:latin typeface="Courier New" panose="02070309020205020404" pitchFamily="49" charset="0"/>
              </a:rPr>
              <a:t> = 7; // changes y to 7</a:t>
            </a:r>
          </a:p>
          <a:p>
            <a:r>
              <a:rPr lang="en-US" altLang="en-US" sz="4000" b="1" dirty="0">
                <a:latin typeface="Courier New" panose="02070309020205020404" pitchFamily="49" charset="0"/>
              </a:rPr>
              <a:t>*</a:t>
            </a:r>
            <a:r>
              <a:rPr lang="en-US" altLang="en-US" sz="4000" dirty="0">
                <a:latin typeface="Times New Roman" panose="02020603050405020304" pitchFamily="18" charset="0"/>
              </a:rPr>
              <a:t> can only be used to dereference pointer variables. </a:t>
            </a:r>
          </a:p>
          <a:p>
            <a:pPr marL="0" indent="0">
              <a:buNone/>
            </a:pPr>
            <a:r>
              <a:rPr lang="en-US" alt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*(</a:t>
            </a:r>
            <a:r>
              <a:rPr lang="en-US" sz="4000" b="1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0x55a2c31d5788)</a:t>
            </a:r>
            <a:r>
              <a:rPr lang="en-US" alt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//invalid</a:t>
            </a:r>
            <a:endParaRPr lang="en-US" alt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AD1F-16DA-4B39-B12B-BE6CE0FA6278}" type="datetime1">
              <a:rPr lang="en-US" smtClean="0"/>
              <a:t>4/6/2021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2B3E-5B1C-48B2-9A53-18B5E92DD3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36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0320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b="1" i="1" dirty="0">
                <a:latin typeface="Courier New" panose="02070309020205020404" pitchFamily="49" charset="0"/>
              </a:rPr>
              <a:t>*</a:t>
            </a:r>
            <a:r>
              <a:rPr lang="en-US" altLang="en-US" i="1" dirty="0">
                <a:latin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</a:rPr>
              <a:t> and</a:t>
            </a:r>
            <a:r>
              <a:rPr lang="en-US" altLang="en-US" i="1" dirty="0">
                <a:latin typeface="Times New Roman" panose="02020603050405020304" pitchFamily="18" charset="0"/>
              </a:rPr>
              <a:t> </a:t>
            </a:r>
            <a:r>
              <a:rPr lang="en-US" altLang="en-US" b="1" dirty="0">
                <a:latin typeface="Courier New" panose="02070309020205020404" pitchFamily="49" charset="0"/>
              </a:rPr>
              <a:t>&amp;</a:t>
            </a:r>
            <a:r>
              <a:rPr lang="en-US" altLang="en-US" dirty="0">
                <a:latin typeface="Times New Roman" panose="02020603050405020304" pitchFamily="18" charset="0"/>
              </a:rPr>
              <a:t> are inverses</a:t>
            </a:r>
            <a:endParaRPr lang="en-US" altLang="en-US" dirty="0">
              <a:cs typeface="Times New Roman" panose="02020603050405020304" pitchFamily="18" charset="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886552"/>
            <a:ext cx="11582400" cy="4158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600" b="1" i="1" dirty="0">
                <a:latin typeface="Courier New" panose="02070309020205020404" pitchFamily="49" charset="0"/>
              </a:rPr>
              <a:t>*</a:t>
            </a:r>
            <a:r>
              <a:rPr lang="en-US" altLang="en-US" sz="3600" i="1" dirty="0">
                <a:latin typeface="Times New Roman" panose="02020603050405020304" pitchFamily="18" charset="0"/>
              </a:rPr>
              <a:t> </a:t>
            </a:r>
            <a:r>
              <a:rPr lang="en-US" altLang="en-US" sz="3600" dirty="0">
                <a:latin typeface="Times New Roman" panose="02020603050405020304" pitchFamily="18" charset="0"/>
              </a:rPr>
              <a:t> and</a:t>
            </a:r>
            <a:r>
              <a:rPr lang="en-US" altLang="en-US" sz="3600" i="1" dirty="0">
                <a:latin typeface="Times New Roman" panose="02020603050405020304" pitchFamily="18" charset="0"/>
              </a:rPr>
              <a:t> </a:t>
            </a:r>
            <a:r>
              <a:rPr lang="en-US" altLang="en-US" sz="3600" b="1" dirty="0">
                <a:latin typeface="Courier New" panose="02070309020205020404" pitchFamily="49" charset="0"/>
              </a:rPr>
              <a:t>&amp;</a:t>
            </a:r>
            <a:r>
              <a:rPr lang="en-US" altLang="en-US" sz="3600" dirty="0">
                <a:latin typeface="Times New Roman" panose="02020603050405020304" pitchFamily="18" charset="0"/>
              </a:rPr>
              <a:t> cancel each other out</a:t>
            </a:r>
          </a:p>
          <a:p>
            <a:pPr lvl="1" eaLnBrk="1" hangingPunct="1">
              <a:buFontTx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*&amp;</a:t>
            </a:r>
            <a:r>
              <a:rPr lang="en-US" altLang="en-US" b="1" dirty="0" err="1">
                <a:latin typeface="Courier New" panose="02070309020205020404" pitchFamily="49" charset="0"/>
              </a:rPr>
              <a:t>yptr</a:t>
            </a:r>
            <a:r>
              <a:rPr lang="en-US" altLang="en-US" b="1" dirty="0">
                <a:latin typeface="Courier New" panose="02070309020205020404" pitchFamily="49" charset="0"/>
              </a:rPr>
              <a:t>  -&gt;  * (&amp;</a:t>
            </a:r>
            <a:r>
              <a:rPr lang="en-US" altLang="en-US" b="1" dirty="0" err="1">
                <a:latin typeface="Courier New" panose="02070309020205020404" pitchFamily="49" charset="0"/>
              </a:rPr>
              <a:t>yptr</a:t>
            </a:r>
            <a:r>
              <a:rPr lang="en-US" altLang="en-US" b="1" dirty="0">
                <a:latin typeface="Courier New" panose="02070309020205020404" pitchFamily="49" charset="0"/>
              </a:rPr>
              <a:t>) -&gt; * (address of </a:t>
            </a:r>
            <a:r>
              <a:rPr lang="en-US" altLang="en-US" b="1" dirty="0" err="1">
                <a:latin typeface="Courier New" panose="02070309020205020404" pitchFamily="49" charset="0"/>
              </a:rPr>
              <a:t>yptr</a:t>
            </a:r>
            <a:r>
              <a:rPr lang="en-US" altLang="en-US" b="1" dirty="0">
                <a:latin typeface="Courier New" panose="02070309020205020404" pitchFamily="49" charset="0"/>
              </a:rPr>
              <a:t>)-&gt; returns alias of what operand </a:t>
            </a:r>
            <a:r>
              <a:rPr lang="en-US" altLang="en-US" b="1" i="1" dirty="0">
                <a:latin typeface="Courier New" panose="02070309020205020404" pitchFamily="49" charset="0"/>
              </a:rPr>
              <a:t>points</a:t>
            </a:r>
            <a:r>
              <a:rPr lang="en-US" altLang="en-US" b="1" dirty="0">
                <a:latin typeface="Courier New" panose="02070309020205020404" pitchFamily="49" charset="0"/>
              </a:rPr>
              <a:t> to -&gt; </a:t>
            </a:r>
            <a:r>
              <a:rPr lang="en-US" altLang="en-US" b="1" dirty="0" err="1">
                <a:latin typeface="Courier New" panose="02070309020205020404" pitchFamily="49" charset="0"/>
              </a:rPr>
              <a:t>yptr</a:t>
            </a: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&amp;*</a:t>
            </a:r>
            <a:r>
              <a:rPr lang="en-US" altLang="en-US" b="1" dirty="0" err="1">
                <a:latin typeface="Courier New" panose="02070309020205020404" pitchFamily="49" charset="0"/>
              </a:rPr>
              <a:t>yptr</a:t>
            </a:r>
            <a:r>
              <a:rPr lang="en-US" altLang="en-US" b="1" dirty="0">
                <a:latin typeface="Courier New" panose="02070309020205020404" pitchFamily="49" charset="0"/>
              </a:rPr>
              <a:t> -&gt; &amp;(*</a:t>
            </a:r>
            <a:r>
              <a:rPr lang="en-US" altLang="en-US" b="1" dirty="0" err="1">
                <a:latin typeface="Courier New" panose="02070309020205020404" pitchFamily="49" charset="0"/>
              </a:rPr>
              <a:t>yptr</a:t>
            </a:r>
            <a:r>
              <a:rPr lang="en-US" altLang="en-US" b="1" dirty="0">
                <a:latin typeface="Courier New" panose="02070309020205020404" pitchFamily="49" charset="0"/>
              </a:rPr>
              <a:t>) -&gt; &amp;(y) -&gt; returns address of y, which </a:t>
            </a:r>
            <a:r>
              <a:rPr lang="en-US" altLang="en-US" b="1" i="1" dirty="0">
                <a:latin typeface="Courier New" panose="02070309020205020404" pitchFamily="49" charset="0"/>
              </a:rPr>
              <a:t>is</a:t>
            </a:r>
            <a:r>
              <a:rPr lang="en-US" altLang="en-US" b="1" dirty="0">
                <a:latin typeface="Courier New" panose="02070309020205020404" pitchFamily="49" charset="0"/>
              </a:rPr>
              <a:t> </a:t>
            </a:r>
            <a:r>
              <a:rPr lang="en-US" altLang="en-US" b="1" dirty="0" err="1">
                <a:latin typeface="Courier New" panose="02070309020205020404" pitchFamily="49" charset="0"/>
              </a:rPr>
              <a:t>yptr</a:t>
            </a:r>
            <a:r>
              <a:rPr lang="en-US" altLang="en-US" b="1" dirty="0">
                <a:latin typeface="Courier New" panose="02070309020205020404" pitchFamily="49" charset="0"/>
              </a:rPr>
              <a:t> -&gt; </a:t>
            </a:r>
            <a:r>
              <a:rPr lang="en-US" altLang="en-US" b="1" dirty="0" err="1">
                <a:latin typeface="Courier New" panose="02070309020205020404" pitchFamily="49" charset="0"/>
              </a:rPr>
              <a:t>yptr</a:t>
            </a:r>
            <a:endParaRPr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DE607-1135-4281-A897-7B07B1655AB3}" type="datetime1">
              <a:rPr lang="en-US" smtClean="0"/>
              <a:t>4/6/2021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2B3E-5B1C-48B2-9A53-18B5E92DD3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57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698" y="0"/>
            <a:ext cx="10253715" cy="669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</a:pP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/* Using the &amp; and * operators */</a:t>
            </a:r>
          </a:p>
          <a:p>
            <a:pPr>
              <a:lnSpc>
                <a:spcPct val="75000"/>
              </a:lnSpc>
            </a:pP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sz="26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75000"/>
              </a:lnSpc>
            </a:pPr>
            <a:endParaRPr lang="en-US" sz="2600" spc="-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5000"/>
              </a:lnSpc>
            </a:pPr>
            <a:r>
              <a:rPr lang="en-US" sz="26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pPr>
              <a:lnSpc>
                <a:spcPct val="75000"/>
              </a:lnSpc>
            </a:pPr>
            <a:r>
              <a:rPr lang="en-US" sz="26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a;     /* a is an integer */</a:t>
            </a:r>
          </a:p>
          <a:p>
            <a:pPr>
              <a:lnSpc>
                <a:spcPct val="75000"/>
              </a:lnSpc>
            </a:pPr>
            <a:r>
              <a:rPr lang="en-US" sz="26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6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aPtr</a:t>
            </a: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; /* </a:t>
            </a:r>
            <a:r>
              <a:rPr lang="en-US" sz="26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aPtr</a:t>
            </a: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is a pointer to an integer */</a:t>
            </a:r>
          </a:p>
          <a:p>
            <a:pPr>
              <a:lnSpc>
                <a:spcPct val="75000"/>
              </a:lnSpc>
            </a:pPr>
            <a:endParaRPr lang="en-US" sz="2600" spc="-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5000"/>
              </a:lnSpc>
            </a:pP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a = 7;</a:t>
            </a:r>
          </a:p>
          <a:p>
            <a:pPr>
              <a:lnSpc>
                <a:spcPct val="75000"/>
              </a:lnSpc>
            </a:pPr>
            <a:r>
              <a:rPr lang="en-US" sz="26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aPtr</a:t>
            </a: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&amp;a; /* </a:t>
            </a:r>
            <a:r>
              <a:rPr lang="en-US" sz="26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aPtr</a:t>
            </a: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set to address of a */</a:t>
            </a:r>
          </a:p>
          <a:p>
            <a:pPr>
              <a:lnSpc>
                <a:spcPct val="75000"/>
              </a:lnSpc>
            </a:pPr>
            <a:endParaRPr lang="en-US" sz="2600" spc="-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5000"/>
              </a:lnSpc>
            </a:pPr>
            <a:r>
              <a:rPr lang="en-US" sz="26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("The address of a is %p\n"</a:t>
            </a:r>
          </a:p>
          <a:p>
            <a:pPr>
              <a:lnSpc>
                <a:spcPct val="75000"/>
              </a:lnSpc>
            </a:pP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"The value of </a:t>
            </a:r>
            <a:r>
              <a:rPr lang="en-US" sz="26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aPtr</a:t>
            </a: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is %p", &amp;a, </a:t>
            </a:r>
            <a:r>
              <a:rPr lang="en-US" sz="26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aPtr</a:t>
            </a: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75000"/>
              </a:lnSpc>
            </a:pPr>
            <a:endParaRPr lang="en-US" sz="2600" spc="-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5000"/>
              </a:lnSpc>
            </a:pPr>
            <a:r>
              <a:rPr lang="en-US" sz="26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26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nThe</a:t>
            </a: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value of a is %d\n"</a:t>
            </a:r>
          </a:p>
          <a:p>
            <a:pPr>
              <a:lnSpc>
                <a:spcPct val="75000"/>
              </a:lnSpc>
            </a:pP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"The value of *</a:t>
            </a:r>
            <a:r>
              <a:rPr lang="en-US" sz="26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aPtr</a:t>
            </a: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is %d", a, *</a:t>
            </a:r>
            <a:r>
              <a:rPr lang="en-US" sz="26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aPtr</a:t>
            </a: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75000"/>
              </a:lnSpc>
            </a:pPr>
            <a:endParaRPr lang="en-US" sz="2600" spc="-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5000"/>
              </a:lnSpc>
            </a:pPr>
            <a:r>
              <a:rPr lang="en-US" sz="26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("\n* and &amp; are inverses\n"</a:t>
            </a:r>
          </a:p>
          <a:p>
            <a:pPr>
              <a:lnSpc>
                <a:spcPct val="75000"/>
              </a:lnSpc>
            </a:pP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"&amp;*</a:t>
            </a:r>
            <a:r>
              <a:rPr lang="en-US" sz="26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aPtr</a:t>
            </a: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%p, *&amp;</a:t>
            </a:r>
            <a:r>
              <a:rPr lang="en-US" sz="26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aPtr</a:t>
            </a: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%p\n", </a:t>
            </a:r>
          </a:p>
          <a:p>
            <a:pPr>
              <a:lnSpc>
                <a:spcPct val="75000"/>
              </a:lnSpc>
            </a:pP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&amp;*</a:t>
            </a:r>
            <a:r>
              <a:rPr lang="en-US" sz="26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aPtr</a:t>
            </a: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, *&amp;</a:t>
            </a:r>
            <a:r>
              <a:rPr lang="en-US" sz="26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aPtr</a:t>
            </a: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75000"/>
              </a:lnSpc>
            </a:pPr>
            <a:endParaRPr lang="en-US" sz="2600" spc="-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5000"/>
              </a:lnSpc>
            </a:pP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return 0;</a:t>
            </a:r>
          </a:p>
          <a:p>
            <a:pPr>
              <a:lnSpc>
                <a:spcPct val="75000"/>
              </a:lnSpc>
            </a:pP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580" name="Rectangle 76"/>
          <p:cNvSpPr>
            <a:spLocks noChangeArrowheads="1"/>
          </p:cNvSpPr>
          <p:nvPr/>
        </p:nvSpPr>
        <p:spPr bwMode="auto">
          <a:xfrm>
            <a:off x="6416842" y="4947086"/>
            <a:ext cx="5775158" cy="1938992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The address of a is 0012FF88</a:t>
            </a:r>
          </a:p>
          <a:p>
            <a:r>
              <a:rPr lang="en-US" altLang="en-US" sz="20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The value of </a:t>
            </a:r>
            <a:r>
              <a:rPr lang="en-US" altLang="en-US" sz="2000" b="1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aPtr</a:t>
            </a:r>
            <a:r>
              <a:rPr lang="en-US" altLang="en-US" sz="20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 is 0012FF88</a:t>
            </a:r>
          </a:p>
          <a:p>
            <a:r>
              <a:rPr lang="en-US" altLang="en-US" sz="20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The value of a is 7</a:t>
            </a:r>
          </a:p>
          <a:p>
            <a:r>
              <a:rPr lang="en-US" altLang="en-US" sz="20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The value of *</a:t>
            </a:r>
            <a:r>
              <a:rPr lang="en-US" altLang="en-US" sz="2000" b="1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aPtr</a:t>
            </a:r>
            <a:r>
              <a:rPr lang="en-US" altLang="en-US" sz="20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 is 7</a:t>
            </a:r>
          </a:p>
          <a:p>
            <a:r>
              <a:rPr lang="en-US" altLang="en-US" sz="20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* and &amp; are inverses</a:t>
            </a:r>
          </a:p>
          <a:p>
            <a:r>
              <a:rPr lang="en-US" altLang="en-US" sz="20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&amp;*</a:t>
            </a:r>
            <a:r>
              <a:rPr lang="en-US" altLang="en-US" sz="2000" b="1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aPtr</a:t>
            </a:r>
            <a:r>
              <a:rPr lang="en-US" altLang="en-US" sz="20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 = 0012FF88, *&amp;</a:t>
            </a:r>
            <a:r>
              <a:rPr lang="en-US" altLang="en-US" sz="2000" b="1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aPtr</a:t>
            </a:r>
            <a:r>
              <a:rPr lang="en-US" altLang="en-US" sz="20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 = 0012FF88</a:t>
            </a:r>
          </a:p>
        </p:txBody>
      </p:sp>
      <p:grpSp>
        <p:nvGrpSpPr>
          <p:cNvPr id="57421" name="Group 77"/>
          <p:cNvGrpSpPr>
            <a:grpSpLocks/>
          </p:cNvGrpSpPr>
          <p:nvPr/>
        </p:nvGrpSpPr>
        <p:grpSpPr bwMode="auto">
          <a:xfrm>
            <a:off x="2281897" y="143962"/>
            <a:ext cx="9817860" cy="2322331"/>
            <a:chOff x="-631" y="336"/>
            <a:chExt cx="4567" cy="1644"/>
          </a:xfrm>
        </p:grpSpPr>
        <p:sp>
          <p:nvSpPr>
            <p:cNvPr id="9228" name="Rectangle 78"/>
            <p:cNvSpPr>
              <a:spLocks noChangeArrowheads="1"/>
            </p:cNvSpPr>
            <p:nvPr/>
          </p:nvSpPr>
          <p:spPr bwMode="auto">
            <a:xfrm>
              <a:off x="2062" y="336"/>
              <a:ext cx="1874" cy="675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2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</a:defRPr>
              </a:lvl1pPr>
              <a:lvl2pPr marL="742950" indent="-285750">
                <a:defRPr sz="12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</a:defRPr>
              </a:lvl2pPr>
              <a:lvl3pPr marL="1143000" indent="-228600">
                <a:defRPr sz="12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</a:defRPr>
              </a:lvl3pPr>
              <a:lvl4pPr marL="1600200" indent="-228600">
                <a:defRPr sz="12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defRPr sz="12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r>
                <a:rPr lang="en-US" altLang="en-US" sz="2800" dirty="0">
                  <a:solidFill>
                    <a:schemeClr val="tx1"/>
                  </a:solidFill>
                  <a:cs typeface="Times New Roman" pitchFamily="18" charset="0"/>
                </a:rPr>
                <a:t>The address of </a:t>
              </a:r>
              <a:r>
                <a:rPr lang="en-US" altLang="en-US" sz="2800" b="1" dirty="0">
                  <a:solidFill>
                    <a:schemeClr val="tx1"/>
                  </a:solidFill>
                  <a:latin typeface="Courier New" pitchFamily="49" charset="0"/>
                  <a:cs typeface="Times New Roman" pitchFamily="18" charset="0"/>
                </a:rPr>
                <a:t>a</a:t>
              </a:r>
              <a:r>
                <a:rPr lang="en-US" altLang="en-US" sz="2800" dirty="0">
                  <a:solidFill>
                    <a:schemeClr val="tx1"/>
                  </a:solidFill>
                  <a:cs typeface="Times New Roman" pitchFamily="18" charset="0"/>
                </a:rPr>
                <a:t> is the value of </a:t>
              </a:r>
              <a:r>
                <a:rPr lang="en-US" altLang="en-US" sz="2800" b="1" dirty="0" err="1">
                  <a:solidFill>
                    <a:schemeClr val="tx1"/>
                  </a:solidFill>
                  <a:latin typeface="Courier New" pitchFamily="49" charset="0"/>
                  <a:cs typeface="Times New Roman" pitchFamily="18" charset="0"/>
                </a:rPr>
                <a:t>aPtr</a:t>
              </a:r>
              <a:r>
                <a:rPr lang="en-US" altLang="en-US" sz="2800" b="1" dirty="0">
                  <a:solidFill>
                    <a:schemeClr val="tx1"/>
                  </a:solidFill>
                  <a:latin typeface="Courier New" pitchFamily="49" charset="0"/>
                  <a:cs typeface="Times New Roman" pitchFamily="18" charset="0"/>
                </a:rPr>
                <a:t>.</a:t>
              </a:r>
              <a:r>
                <a:rPr lang="en-US" altLang="en-US" sz="2000" b="1" dirty="0">
                  <a:solidFill>
                    <a:schemeClr val="tx1"/>
                  </a:solidFill>
                  <a:latin typeface="Courier New" pitchFamily="49" charset="0"/>
                  <a:cs typeface="Times New Roman" pitchFamily="18" charset="0"/>
                </a:rPr>
                <a:t> </a:t>
              </a:r>
              <a:endParaRPr lang="en-US" altLang="en-US" sz="4000" dirty="0">
                <a:solidFill>
                  <a:schemeClr val="tx1"/>
                </a:solidFill>
                <a:cs typeface="Times New Roman" pitchFamily="18" charset="0"/>
              </a:endParaRPr>
            </a:p>
          </p:txBody>
        </p:sp>
        <p:sp>
          <p:nvSpPr>
            <p:cNvPr id="9229" name="Line 79"/>
            <p:cNvSpPr>
              <a:spLocks noChangeShapeType="1"/>
            </p:cNvSpPr>
            <p:nvPr/>
          </p:nvSpPr>
          <p:spPr bwMode="auto">
            <a:xfrm flipH="1">
              <a:off x="-631" y="507"/>
              <a:ext cx="2693" cy="14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>
                <a:latin typeface="Times New Roman" charset="0"/>
                <a:ea typeface="ＭＳ Ｐゴシック" charset="0"/>
                <a:cs typeface="Times New Roman" charset="0"/>
              </a:endParaRPr>
            </a:p>
          </p:txBody>
        </p:sp>
      </p:grpSp>
      <p:grpSp>
        <p:nvGrpSpPr>
          <p:cNvPr id="57424" name="Group 80"/>
          <p:cNvGrpSpPr>
            <a:grpSpLocks/>
          </p:cNvGrpSpPr>
          <p:nvPr/>
        </p:nvGrpSpPr>
        <p:grpSpPr bwMode="auto">
          <a:xfrm>
            <a:off x="6844196" y="1982392"/>
            <a:ext cx="5226050" cy="2162176"/>
            <a:chOff x="1834" y="1434"/>
            <a:chExt cx="3292" cy="1362"/>
          </a:xfrm>
        </p:grpSpPr>
        <p:sp>
          <p:nvSpPr>
            <p:cNvPr id="9226" name="Rectangle 81"/>
            <p:cNvSpPr>
              <a:spLocks noChangeArrowheads="1"/>
            </p:cNvSpPr>
            <p:nvPr/>
          </p:nvSpPr>
          <p:spPr bwMode="auto">
            <a:xfrm>
              <a:off x="2712" y="1434"/>
              <a:ext cx="2414" cy="989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2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</a:defRPr>
              </a:lvl1pPr>
              <a:lvl2pPr marL="742950" indent="-285750">
                <a:defRPr sz="12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</a:defRPr>
              </a:lvl2pPr>
              <a:lvl3pPr marL="1143000" indent="-228600">
                <a:defRPr sz="12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</a:defRPr>
              </a:lvl3pPr>
              <a:lvl4pPr marL="1600200" indent="-228600">
                <a:defRPr sz="12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defRPr sz="12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r>
                <a:rPr lang="en-US" altLang="en-US" sz="2400" dirty="0">
                  <a:solidFill>
                    <a:schemeClr val="tx1"/>
                  </a:solidFill>
                  <a:cs typeface="Times New Roman" pitchFamily="18" charset="0"/>
                </a:rPr>
                <a:t>The </a:t>
              </a:r>
              <a:r>
                <a:rPr lang="en-US" altLang="en-US" sz="2400" b="1" dirty="0">
                  <a:solidFill>
                    <a:schemeClr val="tx1"/>
                  </a:solidFill>
                  <a:latin typeface="Courier New" pitchFamily="49" charset="0"/>
                  <a:cs typeface="Times New Roman" pitchFamily="18" charset="0"/>
                </a:rPr>
                <a:t>*</a:t>
              </a:r>
              <a:r>
                <a:rPr lang="en-US" altLang="en-US" sz="2400" dirty="0">
                  <a:solidFill>
                    <a:schemeClr val="tx1"/>
                  </a:solidFill>
                  <a:cs typeface="Times New Roman" pitchFamily="18" charset="0"/>
                </a:rPr>
                <a:t> operator returns an alias to what its operand points to.  </a:t>
              </a:r>
              <a:r>
                <a:rPr lang="en-US" altLang="en-US" sz="2400" b="1" dirty="0" err="1">
                  <a:solidFill>
                    <a:schemeClr val="tx1"/>
                  </a:solidFill>
                  <a:latin typeface="Courier New" pitchFamily="49" charset="0"/>
                  <a:cs typeface="Times New Roman" pitchFamily="18" charset="0"/>
                </a:rPr>
                <a:t>aPtr</a:t>
              </a:r>
              <a:r>
                <a:rPr lang="en-US" altLang="en-US" sz="2400" dirty="0">
                  <a:solidFill>
                    <a:schemeClr val="tx1"/>
                  </a:solidFill>
                  <a:cs typeface="Times New Roman" pitchFamily="18" charset="0"/>
                </a:rPr>
                <a:t> points to </a:t>
              </a:r>
              <a:r>
                <a:rPr lang="en-US" altLang="en-US" sz="2400" b="1" dirty="0">
                  <a:solidFill>
                    <a:schemeClr val="tx1"/>
                  </a:solidFill>
                  <a:latin typeface="Courier New" pitchFamily="49" charset="0"/>
                  <a:cs typeface="Times New Roman" pitchFamily="18" charset="0"/>
                </a:rPr>
                <a:t>a</a:t>
              </a:r>
              <a:r>
                <a:rPr lang="en-US" altLang="en-US" sz="2400" dirty="0">
                  <a:solidFill>
                    <a:schemeClr val="tx1"/>
                  </a:solidFill>
                  <a:cs typeface="Times New Roman" pitchFamily="18" charset="0"/>
                </a:rPr>
                <a:t>, so </a:t>
              </a:r>
              <a:r>
                <a:rPr lang="en-US" altLang="en-US" sz="2400" b="1" dirty="0">
                  <a:solidFill>
                    <a:schemeClr val="tx1"/>
                  </a:solidFill>
                  <a:latin typeface="Courier New" pitchFamily="49" charset="0"/>
                  <a:cs typeface="Times New Roman" pitchFamily="18" charset="0"/>
                </a:rPr>
                <a:t>*</a:t>
              </a:r>
              <a:r>
                <a:rPr lang="en-US" altLang="en-US" sz="2400" b="1" dirty="0" err="1">
                  <a:solidFill>
                    <a:schemeClr val="tx1"/>
                  </a:solidFill>
                  <a:latin typeface="Courier New" pitchFamily="49" charset="0"/>
                  <a:cs typeface="Times New Roman" pitchFamily="18" charset="0"/>
                </a:rPr>
                <a:t>aPtr</a:t>
              </a:r>
              <a:r>
                <a:rPr lang="en-US" altLang="en-US" sz="2400" dirty="0">
                  <a:solidFill>
                    <a:schemeClr val="tx1"/>
                  </a:solidFill>
                  <a:cs typeface="Times New Roman" pitchFamily="18" charset="0"/>
                </a:rPr>
                <a:t> returns </a:t>
              </a:r>
              <a:r>
                <a:rPr lang="en-US" altLang="en-US" sz="2400" b="1" dirty="0">
                  <a:solidFill>
                    <a:schemeClr val="tx1"/>
                  </a:solidFill>
                  <a:latin typeface="Courier New" pitchFamily="49" charset="0"/>
                  <a:cs typeface="Times New Roman" pitchFamily="18" charset="0"/>
                </a:rPr>
                <a:t>a</a:t>
              </a:r>
              <a:r>
                <a:rPr lang="en-US" altLang="en-US" sz="2400" dirty="0">
                  <a:solidFill>
                    <a:schemeClr val="tx1"/>
                  </a:solidFill>
                  <a:cs typeface="Times New Roman" pitchFamily="18" charset="0"/>
                </a:rPr>
                <a:t>.</a:t>
              </a:r>
            </a:p>
          </p:txBody>
        </p:sp>
        <p:sp>
          <p:nvSpPr>
            <p:cNvPr id="9227" name="Line 82"/>
            <p:cNvSpPr>
              <a:spLocks noChangeShapeType="1"/>
            </p:cNvSpPr>
            <p:nvPr/>
          </p:nvSpPr>
          <p:spPr bwMode="auto">
            <a:xfrm flipH="1">
              <a:off x="1834" y="1968"/>
              <a:ext cx="848" cy="8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>
                <a:latin typeface="Times New Roman" charset="0"/>
                <a:ea typeface="ＭＳ Ｐゴシック" charset="0"/>
                <a:cs typeface="Times New Roman" charset="0"/>
              </a:endParaRPr>
            </a:p>
          </p:txBody>
        </p:sp>
      </p:grpSp>
      <p:grpSp>
        <p:nvGrpSpPr>
          <p:cNvPr id="57427" name="Group 83"/>
          <p:cNvGrpSpPr>
            <a:grpSpLocks/>
          </p:cNvGrpSpPr>
          <p:nvPr/>
        </p:nvGrpSpPr>
        <p:grpSpPr bwMode="auto">
          <a:xfrm>
            <a:off x="5872162" y="3752848"/>
            <a:ext cx="5938837" cy="1532189"/>
            <a:chOff x="1730" y="2160"/>
            <a:chExt cx="2494" cy="1621"/>
          </a:xfrm>
        </p:grpSpPr>
        <p:sp>
          <p:nvSpPr>
            <p:cNvPr id="9224" name="Rectangle 84"/>
            <p:cNvSpPr>
              <a:spLocks noChangeArrowheads="1"/>
            </p:cNvSpPr>
            <p:nvPr/>
          </p:nvSpPr>
          <p:spPr bwMode="auto">
            <a:xfrm>
              <a:off x="2813" y="2160"/>
              <a:ext cx="1411" cy="879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defRPr/>
              </a:pPr>
              <a:r>
                <a:rPr lang="en-US" sz="2400" dirty="0">
                  <a:latin typeface="Times New Roman" charset="0"/>
                  <a:ea typeface="ＭＳ Ｐゴシック" charset="0"/>
                  <a:cs typeface="Times New Roman" charset="0"/>
                </a:rPr>
                <a:t>Notice how </a:t>
              </a:r>
              <a:r>
                <a:rPr lang="en-US" sz="2400" b="1" dirty="0">
                  <a:latin typeface="Courier New" charset="0"/>
                  <a:ea typeface="ＭＳ Ｐゴシック" charset="0"/>
                  <a:cs typeface="Times New Roman" charset="0"/>
                </a:rPr>
                <a:t>*</a:t>
              </a:r>
              <a:r>
                <a:rPr lang="en-US" sz="2400" dirty="0">
                  <a:latin typeface="Times New Roman" charset="0"/>
                  <a:ea typeface="ＭＳ Ｐゴシック" charset="0"/>
                  <a:cs typeface="Times New Roman" charset="0"/>
                </a:rPr>
                <a:t> and </a:t>
              </a:r>
              <a:r>
                <a:rPr lang="en-US" sz="2400" b="1" dirty="0">
                  <a:latin typeface="Courier New" charset="0"/>
                  <a:ea typeface="ＭＳ Ｐゴシック" charset="0"/>
                  <a:cs typeface="Times New Roman" charset="0"/>
                </a:rPr>
                <a:t>&amp;</a:t>
              </a:r>
              <a:r>
                <a:rPr lang="en-US" sz="2400" dirty="0">
                  <a:latin typeface="Times New Roman" charset="0"/>
                  <a:ea typeface="ＭＳ Ｐゴシック" charset="0"/>
                  <a:cs typeface="Times New Roman" charset="0"/>
                </a:rPr>
                <a:t> are inverses </a:t>
              </a:r>
            </a:p>
          </p:txBody>
        </p:sp>
        <p:sp>
          <p:nvSpPr>
            <p:cNvPr id="9225" name="Line 85"/>
            <p:cNvSpPr>
              <a:spLocks noChangeShapeType="1"/>
            </p:cNvSpPr>
            <p:nvPr/>
          </p:nvSpPr>
          <p:spPr bwMode="auto">
            <a:xfrm flipH="1">
              <a:off x="1730" y="2797"/>
              <a:ext cx="1083" cy="9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>
                <a:latin typeface="Times New Roman" charset="0"/>
                <a:ea typeface="ＭＳ Ｐゴシック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7744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723E6-49D3-45E9-976C-7E3FDCE8A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257" y="16134"/>
            <a:ext cx="10515600" cy="727658"/>
          </a:xfrm>
        </p:spPr>
        <p:txBody>
          <a:bodyPr/>
          <a:lstStyle/>
          <a:p>
            <a:r>
              <a:rPr lang="en-US" dirty="0"/>
              <a:t>Typecasting using a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8FDD5-3256-4806-A0CB-1E63FAC31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257" y="791987"/>
            <a:ext cx="10827058" cy="64807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Change the type of the pointer to change the way the data is interpreted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03A7F-4B59-46EE-BBE4-538885D56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079D-6935-4414-B7A5-D694BEF65E80}" type="datetime1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497D9-08B8-41F4-A234-6D6621AB3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74EA4-1FB6-46D9-B4ED-2502ABEA6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6E2E-6964-4F16-AC46-7B15EBB4A94A}" type="slidenum">
              <a:rPr lang="en-US" smtClean="0"/>
              <a:t>14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6BA382-C713-4278-ADB5-75C31AC1C0F0}"/>
              </a:ext>
            </a:extLst>
          </p:cNvPr>
          <p:cNvSpPr txBox="1"/>
          <p:nvPr/>
        </p:nvSpPr>
        <p:spPr>
          <a:xfrm>
            <a:off x="554656" y="1214018"/>
            <a:ext cx="1128174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main(){</a:t>
            </a:r>
          </a:p>
          <a:p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float f=123.45;</a:t>
            </a:r>
          </a:p>
          <a:p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spc="-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int *p = (unsigned int *) &amp;f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, j, value_of_bits4to7;</a:t>
            </a:r>
          </a:p>
          <a:p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spc="-1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spc="-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*p; 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j=(int)f;</a:t>
            </a:r>
            <a:r>
              <a:rPr lang="en-US" sz="2400" b="1" spc="-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value_of_bits4to7 = (*p &amp; 0xF0)&gt;&gt;4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("%d %d %d\n",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, j, value_of_bits4to7);</a:t>
            </a:r>
          </a:p>
          <a:p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0261780-74F0-434C-8386-5D34BEC0BBEE}"/>
              </a:ext>
            </a:extLst>
          </p:cNvPr>
          <p:cNvGrpSpPr/>
          <p:nvPr/>
        </p:nvGrpSpPr>
        <p:grpSpPr>
          <a:xfrm>
            <a:off x="2059076" y="3246294"/>
            <a:ext cx="8984844" cy="3285380"/>
            <a:chOff x="2059076" y="3530774"/>
            <a:chExt cx="8984844" cy="328538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2588541-A709-4709-BF56-122B169073B3}"/>
                </a:ext>
              </a:extLst>
            </p:cNvPr>
            <p:cNvGrpSpPr/>
            <p:nvPr/>
          </p:nvGrpSpPr>
          <p:grpSpPr>
            <a:xfrm>
              <a:off x="2059076" y="3530774"/>
              <a:ext cx="8984844" cy="2464339"/>
              <a:chOff x="2059076" y="3530774"/>
              <a:chExt cx="8984844" cy="2464339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27803E7-CAD3-4E98-9A71-6A0ACC241B06}"/>
                  </a:ext>
                </a:extLst>
              </p:cNvPr>
              <p:cNvSpPr txBox="1"/>
              <p:nvPr/>
            </p:nvSpPr>
            <p:spPr>
              <a:xfrm>
                <a:off x="2059076" y="4926023"/>
                <a:ext cx="6597244" cy="52322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0100 0010 1111 0110 1110 0110 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>0110</a:t>
                </a:r>
                <a:r>
                  <a:rPr lang="en-US" sz="2800" dirty="0"/>
                  <a:t> 0110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811548F-7420-477B-A295-56FD484857EB}"/>
                  </a:ext>
                </a:extLst>
              </p:cNvPr>
              <p:cNvSpPr txBox="1"/>
              <p:nvPr/>
            </p:nvSpPr>
            <p:spPr>
              <a:xfrm>
                <a:off x="3634308" y="3530774"/>
                <a:ext cx="1275943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spc="-1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</a:t>
                </a:r>
              </a:p>
              <a:p>
                <a:pPr algn="ctr"/>
                <a:r>
                  <a:rPr lang="en-US" sz="2400" b="1" spc="-1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123.45</a:t>
                </a:r>
                <a:endParaRPr lang="en-US" b="1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814D8D4-B8D7-4E39-860A-D3B154510357}"/>
                  </a:ext>
                </a:extLst>
              </p:cNvPr>
              <p:cNvSpPr txBox="1"/>
              <p:nvPr/>
            </p:nvSpPr>
            <p:spPr>
              <a:xfrm>
                <a:off x="5319886" y="3549821"/>
                <a:ext cx="2092887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spc="-1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endParaRPr lang="en-US" sz="2400" b="1" spc="-1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ctr"/>
                <a:r>
                  <a:rPr lang="en-US" sz="2400" b="1" spc="-1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1123477094</a:t>
                </a:r>
                <a:endParaRPr lang="en-US" b="1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BFB712B-6144-4E98-8450-F94506FE6DB8}"/>
                  </a:ext>
                </a:extLst>
              </p:cNvPr>
              <p:cNvSpPr txBox="1"/>
              <p:nvPr/>
            </p:nvSpPr>
            <p:spPr>
              <a:xfrm>
                <a:off x="8483600" y="4495136"/>
                <a:ext cx="2560320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/>
                  <a:t>p</a:t>
                </a:r>
              </a:p>
              <a:p>
                <a:pPr algn="ctr"/>
                <a:r>
                  <a:rPr lang="en-US" sz="2800" dirty="0"/>
                  <a:t>0x7fffffffe3f8</a:t>
                </a:r>
              </a:p>
            </p:txBody>
          </p:sp>
          <p:sp>
            <p:nvSpPr>
              <p:cNvPr id="22" name="Arrow: Up 21">
                <a:extLst>
                  <a:ext uri="{FF2B5EF4-FFF2-40B4-BE49-F238E27FC236}">
                    <a16:creationId xmlns:a16="http://schemas.microsoft.com/office/drawing/2014/main" id="{8355BC20-937C-4A4D-B66D-E384F87D1A5B}"/>
                  </a:ext>
                </a:extLst>
              </p:cNvPr>
              <p:cNvSpPr/>
              <p:nvPr/>
            </p:nvSpPr>
            <p:spPr>
              <a:xfrm>
                <a:off x="3944620" y="4297680"/>
                <a:ext cx="655320" cy="523220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Arrow: Up 23">
                <a:extLst>
                  <a:ext uri="{FF2B5EF4-FFF2-40B4-BE49-F238E27FC236}">
                    <a16:creationId xmlns:a16="http://schemas.microsoft.com/office/drawing/2014/main" id="{351A969F-8C95-464E-BD5A-010CAE27252A}"/>
                  </a:ext>
                </a:extLst>
              </p:cNvPr>
              <p:cNvSpPr/>
              <p:nvPr/>
            </p:nvSpPr>
            <p:spPr>
              <a:xfrm>
                <a:off x="6038669" y="4340748"/>
                <a:ext cx="655320" cy="523220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Arrow: Left 24">
                <a:extLst>
                  <a:ext uri="{FF2B5EF4-FFF2-40B4-BE49-F238E27FC236}">
                    <a16:creationId xmlns:a16="http://schemas.microsoft.com/office/drawing/2014/main" id="{73F1C374-BD78-4B6E-81BB-18C7714A80A9}"/>
                  </a:ext>
                </a:extLst>
              </p:cNvPr>
              <p:cNvSpPr/>
              <p:nvPr/>
            </p:nvSpPr>
            <p:spPr>
              <a:xfrm>
                <a:off x="3013926" y="3647318"/>
                <a:ext cx="586308" cy="635853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A98E674-FE5C-4BE8-AF65-03A7B21A4361}"/>
                  </a:ext>
                </a:extLst>
              </p:cNvPr>
              <p:cNvSpPr txBox="1"/>
              <p:nvPr/>
            </p:nvSpPr>
            <p:spPr>
              <a:xfrm>
                <a:off x="2224509" y="3556162"/>
                <a:ext cx="755343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spc="-1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</a:p>
              <a:p>
                <a:pPr algn="ctr"/>
                <a:r>
                  <a:rPr lang="en-US" sz="2400" b="1" spc="-1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123</a:t>
                </a:r>
                <a:endParaRPr lang="en-US" b="1" dirty="0"/>
              </a:p>
            </p:txBody>
          </p:sp>
          <p:sp>
            <p:nvSpPr>
              <p:cNvPr id="27" name="Arrow: Down 26">
                <a:extLst>
                  <a:ext uri="{FF2B5EF4-FFF2-40B4-BE49-F238E27FC236}">
                    <a16:creationId xmlns:a16="http://schemas.microsoft.com/office/drawing/2014/main" id="{CB42C196-B997-43A7-92BB-A322DA5591D9}"/>
                  </a:ext>
                </a:extLst>
              </p:cNvPr>
              <p:cNvSpPr/>
              <p:nvPr/>
            </p:nvSpPr>
            <p:spPr>
              <a:xfrm>
                <a:off x="6992908" y="5554366"/>
                <a:ext cx="717181" cy="440747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63996B5-4090-4B5B-8D6B-CA3001B16581}"/>
                </a:ext>
              </a:extLst>
            </p:cNvPr>
            <p:cNvSpPr txBox="1"/>
            <p:nvPr/>
          </p:nvSpPr>
          <p:spPr>
            <a:xfrm>
              <a:off x="5733869" y="5985157"/>
              <a:ext cx="3285634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spc="-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value of bits4to7</a:t>
              </a:r>
            </a:p>
            <a:p>
              <a:pPr algn="ctr"/>
              <a:r>
                <a:rPr lang="en-US" sz="2400" b="1" spc="-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607914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9509"/>
            <a:ext cx="10515600" cy="818781"/>
          </a:xfrm>
        </p:spPr>
        <p:txBody>
          <a:bodyPr/>
          <a:lstStyle/>
          <a:p>
            <a:r>
              <a:rPr lang="en-US" dirty="0"/>
              <a:t>Two types of type casting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800D6-4EFA-4BDB-AD3C-4C9F79EB49F3}" type="datetime1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6E2E-6964-4F16-AC46-7B15EBB4A94A}" type="slidenum">
              <a:rPr lang="en-US" smtClean="0"/>
              <a:t>15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73982" y="789274"/>
            <a:ext cx="7772400" cy="5863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void main(){</a:t>
            </a:r>
          </a:p>
          <a:p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float f=123.45;</a:t>
            </a:r>
          </a:p>
          <a:p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unsigned 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, j, *p;</a:t>
            </a:r>
          </a:p>
          <a:p>
            <a:endParaRPr lang="en-US"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/*1st*/</a:t>
            </a:r>
          </a:p>
          <a:p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=(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)f;</a:t>
            </a:r>
          </a:p>
          <a:p>
            <a:endParaRPr lang="en-US"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/*2nd*/</a:t>
            </a:r>
          </a:p>
          <a:p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p=(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*)&amp;f;</a:t>
            </a:r>
          </a:p>
          <a:p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j=*p;</a:t>
            </a:r>
          </a:p>
          <a:p>
            <a:endParaRPr lang="en-US"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/* output: 123 1123477094 */</a:t>
            </a:r>
          </a:p>
          <a:p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("%d %d\n", 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, j);</a:t>
            </a:r>
          </a:p>
          <a:p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9055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0325"/>
            <a:ext cx="10515600" cy="115887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cs typeface="Times New Roman" panose="02020603050405020304" pitchFamily="18" charset="0"/>
              </a:rPr>
              <a:t>Pointer expressions and pointer arithmetic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47624" y="1003520"/>
            <a:ext cx="11153775" cy="551158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dirty="0">
                <a:latin typeface="Times New Roman" panose="02020603050405020304" pitchFamily="18" charset="0"/>
              </a:rPr>
              <a:t>Arithmetic operations can be performed on pointers</a:t>
            </a:r>
          </a:p>
          <a:p>
            <a:pPr lvl="1" eaLnBrk="1" hangingPunct="1"/>
            <a:r>
              <a:rPr lang="en-US" altLang="en-US" sz="3200" dirty="0">
                <a:latin typeface="Times New Roman" panose="02020603050405020304" pitchFamily="18" charset="0"/>
              </a:rPr>
              <a:t>Increment/decrement pointer  (</a:t>
            </a:r>
            <a:r>
              <a:rPr lang="en-US" altLang="en-US" sz="3200" b="1" dirty="0">
                <a:latin typeface="Courier New" panose="02070309020205020404" pitchFamily="49" charset="0"/>
              </a:rPr>
              <a:t>++</a:t>
            </a:r>
            <a:r>
              <a:rPr lang="en-US" altLang="en-US" sz="3200" dirty="0">
                <a:latin typeface="Times New Roman" panose="02020603050405020304" pitchFamily="18" charset="0"/>
              </a:rPr>
              <a:t> or </a:t>
            </a:r>
            <a:r>
              <a:rPr lang="en-US" altLang="en-US" sz="3200" b="1" dirty="0">
                <a:latin typeface="Courier New" panose="02070309020205020404" pitchFamily="49" charset="0"/>
              </a:rPr>
              <a:t>--</a:t>
            </a:r>
            <a:r>
              <a:rPr lang="en-US" altLang="en-US" sz="3200" dirty="0">
                <a:latin typeface="Times New Roman" panose="02020603050405020304" pitchFamily="18" charset="0"/>
              </a:rPr>
              <a:t>)</a:t>
            </a:r>
          </a:p>
          <a:p>
            <a:pPr lvl="1" eaLnBrk="1" hangingPunct="1"/>
            <a:r>
              <a:rPr lang="en-US" altLang="en-US" sz="3200" dirty="0">
                <a:latin typeface="Times New Roman" panose="02020603050405020304" pitchFamily="18" charset="0"/>
              </a:rPr>
              <a:t>Add an integer to a pointer( </a:t>
            </a:r>
            <a:r>
              <a:rPr lang="en-US" altLang="en-US" sz="3200" b="1" dirty="0">
                <a:latin typeface="Courier New" panose="02070309020205020404" pitchFamily="49" charset="0"/>
              </a:rPr>
              <a:t>+</a:t>
            </a:r>
            <a:r>
              <a:rPr lang="en-US" altLang="en-US" sz="3200" dirty="0">
                <a:latin typeface="Times New Roman" panose="02020603050405020304" pitchFamily="18" charset="0"/>
              </a:rPr>
              <a:t> or </a:t>
            </a:r>
            <a:r>
              <a:rPr lang="en-US" altLang="en-US" sz="3200" b="1" dirty="0">
                <a:latin typeface="Courier New" panose="02070309020205020404" pitchFamily="49" charset="0"/>
              </a:rPr>
              <a:t>+=</a:t>
            </a:r>
            <a:r>
              <a:rPr lang="en-US" altLang="en-US" sz="3200" b="1" dirty="0">
                <a:latin typeface="Times New Roman" panose="02020603050405020304" pitchFamily="18" charset="0"/>
              </a:rPr>
              <a:t> </a:t>
            </a:r>
            <a:r>
              <a:rPr lang="en-US" altLang="en-US" sz="3200" dirty="0">
                <a:latin typeface="Times New Roman" panose="02020603050405020304" pitchFamily="18" charset="0"/>
              </a:rPr>
              <a:t>,</a:t>
            </a:r>
            <a:r>
              <a:rPr lang="en-US" altLang="en-US" sz="3200" b="1" dirty="0">
                <a:latin typeface="Courier New" panose="02070309020205020404" pitchFamily="49" charset="0"/>
              </a:rPr>
              <a:t> - </a:t>
            </a:r>
            <a:r>
              <a:rPr lang="en-US" altLang="en-US" sz="3200" dirty="0">
                <a:latin typeface="Times New Roman" panose="02020603050405020304" pitchFamily="18" charset="0"/>
              </a:rPr>
              <a:t>or</a:t>
            </a:r>
            <a:r>
              <a:rPr lang="en-US" altLang="en-US" sz="3200" b="1" dirty="0">
                <a:latin typeface="Courier New" panose="02070309020205020404" pitchFamily="49" charset="0"/>
              </a:rPr>
              <a:t> -=</a:t>
            </a:r>
            <a:r>
              <a:rPr lang="en-US" altLang="en-US" sz="3200" dirty="0">
                <a:latin typeface="Times New Roman" panose="02020603050405020304" pitchFamily="18" charset="0"/>
              </a:rPr>
              <a:t>)</a:t>
            </a:r>
          </a:p>
          <a:p>
            <a:pPr lvl="1" eaLnBrk="1" hangingPunct="1"/>
            <a:r>
              <a:rPr lang="en-US" altLang="en-US" sz="3200" dirty="0">
                <a:latin typeface="Times New Roman" panose="02020603050405020304" pitchFamily="18" charset="0"/>
              </a:rPr>
              <a:t>Pointers may be subtracted from each other</a:t>
            </a:r>
          </a:p>
          <a:p>
            <a:pPr lvl="1" eaLnBrk="1" hangingPunct="1"/>
            <a:r>
              <a:rPr lang="en-US" altLang="en-US" sz="3200" dirty="0">
                <a:latin typeface="Times New Roman" panose="02020603050405020304" pitchFamily="18" charset="0"/>
              </a:rPr>
              <a:t>Operations meaningless unless performed on an array</a:t>
            </a:r>
          </a:p>
          <a:p>
            <a:r>
              <a:rPr lang="en-US" altLang="en-US" sz="3600" dirty="0">
                <a:latin typeface="Times New Roman" panose="02020603050405020304" pitchFamily="18" charset="0"/>
              </a:rPr>
              <a:t>5-element </a:t>
            </a:r>
            <a:r>
              <a:rPr lang="en-US" altLang="en-US" sz="36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3600" dirty="0">
                <a:latin typeface="Times New Roman" panose="02020603050405020304" pitchFamily="18" charset="0"/>
              </a:rPr>
              <a:t> array on machine with 4-byte </a:t>
            </a:r>
            <a:r>
              <a:rPr lang="en-US" altLang="en-US" sz="36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3600" dirty="0" err="1">
                <a:latin typeface="Times New Roman" panose="02020603050405020304" pitchFamily="18" charset="0"/>
              </a:rPr>
              <a:t>s</a:t>
            </a:r>
            <a:endParaRPr lang="en-US" altLang="en-US" sz="3600" dirty="0">
              <a:latin typeface="Times New Roman" panose="02020603050405020304" pitchFamily="18" charset="0"/>
            </a:endParaRPr>
          </a:p>
          <a:p>
            <a:pPr lvl="1"/>
            <a:r>
              <a:rPr lang="en-US" altLang="en-US" sz="2800" b="1" dirty="0" err="1">
                <a:latin typeface="Courier New" panose="02070309020205020404" pitchFamily="49" charset="0"/>
              </a:rPr>
              <a:t>vPtr</a:t>
            </a:r>
            <a:r>
              <a:rPr lang="en-US" altLang="en-US" sz="2800" dirty="0">
                <a:latin typeface="Times New Roman" panose="02020603050405020304" pitchFamily="18" charset="0"/>
              </a:rPr>
              <a:t> points to first element </a:t>
            </a:r>
            <a:r>
              <a:rPr lang="en-US" altLang="en-US" sz="2800" b="1" dirty="0">
                <a:latin typeface="Courier New" panose="02070309020205020404" pitchFamily="49" charset="0"/>
              </a:rPr>
              <a:t>v[0]</a:t>
            </a:r>
          </a:p>
          <a:p>
            <a:pPr lvl="2"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at location </a:t>
            </a:r>
            <a:r>
              <a:rPr lang="en-US" altLang="en-US" sz="2800" b="1" dirty="0">
                <a:latin typeface="Courier New" panose="02070309020205020404" pitchFamily="49" charset="0"/>
              </a:rPr>
              <a:t>3000</a:t>
            </a:r>
            <a:r>
              <a:rPr lang="en-US" altLang="en-US" sz="2800" dirty="0">
                <a:latin typeface="Times New Roman" panose="02020603050405020304" pitchFamily="18" charset="0"/>
              </a:rPr>
              <a:t>. (</a:t>
            </a:r>
            <a:r>
              <a:rPr lang="en-US" altLang="en-US" sz="2800" b="1" dirty="0" err="1">
                <a:latin typeface="Courier New" panose="02070309020205020404" pitchFamily="49" charset="0"/>
              </a:rPr>
              <a:t>vPtr</a:t>
            </a:r>
            <a:r>
              <a:rPr lang="en-US" altLang="en-US" sz="2800" b="1" dirty="0">
                <a:latin typeface="Courier New" panose="02070309020205020404" pitchFamily="49" charset="0"/>
              </a:rPr>
              <a:t> = v</a:t>
            </a:r>
            <a:r>
              <a:rPr lang="en-US" altLang="en-US" sz="2800" dirty="0">
                <a:latin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en-US" sz="2800" b="1" dirty="0" err="1">
                <a:latin typeface="Courier New" panose="02070309020205020404" pitchFamily="49" charset="0"/>
              </a:rPr>
              <a:t>vPtr</a:t>
            </a:r>
            <a:r>
              <a:rPr lang="en-US" altLang="en-US" sz="2800" b="1" dirty="0">
                <a:latin typeface="Courier New" panose="02070309020205020404" pitchFamily="49" charset="0"/>
              </a:rPr>
              <a:t> +=2;</a:t>
            </a:r>
            <a:r>
              <a:rPr lang="en-US" altLang="en-US" sz="2800" dirty="0">
                <a:latin typeface="Times New Roman" panose="02020603050405020304" pitchFamily="18" charset="0"/>
              </a:rPr>
              <a:t> sets </a:t>
            </a:r>
            <a:r>
              <a:rPr lang="en-US" altLang="en-US" sz="2800" b="1" dirty="0" err="1">
                <a:latin typeface="Courier New" panose="02070309020205020404" pitchFamily="49" charset="0"/>
              </a:rPr>
              <a:t>vPtr</a:t>
            </a:r>
            <a:r>
              <a:rPr lang="en-US" altLang="en-US" sz="2800" dirty="0">
                <a:latin typeface="Times New Roman" panose="02020603050405020304" pitchFamily="18" charset="0"/>
              </a:rPr>
              <a:t> to </a:t>
            </a:r>
            <a:r>
              <a:rPr lang="en-US" altLang="en-US" sz="2800" b="1" dirty="0">
                <a:latin typeface="Courier New" panose="02070309020205020404" pitchFamily="49" charset="0"/>
              </a:rPr>
              <a:t>3008</a:t>
            </a:r>
          </a:p>
          <a:p>
            <a:pPr lvl="2"/>
            <a:r>
              <a:rPr lang="en-US" altLang="en-US" sz="2800" b="1" dirty="0" err="1">
                <a:latin typeface="Courier New" panose="02070309020205020404" pitchFamily="49" charset="0"/>
              </a:rPr>
              <a:t>vPtr</a:t>
            </a:r>
            <a:r>
              <a:rPr lang="en-US" altLang="en-US" sz="2800" dirty="0">
                <a:latin typeface="Times New Roman" panose="02020603050405020304" pitchFamily="18" charset="0"/>
              </a:rPr>
              <a:t> points to </a:t>
            </a:r>
            <a:r>
              <a:rPr lang="en-US" altLang="en-US" sz="2800" b="1" dirty="0">
                <a:latin typeface="Courier New" panose="02070309020205020404" pitchFamily="49" charset="0"/>
              </a:rPr>
              <a:t>v[2]</a:t>
            </a:r>
            <a:r>
              <a:rPr lang="en-US" altLang="en-US" sz="2800" dirty="0">
                <a:latin typeface="Times New Roman" panose="02020603050405020304" pitchFamily="18" charset="0"/>
              </a:rPr>
              <a:t> (incremented</a:t>
            </a:r>
          </a:p>
          <a:p>
            <a:pPr lvl="2"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by 2), but machine has 4 byte </a:t>
            </a:r>
            <a:r>
              <a:rPr lang="en-US" altLang="en-US" sz="2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800" dirty="0" err="1">
                <a:latin typeface="Times New Roman" panose="02020603050405020304" pitchFamily="18" charset="0"/>
              </a:rPr>
              <a:t>s</a:t>
            </a:r>
            <a:r>
              <a:rPr lang="en-US" altLang="en-US" sz="2800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8436" name="Rectangle 34"/>
          <p:cNvSpPr>
            <a:spLocks noChangeArrowheads="1"/>
          </p:cNvSpPr>
          <p:nvPr/>
        </p:nvSpPr>
        <p:spPr bwMode="auto">
          <a:xfrm>
            <a:off x="3352800" y="1989139"/>
            <a:ext cx="5486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en-US" altLang="en-US">
              <a:cs typeface="Times New Roman" pitchFamily="18" charset="0"/>
            </a:endParaRPr>
          </a:p>
        </p:txBody>
      </p:sp>
      <p:sp>
        <p:nvSpPr>
          <p:cNvPr id="18437" name="Rectangle 47"/>
          <p:cNvSpPr>
            <a:spLocks noChangeArrowheads="1"/>
          </p:cNvSpPr>
          <p:nvPr/>
        </p:nvSpPr>
        <p:spPr bwMode="auto">
          <a:xfrm>
            <a:off x="3352800" y="3433764"/>
            <a:ext cx="5486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>
                <a:solidFill>
                  <a:schemeClr val="tx1"/>
                </a:solidFill>
                <a:cs typeface="Times New Roman" pitchFamily="18" charset="0"/>
              </a:rPr>
              <a:t> </a:t>
            </a:r>
          </a:p>
          <a:p>
            <a:pPr>
              <a:defRPr/>
            </a:pPr>
            <a:endParaRPr lang="en-US" altLang="en-US" sz="2400">
              <a:solidFill>
                <a:schemeClr val="tx1"/>
              </a:solidFill>
              <a:cs typeface="Times New Roman" pitchFamily="18" charset="0"/>
            </a:endParaRP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6448425" y="4141274"/>
            <a:ext cx="5486400" cy="2394219"/>
            <a:chOff x="1773" y="2309"/>
            <a:chExt cx="1593" cy="853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1773" y="2963"/>
              <a:ext cx="606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dirty="0">
                  <a:latin typeface="Courier New" panose="02070309020205020404" pitchFamily="49" charset="0"/>
                </a:rPr>
                <a:t>pointer variable </a:t>
              </a:r>
              <a:r>
                <a:rPr lang="en-US" altLang="en-US" sz="2000" b="1" dirty="0" err="1">
                  <a:latin typeface="Courier New" panose="02070309020205020404" pitchFamily="49" charset="0"/>
                  <a:ea typeface="Mincho" charset="-128"/>
                </a:rPr>
                <a:t>vPtr</a:t>
              </a:r>
              <a:endParaRPr lang="en-US" altLang="en-US" sz="2000" dirty="0">
                <a:latin typeface="Courier New" panose="02070309020205020404" pitchFamily="49" charset="0"/>
              </a:endParaRPr>
            </a:p>
            <a:p>
              <a:endPara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1782" y="2830"/>
              <a:ext cx="144" cy="144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000" h="20000">
                  <a:moveTo>
                    <a:pt x="19944" y="0"/>
                  </a:moveTo>
                  <a:lnTo>
                    <a:pt x="19944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44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1830" y="2878"/>
              <a:ext cx="48" cy="48"/>
            </a:xfrm>
            <a:prstGeom prst="ellipse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endParaRPr lang="en-US" altLang="en-US" sz="1800"/>
            </a:p>
          </p:txBody>
        </p:sp>
        <p:grpSp>
          <p:nvGrpSpPr>
            <p:cNvPr id="10" name="Group 8"/>
            <p:cNvGrpSpPr>
              <a:grpSpLocks/>
            </p:cNvGrpSpPr>
            <p:nvPr/>
          </p:nvGrpSpPr>
          <p:grpSpPr bwMode="auto">
            <a:xfrm>
              <a:off x="2166" y="2604"/>
              <a:ext cx="240" cy="144"/>
              <a:chOff x="0" y="0"/>
              <a:chExt cx="20000" cy="20000"/>
            </a:xfrm>
          </p:grpSpPr>
          <p:sp>
            <p:nvSpPr>
              <p:cNvPr id="35" name="Freeform 9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67 w 20000"/>
                  <a:gd name="T1" fmla="*/ 0 h 20000"/>
                  <a:gd name="T2" fmla="*/ 19967 w 20000"/>
                  <a:gd name="T3" fmla="*/ 19944 h 20000"/>
                  <a:gd name="T4" fmla="*/ 0 w 20000"/>
                  <a:gd name="T5" fmla="*/ 19944 h 20000"/>
                  <a:gd name="T6" fmla="*/ 0 w 20000"/>
                  <a:gd name="T7" fmla="*/ 0 h 20000"/>
                  <a:gd name="T8" fmla="*/ 19967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67" y="0"/>
                    </a:moveTo>
                    <a:lnTo>
                      <a:pt x="19967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67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36" name="Rectangle 10"/>
              <p:cNvSpPr>
                <a:spLocks noChangeArrowheads="1"/>
              </p:cNvSpPr>
              <p:nvPr/>
            </p:nvSpPr>
            <p:spPr bwMode="auto">
              <a:xfrm>
                <a:off x="2100" y="4000"/>
                <a:ext cx="15767" cy="14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2000" b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v[0]</a:t>
                </a:r>
                <a:endParaRPr lang="en-US" altLang="en-US" sz="200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  <a:p>
                <a:endParaRPr lang="en-US" altLang="en-US" sz="200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1" name="Group 11"/>
            <p:cNvGrpSpPr>
              <a:grpSpLocks/>
            </p:cNvGrpSpPr>
            <p:nvPr/>
          </p:nvGrpSpPr>
          <p:grpSpPr bwMode="auto">
            <a:xfrm>
              <a:off x="2406" y="2604"/>
              <a:ext cx="240" cy="144"/>
              <a:chOff x="0" y="0"/>
              <a:chExt cx="20000" cy="20000"/>
            </a:xfrm>
          </p:grpSpPr>
          <p:sp>
            <p:nvSpPr>
              <p:cNvPr id="33" name="Freeform 12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67 w 20000"/>
                  <a:gd name="T1" fmla="*/ 0 h 20000"/>
                  <a:gd name="T2" fmla="*/ 19967 w 20000"/>
                  <a:gd name="T3" fmla="*/ 19944 h 20000"/>
                  <a:gd name="T4" fmla="*/ 0 w 20000"/>
                  <a:gd name="T5" fmla="*/ 19944 h 20000"/>
                  <a:gd name="T6" fmla="*/ 0 w 20000"/>
                  <a:gd name="T7" fmla="*/ 0 h 20000"/>
                  <a:gd name="T8" fmla="*/ 19967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67" y="0"/>
                    </a:moveTo>
                    <a:lnTo>
                      <a:pt x="19967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67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34" name="Rectangle 13"/>
              <p:cNvSpPr>
                <a:spLocks noChangeArrowheads="1"/>
              </p:cNvSpPr>
              <p:nvPr/>
            </p:nvSpPr>
            <p:spPr bwMode="auto">
              <a:xfrm>
                <a:off x="2100" y="4000"/>
                <a:ext cx="15767" cy="14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2000" b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v[1]</a:t>
                </a:r>
                <a:endParaRPr lang="en-US" altLang="en-US" sz="200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  <a:p>
                <a:endParaRPr lang="en-US" altLang="en-US" sz="200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2" name="Group 14"/>
            <p:cNvGrpSpPr>
              <a:grpSpLocks/>
            </p:cNvGrpSpPr>
            <p:nvPr/>
          </p:nvGrpSpPr>
          <p:grpSpPr bwMode="auto">
            <a:xfrm>
              <a:off x="2646" y="2604"/>
              <a:ext cx="240" cy="144"/>
              <a:chOff x="0" y="0"/>
              <a:chExt cx="20000" cy="20000"/>
            </a:xfrm>
          </p:grpSpPr>
          <p:sp>
            <p:nvSpPr>
              <p:cNvPr id="31" name="Freeform 15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67 w 20000"/>
                  <a:gd name="T1" fmla="*/ 0 h 20000"/>
                  <a:gd name="T2" fmla="*/ 19967 w 20000"/>
                  <a:gd name="T3" fmla="*/ 19944 h 20000"/>
                  <a:gd name="T4" fmla="*/ 0 w 20000"/>
                  <a:gd name="T5" fmla="*/ 19944 h 20000"/>
                  <a:gd name="T6" fmla="*/ 0 w 20000"/>
                  <a:gd name="T7" fmla="*/ 0 h 20000"/>
                  <a:gd name="T8" fmla="*/ 19967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67" y="0"/>
                    </a:moveTo>
                    <a:lnTo>
                      <a:pt x="19967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67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32" name="Rectangle 16"/>
              <p:cNvSpPr>
                <a:spLocks noChangeArrowheads="1"/>
              </p:cNvSpPr>
              <p:nvPr/>
            </p:nvSpPr>
            <p:spPr bwMode="auto">
              <a:xfrm>
                <a:off x="2100" y="4000"/>
                <a:ext cx="15767" cy="14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2000" b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v[2]</a:t>
                </a:r>
                <a:endParaRPr lang="en-US" altLang="en-US" sz="200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  <a:p>
                <a:endParaRPr lang="en-US" altLang="en-US" sz="200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3" name="Group 17"/>
            <p:cNvGrpSpPr>
              <a:grpSpLocks/>
            </p:cNvGrpSpPr>
            <p:nvPr/>
          </p:nvGrpSpPr>
          <p:grpSpPr bwMode="auto">
            <a:xfrm>
              <a:off x="3126" y="2604"/>
              <a:ext cx="240" cy="144"/>
              <a:chOff x="0" y="0"/>
              <a:chExt cx="20000" cy="20000"/>
            </a:xfrm>
          </p:grpSpPr>
          <p:sp>
            <p:nvSpPr>
              <p:cNvPr id="29" name="Freeform 18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67 w 20000"/>
                  <a:gd name="T1" fmla="*/ 0 h 20000"/>
                  <a:gd name="T2" fmla="*/ 19967 w 20000"/>
                  <a:gd name="T3" fmla="*/ 19944 h 20000"/>
                  <a:gd name="T4" fmla="*/ 0 w 20000"/>
                  <a:gd name="T5" fmla="*/ 19944 h 20000"/>
                  <a:gd name="T6" fmla="*/ 0 w 20000"/>
                  <a:gd name="T7" fmla="*/ 0 h 20000"/>
                  <a:gd name="T8" fmla="*/ 19967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67" y="0"/>
                    </a:moveTo>
                    <a:lnTo>
                      <a:pt x="19967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67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30" name="Rectangle 19"/>
              <p:cNvSpPr>
                <a:spLocks noChangeArrowheads="1"/>
              </p:cNvSpPr>
              <p:nvPr/>
            </p:nvSpPr>
            <p:spPr bwMode="auto">
              <a:xfrm>
                <a:off x="2100" y="4000"/>
                <a:ext cx="15767" cy="14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2000" b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v[4]</a:t>
                </a:r>
                <a:endParaRPr lang="en-US" altLang="en-US" sz="200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  <a:p>
                <a:endParaRPr lang="en-US" altLang="en-US" sz="200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4" name="Group 20"/>
            <p:cNvGrpSpPr>
              <a:grpSpLocks/>
            </p:cNvGrpSpPr>
            <p:nvPr/>
          </p:nvGrpSpPr>
          <p:grpSpPr bwMode="auto">
            <a:xfrm>
              <a:off x="2886" y="2604"/>
              <a:ext cx="240" cy="144"/>
              <a:chOff x="0" y="0"/>
              <a:chExt cx="20000" cy="20000"/>
            </a:xfrm>
          </p:grpSpPr>
          <p:sp>
            <p:nvSpPr>
              <p:cNvPr id="27" name="Freeform 21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67 w 20000"/>
                  <a:gd name="T1" fmla="*/ 0 h 20000"/>
                  <a:gd name="T2" fmla="*/ 19967 w 20000"/>
                  <a:gd name="T3" fmla="*/ 19944 h 20000"/>
                  <a:gd name="T4" fmla="*/ 0 w 20000"/>
                  <a:gd name="T5" fmla="*/ 19944 h 20000"/>
                  <a:gd name="T6" fmla="*/ 0 w 20000"/>
                  <a:gd name="T7" fmla="*/ 0 h 20000"/>
                  <a:gd name="T8" fmla="*/ 19967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67" y="0"/>
                    </a:moveTo>
                    <a:lnTo>
                      <a:pt x="19967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67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28" name="Rectangle 22"/>
              <p:cNvSpPr>
                <a:spLocks noChangeArrowheads="1"/>
              </p:cNvSpPr>
              <p:nvPr/>
            </p:nvSpPr>
            <p:spPr bwMode="auto">
              <a:xfrm>
                <a:off x="2100" y="4000"/>
                <a:ext cx="15767" cy="14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2000" b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v[3]</a:t>
                </a:r>
                <a:endParaRPr lang="en-US" altLang="en-US" sz="200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  <a:p>
                <a:endParaRPr lang="en-US" altLang="en-US" sz="200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</p:txBody>
          </p:sp>
        </p:grpSp>
        <p:sp>
          <p:nvSpPr>
            <p:cNvPr id="15" name="Freeform 23"/>
            <p:cNvSpPr>
              <a:spLocks/>
            </p:cNvSpPr>
            <p:nvPr/>
          </p:nvSpPr>
          <p:spPr bwMode="auto">
            <a:xfrm>
              <a:off x="2166" y="2508"/>
              <a:ext cx="0" cy="96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917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6" name="Freeform 24"/>
            <p:cNvSpPr>
              <a:spLocks/>
            </p:cNvSpPr>
            <p:nvPr/>
          </p:nvSpPr>
          <p:spPr bwMode="auto">
            <a:xfrm>
              <a:off x="2406" y="2508"/>
              <a:ext cx="0" cy="96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917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7" name="Freeform 25"/>
            <p:cNvSpPr>
              <a:spLocks/>
            </p:cNvSpPr>
            <p:nvPr/>
          </p:nvSpPr>
          <p:spPr bwMode="auto">
            <a:xfrm>
              <a:off x="2646" y="2508"/>
              <a:ext cx="0" cy="96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917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8" name="Freeform 26"/>
            <p:cNvSpPr>
              <a:spLocks/>
            </p:cNvSpPr>
            <p:nvPr/>
          </p:nvSpPr>
          <p:spPr bwMode="auto">
            <a:xfrm>
              <a:off x="2886" y="2508"/>
              <a:ext cx="0" cy="96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917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9" name="Freeform 27"/>
            <p:cNvSpPr>
              <a:spLocks/>
            </p:cNvSpPr>
            <p:nvPr/>
          </p:nvSpPr>
          <p:spPr bwMode="auto">
            <a:xfrm>
              <a:off x="3126" y="2508"/>
              <a:ext cx="0" cy="96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917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20" name="Rectangle 28"/>
            <p:cNvSpPr>
              <a:spLocks noChangeArrowheads="1"/>
            </p:cNvSpPr>
            <p:nvPr/>
          </p:nvSpPr>
          <p:spPr bwMode="auto">
            <a:xfrm>
              <a:off x="2081" y="2418"/>
              <a:ext cx="189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3000</a:t>
              </a:r>
              <a:endParaRPr lang="en-US" altLang="en-US" sz="2000">
                <a:solidFill>
                  <a:schemeClr val="tx1"/>
                </a:solidFill>
                <a:latin typeface="Courier New" panose="02070309020205020404" pitchFamily="49" charset="0"/>
              </a:endParaRPr>
            </a:p>
            <a:p>
              <a:endParaRPr lang="en-US" altLang="en-US" sz="2000">
                <a:solidFill>
                  <a:schemeClr val="tx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1" name="Rectangle 29"/>
            <p:cNvSpPr>
              <a:spLocks noChangeArrowheads="1"/>
            </p:cNvSpPr>
            <p:nvPr/>
          </p:nvSpPr>
          <p:spPr bwMode="auto">
            <a:xfrm>
              <a:off x="2321" y="2418"/>
              <a:ext cx="189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3004</a:t>
              </a:r>
              <a:endParaRPr lang="en-US" altLang="en-US" sz="2000">
                <a:solidFill>
                  <a:schemeClr val="tx1"/>
                </a:solidFill>
                <a:latin typeface="Courier New" panose="02070309020205020404" pitchFamily="49" charset="0"/>
              </a:endParaRPr>
            </a:p>
            <a:p>
              <a:endParaRPr lang="en-US" altLang="en-US" sz="2000">
                <a:solidFill>
                  <a:schemeClr val="tx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2" name="Rectangle 30"/>
            <p:cNvSpPr>
              <a:spLocks noChangeArrowheads="1"/>
            </p:cNvSpPr>
            <p:nvPr/>
          </p:nvSpPr>
          <p:spPr bwMode="auto">
            <a:xfrm>
              <a:off x="2561" y="2418"/>
              <a:ext cx="189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3008</a:t>
              </a:r>
              <a:endParaRPr lang="en-US" altLang="en-US" sz="2000">
                <a:solidFill>
                  <a:schemeClr val="tx1"/>
                </a:solidFill>
                <a:latin typeface="Courier New" panose="02070309020205020404" pitchFamily="49" charset="0"/>
              </a:endParaRPr>
            </a:p>
            <a:p>
              <a:endParaRPr lang="en-US" altLang="en-US" sz="2000">
                <a:solidFill>
                  <a:schemeClr val="tx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3" name="Rectangle 31"/>
            <p:cNvSpPr>
              <a:spLocks noChangeArrowheads="1"/>
            </p:cNvSpPr>
            <p:nvPr/>
          </p:nvSpPr>
          <p:spPr bwMode="auto">
            <a:xfrm>
              <a:off x="2801" y="2418"/>
              <a:ext cx="189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3012</a:t>
              </a:r>
              <a:endParaRPr lang="en-US" altLang="en-US" sz="2000">
                <a:solidFill>
                  <a:schemeClr val="tx1"/>
                </a:solidFill>
                <a:latin typeface="Courier New" panose="02070309020205020404" pitchFamily="49" charset="0"/>
              </a:endParaRPr>
            </a:p>
            <a:p>
              <a:endParaRPr lang="en-US" altLang="en-US" sz="2000">
                <a:solidFill>
                  <a:schemeClr val="tx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4" name="Rectangle 32"/>
            <p:cNvSpPr>
              <a:spLocks noChangeArrowheads="1"/>
            </p:cNvSpPr>
            <p:nvPr/>
          </p:nvSpPr>
          <p:spPr bwMode="auto">
            <a:xfrm>
              <a:off x="3041" y="2418"/>
              <a:ext cx="189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3016</a:t>
              </a:r>
              <a:endParaRPr lang="en-US" altLang="en-US" sz="2000">
                <a:solidFill>
                  <a:schemeClr val="tx1"/>
                </a:solidFill>
                <a:latin typeface="Courier New" panose="02070309020205020404" pitchFamily="49" charset="0"/>
              </a:endParaRPr>
            </a:p>
            <a:p>
              <a:endParaRPr lang="en-US" altLang="en-US" sz="2000">
                <a:solidFill>
                  <a:schemeClr val="tx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5" name="Rectangle 33"/>
            <p:cNvSpPr>
              <a:spLocks noChangeArrowheads="1"/>
            </p:cNvSpPr>
            <p:nvPr/>
          </p:nvSpPr>
          <p:spPr bwMode="auto">
            <a:xfrm>
              <a:off x="2029" y="2309"/>
              <a:ext cx="398" cy="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dirty="0">
                  <a:latin typeface="Courier New" panose="02070309020205020404" pitchFamily="49" charset="0"/>
                </a:rPr>
                <a:t>location</a:t>
              </a:r>
            </a:p>
            <a:p>
              <a:endPara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6" name="Freeform 34"/>
            <p:cNvSpPr>
              <a:spLocks/>
            </p:cNvSpPr>
            <p:nvPr/>
          </p:nvSpPr>
          <p:spPr bwMode="auto">
            <a:xfrm>
              <a:off x="1852" y="2667"/>
              <a:ext cx="315" cy="214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000" h="20000">
                  <a:moveTo>
                    <a:pt x="19975" y="0"/>
                  </a:moveTo>
                  <a:lnTo>
                    <a:pt x="0" y="0"/>
                  </a:lnTo>
                  <a:lnTo>
                    <a:pt x="0" y="19963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80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1DB2-3649-46D2-8DEC-D1B9A8907462}" type="datetime1">
              <a:rPr lang="en-US" smtClean="0"/>
              <a:t>4/6/2021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2B3E-5B1C-48B2-9A53-18B5E92DD3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677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22237"/>
            <a:ext cx="11915775" cy="7921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cs typeface="Times New Roman" panose="02020603050405020304" pitchFamily="18" charset="0"/>
              </a:rPr>
              <a:t>Pointer expressions and pointer arithmetic (II)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352425" y="1009649"/>
            <a:ext cx="11410950" cy="5781675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</a:rPr>
              <a:t>Subtracting pointers</a:t>
            </a:r>
          </a:p>
          <a:p>
            <a:pPr lvl="1" eaLnBrk="1" hangingPunct="1"/>
            <a:r>
              <a:rPr lang="en-US" altLang="en-US" dirty="0">
                <a:latin typeface="Times New Roman" panose="02020603050405020304" pitchFamily="18" charset="0"/>
              </a:rPr>
              <a:t>Returns number of elements from one to the other.</a:t>
            </a:r>
          </a:p>
          <a:p>
            <a:pPr lvl="1" eaLnBrk="1" hangingPunct="1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>
                <a:latin typeface="Courier New" panose="02070309020205020404" pitchFamily="49" charset="0"/>
              </a:rPr>
              <a:t>vPtr2 = &amp;v[2];</a:t>
            </a:r>
          </a:p>
          <a:p>
            <a:pPr lvl="1" eaLnBrk="1" hangingPunct="1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vPtr</a:t>
            </a:r>
            <a:r>
              <a:rPr lang="en-US" altLang="en-US" sz="1800" b="1" dirty="0">
                <a:latin typeface="Courier New" panose="02070309020205020404" pitchFamily="49" charset="0"/>
              </a:rPr>
              <a:t> = &amp;v[0];</a:t>
            </a:r>
          </a:p>
          <a:p>
            <a:pPr lvl="1" eaLnBrk="1" hangingPunct="1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vPtr2 -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vPtr</a:t>
            </a:r>
            <a:r>
              <a:rPr lang="en-US" altLang="en-US" sz="1800" b="1" dirty="0">
                <a:latin typeface="Courier New" panose="02070309020205020404" pitchFamily="49" charset="0"/>
              </a:rPr>
              <a:t> == 2. </a:t>
            </a:r>
            <a:endParaRPr lang="en-US" altLang="en-US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</a:rPr>
              <a:t>Pointer comparison ( </a:t>
            </a:r>
            <a:r>
              <a:rPr lang="en-US" altLang="en-US" b="1" dirty="0">
                <a:latin typeface="Courier New" panose="02070309020205020404" pitchFamily="49" charset="0"/>
              </a:rPr>
              <a:t>&lt;</a:t>
            </a:r>
            <a:r>
              <a:rPr lang="en-US" altLang="en-US" dirty="0">
                <a:latin typeface="Times New Roman" panose="02020603050405020304" pitchFamily="18" charset="0"/>
              </a:rPr>
              <a:t>, </a:t>
            </a:r>
            <a:r>
              <a:rPr lang="en-US" altLang="en-US" b="1" dirty="0">
                <a:latin typeface="Courier New" panose="02070309020205020404" pitchFamily="49" charset="0"/>
              </a:rPr>
              <a:t>==</a:t>
            </a:r>
            <a:r>
              <a:rPr lang="en-US" altLang="en-US" dirty="0">
                <a:latin typeface="Times New Roman" panose="02020603050405020304" pitchFamily="18" charset="0"/>
              </a:rPr>
              <a:t> , </a:t>
            </a:r>
            <a:r>
              <a:rPr lang="en-US" altLang="en-US" b="1" dirty="0">
                <a:latin typeface="Courier New" panose="02070309020205020404" pitchFamily="49" charset="0"/>
              </a:rPr>
              <a:t>&gt;</a:t>
            </a:r>
            <a:r>
              <a:rPr lang="en-US" altLang="en-US" dirty="0">
                <a:latin typeface="Times New Roman" panose="02020603050405020304" pitchFamily="18" charset="0"/>
              </a:rPr>
              <a:t> )</a:t>
            </a:r>
          </a:p>
          <a:p>
            <a:pPr lvl="1" eaLnBrk="1" hangingPunct="1"/>
            <a:r>
              <a:rPr lang="en-US" altLang="en-US" dirty="0">
                <a:latin typeface="Times New Roman" panose="02020603050405020304" pitchFamily="18" charset="0"/>
              </a:rPr>
              <a:t>See which pointer points to the higher numbered array element</a:t>
            </a:r>
          </a:p>
          <a:p>
            <a:pPr lvl="1" eaLnBrk="1" hangingPunct="1"/>
            <a:r>
              <a:rPr lang="en-US" altLang="en-US" dirty="0">
                <a:latin typeface="Times New Roman" panose="02020603050405020304" pitchFamily="18" charset="0"/>
              </a:rPr>
              <a:t>Also, see if a pointer points to </a:t>
            </a:r>
            <a:r>
              <a:rPr lang="en-US" altLang="en-US" b="1" dirty="0">
                <a:latin typeface="Courier New" panose="02070309020205020404" pitchFamily="49" charset="0"/>
              </a:rPr>
              <a:t>0</a:t>
            </a:r>
            <a:endParaRPr lang="en-US" altLang="en-US" dirty="0">
              <a:latin typeface="Times New Roman" panose="02020603050405020304" pitchFamily="18" charset="0"/>
            </a:endParaRPr>
          </a:p>
          <a:p>
            <a:r>
              <a:rPr lang="en-US" altLang="en-US" dirty="0">
                <a:latin typeface="Times New Roman" panose="02020603050405020304" pitchFamily="18" charset="0"/>
              </a:rPr>
              <a:t>Pointers of the same type can be assigned to each other</a:t>
            </a:r>
          </a:p>
          <a:p>
            <a:pPr lvl="1"/>
            <a:r>
              <a:rPr lang="en-US" altLang="en-US" sz="2200" dirty="0">
                <a:latin typeface="Times New Roman" panose="02020603050405020304" pitchFamily="18" charset="0"/>
              </a:rPr>
              <a:t>If not the same type, a cast operator must be used</a:t>
            </a:r>
          </a:p>
          <a:p>
            <a:pPr marL="457200" lvl="1" indent="0">
              <a:buNone/>
            </a:pPr>
            <a:r>
              <a:rPr lang="en-US" altLang="en-US" sz="2200" dirty="0" err="1">
                <a:latin typeface="Times New Roman" panose="02020603050405020304" pitchFamily="18" charset="0"/>
              </a:rPr>
              <a:t>int</a:t>
            </a:r>
            <a:r>
              <a:rPr lang="en-US" altLang="en-US" sz="2200" dirty="0">
                <a:latin typeface="Times New Roman" panose="02020603050405020304" pitchFamily="18" charset="0"/>
              </a:rPr>
              <a:t> *ptr1 = &amp;b;</a:t>
            </a:r>
          </a:p>
          <a:p>
            <a:pPr marL="457200" lvl="1" indent="0">
              <a:buNone/>
            </a:pPr>
            <a:r>
              <a:rPr lang="en-US" altLang="en-US" sz="2200" dirty="0">
                <a:latin typeface="Times New Roman" panose="02020603050405020304" pitchFamily="18" charset="0"/>
              </a:rPr>
              <a:t>char *ptr2= (char *)ptr1;</a:t>
            </a:r>
          </a:p>
          <a:p>
            <a:pPr marL="457200" lvl="1" indent="0">
              <a:buNone/>
            </a:pPr>
            <a:r>
              <a:rPr lang="en-US" altLang="en-US" sz="2200" dirty="0">
                <a:latin typeface="Times New Roman" panose="02020603050405020304" pitchFamily="18" charset="0"/>
              </a:rPr>
              <a:t>char c=*ptr2;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38429-2D4C-4A1F-9AEC-0DCEE4BEEDD2}" type="datetime1">
              <a:rPr lang="en-US" smtClean="0"/>
              <a:t>4/6/2021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2B3E-5B1C-48B2-9A53-18B5E92DD36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5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146050"/>
            <a:ext cx="10801350" cy="93027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cs typeface="Times New Roman" panose="02020603050405020304" pitchFamily="18" charset="0"/>
              </a:rPr>
              <a:t>Relationship between pointers and arrays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476250" y="1076325"/>
            <a:ext cx="11334750" cy="5280025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Times New Roman" panose="02020603050405020304" pitchFamily="18" charset="0"/>
              </a:rPr>
              <a:t>Array variables and pointers can be used interchangeably in most cases.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</a:rPr>
              <a:t>Array variables save starting addresses of the arrays.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Pointers can do array subscripting operations</a:t>
            </a:r>
            <a:endParaRPr lang="en-US" altLang="en-US" sz="2400" dirty="0">
              <a:latin typeface="Times New Roman" panose="02020603050405020304" pitchFamily="18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     Declare an array </a:t>
            </a:r>
            <a:r>
              <a:rPr lang="en-US" altLang="en-US" sz="2400" b="1" dirty="0">
                <a:latin typeface="Courier New" panose="02070309020205020404" pitchFamily="49" charset="0"/>
              </a:rPr>
              <a:t>b[5]</a:t>
            </a:r>
            <a:r>
              <a:rPr lang="en-US" altLang="en-US" sz="2400" dirty="0">
                <a:latin typeface="Times New Roman" panose="02020603050405020304" pitchFamily="18" charset="0"/>
              </a:rPr>
              <a:t> and a pointer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bPtr</a:t>
            </a:r>
            <a:endParaRPr lang="en-US" altLang="en-US" b="1" dirty="0">
              <a:latin typeface="Courier New" panose="02070309020205020404" pitchFamily="49" charset="0"/>
            </a:endParaRPr>
          </a:p>
          <a:p>
            <a:pPr lvl="1" eaLnBrk="1" hangingPunct="1">
              <a:spcBef>
                <a:spcPts val="0"/>
              </a:spcBef>
              <a:buFontTx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bPtr</a:t>
            </a:r>
            <a:r>
              <a:rPr lang="en-US" altLang="en-US" b="1" dirty="0">
                <a:latin typeface="Courier New" panose="02070309020205020404" pitchFamily="49" charset="0"/>
              </a:rPr>
              <a:t> = b; //</a:t>
            </a:r>
            <a:r>
              <a:rPr lang="en-US" altLang="en-US" dirty="0">
                <a:latin typeface="Times New Roman" panose="02020603050405020304" pitchFamily="18" charset="0"/>
              </a:rPr>
              <a:t>Array name is actually a address of first element</a:t>
            </a:r>
          </a:p>
          <a:p>
            <a:pPr lvl="1" eaLnBrk="1" hangingPunct="1">
              <a:spcBef>
                <a:spcPts val="0"/>
              </a:spcBef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OR</a:t>
            </a:r>
          </a:p>
          <a:p>
            <a:pPr lvl="1" eaLnBrk="1" hangingPunct="1">
              <a:spcBef>
                <a:spcPts val="0"/>
              </a:spcBef>
              <a:buFontTx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bPtr</a:t>
            </a:r>
            <a:r>
              <a:rPr lang="en-US" altLang="en-US" b="1" dirty="0">
                <a:latin typeface="Courier New" panose="02070309020205020404" pitchFamily="49" charset="0"/>
              </a:rPr>
              <a:t> = &amp;b[0]; //</a:t>
            </a:r>
            <a:r>
              <a:rPr lang="en-US" altLang="en-US" dirty="0">
                <a:latin typeface="Times New Roman" panose="02020603050405020304" pitchFamily="18" charset="0"/>
              </a:rPr>
              <a:t>Explicitly assign </a:t>
            </a:r>
            <a:r>
              <a:rPr lang="en-US" altLang="en-US" b="1" dirty="0" err="1">
                <a:latin typeface="Courier New" panose="02070309020205020404" pitchFamily="49" charset="0"/>
              </a:rPr>
              <a:t>bPtr</a:t>
            </a:r>
            <a:r>
              <a:rPr lang="en-US" altLang="en-US" dirty="0">
                <a:latin typeface="Times New Roman" panose="02020603050405020304" pitchFamily="18" charset="0"/>
              </a:rPr>
              <a:t> to address of first element</a:t>
            </a:r>
          </a:p>
          <a:p>
            <a:pPr lvl="1" eaLnBrk="1" hangingPunct="1">
              <a:spcBef>
                <a:spcPts val="0"/>
              </a:spcBef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Element </a:t>
            </a:r>
            <a:r>
              <a:rPr lang="en-US" altLang="en-US" b="1" dirty="0">
                <a:latin typeface="Courier New" panose="02070309020205020404" pitchFamily="49" charset="0"/>
              </a:rPr>
              <a:t>b[n]</a:t>
            </a:r>
            <a:r>
              <a:rPr lang="en-US" altLang="en-US" dirty="0">
                <a:latin typeface="Times New Roman" panose="02020603050405020304" pitchFamily="18" charset="0"/>
              </a:rPr>
              <a:t> can be accessed by   </a:t>
            </a:r>
            <a:r>
              <a:rPr lang="en-US" altLang="en-US" b="1" dirty="0">
                <a:latin typeface="Courier New" panose="02070309020205020404" pitchFamily="49" charset="0"/>
              </a:rPr>
              <a:t>*( </a:t>
            </a:r>
            <a:r>
              <a:rPr lang="en-US" altLang="en-US" b="1" dirty="0" err="1">
                <a:latin typeface="Courier New" panose="02070309020205020404" pitchFamily="49" charset="0"/>
              </a:rPr>
              <a:t>bPtr</a:t>
            </a:r>
            <a:r>
              <a:rPr lang="en-US" altLang="en-US" b="1" dirty="0">
                <a:latin typeface="Courier New" panose="02070309020205020404" pitchFamily="49" charset="0"/>
              </a:rPr>
              <a:t> + n 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Array itself can use pointer arithmetic.</a:t>
            </a:r>
          </a:p>
          <a:p>
            <a:pPr lvl="2">
              <a:spcBef>
                <a:spcPts val="0"/>
              </a:spcBef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	b[3]</a:t>
            </a:r>
            <a:r>
              <a:rPr lang="en-US" altLang="en-US" sz="2400" dirty="0">
                <a:latin typeface="Times New Roman" panose="02020603050405020304" pitchFamily="18" charset="0"/>
              </a:rPr>
              <a:t> same as </a:t>
            </a:r>
            <a:r>
              <a:rPr lang="en-US" altLang="en-US" sz="2400" b="1" dirty="0">
                <a:latin typeface="Courier New" panose="02070309020205020404" pitchFamily="49" charset="0"/>
              </a:rPr>
              <a:t>*(b + 3)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Pointers can be subscripted (pointer/subscript notation)</a:t>
            </a:r>
          </a:p>
          <a:p>
            <a:pPr lvl="2">
              <a:spcBef>
                <a:spcPts val="0"/>
              </a:spcBef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	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bPtr</a:t>
            </a:r>
            <a:r>
              <a:rPr lang="en-US" altLang="en-US" sz="2400" b="1" dirty="0">
                <a:latin typeface="Courier New" panose="02070309020205020404" pitchFamily="49" charset="0"/>
              </a:rPr>
              <a:t>[3]</a:t>
            </a:r>
            <a:r>
              <a:rPr lang="en-US" altLang="en-US" sz="2400" dirty="0">
                <a:latin typeface="Times New Roman" panose="02020603050405020304" pitchFamily="18" charset="0"/>
              </a:rPr>
              <a:t> same as </a:t>
            </a:r>
            <a:r>
              <a:rPr lang="en-US" altLang="en-US" sz="2400" b="1" dirty="0">
                <a:latin typeface="Courier New" panose="02070309020205020404" pitchFamily="49" charset="0"/>
              </a:rPr>
              <a:t>b[3]</a:t>
            </a:r>
          </a:p>
          <a:p>
            <a:pPr>
              <a:spcBef>
                <a:spcPts val="0"/>
              </a:spcBef>
            </a:pPr>
            <a:r>
              <a:rPr lang="en-US" altLang="en-US" dirty="0">
                <a:latin typeface="Times New Roman" panose="02020603050405020304" pitchFamily="18" charset="0"/>
              </a:rPr>
              <a:t>You can also </a:t>
            </a:r>
            <a:r>
              <a:rPr lang="en-US" altLang="en-US" dirty="0" err="1">
                <a:latin typeface="Times New Roman" panose="02020603050405020304" pitchFamily="18" charset="0"/>
              </a:rPr>
              <a:t>malloc</a:t>
            </a:r>
            <a:r>
              <a:rPr lang="en-US" altLang="en-US" dirty="0">
                <a:latin typeface="Times New Roman" panose="02020603050405020304" pitchFamily="18" charset="0"/>
              </a:rPr>
              <a:t> some memory pointed by a pointer and use it as an array (will introduce later).</a:t>
            </a:r>
          </a:p>
          <a:p>
            <a:pPr lvl="1">
              <a:spcBef>
                <a:spcPts val="0"/>
              </a:spcBef>
            </a:pPr>
            <a:endParaRPr lang="en-US" altLang="en-US" dirty="0">
              <a:latin typeface="Times New Roman" panose="02020603050405020304" pitchFamily="18" charset="0"/>
            </a:endParaRPr>
          </a:p>
          <a:p>
            <a:pPr lvl="2">
              <a:spcBef>
                <a:spcPts val="0"/>
              </a:spcBef>
              <a:buNone/>
            </a:pPr>
            <a:endParaRPr lang="en-US" altLang="en-US" sz="2400" b="1" dirty="0">
              <a:latin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DA60-1AA6-4A2F-82CC-B3C0FB231406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2B3E-5B1C-48B2-9A53-18B5E92DD36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797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82880"/>
            <a:ext cx="10801350" cy="77002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cs typeface="Times New Roman" panose="02020603050405020304" pitchFamily="18" charset="0"/>
              </a:rPr>
              <a:t>Relationship between pointers and arrays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476250" y="1076325"/>
            <a:ext cx="11334750" cy="5645150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Times New Roman" panose="02020603050405020304" pitchFamily="18" charset="0"/>
              </a:rPr>
              <a:t>Array variables are constant pointers and are attached with array size info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</a:rPr>
              <a:t>Array variables save starting addresses of the arrays, and cannot be changed.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</a:rPr>
              <a:t>Array variables cannot be changed</a:t>
            </a:r>
          </a:p>
          <a:p>
            <a:pPr lvl="1"/>
            <a:r>
              <a:rPr lang="en-US" altLang="en-US" dirty="0" err="1">
                <a:latin typeface="Times New Roman" panose="02020603050405020304" pitchFamily="18" charset="0"/>
              </a:rPr>
              <a:t>sizeof</a:t>
            </a:r>
            <a:r>
              <a:rPr lang="en-US" altLang="en-US" dirty="0">
                <a:latin typeface="Times New Roman" panose="02020603050405020304" pitchFamily="18" charset="0"/>
              </a:rPr>
              <a:t>() returns different values.</a:t>
            </a:r>
          </a:p>
          <a:p>
            <a:r>
              <a:rPr lang="en-US" altLang="en-US" sz="3200" b="1" dirty="0" err="1">
                <a:latin typeface="Courier New" panose="02070309020205020404" pitchFamily="49" charset="0"/>
              </a:rPr>
              <a:t>sizeof</a:t>
            </a:r>
            <a:r>
              <a:rPr lang="en-US" altLang="en-US" sz="3200" b="1" dirty="0">
                <a:latin typeface="Courier New" panose="02070309020205020404" pitchFamily="49" charset="0"/>
              </a:rPr>
              <a:t>()</a:t>
            </a:r>
            <a:r>
              <a:rPr lang="en-US" altLang="en-US" sz="2800" dirty="0">
                <a:latin typeface="Times New Roman" panose="02020603050405020304" pitchFamily="18" charset="0"/>
              </a:rPr>
              <a:t>returns size of operand in bytes</a:t>
            </a:r>
          </a:p>
          <a:p>
            <a:pPr lvl="1"/>
            <a:r>
              <a:rPr lang="en-US" altLang="en-US" sz="2800" dirty="0">
                <a:latin typeface="Times New Roman" panose="02020603050405020304" pitchFamily="18" charset="0"/>
              </a:rPr>
              <a:t>Can be used with variable names (e.g., </a:t>
            </a:r>
            <a:r>
              <a:rPr lang="en-US" altLang="en-US" sz="2800" dirty="0" err="1">
                <a:latin typeface="Times New Roman" panose="02020603050405020304" pitchFamily="18" charset="0"/>
              </a:rPr>
              <a:t>sizeof</a:t>
            </a:r>
            <a:r>
              <a:rPr lang="en-US" altLang="en-US" sz="2800" dirty="0">
                <a:latin typeface="Times New Roman" panose="02020603050405020304" pitchFamily="18" charset="0"/>
              </a:rPr>
              <a:t>(a) ), type name (e.g., </a:t>
            </a:r>
            <a:r>
              <a:rPr lang="en-US" altLang="en-US" sz="2800" dirty="0" err="1">
                <a:latin typeface="Times New Roman" panose="02020603050405020304" pitchFamily="18" charset="0"/>
              </a:rPr>
              <a:t>sizeof</a:t>
            </a:r>
            <a:r>
              <a:rPr lang="en-US" altLang="en-US" sz="2800" dirty="0">
                <a:latin typeface="Times New Roman" panose="02020603050405020304" pitchFamily="18" charset="0"/>
              </a:rPr>
              <a:t>(</a:t>
            </a:r>
            <a:r>
              <a:rPr lang="en-US" altLang="en-US" sz="2800" dirty="0" err="1">
                <a:latin typeface="Times New Roman" panose="02020603050405020304" pitchFamily="18" charset="0"/>
              </a:rPr>
              <a:t>int</a:t>
            </a:r>
            <a:r>
              <a:rPr lang="en-US" altLang="en-US" sz="2800" dirty="0">
                <a:latin typeface="Times New Roman" panose="02020603050405020304" pitchFamily="18" charset="0"/>
              </a:rPr>
              <a:t>)), and constant values (e.g., </a:t>
            </a:r>
            <a:r>
              <a:rPr lang="en-US" altLang="en-US" sz="2800" dirty="0" err="1">
                <a:latin typeface="Times New Roman" panose="02020603050405020304" pitchFamily="18" charset="0"/>
              </a:rPr>
              <a:t>sizeof</a:t>
            </a:r>
            <a:r>
              <a:rPr lang="en-US" altLang="en-US" sz="2800" dirty="0">
                <a:latin typeface="Times New Roman" panose="02020603050405020304" pitchFamily="18" charset="0"/>
              </a:rPr>
              <a:t>("hello world!\n").</a:t>
            </a:r>
          </a:p>
          <a:p>
            <a:pPr lvl="1"/>
            <a:r>
              <a:rPr lang="en-US" altLang="en-US" sz="2800" dirty="0">
                <a:latin typeface="Times New Roman" panose="02020603050405020304" pitchFamily="18" charset="0"/>
              </a:rPr>
              <a:t>Return value is in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  <a:r>
              <a:rPr lang="en-US" altLang="en-US" sz="2800" dirty="0">
                <a:latin typeface="Times New Roman" panose="02020603050405020304" pitchFamily="18" charset="0"/>
              </a:rPr>
              <a:t> type.</a:t>
            </a:r>
          </a:p>
          <a:p>
            <a:pPr lvl="1"/>
            <a:r>
              <a:rPr lang="en-US" altLang="en-US" sz="2800" dirty="0">
                <a:latin typeface="Times New Roman" panose="02020603050405020304" pitchFamily="18" charset="0"/>
              </a:rPr>
              <a:t>For arrays:  size of 1 element * number of elements</a:t>
            </a:r>
          </a:p>
          <a:p>
            <a:pPr marL="457200" lvl="1" indent="0">
              <a:buNone/>
            </a:pPr>
            <a:endParaRPr lang="en-US" altLang="en-US" sz="1800" dirty="0">
              <a:latin typeface="Times New Roman" panose="02020603050405020304" pitchFamily="18" charset="0"/>
            </a:endParaRPr>
          </a:p>
          <a:p>
            <a:pPr marL="404813" lvl="2">
              <a:buNone/>
            </a:pPr>
            <a:r>
              <a:rPr lang="en-US" alt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alt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[10], *p=</a:t>
            </a:r>
            <a:r>
              <a:rPr lang="en-US" alt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alt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04813" lvl="2">
              <a:buNone/>
            </a:pPr>
            <a:r>
              <a:rPr lang="en-US" alt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alt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</a:t>
            </a:r>
            <a:r>
              <a:rPr lang="en-US" alt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alt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</a:t>
            </a:r>
            <a:r>
              <a:rPr lang="en-US" alt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alt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alt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alt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(p)); /* print 40,8 */</a:t>
            </a:r>
          </a:p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C52F2-E0E3-4810-B3A2-F1ACAC5C8090}" type="datetime1">
              <a:rPr lang="en-US" smtClean="0"/>
              <a:t>4/6/2021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2B3E-5B1C-48B2-9A53-18B5E92DD36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618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1830" y="0"/>
            <a:ext cx="10515600" cy="924660"/>
          </a:xfrm>
        </p:spPr>
        <p:txBody>
          <a:bodyPr/>
          <a:lstStyle/>
          <a:p>
            <a:r>
              <a:rPr lang="en-US" dirty="0"/>
              <a:t>Organization of memory space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14223-C434-49EE-B6A7-C64C982F7FF4}" type="datetime1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6E2E-6964-4F16-AC46-7B15EBB4A94A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 descr="https://i.stack.imgur.com/HOY4C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" t="1387" r="-206" b="2007"/>
          <a:stretch/>
        </p:blipFill>
        <p:spPr bwMode="auto">
          <a:xfrm>
            <a:off x="1191968" y="702645"/>
            <a:ext cx="9540200" cy="5671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291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199" y="0"/>
            <a:ext cx="10515600" cy="731519"/>
          </a:xfrm>
        </p:spPr>
        <p:txBody>
          <a:bodyPr>
            <a:normAutofit/>
          </a:bodyPr>
          <a:lstStyle/>
          <a:p>
            <a:r>
              <a:rPr lang="en-US" altLang="en-US" dirty="0"/>
              <a:t>Memory allocation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2435" y="827771"/>
            <a:ext cx="11673265" cy="528427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dirty="0"/>
              <a:t>Header file: &lt;</a:t>
            </a:r>
            <a:r>
              <a:rPr lang="en-US" altLang="en-US" dirty="0" err="1"/>
              <a:t>stdlib.h</a:t>
            </a:r>
            <a:r>
              <a:rPr lang="en-US" altLang="en-US" dirty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 </a:t>
            </a:r>
            <a:r>
              <a:rPr lang="en-US" alt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esize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-- </a:t>
            </a:r>
            <a:r>
              <a:rPr lang="en-US" altLang="en-US" dirty="0"/>
              <a:t>allocate a single block of memory of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esize</a:t>
            </a:r>
            <a:r>
              <a:rPr lang="en-US" altLang="en-US" dirty="0"/>
              <a:t> bytes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 </a:t>
            </a:r>
            <a:r>
              <a:rPr lang="en-US" alt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esize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-- </a:t>
            </a:r>
            <a:r>
              <a:rPr lang="en-US" altLang="en-US" dirty="0"/>
              <a:t>allocate a block of memory of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esize</a:t>
            </a:r>
            <a:r>
              <a:rPr lang="en-US" altLang="en-US" dirty="0"/>
              <a:t> bytes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 </a:t>
            </a:r>
            <a:r>
              <a:rPr lang="en-US" alt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realloc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(void *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esize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-- </a:t>
            </a:r>
            <a:r>
              <a:rPr lang="en-US" altLang="en-US" dirty="0"/>
              <a:t>extend the amount of space (pointed by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en-US" dirty="0"/>
              <a:t>) allocated previously to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esize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dirty="0"/>
              <a:t>Returns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 </a:t>
            </a:r>
            <a:r>
              <a:rPr lang="en-US" altLang="en-US" dirty="0"/>
              <a:t>if succeed (cast the result to an appropriate type before use).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dirty="0"/>
              <a:t>Returns NULL if not enough memory available.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dirty="0"/>
              <a:t>If </a:t>
            </a:r>
            <a:r>
              <a:rPr lang="en-US" altLang="en-US" dirty="0" err="1"/>
              <a:t>realloc</a:t>
            </a:r>
            <a:r>
              <a:rPr lang="en-US" altLang="en-US" dirty="0"/>
              <a:t>() cannot extend the current memory block (</a:t>
            </a:r>
            <a:r>
              <a:rPr lang="en-US" altLang="en-US" dirty="0" err="1"/>
              <a:t>ptr</a:t>
            </a:r>
            <a:r>
              <a:rPr lang="en-US" altLang="en-US" dirty="0"/>
              <a:t>), it allocates memory from a new location, copies over the data, and frees up the memory pointed by </a:t>
            </a:r>
            <a:r>
              <a:rPr lang="en-US" altLang="en-US" dirty="0" err="1"/>
              <a:t>ptr</a:t>
            </a:r>
            <a:r>
              <a:rPr lang="en-US" altLang="en-US" dirty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free(void *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dirty="0"/>
              <a:t>memory pointed by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en-US" dirty="0"/>
              <a:t> is no longer needed. Memory allocated dynamically does not go away at the end of functions, you MUST explicitly free it up.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97C1-411B-44C4-818E-7781250E8969}" type="datetime1">
              <a:rPr lang="en-US" smtClean="0"/>
              <a:t>4/6/2021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2B3E-5B1C-48B2-9A53-18B5E92DD36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71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3161" y="417696"/>
            <a:ext cx="8828472" cy="516255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float *</a:t>
            </a:r>
            <a:r>
              <a:rPr lang="en-US" altLang="en-US" sz="2400" dirty="0" err="1">
                <a:latin typeface="Courier New" panose="02070309020205020404" pitchFamily="49" charset="0"/>
              </a:rPr>
              <a:t>nums</a:t>
            </a:r>
            <a:r>
              <a:rPr lang="en-US" altLang="en-US" sz="2400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 err="1">
                <a:latin typeface="Courier New" panose="02070309020205020404" pitchFamily="49" charset="0"/>
              </a:rPr>
              <a:t>int</a:t>
            </a:r>
            <a:r>
              <a:rPr lang="en-US" altLang="en-US" sz="2400" dirty="0">
                <a:latin typeface="Courier New" panose="02070309020205020404" pitchFamily="49" charset="0"/>
              </a:rPr>
              <a:t> N;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 err="1">
                <a:latin typeface="Courier New" panose="02070309020205020404" pitchFamily="49" charset="0"/>
              </a:rPr>
              <a:t>int</a:t>
            </a:r>
            <a:r>
              <a:rPr lang="en-US" altLang="en-US" sz="2400" dirty="0">
                <a:latin typeface="Courier New" panose="02070309020205020404" pitchFamily="49" charset="0"/>
              </a:rPr>
              <a:t> I;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 err="1">
                <a:latin typeface="Courier New" panose="02070309020205020404" pitchFamily="49" charset="0"/>
              </a:rPr>
              <a:t>printf</a:t>
            </a:r>
            <a:r>
              <a:rPr lang="en-US" altLang="en-US" sz="2400" dirty="0">
                <a:latin typeface="Courier New" panose="02070309020205020404" pitchFamily="49" charset="0"/>
              </a:rPr>
              <a:t>(“Read how many numbers:”);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 err="1">
                <a:latin typeface="Courier New" panose="02070309020205020404" pitchFamily="49" charset="0"/>
              </a:rPr>
              <a:t>scanf</a:t>
            </a:r>
            <a:r>
              <a:rPr lang="en-US" altLang="en-US" sz="2400" dirty="0">
                <a:latin typeface="Courier New" panose="02070309020205020404" pitchFamily="49" charset="0"/>
              </a:rPr>
              <a:t>(“%</a:t>
            </a:r>
            <a:r>
              <a:rPr lang="en-US" altLang="en-US" sz="2400" dirty="0" err="1">
                <a:latin typeface="Courier New" panose="02070309020205020404" pitchFamily="49" charset="0"/>
              </a:rPr>
              <a:t>d”,&amp;N</a:t>
            </a:r>
            <a:r>
              <a:rPr lang="en-US" altLang="en-US" sz="2400" dirty="0"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 err="1">
                <a:latin typeface="Courier New" panose="02070309020205020404" pitchFamily="49" charset="0"/>
              </a:rPr>
              <a:t>nums</a:t>
            </a:r>
            <a:r>
              <a:rPr lang="en-US" altLang="en-US" sz="2400" dirty="0">
                <a:latin typeface="Courier New" panose="02070309020205020404" pitchFamily="49" charset="0"/>
              </a:rPr>
              <a:t> = </a:t>
            </a:r>
            <a:r>
              <a:rPr lang="en-US" altLang="en-US" sz="2400" b="1" dirty="0">
                <a:solidFill>
                  <a:srgbClr val="0070C0"/>
                </a:solidFill>
                <a:latin typeface="Courier New" panose="02070309020205020404" pitchFamily="49" charset="0"/>
              </a:rPr>
              <a:t>(float *) </a:t>
            </a:r>
            <a:r>
              <a:rPr lang="en-US" altLang="en-US" sz="24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calloc</a:t>
            </a:r>
            <a:r>
              <a:rPr lang="en-US" altLang="en-US" sz="2400" b="1" dirty="0">
                <a:solidFill>
                  <a:srgbClr val="0070C0"/>
                </a:solidFill>
                <a:latin typeface="Courier New" panose="02070309020205020404" pitchFamily="49" charset="0"/>
              </a:rPr>
              <a:t>(N, </a:t>
            </a:r>
            <a:r>
              <a:rPr lang="en-US" altLang="en-US" sz="24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sizeof</a:t>
            </a:r>
            <a:r>
              <a:rPr lang="en-US" altLang="en-US" sz="2400" b="1" dirty="0">
                <a:solidFill>
                  <a:srgbClr val="0070C0"/>
                </a:solidFill>
                <a:latin typeface="Courier New" panose="02070309020205020404" pitchFamily="49" charset="0"/>
              </a:rPr>
              <a:t>(float))</a:t>
            </a:r>
            <a:r>
              <a:rPr lang="en-US" altLang="en-US" sz="2400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/* </a:t>
            </a:r>
            <a:r>
              <a:rPr lang="en-US" altLang="en-US" sz="2400" dirty="0" err="1">
                <a:latin typeface="Courier New" panose="02070309020205020404" pitchFamily="49" charset="0"/>
              </a:rPr>
              <a:t>nums</a:t>
            </a:r>
            <a:r>
              <a:rPr lang="en-US" altLang="en-US" sz="2400" dirty="0">
                <a:latin typeface="Courier New" panose="02070309020205020404" pitchFamily="49" charset="0"/>
              </a:rPr>
              <a:t> is now an array of floats of size N */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for (I = 0; I &lt; N; I++) {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</a:t>
            </a:r>
            <a:r>
              <a:rPr lang="en-US" altLang="en-US" sz="2400" dirty="0" err="1">
                <a:latin typeface="Courier New" panose="02070309020205020404" pitchFamily="49" charset="0"/>
              </a:rPr>
              <a:t>printf</a:t>
            </a:r>
            <a:r>
              <a:rPr lang="en-US" altLang="en-US" sz="2400" dirty="0">
                <a:latin typeface="Courier New" panose="02070309020205020404" pitchFamily="49" charset="0"/>
              </a:rPr>
              <a:t>(“Please enter number %d: “,I+1);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</a:t>
            </a:r>
            <a:r>
              <a:rPr lang="en-US" altLang="en-US" sz="2400" dirty="0" err="1">
                <a:latin typeface="Courier New" panose="02070309020205020404" pitchFamily="49" charset="0"/>
              </a:rPr>
              <a:t>scanf</a:t>
            </a:r>
            <a:r>
              <a:rPr lang="en-US" altLang="en-US" sz="2400" dirty="0">
                <a:latin typeface="Courier New" panose="02070309020205020404" pitchFamily="49" charset="0"/>
              </a:rPr>
              <a:t>(“%f”,&amp;(</a:t>
            </a:r>
            <a:r>
              <a:rPr lang="en-US" altLang="en-US" sz="24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nums</a:t>
            </a:r>
            <a:r>
              <a:rPr lang="en-US" altLang="en-US" sz="2400" dirty="0">
                <a:latin typeface="Courier New" panose="02070309020205020404" pitchFamily="49" charset="0"/>
              </a:rPr>
              <a:t>[I]));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/* Calculate average, etc. */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3600" b="1" dirty="0">
                <a:latin typeface="Courier New" panose="02070309020205020404" pitchFamily="49" charset="0"/>
              </a:rPr>
              <a:t>…</a:t>
            </a:r>
            <a:endParaRPr lang="en-US" altLang="en-US" sz="2400" b="1" dirty="0">
              <a:latin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895D-AA34-40B2-A010-CB1C36A2D506}" type="datetime1">
              <a:rPr lang="en-US" smtClean="0"/>
              <a:t>4/6/2021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2B3E-5B1C-48B2-9A53-18B5E92DD36B}" type="slidenum">
              <a:rPr lang="en-US" smtClean="0"/>
              <a:t>21</a:t>
            </a:fld>
            <a:endParaRPr lang="en-US"/>
          </a:p>
        </p:txBody>
      </p:sp>
      <p:grpSp>
        <p:nvGrpSpPr>
          <p:cNvPr id="8" name="Group 83"/>
          <p:cNvGrpSpPr>
            <a:grpSpLocks/>
          </p:cNvGrpSpPr>
          <p:nvPr/>
        </p:nvGrpSpPr>
        <p:grpSpPr bwMode="auto">
          <a:xfrm>
            <a:off x="4590723" y="1490910"/>
            <a:ext cx="7184231" cy="2695746"/>
            <a:chOff x="1207" y="2160"/>
            <a:chExt cx="3017" cy="2852"/>
          </a:xfrm>
        </p:grpSpPr>
        <p:sp>
          <p:nvSpPr>
            <p:cNvPr id="9" name="Rectangle 84"/>
            <p:cNvSpPr>
              <a:spLocks noChangeArrowheads="1"/>
            </p:cNvSpPr>
            <p:nvPr/>
          </p:nvSpPr>
          <p:spPr bwMode="auto">
            <a:xfrm>
              <a:off x="2813" y="2160"/>
              <a:ext cx="1411" cy="879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defRPr/>
              </a:pPr>
              <a:r>
                <a:rPr lang="en-US" sz="2400" dirty="0">
                  <a:latin typeface="Times New Roman" charset="0"/>
                  <a:ea typeface="ＭＳ Ｐゴシック" charset="0"/>
                  <a:cs typeface="Times New Roman" charset="0"/>
                </a:rPr>
                <a:t>Allocated with </a:t>
              </a:r>
              <a:r>
                <a:rPr lang="en-US" sz="2400" dirty="0" err="1">
                  <a:latin typeface="Times New Roman" charset="0"/>
                  <a:ea typeface="ＭＳ Ｐゴシック" charset="0"/>
                  <a:cs typeface="Times New Roman" charset="0"/>
                </a:rPr>
                <a:t>calloc</a:t>
              </a:r>
              <a:r>
                <a:rPr lang="en-US" sz="2400" dirty="0">
                  <a:latin typeface="Times New Roman" charset="0"/>
                  <a:ea typeface="ＭＳ Ｐゴシック" charset="0"/>
                  <a:cs typeface="Times New Roman" charset="0"/>
                </a:rPr>
                <a:t>() and used like an array.</a:t>
              </a:r>
            </a:p>
          </p:txBody>
        </p:sp>
        <p:sp>
          <p:nvSpPr>
            <p:cNvPr id="10" name="Line 85"/>
            <p:cNvSpPr>
              <a:spLocks noChangeShapeType="1"/>
            </p:cNvSpPr>
            <p:nvPr/>
          </p:nvSpPr>
          <p:spPr bwMode="auto">
            <a:xfrm flipH="1">
              <a:off x="1207" y="3039"/>
              <a:ext cx="1856" cy="19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>
                <a:latin typeface="Times New Roman" charset="0"/>
                <a:ea typeface="ＭＳ Ｐゴシック" charset="0"/>
                <a:cs typeface="Times New Roman" charset="0"/>
              </a:endParaRPr>
            </a:p>
          </p:txBody>
        </p:sp>
      </p:grpSp>
      <p:sp>
        <p:nvSpPr>
          <p:cNvPr id="11" name="Line 85"/>
          <p:cNvSpPr>
            <a:spLocks noChangeShapeType="1"/>
          </p:cNvSpPr>
          <p:nvPr/>
        </p:nvSpPr>
        <p:spPr bwMode="auto">
          <a:xfrm flipH="1">
            <a:off x="5072512" y="1700511"/>
            <a:ext cx="3354653" cy="92718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Times New Roman" charset="0"/>
              <a:ea typeface="ＭＳ Ｐゴシック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798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9973" y="534303"/>
            <a:ext cx="11229975" cy="532447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float *</a:t>
            </a:r>
            <a:r>
              <a:rPr lang="en-US" altLang="en-US" sz="2400" dirty="0" err="1">
                <a:latin typeface="Courier New" panose="02070309020205020404" pitchFamily="49" charset="0"/>
              </a:rPr>
              <a:t>nums</a:t>
            </a:r>
            <a:r>
              <a:rPr lang="en-US" altLang="en-US" sz="2400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 err="1">
                <a:latin typeface="Courier New" panose="02070309020205020404" pitchFamily="49" charset="0"/>
              </a:rPr>
              <a:t>int</a:t>
            </a:r>
            <a:r>
              <a:rPr lang="en-US" altLang="en-US" sz="2400" dirty="0">
                <a:latin typeface="Courier New" panose="02070309020205020404" pitchFamily="49" charset="0"/>
              </a:rPr>
              <a:t> I;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 err="1">
                <a:latin typeface="Courier New" panose="02070309020205020404" pitchFamily="49" charset="0"/>
              </a:rPr>
              <a:t>nums</a:t>
            </a:r>
            <a:r>
              <a:rPr lang="en-US" altLang="en-US" sz="2400" dirty="0">
                <a:latin typeface="Courier New" panose="02070309020205020404" pitchFamily="49" charset="0"/>
              </a:rPr>
              <a:t> = (float *) </a:t>
            </a:r>
            <a:r>
              <a:rPr lang="en-US" altLang="en-US" sz="2400" dirty="0" err="1">
                <a:latin typeface="Courier New" panose="02070309020205020404" pitchFamily="49" charset="0"/>
              </a:rPr>
              <a:t>calloc</a:t>
            </a:r>
            <a:r>
              <a:rPr lang="en-US" altLang="en-US" sz="2400" dirty="0">
                <a:latin typeface="Courier New" panose="02070309020205020404" pitchFamily="49" charset="0"/>
              </a:rPr>
              <a:t>(5, </a:t>
            </a:r>
            <a:r>
              <a:rPr lang="en-US" altLang="en-US" sz="2400" dirty="0" err="1">
                <a:latin typeface="Courier New" panose="02070309020205020404" pitchFamily="49" charset="0"/>
              </a:rPr>
              <a:t>sizeof</a:t>
            </a:r>
            <a:r>
              <a:rPr lang="en-US" altLang="en-US" sz="2400" dirty="0">
                <a:latin typeface="Courier New" panose="02070309020205020404" pitchFamily="49" charset="0"/>
              </a:rPr>
              <a:t>(float));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/* </a:t>
            </a:r>
            <a:r>
              <a:rPr lang="en-US" altLang="en-US" sz="2400" dirty="0" err="1">
                <a:latin typeface="Courier New" panose="02070309020205020404" pitchFamily="49" charset="0"/>
              </a:rPr>
              <a:t>nums</a:t>
            </a:r>
            <a:r>
              <a:rPr lang="en-US" altLang="en-US" sz="2400" dirty="0">
                <a:latin typeface="Courier New" panose="02070309020205020404" pitchFamily="49" charset="0"/>
              </a:rPr>
              <a:t> is an array of 5 floating point values */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for (I = 0; I &lt; 5; I++)  </a:t>
            </a:r>
            <a:r>
              <a:rPr lang="en-US" altLang="en-US" sz="2400" dirty="0" err="1">
                <a:latin typeface="Courier New" panose="02070309020205020404" pitchFamily="49" charset="0"/>
              </a:rPr>
              <a:t>nums</a:t>
            </a:r>
            <a:r>
              <a:rPr lang="en-US" altLang="en-US" sz="2400" dirty="0">
                <a:latin typeface="Courier New" panose="02070309020205020404" pitchFamily="49" charset="0"/>
              </a:rPr>
              <a:t>[I] = 2.0 * I;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/* </a:t>
            </a:r>
            <a:r>
              <a:rPr lang="en-US" altLang="en-US" sz="2400" dirty="0" err="1">
                <a:latin typeface="Courier New" panose="02070309020205020404" pitchFamily="49" charset="0"/>
              </a:rPr>
              <a:t>nums</a:t>
            </a:r>
            <a:r>
              <a:rPr lang="en-US" altLang="en-US" sz="2400" dirty="0">
                <a:latin typeface="Courier New" panose="02070309020205020404" pitchFamily="49" charset="0"/>
              </a:rPr>
              <a:t>[0]=0.0, </a:t>
            </a:r>
            <a:r>
              <a:rPr lang="en-US" altLang="en-US" sz="2400" dirty="0" err="1">
                <a:latin typeface="Courier New" panose="02070309020205020404" pitchFamily="49" charset="0"/>
              </a:rPr>
              <a:t>nums</a:t>
            </a:r>
            <a:r>
              <a:rPr lang="en-US" altLang="en-US" sz="2400" dirty="0">
                <a:latin typeface="Courier New" panose="02070309020205020404" pitchFamily="49" charset="0"/>
              </a:rPr>
              <a:t>[1]=2.0, </a:t>
            </a:r>
            <a:r>
              <a:rPr lang="en-US" altLang="en-US" sz="2400" dirty="0" err="1">
                <a:latin typeface="Courier New" panose="02070309020205020404" pitchFamily="49" charset="0"/>
              </a:rPr>
              <a:t>nums</a:t>
            </a:r>
            <a:r>
              <a:rPr lang="en-US" altLang="en-US" sz="2400" dirty="0">
                <a:latin typeface="Courier New" panose="02070309020205020404" pitchFamily="49" charset="0"/>
              </a:rPr>
              <a:t>[2]=4.0, etc. */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 err="1">
                <a:latin typeface="Courier New" panose="02070309020205020404" pitchFamily="49" charset="0"/>
              </a:rPr>
              <a:t>nums</a:t>
            </a:r>
            <a:r>
              <a:rPr lang="en-US" altLang="en-US" sz="2400" dirty="0">
                <a:latin typeface="Courier New" panose="02070309020205020404" pitchFamily="49" charset="0"/>
              </a:rPr>
              <a:t> = (float *) </a:t>
            </a:r>
            <a:r>
              <a:rPr lang="en-US" altLang="en-US" sz="2400" dirty="0" err="1">
                <a:latin typeface="Courier New" panose="02070309020205020404" pitchFamily="49" charset="0"/>
              </a:rPr>
              <a:t>realloc</a:t>
            </a:r>
            <a:r>
              <a:rPr lang="en-US" altLang="en-US" sz="2400" dirty="0">
                <a:latin typeface="Courier New" panose="02070309020205020404" pitchFamily="49" charset="0"/>
              </a:rPr>
              <a:t>(nums,10 * </a:t>
            </a:r>
            <a:r>
              <a:rPr lang="en-US" altLang="en-US" sz="2400" dirty="0" err="1">
                <a:latin typeface="Courier New" panose="02070309020205020404" pitchFamily="49" charset="0"/>
              </a:rPr>
              <a:t>sizeof</a:t>
            </a:r>
            <a:r>
              <a:rPr lang="en-US" altLang="en-US" sz="2400" dirty="0">
                <a:latin typeface="Courier New" panose="02070309020205020404" pitchFamily="49" charset="0"/>
              </a:rPr>
              <a:t>(float));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/* An array of 10 floating point values is allocated, the first 5 floats from the old </a:t>
            </a:r>
            <a:r>
              <a:rPr lang="en-US" altLang="en-US" sz="2400" dirty="0" err="1">
                <a:latin typeface="Courier New" panose="02070309020205020404" pitchFamily="49" charset="0"/>
              </a:rPr>
              <a:t>nums</a:t>
            </a:r>
            <a:r>
              <a:rPr lang="en-US" altLang="en-US" sz="2400" dirty="0">
                <a:latin typeface="Courier New" panose="02070309020205020404" pitchFamily="49" charset="0"/>
              </a:rPr>
              <a:t> are copied as the first 5 floats of the new </a:t>
            </a:r>
            <a:r>
              <a:rPr lang="en-US" altLang="en-US" sz="2400" dirty="0" err="1">
                <a:latin typeface="Courier New" panose="02070309020205020404" pitchFamily="49" charset="0"/>
              </a:rPr>
              <a:t>nums</a:t>
            </a:r>
            <a:r>
              <a:rPr lang="en-US" altLang="en-US" sz="2400" dirty="0">
                <a:latin typeface="Courier New" panose="02070309020205020404" pitchFamily="49" charset="0"/>
              </a:rPr>
              <a:t>, then the old </a:t>
            </a:r>
            <a:r>
              <a:rPr lang="en-US" altLang="en-US" sz="2400" dirty="0" err="1">
                <a:latin typeface="Courier New" panose="02070309020205020404" pitchFamily="49" charset="0"/>
              </a:rPr>
              <a:t>nums</a:t>
            </a:r>
            <a:r>
              <a:rPr lang="en-US" altLang="en-US" sz="2400" dirty="0">
                <a:latin typeface="Courier New" panose="02070309020205020404" pitchFamily="49" charset="0"/>
              </a:rPr>
              <a:t> is released */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F052B-DCC4-4506-83A0-2FAC7D19467E}" type="datetime1">
              <a:rPr lang="en-US" smtClean="0"/>
              <a:t>4/6/2021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2B3E-5B1C-48B2-9A53-18B5E92DD36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0133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8262"/>
            <a:ext cx="10515600" cy="1009767"/>
          </a:xfrm>
        </p:spPr>
        <p:txBody>
          <a:bodyPr/>
          <a:lstStyle/>
          <a:p>
            <a:r>
              <a:rPr lang="en-US" altLang="en-US" dirty="0"/>
              <a:t>Releasing memory (free)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032443"/>
            <a:ext cx="10404107" cy="536949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free(void *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514350" lvl="1" indent="-457200"/>
            <a:r>
              <a:rPr lang="en-US" altLang="en-US" sz="2800" dirty="0"/>
              <a:t>memory at location pointed to by </a:t>
            </a:r>
            <a:r>
              <a:rPr lang="en-US" altLang="en-US" sz="2800" dirty="0" err="1"/>
              <a:t>ptr</a:t>
            </a:r>
            <a:r>
              <a:rPr lang="en-US" altLang="en-US" sz="2800" dirty="0"/>
              <a:t> is released (so we could use it again in the future)</a:t>
            </a:r>
          </a:p>
          <a:p>
            <a:pPr marL="514350" lvl="1" indent="-457200"/>
            <a:r>
              <a:rPr lang="en-US" altLang="en-US" sz="2800" dirty="0"/>
              <a:t>program keeps track of each piece of memory allocated by where that memory starts</a:t>
            </a:r>
          </a:p>
          <a:p>
            <a:pPr marL="514350" lvl="1" indent="-457200"/>
            <a:r>
              <a:rPr lang="en-US" altLang="en-US" sz="2800" dirty="0"/>
              <a:t>if we free a piece of memory allocated with </a:t>
            </a:r>
            <a:r>
              <a:rPr lang="en-US" altLang="en-US" sz="2800" dirty="0" err="1"/>
              <a:t>calloc</a:t>
            </a:r>
            <a:r>
              <a:rPr lang="en-US" altLang="en-US" sz="2800" dirty="0"/>
              <a:t>, the entire array is freed (released)</a:t>
            </a:r>
          </a:p>
          <a:p>
            <a:pPr marL="514350" lvl="1" indent="-457200"/>
            <a:r>
              <a:rPr lang="en-US" altLang="en-US" sz="2800" dirty="0"/>
              <a:t>results are problematic if we pass as address to free an address of something that was not allocated dynamically (or has already been freed)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F7925-5D5F-4577-90E7-0B7FEDC72B91}" type="datetime1">
              <a:rPr lang="en-US" smtClean="0"/>
              <a:t>4/6/2021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2B3E-5B1C-48B2-9A53-18B5E92DD36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808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59881" y="248494"/>
            <a:ext cx="11521441" cy="873125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Suggested practice: to free the memory in the function where it is allocated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06352" y="1328287"/>
            <a:ext cx="9028497" cy="243519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600" dirty="0">
                <a:latin typeface="Courier New" panose="02070309020205020404" pitchFamily="49" charset="0"/>
              </a:rPr>
              <a:t>void problem() {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600" dirty="0">
                <a:latin typeface="Courier New" panose="02070309020205020404" pitchFamily="49" charset="0"/>
              </a:rPr>
              <a:t>  float *</a:t>
            </a:r>
            <a:r>
              <a:rPr lang="en-US" altLang="en-US" sz="2600" dirty="0" err="1">
                <a:latin typeface="Courier New" panose="02070309020205020404" pitchFamily="49" charset="0"/>
              </a:rPr>
              <a:t>nums</a:t>
            </a:r>
            <a:r>
              <a:rPr lang="en-US" altLang="en-US" sz="2600" dirty="0">
                <a:latin typeface="Courier New" panose="02070309020205020404" pitchFamily="49" charset="0"/>
              </a:rPr>
              <a:t>;  </a:t>
            </a:r>
            <a:r>
              <a:rPr lang="en-US" altLang="en-US" sz="2600" dirty="0" err="1">
                <a:latin typeface="Courier New" panose="02070309020205020404" pitchFamily="49" charset="0"/>
              </a:rPr>
              <a:t>int</a:t>
            </a:r>
            <a:r>
              <a:rPr lang="en-US" altLang="en-US" sz="2600" dirty="0">
                <a:latin typeface="Courier New" panose="02070309020205020404" pitchFamily="49" charset="0"/>
              </a:rPr>
              <a:t> N = 5;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altLang="en-US" sz="1000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600" dirty="0">
                <a:latin typeface="Courier New" panose="02070309020205020404" pitchFamily="49" charset="0"/>
              </a:rPr>
              <a:t>  </a:t>
            </a:r>
            <a:r>
              <a:rPr lang="en-US" altLang="en-US" sz="2600" dirty="0" err="1">
                <a:latin typeface="Courier New" panose="02070309020205020404" pitchFamily="49" charset="0"/>
              </a:rPr>
              <a:t>nums</a:t>
            </a:r>
            <a:r>
              <a:rPr lang="en-US" altLang="en-US" sz="2600" dirty="0">
                <a:latin typeface="Courier New" panose="02070309020205020404" pitchFamily="49" charset="0"/>
              </a:rPr>
              <a:t> = (float *) </a:t>
            </a:r>
            <a:r>
              <a:rPr lang="en-US" altLang="en-US" sz="2600" dirty="0" err="1">
                <a:latin typeface="Courier New" panose="02070309020205020404" pitchFamily="49" charset="0"/>
              </a:rPr>
              <a:t>calloc</a:t>
            </a:r>
            <a:r>
              <a:rPr lang="en-US" altLang="en-US" sz="2600" dirty="0">
                <a:latin typeface="Courier New" panose="02070309020205020404" pitchFamily="49" charset="0"/>
              </a:rPr>
              <a:t>(N, </a:t>
            </a:r>
            <a:r>
              <a:rPr lang="en-US" altLang="en-US" sz="2600" dirty="0" err="1">
                <a:latin typeface="Courier New" panose="02070309020205020404" pitchFamily="49" charset="0"/>
              </a:rPr>
              <a:t>sizeof</a:t>
            </a:r>
            <a:r>
              <a:rPr lang="en-US" altLang="en-US" sz="2600" dirty="0">
                <a:latin typeface="Courier New" panose="02070309020205020404" pitchFamily="49" charset="0"/>
              </a:rPr>
              <a:t>(float));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altLang="en-US" sz="1000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600" dirty="0">
                <a:latin typeface="Courier New" panose="02070309020205020404" pitchFamily="49" charset="0"/>
              </a:rPr>
              <a:t>  /* But no call to free with </a:t>
            </a:r>
            <a:r>
              <a:rPr lang="en-US" altLang="en-US" sz="2600" dirty="0" err="1">
                <a:latin typeface="Courier New" panose="02070309020205020404" pitchFamily="49" charset="0"/>
              </a:rPr>
              <a:t>nums</a:t>
            </a:r>
            <a:r>
              <a:rPr lang="en-US" altLang="en-US" sz="2600" dirty="0">
                <a:latin typeface="Courier New" panose="02070309020205020404" pitchFamily="49" charset="0"/>
              </a:rPr>
              <a:t> */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600" dirty="0">
                <a:latin typeface="Courier New" panose="02070309020205020404" pitchFamily="49" charset="0"/>
              </a:rPr>
              <a:t>}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8BEBB-E4DC-4BB3-9360-2081D95B9AFE}" type="datetime1">
              <a:rPr lang="en-US" smtClean="0"/>
              <a:t>4/6/2021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2B3E-5B1C-48B2-9A53-18B5E92DD36B}" type="slidenum">
              <a:rPr lang="en-US" smtClean="0"/>
              <a:t>24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6809" y="3970147"/>
            <a:ext cx="10507582" cy="20420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When function problem called, space for array of size N allocated.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When function ends, variable </a:t>
            </a:r>
            <a:r>
              <a:rPr lang="en-US" altLang="en-US" sz="2800" dirty="0" err="1"/>
              <a:t>nums</a:t>
            </a:r>
            <a:r>
              <a:rPr lang="en-US" altLang="en-US" sz="2800" dirty="0"/>
              <a:t> goes away, but the space </a:t>
            </a:r>
            <a:r>
              <a:rPr lang="en-US" altLang="en-US" sz="2800" dirty="0" err="1"/>
              <a:t>nums</a:t>
            </a:r>
            <a:r>
              <a:rPr lang="en-US" altLang="en-US" sz="2800" dirty="0"/>
              <a:t> points at (the array of size N) does not.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There is no way to figure out where the array is.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This problem is called </a:t>
            </a:r>
            <a:r>
              <a:rPr lang="en-US" altLang="en-US" sz="2800" i="1" dirty="0"/>
              <a:t>memory leak.</a:t>
            </a:r>
            <a:endParaRPr lang="en-US" altLang="en-US" sz="24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2240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263" y="365125"/>
            <a:ext cx="11425188" cy="809157"/>
          </a:xfrm>
        </p:spPr>
        <p:txBody>
          <a:bodyPr/>
          <a:lstStyle/>
          <a:p>
            <a:r>
              <a:rPr lang="en-US" dirty="0"/>
              <a:t>Strings are arrays of characters ended with NULL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6057" y="1321140"/>
            <a:ext cx="10515600" cy="41869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abcd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 is actually "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abcd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\0"</a:t>
            </a:r>
          </a:p>
          <a:p>
            <a:pPr marL="0" indent="0"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[]="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abcd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", *p=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abcd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");  	/* returns 5 */</a:t>
            </a:r>
          </a:p>
          <a:p>
            <a:pPr marL="0" indent="0">
              <a:buNone/>
            </a:pP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abcd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");  	/*  returns 4 */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p[0]=='a'; 			/* returns 1 (true) */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p[4]==0;  			/*returns 1 (true)*/</a:t>
            </a:r>
          </a:p>
          <a:p>
            <a:pPr marL="0" indent="0">
              <a:buNone/>
            </a:pP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s",str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);  /* not &amp;str */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12E49-6C84-43E1-8978-DC0DB0B911FB}" type="datetime1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6E2E-6964-4F16-AC46-7B15EBB4A94A}" type="slidenum">
              <a:rPr lang="en-US" smtClean="0"/>
              <a:t>25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80436" y="5387222"/>
            <a:ext cx="6533071" cy="5909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NULL pointer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empty string? </a:t>
            </a:r>
            <a:endParaRPr lang="en-US" altLang="en-US" sz="32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317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04750" y="-23712"/>
            <a:ext cx="10515600" cy="90310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cs typeface="Times New Roman" panose="02020603050405020304" pitchFamily="18" charset="0"/>
              </a:rPr>
              <a:t>Passing addresses between functions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41158" y="1001027"/>
            <a:ext cx="11309683" cy="5130876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3200" dirty="0">
                <a:latin typeface="Times New Roman" panose="02020603050405020304" pitchFamily="18" charset="0"/>
              </a:rPr>
              <a:t>Many library functions use pointers.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200" dirty="0">
                <a:latin typeface="Times New Roman" panose="02020603050405020304" pitchFamily="18" charset="0"/>
              </a:rPr>
              <a:t>Most useful when you want to </a:t>
            </a:r>
          </a:p>
          <a:p>
            <a:pPr lvl="1"/>
            <a:r>
              <a:rPr lang="en-US" altLang="en-US" sz="28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pass an array or a string:</a:t>
            </a:r>
            <a:r>
              <a:rPr lang="en-US" altLang="en-US" sz="2800" dirty="0">
                <a:latin typeface="Times New Roman" panose="02020603050405020304" pitchFamily="18" charset="0"/>
              </a:rPr>
              <a:t> passing an address is more efficient than copying all data; passing all data using one argument;..</a:t>
            </a:r>
          </a:p>
          <a:p>
            <a:pPr lvl="1"/>
            <a:r>
              <a:rPr lang="en-US" altLang="en-US" sz="28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have some data updated in a function</a:t>
            </a:r>
            <a:r>
              <a:rPr lang="en-US" altLang="en-US" sz="2800" dirty="0">
                <a:latin typeface="Times New Roman" panose="02020603050405020304" pitchFamily="18" charset="0"/>
              </a:rPr>
              <a:t>, e.g., sorting an array </a:t>
            </a:r>
          </a:p>
          <a:p>
            <a:r>
              <a:rPr lang="en-US" altLang="en-US" sz="3200" dirty="0">
                <a:latin typeface="Times New Roman" panose="02020603050405020304" pitchFamily="18" charset="0"/>
              </a:rPr>
              <a:t>Use </a:t>
            </a:r>
            <a:r>
              <a:rPr lang="en-US" altLang="en-US" sz="3200" b="1" dirty="0">
                <a:latin typeface="Courier New" panose="02070309020205020404" pitchFamily="49" charset="0"/>
              </a:rPr>
              <a:t>*</a:t>
            </a:r>
            <a:r>
              <a:rPr lang="en-US" altLang="en-US" sz="3200" dirty="0">
                <a:latin typeface="Times New Roman" panose="02020603050405020304" pitchFamily="18" charset="0"/>
              </a:rPr>
              <a:t> operators for pointer arguments when defining the function</a:t>
            </a:r>
            <a:endParaRPr lang="en-US" altLang="en-US" dirty="0">
              <a:latin typeface="Times New Roman" panose="02020603050405020304" pitchFamily="18" charset="0"/>
            </a:endParaRPr>
          </a:p>
          <a:p>
            <a:r>
              <a:rPr lang="en-US" altLang="en-US" sz="3200" dirty="0">
                <a:latin typeface="Times New Roman" panose="02020603050405020304" pitchFamily="18" charset="0"/>
              </a:rPr>
              <a:t>Use pointer arguments when calling the function</a:t>
            </a:r>
          </a:p>
          <a:p>
            <a:pPr lvl="1"/>
            <a:r>
              <a:rPr lang="en-US" altLang="en-US" sz="2800" dirty="0">
                <a:latin typeface="Times New Roman" panose="02020603050405020304" pitchFamily="18" charset="0"/>
              </a:rPr>
              <a:t>Pass address of argument using </a:t>
            </a:r>
            <a:r>
              <a:rPr lang="en-US" altLang="en-US" sz="2800" b="1" dirty="0">
                <a:latin typeface="Courier New" panose="02070309020205020404" pitchFamily="49" charset="0"/>
              </a:rPr>
              <a:t>&amp;</a:t>
            </a:r>
            <a:r>
              <a:rPr lang="en-US" altLang="en-US" sz="2800" dirty="0">
                <a:latin typeface="Times New Roman" panose="02020603050405020304" pitchFamily="18" charset="0"/>
              </a:rPr>
              <a:t> operator (e.g.,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cube(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mynumber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800" dirty="0">
                <a:latin typeface="Times New Roman" panose="02020603050405020304" pitchFamily="18" charset="0"/>
              </a:rPr>
              <a:t>)</a:t>
            </a:r>
          </a:p>
          <a:p>
            <a:pPr lvl="2"/>
            <a:r>
              <a:rPr lang="en-US" altLang="en-US" sz="2400" dirty="0">
                <a:latin typeface="Times New Roman" panose="02020603050405020304" pitchFamily="18" charset="0"/>
              </a:rPr>
              <a:t>Passing non-pointers (e.g.,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cube(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en-US" altLang="en-US" sz="2400" dirty="0">
                <a:latin typeface="Times New Roman" panose="02020603050405020304" pitchFamily="18" charset="0"/>
              </a:rPr>
              <a:t>may cause segmentation faults. </a:t>
            </a:r>
          </a:p>
          <a:p>
            <a:pPr lvl="1"/>
            <a:r>
              <a:rPr lang="en-US" altLang="en-US" sz="2800" dirty="0">
                <a:latin typeface="Times New Roman" panose="02020603050405020304" pitchFamily="18" charset="0"/>
              </a:rPr>
              <a:t>Arrays are not passed with </a:t>
            </a:r>
            <a:r>
              <a:rPr lang="en-US" altLang="en-US" sz="2800" b="1" dirty="0">
                <a:latin typeface="Courier New" panose="02070309020205020404" pitchFamily="49" charset="0"/>
              </a:rPr>
              <a:t>&amp;</a:t>
            </a:r>
            <a:r>
              <a:rPr lang="en-US" altLang="en-US" sz="2800" dirty="0">
                <a:latin typeface="Times New Roman" panose="02020603050405020304" pitchFamily="18" charset="0"/>
              </a:rPr>
              <a:t> because the array name is already a pointer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FD225-9698-4197-8E70-EE97EB3B44A4}" type="datetime1">
              <a:rPr lang="en-US" smtClean="0"/>
              <a:t>4/6/2021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2B3E-5B1C-48B2-9A53-18B5E92DD36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710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6766" y="288758"/>
            <a:ext cx="957713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cube(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number = 5;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("Original value of number: %d\n", number);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cube(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&amp;number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("New value of number: %d\n", number);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cube(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nPtr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){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nPtr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(*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nPtr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* (*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nPtr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* (*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nPtr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5" name="Group 74"/>
          <p:cNvGrpSpPr>
            <a:grpSpLocks/>
          </p:cNvGrpSpPr>
          <p:nvPr/>
        </p:nvGrpSpPr>
        <p:grpSpPr bwMode="auto">
          <a:xfrm>
            <a:off x="3339114" y="625641"/>
            <a:ext cx="8364538" cy="2017713"/>
            <a:chOff x="1731" y="618"/>
            <a:chExt cx="5269" cy="1271"/>
          </a:xfrm>
        </p:grpSpPr>
        <p:sp>
          <p:nvSpPr>
            <p:cNvPr id="6" name="Line 75"/>
            <p:cNvSpPr>
              <a:spLocks noChangeShapeType="1"/>
            </p:cNvSpPr>
            <p:nvPr/>
          </p:nvSpPr>
          <p:spPr bwMode="auto">
            <a:xfrm flipH="1">
              <a:off x="1731" y="998"/>
              <a:ext cx="2589" cy="8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>
                <a:latin typeface="Times New Roman" charset="0"/>
                <a:ea typeface="ＭＳ Ｐゴシック" charset="0"/>
                <a:cs typeface="Times New Roman" charset="0"/>
              </a:endParaRPr>
            </a:p>
          </p:txBody>
        </p:sp>
        <p:sp>
          <p:nvSpPr>
            <p:cNvPr id="7" name="Rectangle 76"/>
            <p:cNvSpPr>
              <a:spLocks noChangeArrowheads="1"/>
            </p:cNvSpPr>
            <p:nvPr/>
          </p:nvSpPr>
          <p:spPr bwMode="auto">
            <a:xfrm>
              <a:off x="4320" y="618"/>
              <a:ext cx="2680" cy="523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defRPr/>
              </a:pPr>
              <a:r>
                <a:rPr lang="en-US" sz="2400" dirty="0">
                  <a:latin typeface="Times New Roman" charset="0"/>
                  <a:ea typeface="ＭＳ Ｐゴシック" charset="0"/>
                  <a:cs typeface="Times New Roman" charset="0"/>
                </a:rPr>
                <a:t>Address of </a:t>
              </a:r>
              <a:r>
                <a:rPr lang="en-US" sz="2400" b="1" dirty="0">
                  <a:latin typeface="Courier New" charset="0"/>
                  <a:ea typeface="ＭＳ Ｐゴシック" charset="0"/>
                  <a:cs typeface="Times New Roman" charset="0"/>
                </a:rPr>
                <a:t>number</a:t>
              </a:r>
              <a:r>
                <a:rPr lang="en-US" sz="2400" dirty="0">
                  <a:latin typeface="Times New Roman" charset="0"/>
                  <a:ea typeface="ＭＳ Ｐゴシック" charset="0"/>
                  <a:cs typeface="Times New Roman" charset="0"/>
                </a:rPr>
                <a:t> is given because </a:t>
              </a:r>
              <a:r>
                <a:rPr lang="en-US" sz="2400" b="1" dirty="0">
                  <a:latin typeface="Courier New" charset="0"/>
                  <a:ea typeface="ＭＳ Ｐゴシック" charset="0"/>
                  <a:cs typeface="Times New Roman" charset="0"/>
                </a:rPr>
                <a:t>cube</a:t>
              </a:r>
              <a:r>
                <a:rPr lang="en-US" sz="2400" dirty="0">
                  <a:latin typeface="Times New Roman" charset="0"/>
                  <a:ea typeface="ＭＳ Ｐゴシック" charset="0"/>
                  <a:cs typeface="Times New Roman" charset="0"/>
                </a:rPr>
                <a:t> expects a pointer. </a:t>
              </a:r>
            </a:p>
          </p:txBody>
        </p:sp>
      </p:grpSp>
      <p:grpSp>
        <p:nvGrpSpPr>
          <p:cNvPr id="8" name="Group 77"/>
          <p:cNvGrpSpPr>
            <a:grpSpLocks/>
          </p:cNvGrpSpPr>
          <p:nvPr/>
        </p:nvGrpSpPr>
        <p:grpSpPr bwMode="auto">
          <a:xfrm>
            <a:off x="5082138" y="3478315"/>
            <a:ext cx="6052787" cy="1305442"/>
            <a:chOff x="714" y="2112"/>
            <a:chExt cx="4488" cy="983"/>
          </a:xfrm>
        </p:grpSpPr>
        <p:sp>
          <p:nvSpPr>
            <p:cNvPr id="9" name="Rectangle 78"/>
            <p:cNvSpPr>
              <a:spLocks noChangeArrowheads="1"/>
            </p:cNvSpPr>
            <p:nvPr/>
          </p:nvSpPr>
          <p:spPr bwMode="auto">
            <a:xfrm>
              <a:off x="2413" y="2112"/>
              <a:ext cx="2789" cy="62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defRPr/>
              </a:pPr>
              <a:r>
                <a:rPr lang="en-US" sz="2400" dirty="0">
                  <a:latin typeface="Times New Roman" charset="0"/>
                  <a:ea typeface="ＭＳ Ｐゴシック" charset="0"/>
                  <a:cs typeface="Times New Roman" charset="0"/>
                </a:rPr>
                <a:t>Inside </a:t>
              </a:r>
              <a:r>
                <a:rPr lang="en-US" sz="2400" b="1" dirty="0">
                  <a:latin typeface="Courier New" charset="0"/>
                  <a:ea typeface="ＭＳ Ｐゴシック" charset="0"/>
                  <a:cs typeface="Times New Roman" charset="0"/>
                </a:rPr>
                <a:t>cube</a:t>
              </a:r>
              <a:r>
                <a:rPr lang="en-US" sz="2400" dirty="0">
                  <a:latin typeface="Times New Roman" charset="0"/>
                  <a:ea typeface="ＭＳ Ｐゴシック" charset="0"/>
                  <a:cs typeface="Times New Roman" charset="0"/>
                </a:rPr>
                <a:t>, </a:t>
              </a:r>
              <a:r>
                <a:rPr lang="en-US" sz="2400" b="1" dirty="0">
                  <a:latin typeface="Courier New" charset="0"/>
                  <a:ea typeface="ＭＳ Ｐゴシック" charset="0"/>
                  <a:cs typeface="Times New Roman" charset="0"/>
                </a:rPr>
                <a:t>*</a:t>
              </a:r>
              <a:r>
                <a:rPr lang="en-US" sz="2400" b="1" dirty="0" err="1">
                  <a:latin typeface="Courier New" charset="0"/>
                  <a:ea typeface="ＭＳ Ｐゴシック" charset="0"/>
                  <a:cs typeface="Times New Roman" charset="0"/>
                </a:rPr>
                <a:t>nPtr</a:t>
              </a:r>
              <a:r>
                <a:rPr lang="en-US" sz="2400" dirty="0">
                  <a:latin typeface="Times New Roman" charset="0"/>
                  <a:ea typeface="ＭＳ Ｐゴシック" charset="0"/>
                  <a:cs typeface="Times New Roman" charset="0"/>
                </a:rPr>
                <a:t> is used (</a:t>
              </a:r>
              <a:r>
                <a:rPr lang="en-US" sz="2400" b="1" dirty="0">
                  <a:latin typeface="Courier New" charset="0"/>
                  <a:ea typeface="ＭＳ Ｐゴシック" charset="0"/>
                  <a:cs typeface="Times New Roman" charset="0"/>
                </a:rPr>
                <a:t>*</a:t>
              </a:r>
              <a:r>
                <a:rPr lang="en-US" sz="2400" b="1" dirty="0" err="1">
                  <a:latin typeface="Courier New" charset="0"/>
                  <a:ea typeface="ＭＳ Ｐゴシック" charset="0"/>
                  <a:cs typeface="Times New Roman" charset="0"/>
                </a:rPr>
                <a:t>nPtr</a:t>
              </a:r>
              <a:r>
                <a:rPr lang="en-US" sz="2400" dirty="0">
                  <a:latin typeface="Times New Roman" charset="0"/>
                  <a:ea typeface="ＭＳ Ｐゴシック" charset="0"/>
                  <a:cs typeface="Times New Roman" charset="0"/>
                </a:rPr>
                <a:t> is </a:t>
              </a:r>
              <a:r>
                <a:rPr lang="en-US" sz="2400" b="1" dirty="0">
                  <a:latin typeface="Courier New" charset="0"/>
                  <a:ea typeface="ＭＳ Ｐゴシック" charset="0"/>
                  <a:cs typeface="Times New Roman" charset="0"/>
                </a:rPr>
                <a:t>number</a:t>
              </a:r>
              <a:r>
                <a:rPr lang="en-US" sz="2400" dirty="0">
                  <a:latin typeface="Times New Roman" charset="0"/>
                  <a:ea typeface="ＭＳ Ｐゴシック" charset="0"/>
                  <a:cs typeface="Times New Roman" charset="0"/>
                </a:rPr>
                <a:t>). </a:t>
              </a:r>
            </a:p>
          </p:txBody>
        </p:sp>
        <p:sp>
          <p:nvSpPr>
            <p:cNvPr id="10" name="Line 79"/>
            <p:cNvSpPr>
              <a:spLocks noChangeShapeType="1"/>
            </p:cNvSpPr>
            <p:nvPr/>
          </p:nvSpPr>
          <p:spPr bwMode="auto">
            <a:xfrm flipH="1">
              <a:off x="714" y="2385"/>
              <a:ext cx="1699" cy="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>
                <a:latin typeface="Times New Roman" charset="0"/>
                <a:ea typeface="ＭＳ Ｐゴシック" charset="0"/>
                <a:cs typeface="Times New Roman" charset="0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5733448" y="5726209"/>
            <a:ext cx="5508859" cy="8309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Original value of number: 5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New value of number: 125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88065" y="5910874"/>
            <a:ext cx="1188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333153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541F-27D8-4177-BC75-57B54C8B87F7}" type="datetime1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6E2E-6964-4F16-AC46-7B15EBB4A94A}" type="slidenum">
              <a:rPr lang="en-US" smtClean="0"/>
              <a:t>28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9929" y="280381"/>
            <a:ext cx="8180671" cy="640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90000"/>
              </a:lnSpc>
            </a:pPr>
            <a:endParaRPr lang="en-US" sz="2400" spc="-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SIZE 10</a:t>
            </a:r>
          </a:p>
          <a:p>
            <a:pPr>
              <a:lnSpc>
                <a:spcPct val="90000"/>
              </a:lnSpc>
            </a:pP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void swap(</a:t>
            </a:r>
            <a:r>
              <a:rPr lang="en-US" sz="2400" b="1" spc="-1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spc="-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spc="-1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spc="-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bubbleSort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spc="-1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spc="-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endParaRPr lang="en-US" sz="2400" spc="-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>
              <a:lnSpc>
                <a:spcPct val="90000"/>
              </a:lnSpc>
            </a:pP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a[SIZE]={2,6,4,8,10,12,89,68,45,37 };</a:t>
            </a:r>
          </a:p>
          <a:p>
            <a:pPr>
              <a:lnSpc>
                <a:spcPct val="90000"/>
              </a:lnSpc>
            </a:pP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("Data items in original order\n" );</a:t>
            </a:r>
          </a:p>
          <a:p>
            <a:pPr>
              <a:lnSpc>
                <a:spcPct val="90000"/>
              </a:lnSpc>
            </a:pP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for (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&lt; SIZE;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 "%4d", a[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] );</a:t>
            </a:r>
          </a:p>
          <a:p>
            <a:pPr>
              <a:lnSpc>
                <a:spcPct val="90000"/>
              </a:lnSpc>
            </a:pP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bubbleSort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spc="-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spc="-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nData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items in ascending order\n" );</a:t>
            </a:r>
          </a:p>
          <a:p>
            <a:pPr>
              <a:lnSpc>
                <a:spcPct val="90000"/>
              </a:lnSpc>
            </a:pP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for (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&lt; SIZE;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 "%4d", a[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] );</a:t>
            </a:r>
          </a:p>
          <a:p>
            <a:pPr>
              <a:lnSpc>
                <a:spcPct val="90000"/>
              </a:lnSpc>
            </a:pP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 "\n" );</a:t>
            </a:r>
          </a:p>
          <a:p>
            <a:pPr>
              <a:lnSpc>
                <a:spcPct val="90000"/>
              </a:lnSpc>
            </a:pP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>
              <a:lnSpc>
                <a:spcPct val="90000"/>
              </a:lnSpc>
            </a:pP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8" name="Group 100"/>
          <p:cNvGrpSpPr>
            <a:grpSpLocks/>
          </p:cNvGrpSpPr>
          <p:nvPr/>
        </p:nvGrpSpPr>
        <p:grpSpPr bwMode="auto">
          <a:xfrm>
            <a:off x="4350385" y="2155601"/>
            <a:ext cx="7485064" cy="2400301"/>
            <a:chOff x="1862" y="1562"/>
            <a:chExt cx="4715" cy="1512"/>
          </a:xfrm>
        </p:grpSpPr>
        <p:sp>
          <p:nvSpPr>
            <p:cNvPr id="9" name="Line 101"/>
            <p:cNvSpPr>
              <a:spLocks noChangeShapeType="1"/>
            </p:cNvSpPr>
            <p:nvPr/>
          </p:nvSpPr>
          <p:spPr bwMode="auto">
            <a:xfrm flipH="1">
              <a:off x="1862" y="2417"/>
              <a:ext cx="2381" cy="5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tIns="0" bIns="0" anchor="ctr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>
                <a:latin typeface="Times New Roman" charset="0"/>
                <a:ea typeface="ＭＳ Ｐゴシック" charset="0"/>
                <a:cs typeface="Times New Roman" charset="0"/>
              </a:endParaRPr>
            </a:p>
          </p:txBody>
        </p:sp>
        <p:sp>
          <p:nvSpPr>
            <p:cNvPr id="10" name="Rectangle 102"/>
            <p:cNvSpPr>
              <a:spLocks noChangeArrowheads="1"/>
            </p:cNvSpPr>
            <p:nvPr/>
          </p:nvSpPr>
          <p:spPr bwMode="auto">
            <a:xfrm>
              <a:off x="4243" y="1562"/>
              <a:ext cx="2334" cy="15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tIns="0" bIns="0">
              <a:spAutoFit/>
            </a:bodyPr>
            <a:lstStyle/>
            <a:p>
              <a:pPr marL="342900" indent="-34290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2600" b="1" dirty="0" err="1">
                  <a:latin typeface="Courier New" charset="0"/>
                  <a:ea typeface="ＭＳ Ｐゴシック" charset="0"/>
                  <a:cs typeface="Times New Roman" charset="0"/>
                </a:rPr>
                <a:t>Bubblesort</a:t>
              </a:r>
              <a:r>
                <a:rPr lang="en-US" sz="2600" dirty="0">
                  <a:latin typeface="Times New Roman" charset="0"/>
                  <a:ea typeface="ＭＳ Ｐゴシック" charset="0"/>
                  <a:cs typeface="Times New Roman" charset="0"/>
                </a:rPr>
                <a:t> gets passed the address of array </a:t>
              </a:r>
              <a:r>
                <a:rPr lang="en-US" sz="2600" b="1" dirty="0">
                  <a:latin typeface="Courier New" panose="02070309020205020404" pitchFamily="49" charset="0"/>
                  <a:ea typeface="ＭＳ Ｐゴシック" charset="0"/>
                  <a:cs typeface="Courier New" panose="02070309020205020404" pitchFamily="49" charset="0"/>
                </a:rPr>
                <a:t>a</a:t>
              </a:r>
              <a:r>
                <a:rPr lang="en-US" sz="2600" dirty="0">
                  <a:latin typeface="Times New Roman" charset="0"/>
                  <a:ea typeface="ＭＳ Ｐゴシック" charset="0"/>
                  <a:cs typeface="Times New Roman" charset="0"/>
                </a:rPr>
                <a:t> (pointer). </a:t>
              </a:r>
            </a:p>
            <a:p>
              <a:pPr marL="342900" indent="-34290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2600" dirty="0">
                  <a:latin typeface="Times New Roman" charset="0"/>
                  <a:ea typeface="ＭＳ Ｐゴシック" charset="0"/>
                  <a:cs typeface="Times New Roman" charset="0"/>
                </a:rPr>
                <a:t>When passing an array of values, array size must also be passed. 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6496327" y="113155"/>
            <a:ext cx="546787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200" dirty="0">
                <a:latin typeface="Times New Roman" panose="02020603050405020304" pitchFamily="18" charset="0"/>
              </a:rPr>
              <a:t>Bubble-sort using pointers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600" dirty="0" err="1">
                <a:latin typeface="Times New Roman" panose="02020603050405020304" pitchFamily="18" charset="0"/>
              </a:rPr>
              <a:t>bubbleSort</a:t>
            </a:r>
            <a:r>
              <a:rPr lang="en-US" altLang="en-US" sz="2600" dirty="0">
                <a:latin typeface="Times New Roman" panose="02020603050405020304" pitchFamily="18" charset="0"/>
              </a:rPr>
              <a:t>() sorts elements in place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600" dirty="0">
                <a:latin typeface="Times New Roman" panose="02020603050405020304" pitchFamily="18" charset="0"/>
              </a:rPr>
              <a:t>Swap() swaps two array elements</a:t>
            </a:r>
          </a:p>
        </p:txBody>
      </p:sp>
    </p:spTree>
    <p:extLst>
      <p:ext uri="{BB962C8B-B14F-4D97-AF65-F5344CB8AC3E}">
        <p14:creationId xmlns:p14="http://schemas.microsoft.com/office/powerpoint/2010/main" val="169365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41EF-B9FE-4F50-8E15-7E0C556D7EFF}" type="datetime1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6E2E-6964-4F16-AC46-7B15EBB4A94A}" type="slidenum">
              <a:rPr lang="en-US" smtClean="0"/>
              <a:t>29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0455" y="415668"/>
            <a:ext cx="9129562" cy="4413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bubbleSort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spc="-1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spc="-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*array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spc="-1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b="1" spc="-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spc="-1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spc="-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size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pass, j;</a:t>
            </a:r>
          </a:p>
          <a:p>
            <a:pPr>
              <a:lnSpc>
                <a:spcPct val="90000"/>
              </a:lnSpc>
            </a:pP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for ( pass = 0; pass &lt; size - 1; pass++ )</a:t>
            </a:r>
          </a:p>
          <a:p>
            <a:pPr>
              <a:lnSpc>
                <a:spcPct val="90000"/>
              </a:lnSpc>
            </a:pP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 j = 0; j &lt; size - 1;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pPr>
              <a:lnSpc>
                <a:spcPct val="90000"/>
              </a:lnSpc>
            </a:pP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array[ j ] &gt; array[ j + 1 ])</a:t>
            </a:r>
          </a:p>
          <a:p>
            <a:pPr>
              <a:lnSpc>
                <a:spcPct val="90000"/>
              </a:lnSpc>
            </a:pP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swap( &amp;array[ j ], &amp;array[ j + 1 ] );</a:t>
            </a:r>
          </a:p>
          <a:p>
            <a:pPr>
              <a:lnSpc>
                <a:spcPct val="90000"/>
              </a:lnSpc>
            </a:pP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sz="2400" spc="-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void swap(</a:t>
            </a:r>
            <a:r>
              <a:rPr lang="en-US" sz="2400" b="1" spc="-1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spc="-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*element1Ptr, </a:t>
            </a:r>
            <a:r>
              <a:rPr lang="en-US" sz="2400" b="1" spc="-1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spc="-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*element2Ptr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hold = *element1Ptr;</a:t>
            </a:r>
          </a:p>
          <a:p>
            <a:pPr>
              <a:lnSpc>
                <a:spcPct val="90000"/>
              </a:lnSpc>
            </a:pP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*element1Ptr = *element2Ptr;</a:t>
            </a:r>
          </a:p>
          <a:p>
            <a:pPr>
              <a:lnSpc>
                <a:spcPct val="90000"/>
              </a:lnSpc>
            </a:pP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*element2Ptr =hold;</a:t>
            </a:r>
          </a:p>
          <a:p>
            <a:pPr>
              <a:lnSpc>
                <a:spcPct val="90000"/>
              </a:lnSpc>
            </a:pP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49"/>
          <p:cNvSpPr>
            <a:spLocks noChangeArrowheads="1"/>
          </p:cNvSpPr>
          <p:nvPr/>
        </p:nvSpPr>
        <p:spPr bwMode="auto">
          <a:xfrm>
            <a:off x="3581400" y="4687906"/>
            <a:ext cx="8160618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lvl1pPr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 dirty="0">
                <a:latin typeface="Courier New" panose="02070309020205020404" pitchFamily="49" charset="0"/>
                <a:cs typeface="Times New Roman" panose="02020603050405020304" pitchFamily="18" charset="0"/>
              </a:rPr>
              <a:t>Data items in original order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Times New Roman" panose="02020603050405020304" pitchFamily="18" charset="0"/>
              </a:rPr>
              <a:t>   2   6   4   8  10  12  89  68  45  37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Times New Roman" panose="02020603050405020304" pitchFamily="18" charset="0"/>
              </a:rPr>
              <a:t>Data items in ascending order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Times New Roman" panose="02020603050405020304" pitchFamily="18" charset="0"/>
              </a:rPr>
              <a:t>   </a:t>
            </a:r>
            <a:r>
              <a:rPr lang="en-US" altLang="en-US" sz="2400" dirty="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2   4   6   8  10  12  37  45  68  89</a:t>
            </a:r>
          </a:p>
        </p:txBody>
      </p:sp>
    </p:spTree>
    <p:extLst>
      <p:ext uri="{BB962C8B-B14F-4D97-AF65-F5344CB8AC3E}">
        <p14:creationId xmlns:p14="http://schemas.microsoft.com/office/powerpoint/2010/main" val="3663985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C27D-E7C7-4F16-897F-F5D77F5E0FC5}" type="datetime1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6E2E-6964-4F16-AC46-7B15EBB4A94A}" type="slidenum">
              <a:rPr lang="en-US" smtClean="0"/>
              <a:t>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0256" y="15512"/>
            <a:ext cx="11941743" cy="682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400" spc="-1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80000"/>
              </a:lnSpc>
            </a:pP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400" spc="-1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80000"/>
              </a:lnSpc>
            </a:pP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2400" spc="-1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global_data</a:t>
            </a: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[]="This is in heap";</a:t>
            </a:r>
          </a:p>
          <a:p>
            <a:pPr>
              <a:lnSpc>
                <a:spcPct val="80000"/>
              </a:lnSpc>
            </a:pPr>
            <a:r>
              <a:rPr lang="en-US" sz="2400" spc="-1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 depth=0;</a:t>
            </a:r>
          </a:p>
          <a:p>
            <a:pPr>
              <a:lnSpc>
                <a:spcPct val="80000"/>
              </a:lnSpc>
            </a:pPr>
            <a:endParaRPr lang="en-US" sz="1050" spc="-12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spc="-1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80000"/>
              </a:lnSpc>
            </a:pP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   char </a:t>
            </a:r>
            <a:r>
              <a:rPr lang="en-US" sz="2400" spc="-1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func_data</a:t>
            </a: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[20];</a:t>
            </a:r>
          </a:p>
          <a:p>
            <a:pPr>
              <a:lnSpc>
                <a:spcPct val="80000"/>
              </a:lnSpc>
            </a:pPr>
            <a:endParaRPr lang="en-US" sz="1100" spc="-12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   if (depth++&gt;5) return;</a:t>
            </a:r>
          </a:p>
          <a:p>
            <a:pPr>
              <a:lnSpc>
                <a:spcPct val="80000"/>
              </a:lnSpc>
            </a:pP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spc="-1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spc="-1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func_data</a:t>
            </a: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, "*#*#*#*#*#*#*#*#");</a:t>
            </a:r>
          </a:p>
          <a:p>
            <a:pPr>
              <a:lnSpc>
                <a:spcPct val="80000"/>
              </a:lnSpc>
            </a:pP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spc="-1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400" spc="-1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func_data</a:t>
            </a: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 (layer %d)@ %p\</a:t>
            </a:r>
            <a:r>
              <a:rPr lang="en-US" sz="2400" spc="-1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n",depth</a:t>
            </a: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,(void *)</a:t>
            </a:r>
            <a:r>
              <a:rPr lang="en-US" sz="2400" spc="-1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func_data</a:t>
            </a: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spc="-1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</a:pP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</a:pPr>
            <a:endParaRPr lang="en-US" sz="1050" spc="-12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main(</a:t>
            </a:r>
            <a:r>
              <a:rPr lang="en-US" sz="2400" spc="-1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spc="-1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, char **</a:t>
            </a:r>
            <a:r>
              <a:rPr lang="en-US" sz="2400" spc="-1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lnSpc>
                <a:spcPct val="80000"/>
              </a:lnSpc>
            </a:pP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   char </a:t>
            </a:r>
            <a:r>
              <a:rPr lang="en-US" sz="2400" spc="-1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main_data</a:t>
            </a: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[20],*</a:t>
            </a:r>
            <a:r>
              <a:rPr lang="en-US" sz="2400" spc="-1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dynamic_alloc_data</a:t>
            </a: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endParaRPr lang="en-US" sz="1100" spc="-12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spc="-1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spc="-1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main_data</a:t>
            </a: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, "#$#$#$#$#$#$#$#$");</a:t>
            </a:r>
          </a:p>
          <a:p>
            <a:pPr>
              <a:lnSpc>
                <a:spcPct val="80000"/>
              </a:lnSpc>
            </a:pP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spc="-1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dynamic_alloc_data</a:t>
            </a: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=(char *)</a:t>
            </a:r>
            <a:r>
              <a:rPr lang="en-US" sz="2400" spc="-1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(50);</a:t>
            </a:r>
          </a:p>
          <a:p>
            <a:pPr>
              <a:lnSpc>
                <a:spcPct val="80000"/>
              </a:lnSpc>
            </a:pP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spc="-1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spc="-1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dynamic_alloc_data</a:t>
            </a: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, "Text in allocated mem. space");</a:t>
            </a:r>
          </a:p>
          <a:p>
            <a:pPr>
              <a:lnSpc>
                <a:spcPct val="80000"/>
              </a:lnSpc>
            </a:pP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spc="-1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("Code: main @ %p, </a:t>
            </a:r>
            <a:r>
              <a:rPr lang="en-US" sz="2400" spc="-1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 @ %p\n", (void *)main,(void *)</a:t>
            </a:r>
            <a:r>
              <a:rPr lang="en-US" sz="2400" spc="-1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spc="-1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400" spc="-1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global_data</a:t>
            </a: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 @ %p\n", (void *)</a:t>
            </a:r>
            <a:r>
              <a:rPr lang="en-US" sz="2400" spc="-1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global_data</a:t>
            </a: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spc="-1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400" spc="-1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dynamic_alloc_data</a:t>
            </a: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 @ %p\n", (void *)</a:t>
            </a:r>
            <a:r>
              <a:rPr lang="en-US" sz="2400" spc="-1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dynamic_alloc_data</a:t>
            </a: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spc="-1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</a:pP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157988" y="0"/>
            <a:ext cx="4921717" cy="1906437"/>
          </a:xfrm>
        </p:spPr>
        <p:txBody>
          <a:bodyPr/>
          <a:lstStyle/>
          <a:p>
            <a:r>
              <a:rPr lang="en-US" dirty="0"/>
              <a:t>Understand memory space with a C </a:t>
            </a:r>
            <a:r>
              <a:rPr lang="en-US" dirty="0" err="1"/>
              <a:t>prog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6060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5" y="98425"/>
            <a:ext cx="11353800" cy="107585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err="1">
                <a:ea typeface="+mj-ea"/>
                <a:cs typeface="+mj-cs"/>
              </a:rPr>
              <a:t>Strtok</a:t>
            </a:r>
            <a:r>
              <a:rPr lang="en-US" dirty="0">
                <a:ea typeface="+mj-ea"/>
                <a:cs typeface="+mj-cs"/>
              </a:rPr>
              <a:t>(): splitting a string into tokens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445370" y="1090529"/>
            <a:ext cx="11576583" cy="533914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latin typeface="Courier"/>
              </a:rPr>
              <a:t>#include &lt;</a:t>
            </a:r>
            <a:r>
              <a:rPr lang="en-US" sz="2400" b="1" dirty="0" err="1">
                <a:latin typeface="Courier"/>
              </a:rPr>
              <a:t>string.h</a:t>
            </a:r>
            <a:r>
              <a:rPr lang="en-US" sz="2400" b="1" dirty="0">
                <a:latin typeface="Courier"/>
              </a:rPr>
              <a:t>&gt;</a:t>
            </a:r>
            <a:endParaRPr lang="en-NZ" altLang="en-US" sz="2400" b="1" dirty="0">
              <a:latin typeface="Courier"/>
            </a:endParaRPr>
          </a:p>
          <a:p>
            <a:pPr marL="0" indent="0">
              <a:buNone/>
            </a:pPr>
            <a:r>
              <a:rPr lang="en-NZ" altLang="en-US" sz="2400" b="1" dirty="0">
                <a:latin typeface="Courier"/>
              </a:rPr>
              <a:t>char * </a:t>
            </a:r>
            <a:r>
              <a:rPr lang="en-NZ" altLang="en-US" sz="2400" b="1" dirty="0" err="1">
                <a:latin typeface="Courier"/>
              </a:rPr>
              <a:t>strtok</a:t>
            </a:r>
            <a:r>
              <a:rPr lang="en-NZ" altLang="en-US" sz="2400" b="1" dirty="0">
                <a:latin typeface="Courier"/>
              </a:rPr>
              <a:t> (char *string, </a:t>
            </a:r>
            <a:r>
              <a:rPr lang="en-NZ" altLang="en-US" sz="2400" b="1" dirty="0" err="1">
                <a:latin typeface="Courier"/>
              </a:rPr>
              <a:t>const</a:t>
            </a:r>
            <a:r>
              <a:rPr lang="en-NZ" altLang="en-US" sz="2400" b="1" dirty="0">
                <a:latin typeface="Courier"/>
              </a:rPr>
              <a:t> char *delimiters)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</a:pPr>
            <a:r>
              <a:rPr lang="en-NZ" altLang="en-US" dirty="0">
                <a:latin typeface="Times New Roman" panose="02020603050405020304" pitchFamily="18" charset="0"/>
              </a:rPr>
              <a:t> A string can be split into tokens by making </a:t>
            </a:r>
            <a:r>
              <a:rPr lang="en-NZ" altLang="en-US" b="1" dirty="0">
                <a:solidFill>
                  <a:srgbClr val="0070C0"/>
                </a:solidFill>
                <a:latin typeface="Times New Roman" panose="02020603050405020304" pitchFamily="18" charset="0"/>
              </a:rPr>
              <a:t>a series of </a:t>
            </a:r>
            <a:r>
              <a:rPr lang="en-NZ" altLang="en-US" b="1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strtok</a:t>
            </a:r>
            <a:r>
              <a:rPr lang="en-NZ" altLang="en-US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calls.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</a:pPr>
            <a:r>
              <a:rPr lang="en-NZ" altLang="en-US" dirty="0">
                <a:latin typeface="Times New Roman" panose="02020603050405020304" pitchFamily="18" charset="0"/>
              </a:rPr>
              <a:t>return a token on each call. 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</a:pPr>
            <a:r>
              <a:rPr lang="en-NZ" altLang="en-US" dirty="0">
                <a:latin typeface="Times New Roman" panose="02020603050405020304" pitchFamily="18" charset="0"/>
              </a:rPr>
              <a:t>The searching begins at the next character after the token previously found.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</a:pPr>
            <a:r>
              <a:rPr lang="en-NZ" altLang="en-US" dirty="0">
                <a:latin typeface="Times New Roman" panose="02020603050405020304" pitchFamily="18" charset="0"/>
              </a:rPr>
              <a:t>Return NULL when no other tokens can be found (string end is reached or string contains only delimiters)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</a:pPr>
            <a:r>
              <a:rPr lang="en-NZ" altLang="en-US" dirty="0">
                <a:latin typeface="Times New Roman" panose="02020603050405020304" pitchFamily="18" charset="0"/>
              </a:rPr>
              <a:t> On the first call, the </a:t>
            </a:r>
            <a:r>
              <a:rPr lang="en-NZ" altLang="en-US" b="1" i="1" dirty="0">
                <a:solidFill>
                  <a:srgbClr val="0070C0"/>
                </a:solidFill>
                <a:latin typeface="Times New Roman" panose="02020603050405020304" pitchFamily="18" charset="0"/>
              </a:rPr>
              <a:t>string</a:t>
            </a:r>
            <a:r>
              <a:rPr lang="en-NZ" altLang="en-US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argument </a:t>
            </a:r>
            <a:r>
              <a:rPr lang="en-NZ" altLang="en-US" dirty="0">
                <a:latin typeface="Times New Roman" panose="02020603050405020304" pitchFamily="18" charset="0"/>
              </a:rPr>
              <a:t>specifies the string to be split up. </a:t>
            </a:r>
            <a:endParaRPr lang="en-NZ" altLang="en-US" b="1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</a:pPr>
            <a:r>
              <a:rPr lang="en-NZ" altLang="en-US" dirty="0">
                <a:latin typeface="Times New Roman" panose="02020603050405020304" pitchFamily="18" charset="0"/>
              </a:rPr>
              <a:t> Subsequent calls, the </a:t>
            </a:r>
            <a:r>
              <a:rPr lang="en-NZ" altLang="en-US" b="1" i="1" dirty="0">
                <a:solidFill>
                  <a:srgbClr val="0070C0"/>
                </a:solidFill>
                <a:latin typeface="Times New Roman" panose="02020603050405020304" pitchFamily="18" charset="0"/>
              </a:rPr>
              <a:t>string</a:t>
            </a:r>
            <a:r>
              <a:rPr lang="en-NZ" altLang="en-US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argument</a:t>
            </a:r>
            <a:r>
              <a:rPr lang="en-NZ" altLang="en-US" dirty="0">
                <a:latin typeface="Times New Roman" panose="02020603050405020304" pitchFamily="18" charset="0"/>
              </a:rPr>
              <a:t> must be </a:t>
            </a:r>
            <a:r>
              <a:rPr lang="en-NZ" altLang="en-US" b="1" dirty="0">
                <a:latin typeface="Times New Roman" panose="02020603050405020304" pitchFamily="18" charset="0"/>
              </a:rPr>
              <a:t>null.</a:t>
            </a:r>
            <a:r>
              <a:rPr lang="en-NZ" altLang="en-US" dirty="0">
                <a:latin typeface="Times New Roman" panose="02020603050405020304" pitchFamily="18" charset="0"/>
              </a:rPr>
              <a:t> </a:t>
            </a:r>
            <a:endParaRPr lang="en-NZ" altLang="en-US" b="1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457200" lvl="1" indent="0">
              <a:lnSpc>
                <a:spcPct val="110000"/>
              </a:lnSpc>
              <a:spcBef>
                <a:spcPts val="0"/>
              </a:spcBef>
            </a:pPr>
            <a:r>
              <a:rPr lang="en-NZ" altLang="en-US" dirty="0">
                <a:latin typeface="Times New Roman" panose="02020603050405020304" pitchFamily="18" charset="0"/>
              </a:rPr>
              <a:t>If it is not NULL, the searching and splitting will restart from the beginning of the string.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</a:pPr>
            <a:r>
              <a:rPr lang="en-NZ" altLang="en-US" dirty="0">
                <a:latin typeface="Times New Roman" panose="02020603050405020304" pitchFamily="18" charset="0"/>
              </a:rPr>
              <a:t> </a:t>
            </a:r>
            <a:r>
              <a:rPr lang="en-NZ" altLang="en-US" i="1" dirty="0">
                <a:latin typeface="Times New Roman" panose="02020603050405020304" pitchFamily="18" charset="0"/>
              </a:rPr>
              <a:t>delimiters</a:t>
            </a:r>
            <a:r>
              <a:rPr lang="en-NZ" altLang="en-US" dirty="0">
                <a:latin typeface="Times New Roman" panose="02020603050405020304" pitchFamily="18" charset="0"/>
              </a:rPr>
              <a:t> specifies a set of delimiters (no need to be same in a series of </a:t>
            </a:r>
            <a:r>
              <a:rPr lang="en-NZ" altLang="en-US" dirty="0" err="1">
                <a:latin typeface="Times New Roman" panose="02020603050405020304" pitchFamily="18" charset="0"/>
              </a:rPr>
              <a:t>strtok</a:t>
            </a:r>
            <a:r>
              <a:rPr lang="en-NZ" altLang="en-US" dirty="0">
                <a:latin typeface="Times New Roman" panose="02020603050405020304" pitchFamily="18" charset="0"/>
              </a:rPr>
              <a:t> calls)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C7854-99F8-4237-8623-5FCD8505980A}" type="datetime1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2B3E-5B1C-48B2-9A53-18B5E92DD36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6801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838200" y="250691"/>
            <a:ext cx="10433786" cy="596906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 spc="-100" dirty="0"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#include &lt;</a:t>
            </a:r>
            <a:r>
              <a:rPr lang="en-US" sz="2400" spc="-100" dirty="0" err="1"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string.h</a:t>
            </a:r>
            <a:r>
              <a:rPr lang="en-US" sz="2400" spc="-100" dirty="0"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 spc="-100" dirty="0"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#include &lt;</a:t>
            </a:r>
            <a:r>
              <a:rPr lang="en-US" sz="2400" spc="-100" dirty="0" err="1"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stdio.h</a:t>
            </a:r>
            <a:r>
              <a:rPr lang="en-US" sz="2400" spc="-100" dirty="0"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 spc="-100" dirty="0" err="1"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int</a:t>
            </a:r>
            <a:r>
              <a:rPr lang="en-US" sz="2400" spc="-100" dirty="0"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 main(){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 spc="-100" dirty="0"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   char address[] =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 spc="-100" dirty="0"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      "tom@www.auckland.ac.nz:/home/tom/fall2020/cs288/";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 spc="-100" dirty="0"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   char delimiter[] = ".@:/";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 spc="-100" dirty="0"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   char *token;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 spc="-100" dirty="0"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   /* get the first part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 spc="-100" dirty="0"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   token = </a:t>
            </a:r>
            <a:r>
              <a:rPr lang="en-US" sz="2400" spc="-100" dirty="0" err="1"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strtok</a:t>
            </a:r>
            <a:r>
              <a:rPr lang="en-US" sz="2400" spc="-100" dirty="0"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(address, delimiter);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 spc="-100" dirty="0"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   /* get the rest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 spc="-100" dirty="0"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   while( token != NULL 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 spc="-100" dirty="0"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      </a:t>
            </a:r>
            <a:r>
              <a:rPr lang="en-US" sz="2400" spc="-100" dirty="0" err="1"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printf</a:t>
            </a:r>
            <a:r>
              <a:rPr lang="en-US" sz="2400" spc="-100" dirty="0"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( "%s\n", token 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 spc="-100" dirty="0"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      token = </a:t>
            </a:r>
            <a:r>
              <a:rPr lang="en-US" sz="2400" spc="-100" dirty="0" err="1"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strtok</a:t>
            </a:r>
            <a:r>
              <a:rPr lang="en-US" sz="2400" spc="-100" dirty="0"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(NULL, delimiter);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 spc="-100" dirty="0"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 spc="-100" dirty="0"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   return(0);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 spc="-100" dirty="0"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FE57D-CF8E-4594-844A-66805712960A}" type="datetime1">
              <a:rPr lang="en-US" smtClean="0"/>
              <a:t>4/6/2021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2B3E-5B1C-48B2-9A53-18B5E92DD36B}" type="slidenum">
              <a:rPr lang="en-US" smtClean="0"/>
              <a:t>31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503343" y="2803438"/>
            <a:ext cx="2034139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tom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www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auckland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ac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nz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home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tom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fall2020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cs288</a:t>
            </a:r>
          </a:p>
        </p:txBody>
      </p:sp>
    </p:spTree>
    <p:extLst>
      <p:ext uri="{BB962C8B-B14F-4D97-AF65-F5344CB8AC3E}">
        <p14:creationId xmlns:p14="http://schemas.microsoft.com/office/powerpoint/2010/main" val="18229156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193676"/>
            <a:ext cx="11010900" cy="787400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Times New Roman" panose="02020603050405020304" pitchFamily="18" charset="0"/>
              </a:rPr>
              <a:t>Function pointers 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409575" y="1062924"/>
            <a:ext cx="8089532" cy="5414878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3200" dirty="0"/>
              <a:t>A function pointer is a pointer that holds the address of a function.</a:t>
            </a:r>
          </a:p>
          <a:p>
            <a:pPr lvl="1" eaLnBrk="1" hangingPunct="1"/>
            <a:r>
              <a:rPr lang="en-US" altLang="en-US" sz="2800" dirty="0"/>
              <a:t>Function name is starting address of the function.</a:t>
            </a:r>
          </a:p>
          <a:p>
            <a:pPr eaLnBrk="1" hangingPunct="1"/>
            <a:r>
              <a:rPr lang="en-US" altLang="en-US" sz="3200" dirty="0"/>
              <a:t>A important and useful feature in C.</a:t>
            </a:r>
          </a:p>
          <a:p>
            <a:pPr lvl="1"/>
            <a:r>
              <a:rPr lang="en-US" altLang="en-US" sz="2800" dirty="0"/>
              <a:t>Your program can dynamically change which function is to be called.</a:t>
            </a:r>
          </a:p>
          <a:p>
            <a:pPr eaLnBrk="1" hangingPunct="1"/>
            <a:r>
              <a:rPr lang="en-US" altLang="en-US" sz="3200" dirty="0"/>
              <a:t>Function pointers can be</a:t>
            </a:r>
            <a:r>
              <a:rPr lang="en-US" altLang="en-US" dirty="0"/>
              <a:t> </a:t>
            </a:r>
          </a:p>
          <a:p>
            <a:pPr lvl="1" eaLnBrk="1" hangingPunct="1"/>
            <a:r>
              <a:rPr lang="en-US" altLang="en-US" sz="2800" dirty="0"/>
              <a:t>Passed to functions</a:t>
            </a:r>
          </a:p>
          <a:p>
            <a:pPr lvl="1" eaLnBrk="1" hangingPunct="1"/>
            <a:r>
              <a:rPr lang="en-US" altLang="en-US" sz="2800" dirty="0"/>
              <a:t>Stored in arrays</a:t>
            </a:r>
          </a:p>
          <a:p>
            <a:pPr lvl="1" eaLnBrk="1" hangingPunct="1"/>
            <a:r>
              <a:rPr lang="en-US" altLang="en-US" sz="2800" dirty="0"/>
              <a:t>Assigned to other function pointers</a:t>
            </a:r>
            <a:endParaRPr lang="en-US" altLang="en-US" sz="2000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sz="3200" dirty="0"/>
              <a:t>Declare a function pointer</a:t>
            </a:r>
          </a:p>
          <a:p>
            <a:pPr lvl="1"/>
            <a:r>
              <a:rPr lang="en-US" altLang="en-US" sz="2800" dirty="0"/>
              <a:t>Similar to declaring a function</a:t>
            </a:r>
          </a:p>
          <a:p>
            <a:pPr lvl="1"/>
            <a:r>
              <a:rPr lang="en-US" altLang="en-US" sz="2800" dirty="0" err="1"/>
              <a:t>var</a:t>
            </a:r>
            <a:r>
              <a:rPr lang="en-US" altLang="en-US" sz="2800" dirty="0"/>
              <a:t> name and * in ()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D940-4E92-4E56-9D67-240FD0CEEC06}" type="datetime1">
              <a:rPr lang="en-US" smtClean="0"/>
              <a:t>4/6/2021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2B3E-5B1C-48B2-9A53-18B5E92DD36B}" type="slidenum">
              <a:rPr lang="en-US" smtClean="0"/>
              <a:t>32</a:t>
            </a:fld>
            <a:endParaRPr lang="en-US"/>
          </a:p>
        </p:txBody>
      </p:sp>
      <p:pic>
        <p:nvPicPr>
          <p:cNvPr id="7170" name="Picture 2" descr="https://learning.oreilly.com/library/view/understanding-and-using/9781449344535/figs/uucp_030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599" y="735665"/>
            <a:ext cx="3295851" cy="2850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006164" y="4048026"/>
            <a:ext cx="6185836" cy="249299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600" spc="-60" dirty="0" err="1"/>
              <a:t>int</a:t>
            </a:r>
            <a:r>
              <a:rPr lang="en-US" sz="2600" spc="-60" dirty="0"/>
              <a:t> (*f1)(double);       //Passed a double and</a:t>
            </a:r>
          </a:p>
          <a:p>
            <a:r>
              <a:rPr lang="en-US" sz="2600" spc="-60" dirty="0"/>
              <a:t>                                      // returns an </a:t>
            </a:r>
            <a:r>
              <a:rPr lang="en-US" sz="2600" spc="-60" dirty="0" err="1"/>
              <a:t>int</a:t>
            </a:r>
            <a:endParaRPr lang="en-US" sz="2600" spc="-60" dirty="0"/>
          </a:p>
          <a:p>
            <a:r>
              <a:rPr lang="en-US" sz="2600" spc="-60" dirty="0"/>
              <a:t>void (*f2)(char*);       // Passed a pointer to char</a:t>
            </a:r>
          </a:p>
          <a:p>
            <a:r>
              <a:rPr lang="en-US" sz="2600" spc="-60" dirty="0"/>
              <a:t>                                        // and  returns void</a:t>
            </a:r>
          </a:p>
          <a:p>
            <a:r>
              <a:rPr lang="en-US" sz="2600" spc="-60" dirty="0"/>
              <a:t>double* (*f3)(</a:t>
            </a:r>
            <a:r>
              <a:rPr lang="en-US" sz="2600" spc="-60" dirty="0" err="1"/>
              <a:t>int</a:t>
            </a:r>
            <a:r>
              <a:rPr lang="en-US" sz="2600" spc="-60" dirty="0"/>
              <a:t>, </a:t>
            </a:r>
            <a:r>
              <a:rPr lang="en-US" sz="2600" spc="-60" dirty="0" err="1"/>
              <a:t>int</a:t>
            </a:r>
            <a:r>
              <a:rPr lang="en-US" sz="2600" spc="-60" dirty="0"/>
              <a:t>);  // Passed two integers</a:t>
            </a:r>
          </a:p>
          <a:p>
            <a:r>
              <a:rPr lang="en-US" sz="2600" spc="-60" dirty="0"/>
              <a:t>                             //returns a pointer to a double</a:t>
            </a:r>
          </a:p>
        </p:txBody>
      </p:sp>
    </p:spTree>
    <p:extLst>
      <p:ext uri="{BB962C8B-B14F-4D97-AF65-F5344CB8AC3E}">
        <p14:creationId xmlns:p14="http://schemas.microsoft.com/office/powerpoint/2010/main" val="25407088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81777"/>
          </a:xfrm>
        </p:spPr>
        <p:txBody>
          <a:bodyPr/>
          <a:lstStyle/>
          <a:p>
            <a:r>
              <a:rPr lang="en-US" dirty="0"/>
              <a:t>Some examples for function pointers.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1777"/>
            <a:ext cx="10515600" cy="1337911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*f4();    // a function returns </a:t>
            </a:r>
            <a:r>
              <a:rPr lang="en-US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(*f5)();  // a function pointer returns </a:t>
            </a:r>
            <a:r>
              <a:rPr lang="en-US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spc="-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* (*f6)();  // a function pointer returns </a:t>
            </a:r>
            <a:r>
              <a:rPr lang="en-US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3CCB-4BB7-478D-9BAC-312590536D59}" type="datetime1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6E2E-6964-4F16-AC46-7B15EBB4A94A}" type="slidenum">
              <a:rPr lang="en-US" smtClean="0"/>
              <a:t>33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200" y="2557822"/>
            <a:ext cx="9850774" cy="398109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90000"/>
              </a:lnSpc>
            </a:pPr>
            <a:r>
              <a:rPr lang="en-US" sz="2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(*fptr1)(</a:t>
            </a:r>
            <a:r>
              <a:rPr lang="en-US" sz="2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square(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main(){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n = 5;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fptr1 = 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("%d squared is %d\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fptr1(n)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200093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9851"/>
            <a:ext cx="12192000" cy="920749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Passing function pointers (using </a:t>
            </a:r>
            <a:r>
              <a:rPr lang="en-US" altLang="en-US" dirty="0" err="1"/>
              <a:t>bubblesort</a:t>
            </a:r>
            <a:r>
              <a:rPr lang="en-US" altLang="en-US" dirty="0"/>
              <a:t> as an example)</a:t>
            </a:r>
            <a:endParaRPr lang="en-US" altLang="en-US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523874" y="990600"/>
            <a:ext cx="11668125" cy="5410200"/>
          </a:xfrm>
        </p:spPr>
        <p:txBody>
          <a:bodyPr>
            <a:noAutofit/>
          </a:bodyPr>
          <a:lstStyle/>
          <a:p>
            <a:r>
              <a:rPr lang="en-US" altLang="en-US" sz="3200" dirty="0">
                <a:latin typeface="Times New Roman" panose="02020603050405020304" pitchFamily="18" charset="0"/>
              </a:rPr>
              <a:t>Function </a:t>
            </a:r>
            <a:r>
              <a:rPr lang="en-US" altLang="en-US" sz="3200" b="1" dirty="0">
                <a:latin typeface="Courier New" panose="02070309020205020404" pitchFamily="49" charset="0"/>
              </a:rPr>
              <a:t>bubble</a:t>
            </a:r>
            <a:r>
              <a:rPr lang="en-US" altLang="en-US" sz="3200" dirty="0">
                <a:latin typeface="Times New Roman" panose="02020603050405020304" pitchFamily="18" charset="0"/>
              </a:rPr>
              <a:t> takes a function pointer pointing to a helper function</a:t>
            </a:r>
          </a:p>
          <a:p>
            <a:pPr lvl="1"/>
            <a:r>
              <a:rPr lang="en-US" altLang="en-US" sz="2800" b="1" dirty="0">
                <a:latin typeface="Courier New" panose="02070309020205020404" pitchFamily="49" charset="0"/>
              </a:rPr>
              <a:t>bubble</a:t>
            </a:r>
            <a:r>
              <a:rPr lang="en-US" altLang="en-US" sz="2800" dirty="0">
                <a:latin typeface="Times New Roman" panose="02020603050405020304" pitchFamily="18" charset="0"/>
              </a:rPr>
              <a:t> calls this helper function, which determines ascending or descending sorting</a:t>
            </a:r>
          </a:p>
          <a:p>
            <a:r>
              <a:rPr lang="en-US" altLang="en-US" sz="3200" dirty="0">
                <a:latin typeface="Times New Roman" panose="02020603050405020304" pitchFamily="18" charset="0"/>
              </a:rPr>
              <a:t>The argument in </a:t>
            </a:r>
            <a:r>
              <a:rPr lang="en-US" altLang="en-US" sz="3200" b="1" dirty="0">
                <a:latin typeface="Courier New" panose="02070309020205020404" pitchFamily="49" charset="0"/>
              </a:rPr>
              <a:t>bubble</a:t>
            </a:r>
            <a:r>
              <a:rPr lang="en-US" altLang="en-US" sz="3200" dirty="0">
                <a:latin typeface="Times New Roman" panose="02020603050405020304" pitchFamily="18" charset="0"/>
              </a:rPr>
              <a:t> for the function pointer:</a:t>
            </a:r>
          </a:p>
          <a:p>
            <a:pPr lvl="1">
              <a:buFontTx/>
              <a:buNone/>
            </a:pPr>
            <a:r>
              <a:rPr lang="en-US" altLang="en-US" sz="2800" b="1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en-US" sz="28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 ( *compare )( </a:t>
            </a:r>
            <a:r>
              <a:rPr lang="en-US" altLang="en-US" sz="2800" b="1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en-US" sz="28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, </a:t>
            </a:r>
            <a:r>
              <a:rPr lang="en-US" altLang="en-US" sz="2800" b="1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en-US" sz="28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 )</a:t>
            </a:r>
            <a:endParaRPr lang="en-US" altLang="en-US" sz="2800" b="1" dirty="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tells </a:t>
            </a:r>
            <a:r>
              <a:rPr lang="en-US" altLang="en-US" sz="2800" b="1" dirty="0" err="1">
                <a:latin typeface="Courier New" panose="02070309020205020404" pitchFamily="49" charset="0"/>
              </a:rPr>
              <a:t>bubblesort</a:t>
            </a:r>
            <a:r>
              <a:rPr lang="en-US" altLang="en-US" sz="2800" dirty="0">
                <a:latin typeface="Times New Roman" panose="02020603050405020304" pitchFamily="18" charset="0"/>
              </a:rPr>
              <a:t> to expect a pointer to a function that takes two </a:t>
            </a:r>
            <a:r>
              <a:rPr lang="en-US" altLang="en-US" sz="2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800" dirty="0" err="1">
                <a:latin typeface="Times New Roman" panose="02020603050405020304" pitchFamily="18" charset="0"/>
              </a:rPr>
              <a:t>s</a:t>
            </a:r>
            <a:r>
              <a:rPr lang="en-US" altLang="en-US" sz="2800" dirty="0">
                <a:latin typeface="Times New Roman" panose="02020603050405020304" pitchFamily="18" charset="0"/>
              </a:rPr>
              <a:t> and returns an </a:t>
            </a:r>
            <a:r>
              <a:rPr lang="en-US" altLang="en-US" sz="2800" b="1" dirty="0">
                <a:latin typeface="Courier New" panose="02070309020205020404" pitchFamily="49" charset="0"/>
              </a:rPr>
              <a:t>int</a:t>
            </a:r>
            <a:r>
              <a:rPr lang="en-US" altLang="en-US" sz="2800" dirty="0">
                <a:latin typeface="Times New Roman" panose="02020603050405020304" pitchFamily="18" charset="0"/>
              </a:rPr>
              <a:t>.</a:t>
            </a:r>
          </a:p>
          <a:p>
            <a:r>
              <a:rPr lang="en-US" altLang="en-US" sz="3200" dirty="0">
                <a:latin typeface="Times New Roman" panose="02020603050405020304" pitchFamily="18" charset="0"/>
              </a:rPr>
              <a:t>  If the parentheses were left out: 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*compare( 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),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to declares a function that receives two integers and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a pointer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    </a:t>
            </a:r>
            <a:r>
              <a:rPr lang="en-US" altLang="en-US" sz="2800" b="1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endParaRPr lang="en-US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0D18-458E-4ECE-8C04-D2A24259809D}" type="datetime1">
              <a:rPr lang="en-US" smtClean="0"/>
              <a:t>4/6/2021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2B3E-5B1C-48B2-9A53-18B5E92DD36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0534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A7BB-DA9E-47A0-88D5-82994215F9CE}" type="datetime1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6E2E-6964-4F16-AC46-7B15EBB4A94A}" type="slidenum">
              <a:rPr lang="en-US" smtClean="0"/>
              <a:t>35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22695" y="330674"/>
            <a:ext cx="11116377" cy="6200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SIZE 10</a:t>
            </a:r>
          </a:p>
          <a:p>
            <a:pPr>
              <a:lnSpc>
                <a:spcPct val="90000"/>
              </a:lnSpc>
            </a:pP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ascending(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b ){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b &lt; a;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descending(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b ){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b &gt; a;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void swap(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*element1Ptr,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*element2Ptr){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temp = *element1Ptr;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*element1Ptr = *element2Ptr;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*element2Ptr = temp;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void bubble(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work[],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size, </a:t>
            </a:r>
            <a:r>
              <a:rPr lang="en-US" sz="21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(*compare)(</a:t>
            </a:r>
            <a:r>
              <a:rPr lang="en-US" sz="21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1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pass, count;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for ( pass = 1; pass &lt; size; pass++)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 count = 0; count &lt; size - 1; count++ )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</a:t>
            </a:r>
            <a:r>
              <a:rPr lang="en-US" sz="2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(*compare)(work[count], work[count+1])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swap( &amp;work[count], &amp;work[count+1] );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9804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6474D-037E-4BAF-A855-6E76FC10A873}" type="datetime1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6E2E-6964-4F16-AC46-7B15EBB4A94A}" type="slidenum">
              <a:rPr lang="en-US" smtClean="0"/>
              <a:t>36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199" y="81846"/>
            <a:ext cx="10702491" cy="6499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order, counter,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a[ SIZE ] = { 2, 6, 4, 8, 10, 12, 89, 68, 45, 37 };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 "Enter 1 to sort in ascending order, \n"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"Enter 2 to sort in descending order: ");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 "%d", &amp;order );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 "\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nData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items in original order \n" );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for ( counter = 0; counter &lt; SIZE; counter++)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 "%5d", a[ counter ] );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if ( order == 1 ){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bubble( a, SIZE, </a:t>
            </a:r>
            <a:r>
              <a:rPr lang="en-US" sz="2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ascending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 "\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nData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items in ascending order\n" );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else{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bubble( a, SIZE, </a:t>
            </a:r>
            <a:r>
              <a:rPr lang="en-US" sz="2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descending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 "\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nData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items in descending order\n" );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endParaRPr lang="en-US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for ( counter = 0; counter &lt; SIZE; counter++)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 "%5d", a[ counter ] );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 "\n" );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26727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1033" y="1470026"/>
            <a:ext cx="10769934" cy="2852737"/>
          </a:xfrm>
        </p:spPr>
        <p:txBody>
          <a:bodyPr/>
          <a:lstStyle/>
          <a:p>
            <a:r>
              <a:rPr lang="en-US" dirty="0"/>
              <a:t>Pointer to pointer and (dynamic) multidimensional arrays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Pointer to pointer, array of pointers and dynamic multi-dimensional arrays, parsing command-line arguments and environment variables, </a:t>
            </a:r>
          </a:p>
          <a:p>
            <a:r>
              <a:rPr lang="en-US" altLang="en-US" sz="2800" dirty="0"/>
              <a:t>function pointers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1004C-7D3D-400D-8A11-BB9EE19ED4C7}" type="datetime1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6E2E-6964-4F16-AC46-7B15EBB4A94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883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59" y="28244"/>
            <a:ext cx="11502189" cy="722528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cs typeface="Times New Roman" panose="02020603050405020304" pitchFamily="18" charset="0"/>
              </a:rPr>
              <a:t>Pointer to pointer: memory address of pointer variable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0A97-D091-486D-B9AF-6715BBC30C46}" type="datetime1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6E2E-6964-4F16-AC46-7B15EBB4A94A}" type="slidenum">
              <a:rPr lang="en-US" smtClean="0"/>
              <a:t>38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36883" y="640108"/>
            <a:ext cx="946163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main () {</a:t>
            </a:r>
          </a:p>
          <a:p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*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int  </a:t>
            </a:r>
            <a:r>
              <a:rPr lang="en-US" sz="2400" b="1" spc="-1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sz="2400" b="1" spc="-1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pptr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spc="-1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2400" b="1" spc="-1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2400" spc="-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("Value of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%d\n",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("Value available at *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%d\n", *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("Value available at **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pptr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%d\n", </a:t>
            </a:r>
            <a:r>
              <a:rPr lang="en-US" sz="2400" b="1" spc="-1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sz="2400" b="1" spc="-1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pptr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0;</a:t>
            </a:r>
          </a:p>
          <a:p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154887" y="1463038"/>
            <a:ext cx="4817168" cy="523222"/>
            <a:chOff x="5515277" y="1463038"/>
            <a:chExt cx="4817168" cy="523222"/>
          </a:xfrm>
        </p:grpSpPr>
        <p:sp>
          <p:nvSpPr>
            <p:cNvPr id="9" name="TextBox 8"/>
            <p:cNvSpPr txBox="1"/>
            <p:nvPr/>
          </p:nvSpPr>
          <p:spPr>
            <a:xfrm>
              <a:off x="5515277" y="1463040"/>
              <a:ext cx="1280160" cy="52322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0x3010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513320" y="1463039"/>
              <a:ext cx="1280160" cy="52322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tailEnd w="lg" len="lg"/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0x300C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511363" y="1463038"/>
              <a:ext cx="821082" cy="52322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1</a:t>
              </a:r>
              <a:endParaRPr lang="en-US" dirty="0"/>
            </a:p>
          </p:txBody>
        </p:sp>
        <p:cxnSp>
          <p:nvCxnSpPr>
            <p:cNvPr id="13" name="Straight Arrow Connector 12"/>
            <p:cNvCxnSpPr>
              <a:stCxn id="9" idx="3"/>
              <a:endCxn id="11" idx="1"/>
            </p:cNvCxnSpPr>
            <p:nvPr/>
          </p:nvCxnSpPr>
          <p:spPr>
            <a:xfrm flipV="1">
              <a:off x="6795437" y="1724649"/>
              <a:ext cx="717883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1" idx="3"/>
              <a:endCxn id="12" idx="1"/>
            </p:cNvCxnSpPr>
            <p:nvPr/>
          </p:nvCxnSpPr>
          <p:spPr>
            <a:xfrm flipV="1">
              <a:off x="8793480" y="1724648"/>
              <a:ext cx="717883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10607046" y="819955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0x300C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539112" y="819955"/>
            <a:ext cx="12538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0x3010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471178" y="819955"/>
            <a:ext cx="12538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0x3018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170223" y="1992434"/>
            <a:ext cx="7809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var</a:t>
            </a:r>
            <a:r>
              <a:rPr lang="en-US" sz="2800" dirty="0"/>
              <a:t> </a:t>
            </a:r>
          </a:p>
          <a:p>
            <a:r>
              <a:rPr lang="en-US" sz="2800" dirty="0"/>
              <a:t>(4B)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445693" y="2010084"/>
            <a:ext cx="7809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ptr</a:t>
            </a:r>
            <a:r>
              <a:rPr lang="en-US" sz="2800" dirty="0"/>
              <a:t> </a:t>
            </a:r>
          </a:p>
          <a:p>
            <a:r>
              <a:rPr lang="en-US" sz="2800" dirty="0"/>
              <a:t>(8B)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66984" y="2004880"/>
            <a:ext cx="8883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pptr</a:t>
            </a:r>
            <a:r>
              <a:rPr lang="en-US" sz="2800" dirty="0"/>
              <a:t> </a:t>
            </a:r>
          </a:p>
          <a:p>
            <a:r>
              <a:rPr lang="en-US" sz="2800" dirty="0"/>
              <a:t>(8B)</a:t>
            </a:r>
          </a:p>
        </p:txBody>
      </p:sp>
      <p:sp>
        <p:nvSpPr>
          <p:cNvPr id="27" name="Content Placeholder 22"/>
          <p:cNvSpPr>
            <a:spLocks noGrp="1"/>
          </p:cNvSpPr>
          <p:nvPr>
            <p:ph idx="1"/>
          </p:nvPr>
        </p:nvSpPr>
        <p:spPr>
          <a:xfrm>
            <a:off x="6154068" y="4160581"/>
            <a:ext cx="5713880" cy="2218788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600" dirty="0"/>
              <a:t>Defined using ** (2nd * denotes that it is a pointer; 1st * denotes that the data pointed by it is pointer).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600" dirty="0"/>
              <a:t>Saves the address of a pointer variable.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600" dirty="0"/>
              <a:t>Dereferenced using **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42763" y="4998640"/>
            <a:ext cx="4899258" cy="11541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3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Value of </a:t>
            </a:r>
            <a:r>
              <a:rPr lang="en-US" sz="23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3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sz="23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Value available at *</a:t>
            </a:r>
            <a:r>
              <a:rPr lang="en-US" sz="23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3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sz="23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Value available at **</a:t>
            </a:r>
            <a:r>
              <a:rPr lang="en-US" sz="23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pptr</a:t>
            </a:r>
            <a:r>
              <a:rPr lang="en-US" sz="23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7683987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768" y="0"/>
            <a:ext cx="10923872" cy="1001661"/>
          </a:xfrm>
        </p:spPr>
        <p:txBody>
          <a:bodyPr>
            <a:normAutofit/>
          </a:bodyPr>
          <a:lstStyle/>
          <a:p>
            <a:r>
              <a:rPr lang="en-US" dirty="0"/>
              <a:t>Pointer vs. pointer to 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767" y="1001662"/>
            <a:ext cx="11146055" cy="5283636"/>
          </a:xfrm>
        </p:spPr>
        <p:txBody>
          <a:bodyPr>
            <a:normAutofit/>
          </a:bodyPr>
          <a:lstStyle/>
          <a:p>
            <a:r>
              <a:rPr lang="en-US" sz="3200" dirty="0"/>
              <a:t>A pointer to pointer is also a pointer</a:t>
            </a:r>
            <a:endParaRPr lang="en-US" dirty="0"/>
          </a:p>
          <a:p>
            <a:pPr lvl="1"/>
            <a:r>
              <a:rPr lang="en-US" sz="2800" dirty="0"/>
              <a:t>A pointer to pointer (e.g., </a:t>
            </a:r>
            <a:r>
              <a:rPr lang="en-US" sz="2800" dirty="0" err="1"/>
              <a:t>pptr</a:t>
            </a:r>
            <a:r>
              <a:rPr lang="en-US" sz="2800" dirty="0"/>
              <a:t>) saves a memory address, as a normal pointer (e.g., </a:t>
            </a:r>
            <a:r>
              <a:rPr lang="en-US" sz="2800" dirty="0" err="1"/>
              <a:t>ptr</a:t>
            </a:r>
            <a:r>
              <a:rPr lang="en-US" sz="2800" dirty="0"/>
              <a:t>) does.</a:t>
            </a:r>
          </a:p>
          <a:p>
            <a:r>
              <a:rPr lang="en-US" sz="3200" dirty="0"/>
              <a:t>Different types determine different ways to interpret the data (1s and 0s).</a:t>
            </a:r>
          </a:p>
          <a:p>
            <a:pPr lvl="1"/>
            <a:r>
              <a:rPr lang="en-US" sz="2800" dirty="0"/>
              <a:t>e.g., *</a:t>
            </a:r>
            <a:r>
              <a:rPr lang="en-US" sz="2800" dirty="0" err="1"/>
              <a:t>pptr</a:t>
            </a:r>
            <a:r>
              <a:rPr lang="en-US" sz="2800" dirty="0"/>
              <a:t> and *</a:t>
            </a:r>
            <a:r>
              <a:rPr lang="en-US" sz="2800" dirty="0" err="1"/>
              <a:t>ptr</a:t>
            </a:r>
            <a:r>
              <a:rPr lang="en-US" sz="2800" dirty="0"/>
              <a:t> are interpreted differently.</a:t>
            </a:r>
          </a:p>
          <a:p>
            <a:pPr lvl="1"/>
            <a:r>
              <a:rPr lang="en-US" sz="2800" dirty="0"/>
              <a:t>Type of *</a:t>
            </a:r>
            <a:r>
              <a:rPr lang="en-US" sz="2800" dirty="0" err="1"/>
              <a:t>pptr</a:t>
            </a:r>
            <a:r>
              <a:rPr lang="en-US" sz="2800" dirty="0"/>
              <a:t> is </a:t>
            </a:r>
            <a:r>
              <a:rPr lang="en-US" sz="2800" dirty="0" err="1"/>
              <a:t>int</a:t>
            </a:r>
            <a:r>
              <a:rPr lang="en-US" sz="2800" dirty="0"/>
              <a:t> *, it is an "alias" of </a:t>
            </a:r>
            <a:r>
              <a:rPr lang="en-US" sz="2800" dirty="0" err="1"/>
              <a:t>ptr</a:t>
            </a:r>
            <a:r>
              <a:rPr lang="en-US" sz="2800" dirty="0"/>
              <a:t>.</a:t>
            </a:r>
          </a:p>
          <a:p>
            <a:pPr lvl="1"/>
            <a:r>
              <a:rPr lang="en-US" sz="2800" dirty="0"/>
              <a:t>Type of *</a:t>
            </a:r>
            <a:r>
              <a:rPr lang="en-US" sz="2800" dirty="0" err="1"/>
              <a:t>ptr</a:t>
            </a:r>
            <a:r>
              <a:rPr lang="en-US" sz="2800" dirty="0"/>
              <a:t> is </a:t>
            </a:r>
            <a:r>
              <a:rPr lang="en-US" sz="2800" dirty="0" err="1"/>
              <a:t>int</a:t>
            </a:r>
            <a:r>
              <a:rPr lang="en-US" sz="2800" dirty="0"/>
              <a:t>, it is an "alias" of var.</a:t>
            </a:r>
          </a:p>
          <a:p>
            <a:pPr lvl="1"/>
            <a:r>
              <a:rPr lang="en-US" sz="2800" dirty="0"/>
              <a:t>Type of **</a:t>
            </a:r>
            <a:r>
              <a:rPr lang="en-US" sz="2800" dirty="0" err="1"/>
              <a:t>pptr</a:t>
            </a:r>
            <a:r>
              <a:rPr lang="en-US" sz="2800" dirty="0"/>
              <a:t> also </a:t>
            </a:r>
            <a:r>
              <a:rPr lang="en-US" sz="2800" dirty="0" err="1"/>
              <a:t>int</a:t>
            </a:r>
            <a:r>
              <a:rPr lang="en-US" sz="2800" dirty="0"/>
              <a:t>, it is an "alias" of var.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AC70B-E455-4E46-B2A4-5D6D465393FF}" type="datetime1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6E2E-6964-4F16-AC46-7B15EBB4A94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73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259247"/>
            <a:ext cx="10515600" cy="943911"/>
          </a:xfrm>
        </p:spPr>
        <p:txBody>
          <a:bodyPr/>
          <a:lstStyle/>
          <a:p>
            <a:r>
              <a:rPr lang="en-US" dirty="0"/>
              <a:t>Execution results: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A2FE-B1A8-46BC-93DE-4B73B76A0C23}" type="datetime1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6E2E-6964-4F16-AC46-7B15EBB4A94A}" type="slidenum">
              <a:rPr lang="en-US" smtClean="0"/>
              <a:t>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3149" y="1337911"/>
            <a:ext cx="1192570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Code: main @ 0x55a2c31d5788, </a:t>
            </a:r>
            <a:r>
              <a:rPr lang="en-US" sz="32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32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@ 0x55a2c31d56fa</a:t>
            </a:r>
          </a:p>
          <a:p>
            <a:r>
              <a:rPr lang="en-US" sz="32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global_data</a:t>
            </a:r>
            <a:r>
              <a:rPr lang="en-US" sz="32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@ 0x55a2c33d6010</a:t>
            </a:r>
          </a:p>
          <a:p>
            <a:r>
              <a:rPr lang="en-US" sz="32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dynamic_alloc_data</a:t>
            </a:r>
            <a:r>
              <a:rPr lang="en-US" sz="32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@ 0x55a2c3eb9260</a:t>
            </a:r>
          </a:p>
          <a:p>
            <a:r>
              <a:rPr lang="en-US" sz="32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func_data</a:t>
            </a:r>
            <a:r>
              <a:rPr lang="en-US" sz="32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(layer 1)@ 0x7ffc08380bd0</a:t>
            </a:r>
          </a:p>
          <a:p>
            <a:r>
              <a:rPr lang="en-US" sz="32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func_data</a:t>
            </a:r>
            <a:r>
              <a:rPr lang="en-US" sz="32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(layer 2)@ 0x7ffc08380ba0</a:t>
            </a:r>
          </a:p>
          <a:p>
            <a:r>
              <a:rPr lang="en-US" sz="32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func_data</a:t>
            </a:r>
            <a:r>
              <a:rPr lang="en-US" sz="32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(layer 3)@ 0x7ffc08380b70</a:t>
            </a:r>
          </a:p>
          <a:p>
            <a:r>
              <a:rPr lang="en-US" sz="32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func_data</a:t>
            </a:r>
            <a:r>
              <a:rPr lang="en-US" sz="32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(layer 4)@ 0x7ffc08380b40</a:t>
            </a:r>
          </a:p>
          <a:p>
            <a:r>
              <a:rPr lang="en-US" sz="32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func_data</a:t>
            </a:r>
            <a:r>
              <a:rPr lang="en-US" sz="32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(layer 5)@ 0x7ffc08380b10</a:t>
            </a:r>
          </a:p>
          <a:p>
            <a:r>
              <a:rPr lang="en-US" sz="32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func_data</a:t>
            </a:r>
            <a:r>
              <a:rPr lang="en-US" sz="32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(layer 6)@ 0x7ffc08380ae0</a:t>
            </a:r>
          </a:p>
        </p:txBody>
      </p:sp>
      <p:sp>
        <p:nvSpPr>
          <p:cNvPr id="13" name="Rectangular Callout 12"/>
          <p:cNvSpPr/>
          <p:nvPr/>
        </p:nvSpPr>
        <p:spPr>
          <a:xfrm>
            <a:off x="8153400" y="259247"/>
            <a:ext cx="2492141" cy="664778"/>
          </a:xfrm>
          <a:prstGeom prst="wedgeRectCallout">
            <a:avLst>
              <a:gd name="adj1" fmla="val -40144"/>
              <a:gd name="adj2" fmla="val 1204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Instructions</a:t>
            </a:r>
          </a:p>
        </p:txBody>
      </p:sp>
      <p:sp>
        <p:nvSpPr>
          <p:cNvPr id="14" name="Rectangular Callout 13"/>
          <p:cNvSpPr/>
          <p:nvPr/>
        </p:nvSpPr>
        <p:spPr>
          <a:xfrm>
            <a:off x="9172074" y="1951688"/>
            <a:ext cx="2492141" cy="1730944"/>
          </a:xfrm>
          <a:prstGeom prst="wedgeRectCallout">
            <a:avLst>
              <a:gd name="adj1" fmla="val -88037"/>
              <a:gd name="adj2" fmla="val -226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Heap growing from low mem address to high mem address</a:t>
            </a:r>
          </a:p>
        </p:txBody>
      </p:sp>
      <p:sp>
        <p:nvSpPr>
          <p:cNvPr id="15" name="Rectangular Callout 14"/>
          <p:cNvSpPr/>
          <p:nvPr/>
        </p:nvSpPr>
        <p:spPr>
          <a:xfrm>
            <a:off x="9303217" y="4081249"/>
            <a:ext cx="2492141" cy="1861520"/>
          </a:xfrm>
          <a:prstGeom prst="wedgeRectCallout">
            <a:avLst>
              <a:gd name="adj1" fmla="val -94217"/>
              <a:gd name="adj2" fmla="val -274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Stack growing from high mem address to low mem address</a:t>
            </a:r>
          </a:p>
        </p:txBody>
      </p:sp>
    </p:spTree>
    <p:extLst>
      <p:ext uri="{BB962C8B-B14F-4D97-AF65-F5344CB8AC3E}">
        <p14:creationId xmlns:p14="http://schemas.microsoft.com/office/powerpoint/2010/main" val="4135261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58666" y="19108"/>
            <a:ext cx="10515600" cy="818640"/>
          </a:xfrm>
        </p:spPr>
        <p:txBody>
          <a:bodyPr/>
          <a:lstStyle/>
          <a:p>
            <a:r>
              <a:rPr lang="en-US" dirty="0"/>
              <a:t>A "weird" program.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E0467-358A-457B-8E52-A69E7B00840B}" type="datetime1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6E2E-6964-4F16-AC46-7B15EBB4A94A}" type="slidenum">
              <a:rPr lang="en-US" smtClean="0"/>
              <a:t>40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8666" y="779504"/>
            <a:ext cx="1107466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main () {</a:t>
            </a:r>
          </a:p>
          <a:p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*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spc="-1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sz="2400" b="1" spc="-1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pptr</a:t>
            </a:r>
            <a:r>
              <a:rPr lang="en-US" sz="2400" b="1" spc="-1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spc="-1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2400" b="1" spc="-1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2400" spc="-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("Value of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%d\n",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("Value available at *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%d\n", *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("Value available at *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pptr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%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\n", </a:t>
            </a:r>
            <a:r>
              <a:rPr lang="en-US" sz="2400" b="1" spc="-1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400" b="1" spc="-1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spc="-1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spc="-1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</a:t>
            </a:r>
            <a:r>
              <a:rPr lang="en-US" sz="2400" b="1" spc="-1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pptr</a:t>
            </a:r>
            <a:r>
              <a:rPr lang="en-US" sz="2400" b="1" spc="-1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0;</a:t>
            </a:r>
          </a:p>
          <a:p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93019" y="5202188"/>
            <a:ext cx="4899258" cy="11541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3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Value of </a:t>
            </a:r>
            <a:r>
              <a:rPr lang="en-US" sz="23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3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sz="23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Value available at *</a:t>
            </a:r>
            <a:r>
              <a:rPr lang="en-US" sz="23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3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sz="23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Value available at *</a:t>
            </a:r>
            <a:r>
              <a:rPr lang="en-US" sz="23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pptr</a:t>
            </a:r>
            <a:r>
              <a:rPr lang="en-US" sz="23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816466" y="511804"/>
            <a:ext cx="6112043" cy="147732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3000" b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program is only for help you understand pointer to pointer. It is not a good way to use pointers to pointer. </a:t>
            </a:r>
          </a:p>
        </p:txBody>
      </p:sp>
    </p:spTree>
    <p:extLst>
      <p:ext uri="{BB962C8B-B14F-4D97-AF65-F5344CB8AC3E}">
        <p14:creationId xmlns:p14="http://schemas.microsoft.com/office/powerpoint/2010/main" val="8331908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711" y="0"/>
            <a:ext cx="11169354" cy="750771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cs typeface="Times New Roman" panose="02020603050405020304" pitchFamily="18" charset="0"/>
              </a:rPr>
              <a:t>Array of pointers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DDE6-2F73-4AE8-AEE3-4F6FD835462A}" type="datetime1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6E2E-6964-4F16-AC46-7B15EBB4A94A}" type="slidenum">
              <a:rPr lang="en-US" smtClean="0"/>
              <a:t>41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1711" y="750771"/>
            <a:ext cx="6934234" cy="293157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85000"/>
              </a:lnSpc>
            </a:pP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main () {</a:t>
            </a:r>
          </a:p>
          <a:p>
            <a:pPr>
              <a:lnSpc>
                <a:spcPct val="85000"/>
              </a:lnSpc>
            </a:pP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spc="-1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spc="-1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2400" b="1" spc="-1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400" b="1" spc="-1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[5];</a:t>
            </a:r>
          </a:p>
          <a:p>
            <a:pPr>
              <a:lnSpc>
                <a:spcPct val="85000"/>
              </a:lnSpc>
            </a:pP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for(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&lt;5;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>
              <a:lnSpc>
                <a:spcPct val="85000"/>
              </a:lnSpc>
            </a:pP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spc="-1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400" b="1" spc="-1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b="1" spc="-1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spc="-1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(</a:t>
            </a:r>
            <a:r>
              <a:rPr lang="en-US" sz="2400" b="1" spc="-1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spc="-1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*)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>
              <a:lnSpc>
                <a:spcPct val="85000"/>
              </a:lnSpc>
            </a:pP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*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5000"/>
              </a:lnSpc>
            </a:pP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85000"/>
              </a:lnSpc>
            </a:pP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>
              <a:lnSpc>
                <a:spcPct val="85000"/>
              </a:lnSpc>
            </a:pP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2051" name="Picture 3" descr="Array of point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1899" y="1001027"/>
            <a:ext cx="4448175" cy="49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342882" y="3782642"/>
            <a:ext cx="6953063" cy="293157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85000"/>
              </a:lnSpc>
            </a:pP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main () {</a:t>
            </a:r>
          </a:p>
          <a:p>
            <a:pPr>
              <a:lnSpc>
                <a:spcPct val="85000"/>
              </a:lnSpc>
            </a:pP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spc="-1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spc="-1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2400" b="1" spc="-1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400" b="1" spc="-1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[5];</a:t>
            </a:r>
          </a:p>
          <a:p>
            <a:pPr>
              <a:lnSpc>
                <a:spcPct val="85000"/>
              </a:lnSpc>
            </a:pP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for(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&lt;5;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>
              <a:lnSpc>
                <a:spcPct val="85000"/>
              </a:lnSpc>
            </a:pP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spc="-1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*(</a:t>
            </a:r>
            <a:r>
              <a:rPr lang="en-US" sz="2400" b="1" spc="-1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arr+i</a:t>
            </a:r>
            <a:r>
              <a:rPr lang="en-US" sz="2400" b="1" spc="-1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=(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*)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>
              <a:lnSpc>
                <a:spcPct val="85000"/>
              </a:lnSpc>
            </a:pP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spc="-1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**(</a:t>
            </a:r>
            <a:r>
              <a:rPr lang="en-US" sz="2400" b="1" spc="-1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arr+i</a:t>
            </a:r>
            <a:r>
              <a:rPr lang="en-US" sz="2400" b="1" spc="-1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5000"/>
              </a:lnSpc>
            </a:pP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85000"/>
              </a:lnSpc>
            </a:pP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>
              <a:lnSpc>
                <a:spcPct val="85000"/>
              </a:lnSpc>
            </a:pP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26956" y="3682343"/>
            <a:ext cx="4452447" cy="27515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sv-SE" sz="3200" dirty="0"/>
              <a:t>What are these values?</a:t>
            </a:r>
          </a:p>
          <a:p>
            <a:pPr>
              <a:lnSpc>
                <a:spcPct val="90000"/>
              </a:lnSpc>
            </a:pPr>
            <a:r>
              <a:rPr lang="sv-SE" sz="3200" dirty="0"/>
              <a:t>*arr[0]</a:t>
            </a:r>
          </a:p>
          <a:p>
            <a:pPr>
              <a:lnSpc>
                <a:spcPct val="90000"/>
              </a:lnSpc>
            </a:pPr>
            <a:r>
              <a:rPr lang="sv-SE" sz="3200" dirty="0"/>
              <a:t>**arr</a:t>
            </a:r>
          </a:p>
          <a:p>
            <a:pPr>
              <a:lnSpc>
                <a:spcPct val="90000"/>
              </a:lnSpc>
            </a:pPr>
            <a:r>
              <a:rPr lang="sv-SE" sz="3200" dirty="0"/>
              <a:t>**(arr+1)</a:t>
            </a:r>
          </a:p>
          <a:p>
            <a:pPr>
              <a:lnSpc>
                <a:spcPct val="90000"/>
              </a:lnSpc>
            </a:pPr>
            <a:r>
              <a:rPr lang="sv-SE" sz="3200" dirty="0"/>
              <a:t>arr[0][0]</a:t>
            </a:r>
          </a:p>
          <a:p>
            <a:pPr>
              <a:lnSpc>
                <a:spcPct val="90000"/>
              </a:lnSpc>
            </a:pPr>
            <a:r>
              <a:rPr lang="sv-SE" sz="3200" dirty="0"/>
              <a:t>arr[3][0]</a:t>
            </a:r>
          </a:p>
        </p:txBody>
      </p:sp>
    </p:spTree>
    <p:extLst>
      <p:ext uri="{BB962C8B-B14F-4D97-AF65-F5344CB8AC3E}">
        <p14:creationId xmlns:p14="http://schemas.microsoft.com/office/powerpoint/2010/main" val="731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711" y="0"/>
            <a:ext cx="11617692" cy="750771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cs typeface="Times New Roman" panose="02020603050405020304" pitchFamily="18" charset="0"/>
              </a:rPr>
              <a:t>Multi-dimensional arrays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86B08-68E6-413D-982E-3A250524BA72}" type="datetime1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6E2E-6964-4F16-AC46-7B15EBB4A94A}" type="slidenum">
              <a:rPr lang="en-US" smtClean="0"/>
              <a:t>42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78836" y="750771"/>
            <a:ext cx="5115059" cy="56323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spc="-16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400" spc="-1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400" spc="-16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400" spc="-1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spc="-160" dirty="0">
                <a:latin typeface="Courier New" panose="02070309020205020404" pitchFamily="49" charset="0"/>
                <a:cs typeface="Courier New" panose="02070309020205020404" pitchFamily="49" charset="0"/>
              </a:rPr>
              <a:t> main () {</a:t>
            </a:r>
          </a:p>
          <a:p>
            <a:r>
              <a:rPr lang="en-US" sz="2400" spc="-16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spc="-1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spc="-16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spc="-16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matrix[2][5] </a:t>
            </a:r>
            <a:r>
              <a:rPr lang="en-US" sz="2400" spc="-160" dirty="0"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</a:p>
          <a:p>
            <a:r>
              <a:rPr lang="en-US" sz="2400" spc="-16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{1,2,3,4,5},</a:t>
            </a:r>
          </a:p>
          <a:p>
            <a:r>
              <a:rPr lang="en-US" sz="2400" spc="-16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{6,7,8,9,10}};</a:t>
            </a:r>
          </a:p>
          <a:p>
            <a:endParaRPr lang="en-US" sz="2400" spc="-16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spc="-160" dirty="0">
                <a:latin typeface="Courier New" panose="02070309020205020404" pitchFamily="49" charset="0"/>
                <a:cs typeface="Courier New" panose="02070309020205020404" pitchFamily="49" charset="0"/>
              </a:rPr>
              <a:t> for(</a:t>
            </a:r>
            <a:r>
              <a:rPr lang="en-US" sz="2400" spc="-1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spc="-16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spc="-1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spc="-160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2400" spc="-1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spc="-160" dirty="0">
                <a:latin typeface="Courier New" panose="02070309020205020404" pitchFamily="49" charset="0"/>
                <a:cs typeface="Courier New" panose="02070309020205020404" pitchFamily="49" charset="0"/>
              </a:rPr>
              <a:t>&lt;2; </a:t>
            </a:r>
            <a:r>
              <a:rPr lang="en-US" sz="2400" spc="-1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spc="-16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sz="2400" spc="-160" dirty="0">
                <a:latin typeface="Courier New" panose="02070309020205020404" pitchFamily="49" charset="0"/>
                <a:cs typeface="Courier New" panose="02070309020205020404" pitchFamily="49" charset="0"/>
              </a:rPr>
              <a:t>   for(</a:t>
            </a:r>
            <a:r>
              <a:rPr lang="en-US" sz="2400" spc="-1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spc="-160" dirty="0">
                <a:latin typeface="Courier New" panose="02070309020205020404" pitchFamily="49" charset="0"/>
                <a:cs typeface="Courier New" panose="02070309020205020404" pitchFamily="49" charset="0"/>
              </a:rPr>
              <a:t> j=0; j&lt;5; </a:t>
            </a:r>
            <a:r>
              <a:rPr lang="en-US" sz="2400" spc="-1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2400" spc="-16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400" spc="-16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spc="-1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spc="-160" dirty="0">
                <a:latin typeface="Courier New" panose="02070309020205020404" pitchFamily="49" charset="0"/>
                <a:cs typeface="Courier New" panose="02070309020205020404" pitchFamily="49" charset="0"/>
              </a:rPr>
              <a:t>("matrix[%d][%d] "</a:t>
            </a:r>
          </a:p>
          <a:p>
            <a:r>
              <a:rPr lang="en-US" sz="2400" spc="-160" dirty="0">
                <a:latin typeface="Courier New" panose="02070309020205020404" pitchFamily="49" charset="0"/>
                <a:cs typeface="Courier New" panose="02070309020205020404" pitchFamily="49" charset="0"/>
              </a:rPr>
              <a:t>    "Address: %p Value: %d\n",</a:t>
            </a:r>
          </a:p>
          <a:p>
            <a:r>
              <a:rPr lang="en-US" sz="2400" spc="-16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400" spc="-1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spc="-160" dirty="0">
                <a:latin typeface="Courier New" panose="02070309020205020404" pitchFamily="49" charset="0"/>
                <a:cs typeface="Courier New" panose="02070309020205020404" pitchFamily="49" charset="0"/>
              </a:rPr>
              <a:t>, j, &amp;matrix[</a:t>
            </a:r>
            <a:r>
              <a:rPr lang="en-US" sz="2400" spc="-1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spc="-160" dirty="0">
                <a:latin typeface="Courier New" panose="02070309020205020404" pitchFamily="49" charset="0"/>
                <a:cs typeface="Courier New" panose="02070309020205020404" pitchFamily="49" charset="0"/>
              </a:rPr>
              <a:t>][j], </a:t>
            </a:r>
          </a:p>
          <a:p>
            <a:r>
              <a:rPr lang="en-US" sz="2400" spc="-16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matrix[</a:t>
            </a:r>
            <a:r>
              <a:rPr lang="en-US" sz="2400" spc="-1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spc="-160" dirty="0">
                <a:latin typeface="Courier New" panose="02070309020205020404" pitchFamily="49" charset="0"/>
                <a:cs typeface="Courier New" panose="02070309020205020404" pitchFamily="49" charset="0"/>
              </a:rPr>
              <a:t>][j]);</a:t>
            </a:r>
          </a:p>
          <a:p>
            <a:r>
              <a:rPr lang="en-US" sz="2400" spc="-16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400" spc="-16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spc="-16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7596739" y="631100"/>
            <a:ext cx="4235879" cy="34163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spc="-100" dirty="0"/>
              <a:t>matrix[0][0]  Address: 100  Value: 1</a:t>
            </a:r>
          </a:p>
          <a:p>
            <a:pPr>
              <a:lnSpc>
                <a:spcPct val="90000"/>
              </a:lnSpc>
            </a:pPr>
            <a:r>
              <a:rPr lang="en-US" sz="2400" spc="-100" dirty="0"/>
              <a:t>matrix[0][1]  Address: 104  Value: 2</a:t>
            </a:r>
          </a:p>
          <a:p>
            <a:pPr>
              <a:lnSpc>
                <a:spcPct val="90000"/>
              </a:lnSpc>
            </a:pPr>
            <a:r>
              <a:rPr lang="en-US" sz="2400" spc="-100" dirty="0"/>
              <a:t>matrix[0][2]  Address: 108  Value: 3</a:t>
            </a:r>
          </a:p>
          <a:p>
            <a:pPr>
              <a:lnSpc>
                <a:spcPct val="90000"/>
              </a:lnSpc>
            </a:pPr>
            <a:r>
              <a:rPr lang="en-US" sz="2400" spc="-100" dirty="0"/>
              <a:t>matrix[0][3]  Address: 112  Value: 4</a:t>
            </a:r>
          </a:p>
          <a:p>
            <a:pPr>
              <a:lnSpc>
                <a:spcPct val="90000"/>
              </a:lnSpc>
            </a:pPr>
            <a:r>
              <a:rPr lang="en-US" sz="2400" spc="-100" dirty="0"/>
              <a:t>matrix[0][4]  Address: 116  Value: 5</a:t>
            </a:r>
          </a:p>
          <a:p>
            <a:pPr>
              <a:lnSpc>
                <a:spcPct val="90000"/>
              </a:lnSpc>
            </a:pPr>
            <a:r>
              <a:rPr lang="en-US" sz="2400" spc="-100" dirty="0"/>
              <a:t>matrix[1][0]  Address: 120  Value: 6</a:t>
            </a:r>
          </a:p>
          <a:p>
            <a:pPr>
              <a:lnSpc>
                <a:spcPct val="90000"/>
              </a:lnSpc>
            </a:pPr>
            <a:r>
              <a:rPr lang="en-US" sz="2400" spc="-100" dirty="0"/>
              <a:t>matrix[1][1]  Address: 124  Value: 7</a:t>
            </a:r>
          </a:p>
          <a:p>
            <a:pPr>
              <a:lnSpc>
                <a:spcPct val="90000"/>
              </a:lnSpc>
            </a:pPr>
            <a:r>
              <a:rPr lang="en-US" sz="2400" spc="-100" dirty="0"/>
              <a:t>matrix[1][2]  Address: 128  Value: 8</a:t>
            </a:r>
          </a:p>
          <a:p>
            <a:pPr>
              <a:lnSpc>
                <a:spcPct val="90000"/>
              </a:lnSpc>
            </a:pPr>
            <a:r>
              <a:rPr lang="en-US" sz="2400" spc="-100" dirty="0"/>
              <a:t>matrix[1][3]  Address: 132  Value: 9</a:t>
            </a:r>
          </a:p>
          <a:p>
            <a:pPr>
              <a:lnSpc>
                <a:spcPct val="90000"/>
              </a:lnSpc>
            </a:pPr>
            <a:r>
              <a:rPr lang="en-US" sz="2400" spc="-100" dirty="0"/>
              <a:t>matrix[1][4]  Address: 136  Value: 10</a:t>
            </a:r>
          </a:p>
        </p:txBody>
      </p:sp>
      <p:pic>
        <p:nvPicPr>
          <p:cNvPr id="4098" name="Picture 2" descr="Two-dimensional array memory alloc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143" y="616021"/>
            <a:ext cx="2079062" cy="338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293895" y="4061640"/>
            <a:ext cx="6461725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pc="-100" dirty="0">
                <a:solidFill>
                  <a:srgbClr val="002060"/>
                </a:solidFill>
              </a:rPr>
              <a:t>Elements in a multi-dimensional array are saved contiguously in memory.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pc="-100" dirty="0">
                <a:solidFill>
                  <a:srgbClr val="002060"/>
                </a:solidFill>
              </a:rPr>
              <a:t>Rows/columns must have the same number of elements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pc="-100" dirty="0">
                <a:solidFill>
                  <a:srgbClr val="002060"/>
                </a:solidFill>
              </a:rPr>
              <a:t>Address of matrix[</a:t>
            </a:r>
            <a:r>
              <a:rPr lang="en-US" sz="2800" spc="-100" dirty="0" err="1">
                <a:solidFill>
                  <a:srgbClr val="002060"/>
                </a:solidFill>
              </a:rPr>
              <a:t>i</a:t>
            </a:r>
            <a:r>
              <a:rPr lang="en-US" sz="2800" spc="-100" dirty="0">
                <a:solidFill>
                  <a:srgbClr val="002060"/>
                </a:solidFill>
              </a:rPr>
              <a:t>][j]=starting address of matrix + </a:t>
            </a:r>
            <a:r>
              <a:rPr lang="en-US" sz="2800" spc="-100" dirty="0" err="1">
                <a:solidFill>
                  <a:srgbClr val="002060"/>
                </a:solidFill>
              </a:rPr>
              <a:t>i</a:t>
            </a:r>
            <a:r>
              <a:rPr lang="en-US" sz="2800" spc="-100" dirty="0">
                <a:solidFill>
                  <a:srgbClr val="002060"/>
                </a:solidFill>
              </a:rPr>
              <a:t> *</a:t>
            </a:r>
            <a:r>
              <a:rPr lang="en-US" sz="2800" spc="-100" dirty="0" err="1">
                <a:solidFill>
                  <a:srgbClr val="002060"/>
                </a:solidFill>
              </a:rPr>
              <a:t>size_of_row+j</a:t>
            </a:r>
            <a:r>
              <a:rPr lang="en-US" sz="2800" spc="-100" dirty="0">
                <a:solidFill>
                  <a:srgbClr val="002060"/>
                </a:solidFill>
              </a:rPr>
              <a:t>*</a:t>
            </a:r>
            <a:r>
              <a:rPr lang="en-US" sz="2800" spc="-100" dirty="0" err="1">
                <a:solidFill>
                  <a:srgbClr val="002060"/>
                </a:solidFill>
              </a:rPr>
              <a:t>size_of_element</a:t>
            </a:r>
            <a:r>
              <a:rPr lang="en-US" sz="2800" spc="-100" dirty="0">
                <a:solidFill>
                  <a:srgbClr val="00206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16627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ular Callout 7"/>
          <p:cNvSpPr/>
          <p:nvPr/>
        </p:nvSpPr>
        <p:spPr>
          <a:xfrm>
            <a:off x="7250545" y="2447638"/>
            <a:ext cx="4708241" cy="1283853"/>
          </a:xfrm>
          <a:prstGeom prst="wedgeRectCallout">
            <a:avLst>
              <a:gd name="adj1" fmla="val -65849"/>
              <a:gd name="adj2" fmla="val 964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How are the elements in a 2D array saved in memory?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496" y="18480"/>
            <a:ext cx="11850252" cy="894191"/>
          </a:xfrm>
        </p:spPr>
        <p:txBody>
          <a:bodyPr>
            <a:normAutofit fontScale="90000"/>
          </a:bodyPr>
          <a:lstStyle/>
          <a:p>
            <a:r>
              <a:rPr lang="en-US" dirty="0"/>
              <a:t>Let’s explore how 2D and 3D arrays are saved in memory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E2B5-F59C-4BBF-BBF4-068CDCCA5C1E}" type="datetime1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2B3E-5B1C-48B2-9A53-18B5E92DD36B}" type="slidenum">
              <a:rPr lang="en-US" smtClean="0"/>
              <a:t>43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200" y="1085793"/>
            <a:ext cx="7287489" cy="50783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cat ./array2d.c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90000"/>
              </a:lnSpc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main(){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array[3][2], value=0,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j;</a:t>
            </a:r>
          </a:p>
          <a:p>
            <a:pPr>
              <a:lnSpc>
                <a:spcPct val="90000"/>
              </a:lnSpc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for(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 3;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 ( j = 0; j &lt; 2;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array[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][j] = value;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value = value + 1;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("Examine memory now.\n");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06482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748" y="92368"/>
            <a:ext cx="11785597" cy="942105"/>
          </a:xfrm>
        </p:spPr>
        <p:txBody>
          <a:bodyPr>
            <a:normAutofit fontScale="90000"/>
          </a:bodyPr>
          <a:lstStyle/>
          <a:p>
            <a:r>
              <a:rPr lang="en-US" dirty="0"/>
              <a:t>Let’s explore how 2D and 3D arrays are saved in memory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C3E29-B780-4150-B533-94C9D05ED84D}" type="datetime1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2B3E-5B1C-48B2-9A53-18B5E92DD36B}" type="slidenum">
              <a:rPr lang="en-US" smtClean="0"/>
              <a:t>44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6619" y="957473"/>
            <a:ext cx="10935854" cy="30839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ggdb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-o array2d ./array2d.c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./array2d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list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list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break 14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r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x/8dw array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0x7fffffffe3f0: 0       1       2       3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0x7fffffffe400: 4       5       1713559808      143097460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4225491" y="1367145"/>
            <a:ext cx="7382313" cy="1501183"/>
          </a:xfrm>
          <a:prstGeom prst="wedgeRectCallout">
            <a:avLst>
              <a:gd name="adj1" fmla="val -29081"/>
              <a:gd name="adj2" fmla="val 919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Can you tell whether it is a 1D or 2D array?</a:t>
            </a:r>
          </a:p>
          <a:p>
            <a:pPr algn="ctr"/>
            <a:r>
              <a:rPr lang="en-US" sz="3200" dirty="0"/>
              <a:t>1D: 0 1 2 3 4 5</a:t>
            </a:r>
          </a:p>
          <a:p>
            <a:pPr algn="ctr"/>
            <a:r>
              <a:rPr lang="en-US" sz="3200" dirty="0"/>
              <a:t>2D: ((0 1 2) (3 4 5))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6514" y="4127278"/>
            <a:ext cx="1012566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Questions: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Since there is no difference in memory, can we use a 2D array as a 1D array in a program, or vise versa?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Since there is no dimensional information (part of type info), how does a processor locate the proper elements based on indexes?</a:t>
            </a:r>
          </a:p>
        </p:txBody>
      </p:sp>
    </p:spTree>
    <p:extLst>
      <p:ext uri="{BB962C8B-B14F-4D97-AF65-F5344CB8AC3E}">
        <p14:creationId xmlns:p14="http://schemas.microsoft.com/office/powerpoint/2010/main" val="3908674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490" y="0"/>
            <a:ext cx="11333019" cy="826209"/>
          </a:xfrm>
        </p:spPr>
        <p:txBody>
          <a:bodyPr>
            <a:normAutofit/>
          </a:bodyPr>
          <a:lstStyle/>
          <a:p>
            <a:r>
              <a:rPr lang="en-US" dirty="0"/>
              <a:t>Data in 2D array used as that in a 1D array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43637-042B-46C1-AB10-894B3D23FB09}" type="datetime1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2B3E-5B1C-48B2-9A53-18B5E92DD36B}" type="slidenum">
              <a:rPr lang="en-US" smtClean="0"/>
              <a:t>45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60564" y="764002"/>
            <a:ext cx="7275945" cy="57061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cat ./array2d_to_1d.c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80000"/>
              </a:lnSpc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main(){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array[3][2], value=0,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j;</a:t>
            </a:r>
          </a:p>
          <a:p>
            <a:pPr>
              <a:lnSpc>
                <a:spcPct val="80000"/>
              </a:lnSpc>
            </a:pP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*p=(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*)array;</a:t>
            </a:r>
          </a:p>
          <a:p>
            <a:pPr>
              <a:lnSpc>
                <a:spcPct val="80000"/>
              </a:lnSpc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for(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 3;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 ( j = 0; j &lt; 2;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array[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][j] = value;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value = value + 1;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>
              <a:lnSpc>
                <a:spcPct val="80000"/>
              </a:lnSpc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for(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 6;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("%d ", p[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87610" y="2183762"/>
            <a:ext cx="4515051" cy="1280160"/>
          </a:xfrm>
          <a:prstGeom prst="wedgeRectCallout">
            <a:avLst>
              <a:gd name="adj1" fmla="val 63396"/>
              <a:gd name="adj2" fmla="val 12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This allows us to interpret the 2D data as 1D data.</a:t>
            </a:r>
          </a:p>
          <a:p>
            <a:pPr algn="ctr"/>
            <a:r>
              <a:rPr lang="en-US" sz="2800" dirty="0"/>
              <a:t>(</a:t>
            </a:r>
            <a:r>
              <a:rPr lang="en-US" sz="2800" dirty="0" err="1"/>
              <a:t>int</a:t>
            </a:r>
            <a:r>
              <a:rPr lang="en-US" sz="2800" dirty="0"/>
              <a:t> *) changes the type.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31839" y="5367666"/>
            <a:ext cx="4515051" cy="562079"/>
          </a:xfrm>
          <a:prstGeom prst="wedgeRectCallout">
            <a:avLst>
              <a:gd name="adj1" fmla="val 72019"/>
              <a:gd name="adj2" fmla="val -178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Prints out 0 1 2 3 4 5</a:t>
            </a:r>
          </a:p>
        </p:txBody>
      </p:sp>
    </p:spTree>
    <p:extLst>
      <p:ext uri="{BB962C8B-B14F-4D97-AF65-F5344CB8AC3E}">
        <p14:creationId xmlns:p14="http://schemas.microsoft.com/office/powerpoint/2010/main" val="18968392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490" y="0"/>
            <a:ext cx="11333019" cy="826209"/>
          </a:xfrm>
        </p:spPr>
        <p:txBody>
          <a:bodyPr>
            <a:normAutofit/>
          </a:bodyPr>
          <a:lstStyle/>
          <a:p>
            <a:r>
              <a:rPr lang="en-US" dirty="0"/>
              <a:t>Data in 2D array used as that in a 1D array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E116-9153-4886-8B9A-85D01D38EA38}" type="datetime1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2B3E-5B1C-48B2-9A53-18B5E92DD36B}" type="slidenum">
              <a:rPr lang="en-US" smtClean="0"/>
              <a:t>46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20780" y="634692"/>
            <a:ext cx="7275945" cy="60016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cat ./array2d_to_1d.c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80000"/>
              </a:lnSpc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main(){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array[3][2], value=0,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j;</a:t>
            </a:r>
          </a:p>
          <a:p>
            <a:pPr>
              <a:lnSpc>
                <a:spcPct val="80000"/>
              </a:lnSpc>
            </a:pP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*p=(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*)array;</a:t>
            </a:r>
          </a:p>
          <a:p>
            <a:pPr>
              <a:lnSpc>
                <a:spcPct val="80000"/>
              </a:lnSpc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for(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 3;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 ( j = 0; j &lt; 2;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array[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][j] = value;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value = value + 1;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>
              <a:lnSpc>
                <a:spcPct val="80000"/>
              </a:lnSpc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for(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 3;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 ( j = 0; j &lt; 2;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("%d ", p[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*2+j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18472" y="1718288"/>
            <a:ext cx="4515051" cy="1280160"/>
          </a:xfrm>
          <a:prstGeom prst="wedgeRectCallout">
            <a:avLst>
              <a:gd name="adj1" fmla="val 66874"/>
              <a:gd name="adj2" fmla="val 199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This allows us to interpret the 2D data as 1D data.</a:t>
            </a:r>
          </a:p>
          <a:p>
            <a:pPr algn="ctr"/>
            <a:r>
              <a:rPr lang="en-US" sz="2800" dirty="0"/>
              <a:t>(</a:t>
            </a:r>
            <a:r>
              <a:rPr lang="en-US" sz="2800" dirty="0" err="1"/>
              <a:t>int</a:t>
            </a:r>
            <a:r>
              <a:rPr lang="en-US" sz="2800" dirty="0"/>
              <a:t> *) changes the type.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350982" y="4902192"/>
            <a:ext cx="4108298" cy="562079"/>
          </a:xfrm>
          <a:prstGeom prst="wedgeRectCallout">
            <a:avLst>
              <a:gd name="adj1" fmla="val 92476"/>
              <a:gd name="adj2" fmla="val 1020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Prints out 0 1 2 3 4 5</a:t>
            </a:r>
          </a:p>
        </p:txBody>
      </p:sp>
    </p:spTree>
    <p:extLst>
      <p:ext uri="{BB962C8B-B14F-4D97-AF65-F5344CB8AC3E}">
        <p14:creationId xmlns:p14="http://schemas.microsoft.com/office/powerpoint/2010/main" val="1689596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496" y="18480"/>
            <a:ext cx="11850252" cy="894191"/>
          </a:xfrm>
        </p:spPr>
        <p:txBody>
          <a:bodyPr>
            <a:normAutofit fontScale="90000"/>
          </a:bodyPr>
          <a:lstStyle/>
          <a:p>
            <a:r>
              <a:rPr lang="en-US" dirty="0"/>
              <a:t>Your turn to explore how 3D arrays are saved in memory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A0A35-D6C8-45AE-9AF3-B3CF83ADA2A9}" type="datetime1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2B3E-5B1C-48B2-9A53-18B5E92DD36B}" type="slidenum">
              <a:rPr lang="en-US" smtClean="0"/>
              <a:t>47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8603" y="786568"/>
            <a:ext cx="7287489" cy="57523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90000"/>
              </a:lnSpc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main(){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array[3][2][2], value=0,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j, k;</a:t>
            </a:r>
          </a:p>
          <a:p>
            <a:pPr>
              <a:lnSpc>
                <a:spcPct val="90000"/>
              </a:lnSpc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for(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 3;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 ( j = 0; j &lt; 2;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for ( k = 0; k &lt; 2; k++) {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array[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][j][k] = value;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value = value + 1;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}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("Examine memory now.\n");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44160" y="786568"/>
            <a:ext cx="6347840" cy="107721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Use </a:t>
            </a:r>
            <a:r>
              <a:rPr lang="en-US" sz="3200" dirty="0" err="1">
                <a:solidFill>
                  <a:schemeClr val="bg1"/>
                </a:solidFill>
              </a:rPr>
              <a:t>gdb</a:t>
            </a:r>
            <a:r>
              <a:rPr lang="en-US" sz="3200" dirty="0">
                <a:solidFill>
                  <a:schemeClr val="bg1"/>
                </a:solidFill>
              </a:rPr>
              <a:t> to show the location and contents of the 3D array in memory.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80268" y="3510340"/>
            <a:ext cx="5411732" cy="156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Modify the program and access the elements of the 3D array as accessing those in a 1D array.</a:t>
            </a:r>
          </a:p>
        </p:txBody>
      </p:sp>
    </p:spTree>
    <p:extLst>
      <p:ext uri="{BB962C8B-B14F-4D97-AF65-F5344CB8AC3E}">
        <p14:creationId xmlns:p14="http://schemas.microsoft.com/office/powerpoint/2010/main" val="3562614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496" y="18480"/>
            <a:ext cx="11850252" cy="894191"/>
          </a:xfrm>
        </p:spPr>
        <p:txBody>
          <a:bodyPr>
            <a:normAutofit/>
          </a:bodyPr>
          <a:lstStyle/>
          <a:p>
            <a:r>
              <a:rPr lang="en-US" dirty="0"/>
              <a:t>Data in 3D array used as that in a 1D array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FB4B-3B68-46D4-85D2-8AA22857B0C1}" type="datetime1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2B3E-5B1C-48B2-9A53-18B5E92DD36B}" type="slidenum">
              <a:rPr lang="en-US" smtClean="0"/>
              <a:t>48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27483" y="765793"/>
            <a:ext cx="8854437" cy="57731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80000"/>
              </a:lnSpc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80000"/>
              </a:lnSpc>
            </a:pPr>
            <a:endParaRPr lang="en-US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main(){</a:t>
            </a:r>
          </a:p>
          <a:p>
            <a:pPr>
              <a:lnSpc>
                <a:spcPct val="80000"/>
              </a:lnSpc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array[3][2][2], value=0,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, j, k;</a:t>
            </a:r>
          </a:p>
          <a:p>
            <a:pPr>
              <a:lnSpc>
                <a:spcPct val="80000"/>
              </a:lnSpc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*p=(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*)array;</a:t>
            </a:r>
          </a:p>
          <a:p>
            <a:pPr>
              <a:lnSpc>
                <a:spcPct val="80000"/>
              </a:lnSpc>
            </a:pPr>
            <a:endParaRPr lang="en-US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for(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&lt; 3;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>
              <a:lnSpc>
                <a:spcPct val="80000"/>
              </a:lnSpc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 ( j = 0; j &lt; 2;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>
              <a:lnSpc>
                <a:spcPct val="80000"/>
              </a:lnSpc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for ( k = 0; k &lt; 2; k++) {</a:t>
            </a:r>
          </a:p>
          <a:p>
            <a:pPr>
              <a:lnSpc>
                <a:spcPct val="80000"/>
              </a:lnSpc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array[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][j][k] = value;</a:t>
            </a:r>
          </a:p>
          <a:p>
            <a:pPr>
              <a:lnSpc>
                <a:spcPct val="80000"/>
              </a:lnSpc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value = value + 1;</a:t>
            </a:r>
          </a:p>
          <a:p>
            <a:pPr>
              <a:lnSpc>
                <a:spcPct val="80000"/>
              </a:lnSpc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}</a:t>
            </a:r>
          </a:p>
          <a:p>
            <a:pPr>
              <a:lnSpc>
                <a:spcPct val="80000"/>
              </a:lnSpc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>
              <a:lnSpc>
                <a:spcPct val="80000"/>
              </a:lnSpc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>
              <a:lnSpc>
                <a:spcPct val="80000"/>
              </a:lnSpc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for(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&lt; 12;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>
              <a:lnSpc>
                <a:spcPct val="80000"/>
              </a:lnSpc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("%d ", p[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>
              <a:lnSpc>
                <a:spcPct val="80000"/>
              </a:lnSpc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pPr>
              <a:lnSpc>
                <a:spcPct val="80000"/>
              </a:lnSpc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("Examine memory now.\n");</a:t>
            </a:r>
          </a:p>
          <a:p>
            <a:pPr>
              <a:lnSpc>
                <a:spcPct val="80000"/>
              </a:lnSpc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960938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905" y="143745"/>
            <a:ext cx="9788893" cy="780281"/>
          </a:xfrm>
        </p:spPr>
        <p:txBody>
          <a:bodyPr/>
          <a:lstStyle/>
          <a:p>
            <a:r>
              <a:rPr lang="en-US" dirty="0"/>
              <a:t>Dynamic multi-dimensional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6905" y="1084162"/>
            <a:ext cx="9788893" cy="5272188"/>
          </a:xfrm>
        </p:spPr>
        <p:txBody>
          <a:bodyPr/>
          <a:lstStyle/>
          <a:p>
            <a:r>
              <a:rPr lang="en-US" dirty="0"/>
              <a:t>Elements in a multi-dimensional array are saved contiguously in memory.</a:t>
            </a:r>
          </a:p>
          <a:p>
            <a:pPr lvl="1"/>
            <a:r>
              <a:rPr lang="en-US" dirty="0"/>
              <a:t>Rows and columns cannot be expanded dynamically.</a:t>
            </a:r>
          </a:p>
          <a:p>
            <a:r>
              <a:rPr lang="en-US" dirty="0"/>
              <a:t>Rows/columns in a multi-dimensional array must have the same number of elements.</a:t>
            </a:r>
          </a:p>
          <a:p>
            <a:pPr lvl="1"/>
            <a:r>
              <a:rPr lang="en-US" dirty="0"/>
              <a:t>Array cannot be jagged</a:t>
            </a:r>
          </a:p>
          <a:p>
            <a:r>
              <a:rPr lang="en-US" dirty="0"/>
              <a:t>What if we want to have more flexibility? </a:t>
            </a:r>
          </a:p>
          <a:p>
            <a:r>
              <a:rPr lang="en-US" dirty="0"/>
              <a:t>Create dynamic multi-dimensional array using array of pointers.</a:t>
            </a:r>
          </a:p>
          <a:p>
            <a:pPr lvl="1"/>
            <a:r>
              <a:rPr lang="en-US" dirty="0"/>
              <a:t>Typical example is </a:t>
            </a:r>
            <a:r>
              <a:rPr lang="en-US" dirty="0" err="1"/>
              <a:t>argv</a:t>
            </a:r>
            <a:r>
              <a:rPr lang="en-US" dirty="0"/>
              <a:t> parameter of main().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21B9A-62B9-4469-821D-2EF9784120EB}" type="datetime1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6E2E-6964-4F16-AC46-7B15EBB4A94A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72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0281"/>
          </a:xfrm>
        </p:spPr>
        <p:txBody>
          <a:bodyPr/>
          <a:lstStyle/>
          <a:p>
            <a:r>
              <a:rPr lang="en-US" dirty="0"/>
              <a:t>Examine code, heap data, and stack using </a:t>
            </a:r>
            <a:r>
              <a:rPr lang="en-US" dirty="0" err="1"/>
              <a:t>gdb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7549" y="1251285"/>
            <a:ext cx="9684619" cy="2550694"/>
          </a:xfrm>
        </p:spPr>
        <p:txBody>
          <a:bodyPr>
            <a:normAutofit/>
          </a:bodyPr>
          <a:lstStyle/>
          <a:p>
            <a:r>
              <a:rPr lang="en-US" sz="3200" dirty="0"/>
              <a:t>Check the code (e.g.,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disassemble main, disassemble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3200" dirty="0"/>
              <a:t>)</a:t>
            </a:r>
          </a:p>
          <a:p>
            <a:r>
              <a:rPr lang="en-US" sz="3200" dirty="0"/>
              <a:t>Locate and examine the data in memory (e.g.,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x/32cb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func_data</a:t>
            </a:r>
            <a:r>
              <a:rPr lang="en-US" sz="3200" dirty="0"/>
              <a:t>)</a:t>
            </a:r>
          </a:p>
          <a:p>
            <a:r>
              <a:rPr lang="en-US" sz="3200" dirty="0"/>
              <a:t>Monitor the growth of stack (e.g.,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x/256cb $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3200" dirty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8C6A-DBFB-48CA-ADF7-E5ACAE71BDF7}" type="datetime1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6E2E-6964-4F16-AC46-7B15EBB4A94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8803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4494"/>
            <a:ext cx="10515600" cy="780281"/>
          </a:xfrm>
        </p:spPr>
        <p:txBody>
          <a:bodyPr/>
          <a:lstStyle/>
          <a:p>
            <a:r>
              <a:rPr lang="en-US" dirty="0"/>
              <a:t>Dynamic multi-dimensional array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AC358-7F18-434A-AC9E-F28942A7DDD6}" type="datetime1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6E2E-6964-4F16-AC46-7B15EBB4A94A}" type="slidenum">
              <a:rPr lang="en-US" smtClean="0"/>
              <a:t>50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6018" y="818150"/>
            <a:ext cx="11029281" cy="58015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spc="-11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400" spc="-11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400" spc="-11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400" spc="-11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spc="-110" dirty="0">
                <a:latin typeface="Courier New" panose="02070309020205020404" pitchFamily="49" charset="0"/>
                <a:cs typeface="Courier New" panose="02070309020205020404" pitchFamily="49" charset="0"/>
              </a:rPr>
              <a:t> main () {</a:t>
            </a:r>
          </a:p>
          <a:p>
            <a:r>
              <a:rPr lang="en-US" sz="2400" spc="-11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spc="-11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spc="-110" dirty="0">
                <a:latin typeface="Courier New" panose="02070309020205020404" pitchFamily="49" charset="0"/>
                <a:cs typeface="Courier New" panose="02070309020205020404" pitchFamily="49" charset="0"/>
              </a:rPr>
              <a:t> rows=2, </a:t>
            </a:r>
            <a:r>
              <a:rPr lang="en-US" sz="2400" spc="-11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min_columns</a:t>
            </a:r>
            <a:r>
              <a:rPr lang="en-US" sz="2400" spc="-110" dirty="0">
                <a:latin typeface="Courier New" panose="02070309020205020404" pitchFamily="49" charset="0"/>
                <a:cs typeface="Courier New" panose="02070309020205020404" pitchFamily="49" charset="0"/>
              </a:rPr>
              <a:t>=4, </a:t>
            </a:r>
            <a:r>
              <a:rPr lang="en-US" sz="2400" spc="-11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spc="-110" dirty="0">
                <a:latin typeface="Courier New" panose="02070309020205020404" pitchFamily="49" charset="0"/>
                <a:cs typeface="Courier New" panose="02070309020205020404" pitchFamily="49" charset="0"/>
              </a:rPr>
              <a:t>=1;</a:t>
            </a:r>
          </a:p>
          <a:p>
            <a:r>
              <a:rPr lang="en-US" sz="2400" b="1" spc="-11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spc="-11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spc="-11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**matrix = (</a:t>
            </a:r>
            <a:r>
              <a:rPr lang="en-US" sz="2400" b="1" spc="-11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spc="-11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**) </a:t>
            </a:r>
            <a:r>
              <a:rPr lang="en-US" sz="2400" b="1" spc="-11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2400" b="1" spc="-11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(rows * </a:t>
            </a:r>
            <a:r>
              <a:rPr lang="en-US" sz="2400" b="1" spc="-11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1" spc="-11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spc="-11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spc="-11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*));</a:t>
            </a:r>
          </a:p>
          <a:p>
            <a:r>
              <a:rPr lang="en-US" sz="2400" b="1" spc="-11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(</a:t>
            </a:r>
            <a:r>
              <a:rPr lang="en-US" sz="2400" b="1" spc="-11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spc="-11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spc="-11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spc="-11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400" b="1" spc="-11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spc="-11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rows; </a:t>
            </a:r>
            <a:r>
              <a:rPr lang="en-US" sz="2400" b="1" spc="-11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spc="-11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</a:p>
          <a:p>
            <a:r>
              <a:rPr lang="en-US" sz="2400" b="1" spc="-11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matrix[</a:t>
            </a:r>
            <a:r>
              <a:rPr lang="en-US" sz="2400" b="1" spc="-11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spc="-11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(</a:t>
            </a:r>
            <a:r>
              <a:rPr lang="en-US" sz="2400" b="1" spc="-11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spc="-11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  <a:r>
              <a:rPr lang="en-US" sz="2400" b="1" spc="-11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2400" b="1" spc="-11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2400" b="1" spc="-11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min_columns</a:t>
            </a:r>
            <a:r>
              <a:rPr lang="en-US" sz="2400" b="1" spc="-11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400" b="1" spc="-11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spc="-11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* </a:t>
            </a:r>
            <a:r>
              <a:rPr lang="en-US" sz="2400" b="1" spc="-11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1" spc="-11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spc="-11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spc="-11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1100" b="1" spc="-11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spc="-110" dirty="0">
                <a:latin typeface="Courier New" panose="02070309020205020404" pitchFamily="49" charset="0"/>
                <a:cs typeface="Courier New" panose="02070309020205020404" pitchFamily="49" charset="0"/>
              </a:rPr>
              <a:t> for(</a:t>
            </a:r>
            <a:r>
              <a:rPr lang="en-US" sz="2400" spc="-11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spc="-11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spc="-11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spc="-110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2400" spc="-11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spc="-110" dirty="0">
                <a:latin typeface="Courier New" panose="02070309020205020404" pitchFamily="49" charset="0"/>
                <a:cs typeface="Courier New" panose="02070309020205020404" pitchFamily="49" charset="0"/>
              </a:rPr>
              <a:t>&lt;2; </a:t>
            </a:r>
            <a:r>
              <a:rPr lang="en-US" sz="2400" spc="-11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spc="-11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sz="2400" spc="-110" dirty="0">
                <a:latin typeface="Courier New" panose="02070309020205020404" pitchFamily="49" charset="0"/>
                <a:cs typeface="Courier New" panose="02070309020205020404" pitchFamily="49" charset="0"/>
              </a:rPr>
              <a:t>   for(</a:t>
            </a:r>
            <a:r>
              <a:rPr lang="en-US" sz="2400" spc="-11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spc="-110" dirty="0">
                <a:latin typeface="Courier New" panose="02070309020205020404" pitchFamily="49" charset="0"/>
                <a:cs typeface="Courier New" panose="02070309020205020404" pitchFamily="49" charset="0"/>
              </a:rPr>
              <a:t> j=0; j&lt;4+i; </a:t>
            </a:r>
            <a:r>
              <a:rPr lang="en-US" sz="2400" spc="-11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2400" spc="-11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400" spc="-110" dirty="0">
                <a:latin typeface="Courier New" panose="02070309020205020404" pitchFamily="49" charset="0"/>
                <a:cs typeface="Courier New" panose="02070309020205020404" pitchFamily="49" charset="0"/>
              </a:rPr>
              <a:t>     matrix[</a:t>
            </a:r>
            <a:r>
              <a:rPr lang="en-US" sz="2400" spc="-11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spc="-110" dirty="0">
                <a:latin typeface="Courier New" panose="02070309020205020404" pitchFamily="49" charset="0"/>
                <a:cs typeface="Courier New" panose="02070309020205020404" pitchFamily="49" charset="0"/>
              </a:rPr>
              <a:t>][j] = </a:t>
            </a:r>
            <a:r>
              <a:rPr lang="en-US" sz="2400" spc="-11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spc="-11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en-US" sz="2400" spc="-11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400" spc="-11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2400" b="1" spc="-11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free(matrix[0]);</a:t>
            </a:r>
          </a:p>
          <a:p>
            <a:r>
              <a:rPr lang="en-US" sz="2400" b="1" spc="-11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free(matrix[1]);</a:t>
            </a:r>
          </a:p>
          <a:p>
            <a:r>
              <a:rPr lang="en-US" sz="2400" b="1" spc="-11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free(matrix);</a:t>
            </a:r>
          </a:p>
          <a:p>
            <a:r>
              <a:rPr lang="en-US" sz="2400" spc="-11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6146" name="Picture 2" descr="https://learning.oreilly.com/library/view/understanding-and-using/9781449344535/figs/uucp_04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946" y="3216777"/>
            <a:ext cx="4871854" cy="3641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1247924" y="4102098"/>
            <a:ext cx="291499" cy="5593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892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1928813" y="247650"/>
            <a:ext cx="8716962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06852" name="Rectangle 4"/>
          <p:cNvSpPr>
            <a:spLocks noGrp="1" noChangeArrowheads="1"/>
          </p:cNvSpPr>
          <p:nvPr>
            <p:ph type="title"/>
          </p:nvPr>
        </p:nvSpPr>
        <p:spPr>
          <a:xfrm>
            <a:off x="3460581" y="17294"/>
            <a:ext cx="5390455" cy="701675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8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dirty="0"/>
              <a:t>Processing arguments</a:t>
            </a:r>
            <a:endParaRPr lang="en-GB" dirty="0">
              <a:ea typeface="+mj-ea"/>
              <a:cs typeface="+mj-cs"/>
            </a:endParaRPr>
          </a:p>
        </p:txBody>
      </p:sp>
      <p:sp>
        <p:nvSpPr>
          <p:cNvPr id="5325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375186" y="692329"/>
            <a:ext cx="9083987" cy="1897381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 vert="horz" lIns="90360" tIns="44280" rIns="90360" bIns="44280" rtlCol="0">
            <a:noAutofit/>
          </a:bodyPr>
          <a:lstStyle/>
          <a:p>
            <a:pPr marL="0" indent="0">
              <a:spcBef>
                <a:spcPct val="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 err="1">
                <a:latin typeface="Courier"/>
                <a:ea typeface="Courier"/>
                <a:cs typeface="Courier"/>
              </a:rPr>
              <a:t>int</a:t>
            </a:r>
            <a:r>
              <a:rPr lang="en-US" altLang="en-US" dirty="0">
                <a:latin typeface="Courier"/>
                <a:ea typeface="Courier"/>
                <a:cs typeface="Courier"/>
              </a:rPr>
              <a:t> main( </a:t>
            </a:r>
          </a:p>
          <a:p>
            <a:pPr marL="0" indent="0">
              <a:spcBef>
                <a:spcPct val="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>
                <a:latin typeface="Courier"/>
                <a:ea typeface="Courier"/>
                <a:cs typeface="Courier"/>
              </a:rPr>
              <a:t>	</a:t>
            </a:r>
            <a:r>
              <a:rPr lang="en-US" altLang="en-US" dirty="0" err="1">
                <a:latin typeface="Courier"/>
                <a:ea typeface="Courier"/>
                <a:cs typeface="Courier"/>
              </a:rPr>
              <a:t>int</a:t>
            </a:r>
            <a:r>
              <a:rPr lang="en-US" altLang="en-US" dirty="0">
                <a:latin typeface="Courier"/>
                <a:ea typeface="Courier"/>
                <a:cs typeface="Courier"/>
              </a:rPr>
              <a:t> </a:t>
            </a:r>
            <a:r>
              <a:rPr lang="en-US" altLang="en-US" dirty="0" err="1">
                <a:solidFill>
                  <a:srgbClr val="0000FF"/>
                </a:solidFill>
                <a:latin typeface="Courier"/>
                <a:ea typeface="Courier"/>
                <a:cs typeface="Courier"/>
              </a:rPr>
              <a:t>argc</a:t>
            </a:r>
            <a:r>
              <a:rPr lang="en-US" altLang="en-US" dirty="0">
                <a:latin typeface="Courier"/>
                <a:ea typeface="Courier"/>
                <a:cs typeface="Courier"/>
              </a:rPr>
              <a:t>,	// specifies # in </a:t>
            </a:r>
            <a:r>
              <a:rPr lang="en-US" altLang="en-US" dirty="0" err="1">
                <a:latin typeface="Courier"/>
                <a:ea typeface="Courier"/>
                <a:cs typeface="Courier"/>
              </a:rPr>
              <a:t>argv</a:t>
            </a:r>
            <a:r>
              <a:rPr lang="en-US" altLang="en-US" dirty="0">
                <a:latin typeface="Courier"/>
                <a:ea typeface="Courier"/>
                <a:cs typeface="Courier"/>
              </a:rPr>
              <a:t>[]</a:t>
            </a:r>
          </a:p>
          <a:p>
            <a:pPr marL="0" indent="0">
              <a:spcBef>
                <a:spcPct val="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>
                <a:latin typeface="Courier"/>
                <a:ea typeface="Courier"/>
                <a:cs typeface="Courier"/>
              </a:rPr>
              <a:t>	char * </a:t>
            </a:r>
            <a:r>
              <a:rPr lang="en-US" altLang="en-US" dirty="0" err="1">
                <a:latin typeface="Courier"/>
                <a:ea typeface="Courier"/>
                <a:cs typeface="Courier"/>
              </a:rPr>
              <a:t>argv</a:t>
            </a:r>
            <a:r>
              <a:rPr lang="en-US" altLang="en-US" dirty="0">
                <a:latin typeface="Courier"/>
                <a:ea typeface="Courier"/>
                <a:cs typeface="Courier"/>
              </a:rPr>
              <a:t>[]);	// list of parameters</a:t>
            </a:r>
          </a:p>
          <a:p>
            <a:pPr marL="0" indent="0">
              <a:spcBef>
                <a:spcPct val="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altLang="en-US" sz="1600" dirty="0">
              <a:latin typeface="Courier"/>
              <a:ea typeface="Courier"/>
              <a:cs typeface="Courier"/>
            </a:endParaRPr>
          </a:p>
          <a:p>
            <a:pPr marL="0" indent="0">
              <a:spcBef>
                <a:spcPct val="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 err="1">
                <a:latin typeface="Courier"/>
                <a:ea typeface="Courier"/>
                <a:cs typeface="Courier"/>
              </a:rPr>
              <a:t>int</a:t>
            </a:r>
            <a:r>
              <a:rPr lang="en-US" altLang="en-US" dirty="0">
                <a:latin typeface="Courier"/>
                <a:ea typeface="Courier"/>
                <a:cs typeface="Courier"/>
              </a:rPr>
              <a:t> main(</a:t>
            </a:r>
            <a:r>
              <a:rPr lang="en-US" altLang="en-US" dirty="0" err="1">
                <a:latin typeface="Courier"/>
                <a:ea typeface="Courier"/>
                <a:cs typeface="Courier"/>
              </a:rPr>
              <a:t>int</a:t>
            </a:r>
            <a:r>
              <a:rPr lang="en-US" altLang="en-US" dirty="0">
                <a:latin typeface="Courier"/>
                <a:ea typeface="Courier"/>
                <a:cs typeface="Courier"/>
              </a:rPr>
              <a:t> </a:t>
            </a:r>
            <a:r>
              <a:rPr lang="en-US" altLang="en-US" dirty="0" err="1">
                <a:latin typeface="Courier"/>
                <a:ea typeface="Courier"/>
                <a:cs typeface="Courier"/>
              </a:rPr>
              <a:t>argc</a:t>
            </a:r>
            <a:r>
              <a:rPr lang="en-US" altLang="en-US" dirty="0">
                <a:latin typeface="Courier"/>
                <a:ea typeface="Courier"/>
                <a:cs typeface="Courier"/>
              </a:rPr>
              <a:t>, char **</a:t>
            </a:r>
            <a:r>
              <a:rPr lang="en-US" altLang="en-US" dirty="0" err="1">
                <a:latin typeface="Courier"/>
                <a:ea typeface="Courier"/>
                <a:cs typeface="Courier"/>
              </a:rPr>
              <a:t>argv</a:t>
            </a:r>
            <a:r>
              <a:rPr lang="en-US" altLang="en-US" dirty="0">
                <a:latin typeface="Courier"/>
                <a:ea typeface="Courier"/>
                <a:cs typeface="Courier"/>
              </a:rPr>
              <a:t>);</a:t>
            </a:r>
          </a:p>
        </p:txBody>
      </p:sp>
      <p:sp>
        <p:nvSpPr>
          <p:cNvPr id="2" name="Rectangle 1"/>
          <p:cNvSpPr/>
          <p:nvPr/>
        </p:nvSpPr>
        <p:spPr>
          <a:xfrm>
            <a:off x="231708" y="2542301"/>
            <a:ext cx="1186474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3200" dirty="0"/>
              <a:t>for </a:t>
            </a:r>
            <a:r>
              <a:rPr lang="en-US" altLang="en-US" sz="3200" dirty="0" err="1">
                <a:solidFill>
                  <a:srgbClr val="0000FF"/>
                </a:solidFill>
                <a:ea typeface="Courier"/>
                <a:cs typeface="Courier"/>
              </a:rPr>
              <a:t>argv</a:t>
            </a:r>
            <a:r>
              <a:rPr lang="en-US" altLang="en-US" sz="3200" dirty="0">
                <a:solidFill>
                  <a:srgbClr val="0000FF"/>
                </a:solidFill>
                <a:ea typeface="Courier"/>
                <a:cs typeface="Courier"/>
              </a:rPr>
              <a:t>[],</a:t>
            </a:r>
            <a:r>
              <a:rPr lang="en-US" altLang="en-US" sz="3200" dirty="0"/>
              <a:t> an ancillary data structure is provided: </a:t>
            </a:r>
            <a:r>
              <a:rPr lang="en-US" altLang="en-US" sz="3200" dirty="0" err="1">
                <a:solidFill>
                  <a:srgbClr val="0000FF"/>
                </a:solidFill>
                <a:ea typeface="Courier"/>
                <a:cs typeface="Courier"/>
              </a:rPr>
              <a:t>argc</a:t>
            </a:r>
            <a:endParaRPr lang="en-US" altLang="en-US" sz="3200" dirty="0">
              <a:solidFill>
                <a:srgbClr val="0000FF"/>
              </a:solidFill>
              <a:ea typeface="Courier"/>
              <a:cs typeface="Courier"/>
            </a:endParaRPr>
          </a:p>
          <a:p>
            <a:pPr marL="457200" indent="-457200">
              <a:buFont typeface="Arial" panose="020B0604020202020204" pitchFamily="34" charset="0"/>
              <a:buChar char="•"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3200" dirty="0" err="1"/>
              <a:t>argc</a:t>
            </a:r>
            <a:r>
              <a:rPr lang="en-US" altLang="en-US" sz="3200" dirty="0"/>
              <a:t> pointers pointing to </a:t>
            </a:r>
            <a:r>
              <a:rPr lang="en-US" altLang="en-US" sz="3200" dirty="0" err="1"/>
              <a:t>argc</a:t>
            </a:r>
            <a:r>
              <a:rPr lang="en-US" altLang="en-US" sz="3200" dirty="0"/>
              <a:t> strings, each of which is an argument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097453" y="4440413"/>
            <a:ext cx="9075033" cy="2010552"/>
            <a:chOff x="2107613" y="3952733"/>
            <a:chExt cx="9075033" cy="2010552"/>
          </a:xfrm>
        </p:grpSpPr>
        <p:grpSp>
          <p:nvGrpSpPr>
            <p:cNvPr id="7" name="Group 113"/>
            <p:cNvGrpSpPr>
              <a:grpSpLocks/>
            </p:cNvGrpSpPr>
            <p:nvPr/>
          </p:nvGrpSpPr>
          <p:grpSpPr bwMode="auto">
            <a:xfrm>
              <a:off x="3229293" y="5601335"/>
              <a:ext cx="2191174" cy="361950"/>
              <a:chOff x="-1" y="0"/>
              <a:chExt cx="20005" cy="20000"/>
            </a:xfrm>
          </p:grpSpPr>
          <p:grpSp>
            <p:nvGrpSpPr>
              <p:cNvPr id="116" name="Group 115"/>
              <p:cNvGrpSpPr>
                <a:grpSpLocks/>
              </p:cNvGrpSpPr>
              <p:nvPr/>
            </p:nvGrpSpPr>
            <p:grpSpPr bwMode="auto">
              <a:xfrm>
                <a:off x="-1" y="0"/>
                <a:ext cx="14292" cy="20000"/>
                <a:chOff x="0" y="0"/>
                <a:chExt cx="20000" cy="20000"/>
              </a:xfrm>
            </p:grpSpPr>
            <p:grpSp>
              <p:nvGrpSpPr>
                <p:cNvPr id="118" name="Group 117"/>
                <p:cNvGrpSpPr>
                  <a:grpSpLocks/>
                </p:cNvGrpSpPr>
                <p:nvPr/>
              </p:nvGrpSpPr>
              <p:grpSpPr bwMode="auto">
                <a:xfrm>
                  <a:off x="14005" y="0"/>
                  <a:ext cx="5995" cy="20000"/>
                  <a:chOff x="0" y="0"/>
                  <a:chExt cx="20000" cy="20000"/>
                </a:xfrm>
              </p:grpSpPr>
              <p:sp>
                <p:nvSpPr>
                  <p:cNvPr id="120" name="Freeform 119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custGeom>
                    <a:avLst/>
                    <a:gdLst>
                      <a:gd name="T0" fmla="*/ 19944 w 20000"/>
                      <a:gd name="T1" fmla="*/ 0 h 20000"/>
                      <a:gd name="T2" fmla="*/ 19944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44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44" y="0"/>
                        </a:moveTo>
                        <a:lnTo>
                          <a:pt x="19944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44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2800"/>
                  </a:p>
                </p:txBody>
              </p:sp>
              <p:sp>
                <p:nvSpPr>
                  <p:cNvPr id="121" name="Oval 118"/>
                  <p:cNvSpPr>
                    <a:spLocks noChangeArrowheads="1"/>
                  </p:cNvSpPr>
                  <p:nvPr/>
                </p:nvSpPr>
                <p:spPr bwMode="auto">
                  <a:xfrm>
                    <a:off x="6606" y="6668"/>
                    <a:ext cx="6722" cy="672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defRPr sz="12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12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12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12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12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altLang="en-US" sz="1800"/>
                  </a:p>
                </p:txBody>
              </p:sp>
            </p:grpSp>
            <p:sp>
              <p:nvSpPr>
                <p:cNvPr id="119" name="Rectangle 116"/>
                <p:cNvSpPr>
                  <a:spLocks noChangeArrowheads="1"/>
                </p:cNvSpPr>
                <p:nvPr/>
              </p:nvSpPr>
              <p:spPr bwMode="auto">
                <a:xfrm>
                  <a:off x="0" y="3332"/>
                  <a:ext cx="14671" cy="156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1" dirty="0" err="1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argv</a:t>
                  </a:r>
                  <a:r>
                    <a:rPr lang="en-US" altLang="en-US" sz="1800" b="1" dirty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[3]</a:t>
                  </a:r>
                  <a:endParaRPr lang="en-US" altLang="en-US" sz="1800" b="1" dirty="0">
                    <a:solidFill>
                      <a:schemeClr val="tx1"/>
                    </a:solidFill>
                    <a:latin typeface="Courier New" panose="02070309020205020404" pitchFamily="49" charset="0"/>
                  </a:endParaRPr>
                </a:p>
                <a:p>
                  <a:endParaRPr lang="en-US" altLang="en-US" sz="1800" b="1" dirty="0">
                    <a:solidFill>
                      <a:schemeClr val="tx1"/>
                    </a:solidFill>
                    <a:latin typeface="Courier New" panose="02070309020205020404" pitchFamily="49" charset="0"/>
                  </a:endParaRPr>
                </a:p>
              </p:txBody>
            </p:sp>
          </p:grpSp>
          <p:sp>
            <p:nvSpPr>
              <p:cNvPr id="117" name="Freeform 114"/>
              <p:cNvSpPr>
                <a:spLocks/>
              </p:cNvSpPr>
              <p:nvPr/>
            </p:nvSpPr>
            <p:spPr bwMode="auto">
              <a:xfrm>
                <a:off x="12862" y="10000"/>
                <a:ext cx="7142" cy="56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0000" h="20000">
                    <a:moveTo>
                      <a:pt x="19967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 type="triangle" w="med" len="sm"/>
                <a:tailEnd/>
              </a:ln>
            </p:spPr>
            <p:txBody>
              <a:bodyPr/>
              <a:lstStyle/>
              <a:p>
                <a:endParaRPr lang="en-US" sz="2800"/>
              </a:p>
            </p:txBody>
          </p:sp>
        </p:grpSp>
        <p:grpSp>
          <p:nvGrpSpPr>
            <p:cNvPr id="8" name="Group 106"/>
            <p:cNvGrpSpPr>
              <a:grpSpLocks/>
            </p:cNvGrpSpPr>
            <p:nvPr/>
          </p:nvGrpSpPr>
          <p:grpSpPr bwMode="auto">
            <a:xfrm>
              <a:off x="3229293" y="5239385"/>
              <a:ext cx="2191174" cy="361950"/>
              <a:chOff x="-1" y="0"/>
              <a:chExt cx="20001" cy="20000"/>
            </a:xfrm>
          </p:grpSpPr>
          <p:grpSp>
            <p:nvGrpSpPr>
              <p:cNvPr id="110" name="Group 108"/>
              <p:cNvGrpSpPr>
                <a:grpSpLocks/>
              </p:cNvGrpSpPr>
              <p:nvPr/>
            </p:nvGrpSpPr>
            <p:grpSpPr bwMode="auto">
              <a:xfrm>
                <a:off x="-1" y="0"/>
                <a:ext cx="14289" cy="20000"/>
                <a:chOff x="-1" y="0"/>
                <a:chExt cx="20001" cy="20000"/>
              </a:xfrm>
            </p:grpSpPr>
            <p:grpSp>
              <p:nvGrpSpPr>
                <p:cNvPr id="112" name="Group 110"/>
                <p:cNvGrpSpPr>
                  <a:grpSpLocks/>
                </p:cNvGrpSpPr>
                <p:nvPr/>
              </p:nvGrpSpPr>
              <p:grpSpPr bwMode="auto">
                <a:xfrm>
                  <a:off x="14005" y="0"/>
                  <a:ext cx="5995" cy="20000"/>
                  <a:chOff x="0" y="0"/>
                  <a:chExt cx="20000" cy="20000"/>
                </a:xfrm>
              </p:grpSpPr>
              <p:sp>
                <p:nvSpPr>
                  <p:cNvPr id="114" name="Freeform 112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custGeom>
                    <a:avLst/>
                    <a:gdLst>
                      <a:gd name="T0" fmla="*/ 19944 w 20000"/>
                      <a:gd name="T1" fmla="*/ 0 h 20000"/>
                      <a:gd name="T2" fmla="*/ 19944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44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44" y="0"/>
                        </a:moveTo>
                        <a:lnTo>
                          <a:pt x="19944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44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2800"/>
                  </a:p>
                </p:txBody>
              </p:sp>
              <p:sp>
                <p:nvSpPr>
                  <p:cNvPr id="115" name="Oval 111"/>
                  <p:cNvSpPr>
                    <a:spLocks noChangeArrowheads="1"/>
                  </p:cNvSpPr>
                  <p:nvPr/>
                </p:nvSpPr>
                <p:spPr bwMode="auto">
                  <a:xfrm>
                    <a:off x="6622" y="6668"/>
                    <a:ext cx="6722" cy="672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defRPr sz="12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12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12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12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12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altLang="en-US" sz="1800"/>
                  </a:p>
                </p:txBody>
              </p:sp>
            </p:grpSp>
            <p:sp>
              <p:nvSpPr>
                <p:cNvPr id="113" name="Rectangle 109"/>
                <p:cNvSpPr>
                  <a:spLocks noChangeArrowheads="1"/>
                </p:cNvSpPr>
                <p:nvPr/>
              </p:nvSpPr>
              <p:spPr bwMode="auto">
                <a:xfrm>
                  <a:off x="-1" y="3332"/>
                  <a:ext cx="14672" cy="156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1" dirty="0" err="1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argv</a:t>
                  </a:r>
                  <a:r>
                    <a:rPr lang="en-US" altLang="en-US" sz="1800" b="1" dirty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[2]</a:t>
                  </a:r>
                  <a:endParaRPr lang="en-US" altLang="en-US" sz="1800" b="1" dirty="0">
                    <a:solidFill>
                      <a:schemeClr val="tx1"/>
                    </a:solidFill>
                    <a:latin typeface="Courier New" panose="02070309020205020404" pitchFamily="49" charset="0"/>
                  </a:endParaRPr>
                </a:p>
              </p:txBody>
            </p:sp>
          </p:grpSp>
          <p:sp>
            <p:nvSpPr>
              <p:cNvPr id="111" name="Freeform 107"/>
              <p:cNvSpPr>
                <a:spLocks/>
              </p:cNvSpPr>
              <p:nvPr/>
            </p:nvSpPr>
            <p:spPr bwMode="auto">
              <a:xfrm>
                <a:off x="12863" y="10000"/>
                <a:ext cx="7137" cy="56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0000" h="20000">
                    <a:moveTo>
                      <a:pt x="19967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 type="triangle" w="med" len="sm"/>
                <a:tailEnd/>
              </a:ln>
            </p:spPr>
            <p:txBody>
              <a:bodyPr/>
              <a:lstStyle/>
              <a:p>
                <a:endParaRPr lang="en-US" sz="2800"/>
              </a:p>
            </p:txBody>
          </p:sp>
        </p:grpSp>
        <p:grpSp>
          <p:nvGrpSpPr>
            <p:cNvPr id="9" name="Group 99"/>
            <p:cNvGrpSpPr>
              <a:grpSpLocks/>
            </p:cNvGrpSpPr>
            <p:nvPr/>
          </p:nvGrpSpPr>
          <p:grpSpPr bwMode="auto">
            <a:xfrm>
              <a:off x="3229293" y="4877435"/>
              <a:ext cx="2191174" cy="361950"/>
              <a:chOff x="-1" y="0"/>
              <a:chExt cx="20001" cy="20000"/>
            </a:xfrm>
          </p:grpSpPr>
          <p:grpSp>
            <p:nvGrpSpPr>
              <p:cNvPr id="104" name="Group 101"/>
              <p:cNvGrpSpPr>
                <a:grpSpLocks/>
              </p:cNvGrpSpPr>
              <p:nvPr/>
            </p:nvGrpSpPr>
            <p:grpSpPr bwMode="auto">
              <a:xfrm>
                <a:off x="-1" y="0"/>
                <a:ext cx="14289" cy="20000"/>
                <a:chOff x="-1" y="0"/>
                <a:chExt cx="20001" cy="20000"/>
              </a:xfrm>
            </p:grpSpPr>
            <p:grpSp>
              <p:nvGrpSpPr>
                <p:cNvPr id="106" name="Group 103"/>
                <p:cNvGrpSpPr>
                  <a:grpSpLocks/>
                </p:cNvGrpSpPr>
                <p:nvPr/>
              </p:nvGrpSpPr>
              <p:grpSpPr bwMode="auto">
                <a:xfrm>
                  <a:off x="14005" y="0"/>
                  <a:ext cx="5995" cy="20000"/>
                  <a:chOff x="0" y="0"/>
                  <a:chExt cx="20000" cy="20000"/>
                </a:xfrm>
              </p:grpSpPr>
              <p:sp>
                <p:nvSpPr>
                  <p:cNvPr id="108" name="Freeform 105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custGeom>
                    <a:avLst/>
                    <a:gdLst>
                      <a:gd name="T0" fmla="*/ 19944 w 20000"/>
                      <a:gd name="T1" fmla="*/ 0 h 20000"/>
                      <a:gd name="T2" fmla="*/ 19944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44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44" y="0"/>
                        </a:moveTo>
                        <a:lnTo>
                          <a:pt x="19944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44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2800"/>
                  </a:p>
                </p:txBody>
              </p:sp>
              <p:sp>
                <p:nvSpPr>
                  <p:cNvPr id="109" name="Oval 104"/>
                  <p:cNvSpPr>
                    <a:spLocks noChangeArrowheads="1"/>
                  </p:cNvSpPr>
                  <p:nvPr/>
                </p:nvSpPr>
                <p:spPr bwMode="auto">
                  <a:xfrm>
                    <a:off x="6622" y="6668"/>
                    <a:ext cx="6722" cy="672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defRPr sz="12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12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12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12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12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altLang="en-US" sz="1800"/>
                  </a:p>
                </p:txBody>
              </p:sp>
            </p:grpSp>
            <p:sp>
              <p:nvSpPr>
                <p:cNvPr id="107" name="Rectangle 102"/>
                <p:cNvSpPr>
                  <a:spLocks noChangeArrowheads="1"/>
                </p:cNvSpPr>
                <p:nvPr/>
              </p:nvSpPr>
              <p:spPr bwMode="auto">
                <a:xfrm>
                  <a:off x="-1" y="3332"/>
                  <a:ext cx="14672" cy="156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1" dirty="0" err="1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argv</a:t>
                  </a:r>
                  <a:r>
                    <a:rPr lang="en-US" altLang="en-US" sz="1800" b="1" dirty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[1]</a:t>
                  </a:r>
                  <a:endParaRPr lang="en-US" altLang="en-US" sz="1800" b="1" dirty="0">
                    <a:solidFill>
                      <a:schemeClr val="tx1"/>
                    </a:solidFill>
                    <a:latin typeface="Courier New" panose="02070309020205020404" pitchFamily="49" charset="0"/>
                  </a:endParaRPr>
                </a:p>
                <a:p>
                  <a:endParaRPr lang="en-US" altLang="en-US" sz="1800" b="1" dirty="0">
                    <a:solidFill>
                      <a:schemeClr val="tx1"/>
                    </a:solidFill>
                    <a:latin typeface="Courier New" panose="02070309020205020404" pitchFamily="49" charset="0"/>
                  </a:endParaRPr>
                </a:p>
              </p:txBody>
            </p:sp>
          </p:grpSp>
          <p:sp>
            <p:nvSpPr>
              <p:cNvPr id="105" name="Freeform 100"/>
              <p:cNvSpPr>
                <a:spLocks/>
              </p:cNvSpPr>
              <p:nvPr/>
            </p:nvSpPr>
            <p:spPr bwMode="auto">
              <a:xfrm>
                <a:off x="12863" y="10000"/>
                <a:ext cx="7137" cy="56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0000" h="20000">
                    <a:moveTo>
                      <a:pt x="19967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 type="triangle" w="med" len="sm"/>
                <a:tailEnd/>
              </a:ln>
            </p:spPr>
            <p:txBody>
              <a:bodyPr/>
              <a:lstStyle/>
              <a:p>
                <a:endParaRPr lang="en-US" sz="2800"/>
              </a:p>
            </p:txBody>
          </p:sp>
        </p:grpSp>
        <p:grpSp>
          <p:nvGrpSpPr>
            <p:cNvPr id="10" name="Group 92"/>
            <p:cNvGrpSpPr>
              <a:grpSpLocks/>
            </p:cNvGrpSpPr>
            <p:nvPr/>
          </p:nvGrpSpPr>
          <p:grpSpPr bwMode="auto">
            <a:xfrm>
              <a:off x="3229293" y="4515485"/>
              <a:ext cx="2191174" cy="361950"/>
              <a:chOff x="-1" y="0"/>
              <a:chExt cx="20001" cy="20000"/>
            </a:xfrm>
          </p:grpSpPr>
          <p:grpSp>
            <p:nvGrpSpPr>
              <p:cNvPr id="98" name="Group 94"/>
              <p:cNvGrpSpPr>
                <a:grpSpLocks/>
              </p:cNvGrpSpPr>
              <p:nvPr/>
            </p:nvGrpSpPr>
            <p:grpSpPr bwMode="auto">
              <a:xfrm>
                <a:off x="-1" y="0"/>
                <a:ext cx="14289" cy="20000"/>
                <a:chOff x="-1" y="0"/>
                <a:chExt cx="20001" cy="20000"/>
              </a:xfrm>
            </p:grpSpPr>
            <p:grpSp>
              <p:nvGrpSpPr>
                <p:cNvPr id="100" name="Group 96"/>
                <p:cNvGrpSpPr>
                  <a:grpSpLocks/>
                </p:cNvGrpSpPr>
                <p:nvPr/>
              </p:nvGrpSpPr>
              <p:grpSpPr bwMode="auto">
                <a:xfrm>
                  <a:off x="14005" y="0"/>
                  <a:ext cx="5995" cy="20000"/>
                  <a:chOff x="0" y="0"/>
                  <a:chExt cx="20000" cy="20000"/>
                </a:xfrm>
              </p:grpSpPr>
              <p:sp>
                <p:nvSpPr>
                  <p:cNvPr id="102" name="Freeform 98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custGeom>
                    <a:avLst/>
                    <a:gdLst>
                      <a:gd name="T0" fmla="*/ 19944 w 20000"/>
                      <a:gd name="T1" fmla="*/ 0 h 20000"/>
                      <a:gd name="T2" fmla="*/ 19944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44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44" y="0"/>
                        </a:moveTo>
                        <a:lnTo>
                          <a:pt x="19944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44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2800"/>
                  </a:p>
                </p:txBody>
              </p:sp>
              <p:sp>
                <p:nvSpPr>
                  <p:cNvPr id="103" name="Oval 97"/>
                  <p:cNvSpPr>
                    <a:spLocks noChangeArrowheads="1"/>
                  </p:cNvSpPr>
                  <p:nvPr/>
                </p:nvSpPr>
                <p:spPr bwMode="auto">
                  <a:xfrm>
                    <a:off x="6622" y="6668"/>
                    <a:ext cx="6722" cy="672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defRPr sz="12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12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12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12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12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altLang="en-US" sz="1800"/>
                  </a:p>
                </p:txBody>
              </p:sp>
            </p:grpSp>
            <p:sp>
              <p:nvSpPr>
                <p:cNvPr id="101" name="Rectangle 95"/>
                <p:cNvSpPr>
                  <a:spLocks noChangeArrowheads="1"/>
                </p:cNvSpPr>
                <p:nvPr/>
              </p:nvSpPr>
              <p:spPr bwMode="auto">
                <a:xfrm>
                  <a:off x="-1" y="3332"/>
                  <a:ext cx="14672" cy="156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1" dirty="0" err="1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argv</a:t>
                  </a:r>
                  <a:r>
                    <a:rPr lang="en-US" altLang="en-US" sz="1800" b="1" dirty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[0]</a:t>
                  </a:r>
                  <a:endParaRPr lang="en-US" altLang="en-US" sz="1800" b="1" dirty="0">
                    <a:solidFill>
                      <a:schemeClr val="tx1"/>
                    </a:solidFill>
                    <a:latin typeface="Courier New" panose="02070309020205020404" pitchFamily="49" charset="0"/>
                  </a:endParaRPr>
                </a:p>
                <a:p>
                  <a:endParaRPr lang="en-US" altLang="en-US" sz="1800" b="1" dirty="0">
                    <a:solidFill>
                      <a:schemeClr val="tx1"/>
                    </a:solidFill>
                    <a:latin typeface="Courier New" panose="02070309020205020404" pitchFamily="49" charset="0"/>
                  </a:endParaRPr>
                </a:p>
              </p:txBody>
            </p:sp>
          </p:grpSp>
          <p:sp>
            <p:nvSpPr>
              <p:cNvPr id="99" name="Freeform 93"/>
              <p:cNvSpPr>
                <a:spLocks/>
              </p:cNvSpPr>
              <p:nvPr/>
            </p:nvSpPr>
            <p:spPr bwMode="auto">
              <a:xfrm>
                <a:off x="12863" y="10000"/>
                <a:ext cx="7137" cy="56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0000" h="20000">
                    <a:moveTo>
                      <a:pt x="19967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 type="triangle" w="med" len="sm"/>
                <a:tailEnd/>
              </a:ln>
            </p:spPr>
            <p:txBody>
              <a:bodyPr/>
              <a:lstStyle/>
              <a:p>
                <a:endParaRPr lang="en-US" sz="2800"/>
              </a:p>
            </p:txBody>
          </p:sp>
        </p:grpSp>
        <p:grpSp>
          <p:nvGrpSpPr>
            <p:cNvPr id="11" name="Group 89"/>
            <p:cNvGrpSpPr>
              <a:grpSpLocks/>
            </p:cNvGrpSpPr>
            <p:nvPr/>
          </p:nvGrpSpPr>
          <p:grpSpPr bwMode="auto">
            <a:xfrm>
              <a:off x="5420467" y="4911066"/>
              <a:ext cx="625769" cy="282538"/>
              <a:chOff x="0" y="0"/>
              <a:chExt cx="20000" cy="20000"/>
            </a:xfrm>
          </p:grpSpPr>
          <p:sp>
            <p:nvSpPr>
              <p:cNvPr id="96" name="Freeform 91"/>
              <p:cNvSpPr>
                <a:spLocks/>
              </p:cNvSpPr>
              <p:nvPr/>
            </p:nvSpPr>
            <p:spPr bwMode="auto">
              <a:xfrm>
                <a:off x="0" y="0"/>
                <a:ext cx="20000" cy="17084"/>
              </a:xfrm>
              <a:custGeom>
                <a:avLst/>
                <a:gdLst>
                  <a:gd name="T0" fmla="*/ 19958 w 20000"/>
                  <a:gd name="T1" fmla="*/ 0 h 20000"/>
                  <a:gd name="T2" fmla="*/ 19958 w 20000"/>
                  <a:gd name="T3" fmla="*/ 3005 h 20000"/>
                  <a:gd name="T4" fmla="*/ 0 w 20000"/>
                  <a:gd name="T5" fmla="*/ 3005 h 20000"/>
                  <a:gd name="T6" fmla="*/ 0 w 20000"/>
                  <a:gd name="T7" fmla="*/ 0 h 20000"/>
                  <a:gd name="T8" fmla="*/ 19958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97" name="Rectangle 90"/>
              <p:cNvSpPr>
                <a:spLocks noChangeArrowheads="1"/>
              </p:cNvSpPr>
              <p:nvPr/>
            </p:nvSpPr>
            <p:spPr bwMode="auto">
              <a:xfrm>
                <a:off x="1630" y="0"/>
                <a:ext cx="16702" cy="2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’p’</a:t>
                </a:r>
                <a:endParaRPr lang="en-US" altLang="ja-JP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  <a:p>
                <a:endParaRPr lang="en-US" altLang="en-US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2" name="Group 86"/>
            <p:cNvGrpSpPr>
              <a:grpSpLocks/>
            </p:cNvGrpSpPr>
            <p:nvPr/>
          </p:nvGrpSpPr>
          <p:grpSpPr bwMode="auto">
            <a:xfrm>
              <a:off x="6046236" y="4911066"/>
              <a:ext cx="625769" cy="282538"/>
              <a:chOff x="0" y="0"/>
              <a:chExt cx="20000" cy="20000"/>
            </a:xfrm>
          </p:grpSpPr>
          <p:sp>
            <p:nvSpPr>
              <p:cNvPr id="94" name="Freeform 88"/>
              <p:cNvSpPr>
                <a:spLocks/>
              </p:cNvSpPr>
              <p:nvPr/>
            </p:nvSpPr>
            <p:spPr bwMode="auto">
              <a:xfrm>
                <a:off x="0" y="0"/>
                <a:ext cx="20000" cy="17084"/>
              </a:xfrm>
              <a:custGeom>
                <a:avLst/>
                <a:gdLst>
                  <a:gd name="T0" fmla="*/ 19958 w 20000"/>
                  <a:gd name="T1" fmla="*/ 0 h 20000"/>
                  <a:gd name="T2" fmla="*/ 19958 w 20000"/>
                  <a:gd name="T3" fmla="*/ 3005 h 20000"/>
                  <a:gd name="T4" fmla="*/ 0 w 20000"/>
                  <a:gd name="T5" fmla="*/ 3005 h 20000"/>
                  <a:gd name="T6" fmla="*/ 0 w 20000"/>
                  <a:gd name="T7" fmla="*/ 0 h 20000"/>
                  <a:gd name="T8" fmla="*/ 19958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95" name="Rectangle 87"/>
              <p:cNvSpPr>
                <a:spLocks noChangeArrowheads="1"/>
              </p:cNvSpPr>
              <p:nvPr/>
            </p:nvSpPr>
            <p:spPr bwMode="auto">
              <a:xfrm>
                <a:off x="1630" y="0"/>
                <a:ext cx="16702" cy="2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’a’</a:t>
                </a:r>
                <a:endParaRPr lang="en-US" altLang="ja-JP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  <a:p>
                <a:endParaRPr lang="en-US" altLang="en-US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3" name="Group 83"/>
            <p:cNvGrpSpPr>
              <a:grpSpLocks/>
            </p:cNvGrpSpPr>
            <p:nvPr/>
          </p:nvGrpSpPr>
          <p:grpSpPr bwMode="auto">
            <a:xfrm>
              <a:off x="6672006" y="4911066"/>
              <a:ext cx="625769" cy="282538"/>
              <a:chOff x="0" y="0"/>
              <a:chExt cx="20000" cy="20000"/>
            </a:xfrm>
          </p:grpSpPr>
          <p:sp>
            <p:nvSpPr>
              <p:cNvPr id="92" name="Freeform 85"/>
              <p:cNvSpPr>
                <a:spLocks/>
              </p:cNvSpPr>
              <p:nvPr/>
            </p:nvSpPr>
            <p:spPr bwMode="auto">
              <a:xfrm>
                <a:off x="0" y="0"/>
                <a:ext cx="20000" cy="17084"/>
              </a:xfrm>
              <a:custGeom>
                <a:avLst/>
                <a:gdLst>
                  <a:gd name="T0" fmla="*/ 19958 w 20000"/>
                  <a:gd name="T1" fmla="*/ 0 h 20000"/>
                  <a:gd name="T2" fmla="*/ 19958 w 20000"/>
                  <a:gd name="T3" fmla="*/ 3005 h 20000"/>
                  <a:gd name="T4" fmla="*/ 0 w 20000"/>
                  <a:gd name="T5" fmla="*/ 3005 h 20000"/>
                  <a:gd name="T6" fmla="*/ 0 w 20000"/>
                  <a:gd name="T7" fmla="*/ 0 h 20000"/>
                  <a:gd name="T8" fmla="*/ 19958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93" name="Rectangle 84"/>
              <p:cNvSpPr>
                <a:spLocks noChangeArrowheads="1"/>
              </p:cNvSpPr>
              <p:nvPr/>
            </p:nvSpPr>
            <p:spPr bwMode="auto">
              <a:xfrm>
                <a:off x="1630" y="0"/>
                <a:ext cx="16702" cy="2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’r’</a:t>
                </a:r>
                <a:endParaRPr lang="en-US" altLang="ja-JP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  <a:p>
                <a:endParaRPr lang="en-US" altLang="en-US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4" name="Group 80"/>
            <p:cNvGrpSpPr>
              <a:grpSpLocks/>
            </p:cNvGrpSpPr>
            <p:nvPr/>
          </p:nvGrpSpPr>
          <p:grpSpPr bwMode="auto">
            <a:xfrm>
              <a:off x="7297775" y="4911066"/>
              <a:ext cx="625769" cy="282538"/>
              <a:chOff x="0" y="0"/>
              <a:chExt cx="20000" cy="20000"/>
            </a:xfrm>
          </p:grpSpPr>
          <p:sp>
            <p:nvSpPr>
              <p:cNvPr id="90" name="Freeform 82"/>
              <p:cNvSpPr>
                <a:spLocks/>
              </p:cNvSpPr>
              <p:nvPr/>
            </p:nvSpPr>
            <p:spPr bwMode="auto">
              <a:xfrm>
                <a:off x="0" y="0"/>
                <a:ext cx="20000" cy="17084"/>
              </a:xfrm>
              <a:custGeom>
                <a:avLst/>
                <a:gdLst>
                  <a:gd name="T0" fmla="*/ 19958 w 20000"/>
                  <a:gd name="T1" fmla="*/ 0 h 20000"/>
                  <a:gd name="T2" fmla="*/ 19958 w 20000"/>
                  <a:gd name="T3" fmla="*/ 3005 h 20000"/>
                  <a:gd name="T4" fmla="*/ 0 w 20000"/>
                  <a:gd name="T5" fmla="*/ 3005 h 20000"/>
                  <a:gd name="T6" fmla="*/ 0 w 20000"/>
                  <a:gd name="T7" fmla="*/ 0 h 20000"/>
                  <a:gd name="T8" fmla="*/ 19958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91" name="Rectangle 81"/>
              <p:cNvSpPr>
                <a:spLocks noChangeArrowheads="1"/>
              </p:cNvSpPr>
              <p:nvPr/>
            </p:nvSpPr>
            <p:spPr bwMode="auto">
              <a:xfrm>
                <a:off x="1630" y="0"/>
                <a:ext cx="16702" cy="2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’a’</a:t>
                </a:r>
                <a:endParaRPr lang="en-US" altLang="ja-JP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  <a:p>
                <a:endParaRPr lang="en-US" altLang="en-US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5" name="Group 77"/>
            <p:cNvGrpSpPr>
              <a:grpSpLocks/>
            </p:cNvGrpSpPr>
            <p:nvPr/>
          </p:nvGrpSpPr>
          <p:grpSpPr bwMode="auto">
            <a:xfrm>
              <a:off x="7923545" y="4911066"/>
              <a:ext cx="625769" cy="282538"/>
              <a:chOff x="0" y="0"/>
              <a:chExt cx="20000" cy="20000"/>
            </a:xfrm>
          </p:grpSpPr>
          <p:sp>
            <p:nvSpPr>
              <p:cNvPr id="88" name="Freeform 79"/>
              <p:cNvSpPr>
                <a:spLocks/>
              </p:cNvSpPr>
              <p:nvPr/>
            </p:nvSpPr>
            <p:spPr bwMode="auto">
              <a:xfrm>
                <a:off x="0" y="0"/>
                <a:ext cx="20000" cy="17084"/>
              </a:xfrm>
              <a:custGeom>
                <a:avLst/>
                <a:gdLst>
                  <a:gd name="T0" fmla="*/ 19958 w 20000"/>
                  <a:gd name="T1" fmla="*/ 0 h 20000"/>
                  <a:gd name="T2" fmla="*/ 19958 w 20000"/>
                  <a:gd name="T3" fmla="*/ 3005 h 20000"/>
                  <a:gd name="T4" fmla="*/ 0 w 20000"/>
                  <a:gd name="T5" fmla="*/ 3005 h 20000"/>
                  <a:gd name="T6" fmla="*/ 0 w 20000"/>
                  <a:gd name="T7" fmla="*/ 0 h 20000"/>
                  <a:gd name="T8" fmla="*/ 19958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89" name="Rectangle 78"/>
              <p:cNvSpPr>
                <a:spLocks noChangeArrowheads="1"/>
              </p:cNvSpPr>
              <p:nvPr/>
            </p:nvSpPr>
            <p:spPr bwMode="auto">
              <a:xfrm>
                <a:off x="1630" y="0"/>
                <a:ext cx="16702" cy="2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’m’</a:t>
                </a:r>
                <a:endParaRPr lang="en-US" altLang="ja-JP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  <a:p>
                <a:endParaRPr lang="en-US" altLang="en-US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6" name="Group 74"/>
            <p:cNvGrpSpPr>
              <a:grpSpLocks/>
            </p:cNvGrpSpPr>
            <p:nvPr/>
          </p:nvGrpSpPr>
          <p:grpSpPr bwMode="auto">
            <a:xfrm>
              <a:off x="8549314" y="4911066"/>
              <a:ext cx="625769" cy="282538"/>
              <a:chOff x="0" y="0"/>
              <a:chExt cx="20000" cy="20000"/>
            </a:xfrm>
          </p:grpSpPr>
          <p:sp>
            <p:nvSpPr>
              <p:cNvPr id="86" name="Freeform 76"/>
              <p:cNvSpPr>
                <a:spLocks/>
              </p:cNvSpPr>
              <p:nvPr/>
            </p:nvSpPr>
            <p:spPr bwMode="auto">
              <a:xfrm>
                <a:off x="0" y="0"/>
                <a:ext cx="20000" cy="17084"/>
              </a:xfrm>
              <a:custGeom>
                <a:avLst/>
                <a:gdLst>
                  <a:gd name="T0" fmla="*/ 19958 w 20000"/>
                  <a:gd name="T1" fmla="*/ 0 h 20000"/>
                  <a:gd name="T2" fmla="*/ 19958 w 20000"/>
                  <a:gd name="T3" fmla="*/ 3005 h 20000"/>
                  <a:gd name="T4" fmla="*/ 0 w 20000"/>
                  <a:gd name="T5" fmla="*/ 3005 h 20000"/>
                  <a:gd name="T6" fmla="*/ 0 w 20000"/>
                  <a:gd name="T7" fmla="*/ 0 h 20000"/>
                  <a:gd name="T8" fmla="*/ 19958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87" name="Rectangle 75"/>
              <p:cNvSpPr>
                <a:spLocks noChangeArrowheads="1"/>
              </p:cNvSpPr>
              <p:nvPr/>
            </p:nvSpPr>
            <p:spPr bwMode="auto">
              <a:xfrm>
                <a:off x="1630" y="0"/>
                <a:ext cx="16702" cy="2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’1’</a:t>
                </a:r>
                <a:endParaRPr lang="en-US" altLang="ja-JP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  <a:p>
                <a:endParaRPr lang="en-US" altLang="en-US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7" name="Group 71"/>
            <p:cNvGrpSpPr>
              <a:grpSpLocks/>
            </p:cNvGrpSpPr>
            <p:nvPr/>
          </p:nvGrpSpPr>
          <p:grpSpPr bwMode="auto">
            <a:xfrm>
              <a:off x="9147620" y="4911066"/>
              <a:ext cx="703843" cy="282538"/>
              <a:chOff x="0" y="0"/>
              <a:chExt cx="20728" cy="20000"/>
            </a:xfrm>
          </p:grpSpPr>
          <p:sp>
            <p:nvSpPr>
              <p:cNvPr id="84" name="Freeform 73"/>
              <p:cNvSpPr>
                <a:spLocks/>
              </p:cNvSpPr>
              <p:nvPr/>
            </p:nvSpPr>
            <p:spPr bwMode="auto">
              <a:xfrm>
                <a:off x="809" y="0"/>
                <a:ext cx="18428" cy="17084"/>
              </a:xfrm>
              <a:custGeom>
                <a:avLst/>
                <a:gdLst>
                  <a:gd name="T0" fmla="*/ 7473 w 20000"/>
                  <a:gd name="T1" fmla="*/ 0 h 20000"/>
                  <a:gd name="T2" fmla="*/ 7473 w 20000"/>
                  <a:gd name="T3" fmla="*/ 3005 h 20000"/>
                  <a:gd name="T4" fmla="*/ 0 w 20000"/>
                  <a:gd name="T5" fmla="*/ 3005 h 20000"/>
                  <a:gd name="T6" fmla="*/ 0 w 20000"/>
                  <a:gd name="T7" fmla="*/ 0 h 20000"/>
                  <a:gd name="T8" fmla="*/ 7473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85" name="Rectangle 7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0728" cy="2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’\0’</a:t>
                </a:r>
                <a:endParaRPr lang="en-US" altLang="ja-JP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  <a:p>
                <a:endParaRPr lang="en-US" altLang="en-US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8" name="Group 68"/>
            <p:cNvGrpSpPr>
              <a:grpSpLocks/>
            </p:cNvGrpSpPr>
            <p:nvPr/>
          </p:nvGrpSpPr>
          <p:grpSpPr bwMode="auto">
            <a:xfrm>
              <a:off x="5420467" y="4551754"/>
              <a:ext cx="625769" cy="282538"/>
              <a:chOff x="0" y="0"/>
              <a:chExt cx="20000" cy="20000"/>
            </a:xfrm>
          </p:grpSpPr>
          <p:sp>
            <p:nvSpPr>
              <p:cNvPr id="82" name="Freeform 70"/>
              <p:cNvSpPr>
                <a:spLocks/>
              </p:cNvSpPr>
              <p:nvPr/>
            </p:nvSpPr>
            <p:spPr bwMode="auto">
              <a:xfrm>
                <a:off x="0" y="0"/>
                <a:ext cx="20000" cy="17084"/>
              </a:xfrm>
              <a:custGeom>
                <a:avLst/>
                <a:gdLst>
                  <a:gd name="T0" fmla="*/ 19958 w 20000"/>
                  <a:gd name="T1" fmla="*/ 0 h 20000"/>
                  <a:gd name="T2" fmla="*/ 19958 w 20000"/>
                  <a:gd name="T3" fmla="*/ 3005 h 20000"/>
                  <a:gd name="T4" fmla="*/ 0 w 20000"/>
                  <a:gd name="T5" fmla="*/ 3005 h 20000"/>
                  <a:gd name="T6" fmla="*/ 0 w 20000"/>
                  <a:gd name="T7" fmla="*/ 0 h 20000"/>
                  <a:gd name="T8" fmla="*/ 19958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83" name="Rectangle 69"/>
              <p:cNvSpPr>
                <a:spLocks noChangeArrowheads="1"/>
              </p:cNvSpPr>
              <p:nvPr/>
            </p:nvSpPr>
            <p:spPr bwMode="auto">
              <a:xfrm>
                <a:off x="1630" y="0"/>
                <a:ext cx="16702" cy="2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’.’</a:t>
                </a:r>
                <a:endParaRPr lang="en-US" altLang="ja-JP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  <a:p>
                <a:endParaRPr lang="en-US" altLang="en-US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9" name="Group 65"/>
            <p:cNvGrpSpPr>
              <a:grpSpLocks/>
            </p:cNvGrpSpPr>
            <p:nvPr/>
          </p:nvGrpSpPr>
          <p:grpSpPr bwMode="auto">
            <a:xfrm>
              <a:off x="6046236" y="4551754"/>
              <a:ext cx="625769" cy="282538"/>
              <a:chOff x="0" y="0"/>
              <a:chExt cx="20000" cy="20000"/>
            </a:xfrm>
          </p:grpSpPr>
          <p:sp>
            <p:nvSpPr>
              <p:cNvPr id="80" name="Freeform 67"/>
              <p:cNvSpPr>
                <a:spLocks/>
              </p:cNvSpPr>
              <p:nvPr/>
            </p:nvSpPr>
            <p:spPr bwMode="auto">
              <a:xfrm>
                <a:off x="0" y="0"/>
                <a:ext cx="20000" cy="17084"/>
              </a:xfrm>
              <a:custGeom>
                <a:avLst/>
                <a:gdLst>
                  <a:gd name="T0" fmla="*/ 19958 w 20000"/>
                  <a:gd name="T1" fmla="*/ 0 h 20000"/>
                  <a:gd name="T2" fmla="*/ 19958 w 20000"/>
                  <a:gd name="T3" fmla="*/ 3005 h 20000"/>
                  <a:gd name="T4" fmla="*/ 0 w 20000"/>
                  <a:gd name="T5" fmla="*/ 3005 h 20000"/>
                  <a:gd name="T6" fmla="*/ 0 w 20000"/>
                  <a:gd name="T7" fmla="*/ 0 h 20000"/>
                  <a:gd name="T8" fmla="*/ 19958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81" name="Rectangle 66"/>
              <p:cNvSpPr>
                <a:spLocks noChangeArrowheads="1"/>
              </p:cNvSpPr>
              <p:nvPr/>
            </p:nvSpPr>
            <p:spPr bwMode="auto">
              <a:xfrm>
                <a:off x="1630" y="0"/>
                <a:ext cx="16702" cy="2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’/’</a:t>
                </a:r>
                <a:endParaRPr lang="en-US" altLang="ja-JP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  <a:p>
                <a:endParaRPr lang="en-US" altLang="en-US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20" name="Group 62"/>
            <p:cNvGrpSpPr>
              <a:grpSpLocks/>
            </p:cNvGrpSpPr>
            <p:nvPr/>
          </p:nvGrpSpPr>
          <p:grpSpPr bwMode="auto">
            <a:xfrm>
              <a:off x="6672006" y="4551754"/>
              <a:ext cx="625769" cy="282538"/>
              <a:chOff x="0" y="0"/>
              <a:chExt cx="20000" cy="20000"/>
            </a:xfrm>
          </p:grpSpPr>
          <p:sp>
            <p:nvSpPr>
              <p:cNvPr id="78" name="Freeform 64"/>
              <p:cNvSpPr>
                <a:spLocks/>
              </p:cNvSpPr>
              <p:nvPr/>
            </p:nvSpPr>
            <p:spPr bwMode="auto">
              <a:xfrm>
                <a:off x="0" y="0"/>
                <a:ext cx="20000" cy="17084"/>
              </a:xfrm>
              <a:custGeom>
                <a:avLst/>
                <a:gdLst>
                  <a:gd name="T0" fmla="*/ 19958 w 20000"/>
                  <a:gd name="T1" fmla="*/ 0 h 20000"/>
                  <a:gd name="T2" fmla="*/ 19958 w 20000"/>
                  <a:gd name="T3" fmla="*/ 3005 h 20000"/>
                  <a:gd name="T4" fmla="*/ 0 w 20000"/>
                  <a:gd name="T5" fmla="*/ 3005 h 20000"/>
                  <a:gd name="T6" fmla="*/ 0 w 20000"/>
                  <a:gd name="T7" fmla="*/ 0 h 20000"/>
                  <a:gd name="T8" fmla="*/ 19958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79" name="Rectangle 63"/>
              <p:cNvSpPr>
                <a:spLocks noChangeArrowheads="1"/>
              </p:cNvSpPr>
              <p:nvPr/>
            </p:nvSpPr>
            <p:spPr bwMode="auto">
              <a:xfrm>
                <a:off x="1630" y="0"/>
                <a:ext cx="16702" cy="2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’m’</a:t>
                </a:r>
                <a:endParaRPr lang="en-US" altLang="ja-JP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  <a:p>
                <a:endParaRPr lang="en-US" altLang="en-US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21" name="Group 59"/>
            <p:cNvGrpSpPr>
              <a:grpSpLocks/>
            </p:cNvGrpSpPr>
            <p:nvPr/>
          </p:nvGrpSpPr>
          <p:grpSpPr bwMode="auto">
            <a:xfrm>
              <a:off x="7297775" y="4551754"/>
              <a:ext cx="625769" cy="282538"/>
              <a:chOff x="0" y="0"/>
              <a:chExt cx="20000" cy="20000"/>
            </a:xfrm>
          </p:grpSpPr>
          <p:sp>
            <p:nvSpPr>
              <p:cNvPr id="76" name="Freeform 61"/>
              <p:cNvSpPr>
                <a:spLocks/>
              </p:cNvSpPr>
              <p:nvPr/>
            </p:nvSpPr>
            <p:spPr bwMode="auto">
              <a:xfrm>
                <a:off x="0" y="0"/>
                <a:ext cx="20000" cy="17084"/>
              </a:xfrm>
              <a:custGeom>
                <a:avLst/>
                <a:gdLst>
                  <a:gd name="T0" fmla="*/ 19958 w 20000"/>
                  <a:gd name="T1" fmla="*/ 0 h 20000"/>
                  <a:gd name="T2" fmla="*/ 19958 w 20000"/>
                  <a:gd name="T3" fmla="*/ 3005 h 20000"/>
                  <a:gd name="T4" fmla="*/ 0 w 20000"/>
                  <a:gd name="T5" fmla="*/ 3005 h 20000"/>
                  <a:gd name="T6" fmla="*/ 0 w 20000"/>
                  <a:gd name="T7" fmla="*/ 0 h 20000"/>
                  <a:gd name="T8" fmla="*/ 19958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77" name="Rectangle 60"/>
              <p:cNvSpPr>
                <a:spLocks noChangeArrowheads="1"/>
              </p:cNvSpPr>
              <p:nvPr/>
            </p:nvSpPr>
            <p:spPr bwMode="auto">
              <a:xfrm>
                <a:off x="1630" y="0"/>
                <a:ext cx="16702" cy="2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’y’</a:t>
                </a:r>
                <a:endParaRPr lang="en-US" altLang="ja-JP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  <a:p>
                <a:endParaRPr lang="en-US" altLang="en-US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22" name="Group 56"/>
            <p:cNvGrpSpPr>
              <a:grpSpLocks/>
            </p:cNvGrpSpPr>
            <p:nvPr/>
          </p:nvGrpSpPr>
          <p:grpSpPr bwMode="auto">
            <a:xfrm>
              <a:off x="7923545" y="4551754"/>
              <a:ext cx="625769" cy="282538"/>
              <a:chOff x="0" y="0"/>
              <a:chExt cx="20000" cy="20000"/>
            </a:xfrm>
          </p:grpSpPr>
          <p:sp>
            <p:nvSpPr>
              <p:cNvPr id="74" name="Freeform 58"/>
              <p:cNvSpPr>
                <a:spLocks/>
              </p:cNvSpPr>
              <p:nvPr/>
            </p:nvSpPr>
            <p:spPr bwMode="auto">
              <a:xfrm>
                <a:off x="0" y="0"/>
                <a:ext cx="20000" cy="17084"/>
              </a:xfrm>
              <a:custGeom>
                <a:avLst/>
                <a:gdLst>
                  <a:gd name="T0" fmla="*/ 19958 w 20000"/>
                  <a:gd name="T1" fmla="*/ 0 h 20000"/>
                  <a:gd name="T2" fmla="*/ 19958 w 20000"/>
                  <a:gd name="T3" fmla="*/ 3005 h 20000"/>
                  <a:gd name="T4" fmla="*/ 0 w 20000"/>
                  <a:gd name="T5" fmla="*/ 3005 h 20000"/>
                  <a:gd name="T6" fmla="*/ 0 w 20000"/>
                  <a:gd name="T7" fmla="*/ 0 h 20000"/>
                  <a:gd name="T8" fmla="*/ 19958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75" name="Rectangle 57"/>
              <p:cNvSpPr>
                <a:spLocks noChangeArrowheads="1"/>
              </p:cNvSpPr>
              <p:nvPr/>
            </p:nvSpPr>
            <p:spPr bwMode="auto">
              <a:xfrm>
                <a:off x="1618" y="0"/>
                <a:ext cx="16714" cy="2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’p’</a:t>
                </a:r>
                <a:endParaRPr lang="en-US" altLang="ja-JP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  <a:p>
                <a:endParaRPr lang="en-US" altLang="en-US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23" name="Group 53"/>
            <p:cNvGrpSpPr>
              <a:grpSpLocks/>
            </p:cNvGrpSpPr>
            <p:nvPr/>
          </p:nvGrpSpPr>
          <p:grpSpPr bwMode="auto">
            <a:xfrm>
              <a:off x="8549314" y="4551754"/>
              <a:ext cx="625769" cy="282538"/>
              <a:chOff x="0" y="0"/>
              <a:chExt cx="20000" cy="20000"/>
            </a:xfrm>
          </p:grpSpPr>
          <p:sp>
            <p:nvSpPr>
              <p:cNvPr id="72" name="Freeform 55"/>
              <p:cNvSpPr>
                <a:spLocks/>
              </p:cNvSpPr>
              <p:nvPr/>
            </p:nvSpPr>
            <p:spPr bwMode="auto">
              <a:xfrm>
                <a:off x="0" y="0"/>
                <a:ext cx="20000" cy="17084"/>
              </a:xfrm>
              <a:custGeom>
                <a:avLst/>
                <a:gdLst>
                  <a:gd name="T0" fmla="*/ 19958 w 20000"/>
                  <a:gd name="T1" fmla="*/ 0 h 20000"/>
                  <a:gd name="T2" fmla="*/ 19958 w 20000"/>
                  <a:gd name="T3" fmla="*/ 3005 h 20000"/>
                  <a:gd name="T4" fmla="*/ 0 w 20000"/>
                  <a:gd name="T5" fmla="*/ 3005 h 20000"/>
                  <a:gd name="T6" fmla="*/ 0 w 20000"/>
                  <a:gd name="T7" fmla="*/ 0 h 20000"/>
                  <a:gd name="T8" fmla="*/ 19958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73" name="Rectangle 54"/>
              <p:cNvSpPr>
                <a:spLocks noChangeArrowheads="1"/>
              </p:cNvSpPr>
              <p:nvPr/>
            </p:nvSpPr>
            <p:spPr bwMode="auto">
              <a:xfrm>
                <a:off x="1618" y="0"/>
                <a:ext cx="16714" cy="2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’r’</a:t>
                </a:r>
                <a:endParaRPr lang="en-US" altLang="ja-JP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  <a:p>
                <a:endParaRPr lang="en-US" altLang="en-US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24" name="Group 50"/>
            <p:cNvGrpSpPr>
              <a:grpSpLocks/>
            </p:cNvGrpSpPr>
            <p:nvPr/>
          </p:nvGrpSpPr>
          <p:grpSpPr bwMode="auto">
            <a:xfrm>
              <a:off x="9175083" y="4551754"/>
              <a:ext cx="625769" cy="282538"/>
              <a:chOff x="0" y="0"/>
              <a:chExt cx="20000" cy="20000"/>
            </a:xfrm>
          </p:grpSpPr>
          <p:sp>
            <p:nvSpPr>
              <p:cNvPr id="70" name="Freeform 52"/>
              <p:cNvSpPr>
                <a:spLocks/>
              </p:cNvSpPr>
              <p:nvPr/>
            </p:nvSpPr>
            <p:spPr bwMode="auto">
              <a:xfrm>
                <a:off x="0" y="0"/>
                <a:ext cx="20000" cy="17084"/>
              </a:xfrm>
              <a:custGeom>
                <a:avLst/>
                <a:gdLst>
                  <a:gd name="T0" fmla="*/ 19958 w 20000"/>
                  <a:gd name="T1" fmla="*/ 0 h 20000"/>
                  <a:gd name="T2" fmla="*/ 19958 w 20000"/>
                  <a:gd name="T3" fmla="*/ 3005 h 20000"/>
                  <a:gd name="T4" fmla="*/ 0 w 20000"/>
                  <a:gd name="T5" fmla="*/ 3005 h 20000"/>
                  <a:gd name="T6" fmla="*/ 0 w 20000"/>
                  <a:gd name="T7" fmla="*/ 0 h 20000"/>
                  <a:gd name="T8" fmla="*/ 19958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71" name="Rectangle 51"/>
              <p:cNvSpPr>
                <a:spLocks noChangeArrowheads="1"/>
              </p:cNvSpPr>
              <p:nvPr/>
            </p:nvSpPr>
            <p:spPr bwMode="auto">
              <a:xfrm>
                <a:off x="1618" y="0"/>
                <a:ext cx="16714" cy="2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’o’</a:t>
                </a:r>
                <a:endParaRPr lang="en-US" altLang="ja-JP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  <a:p>
                <a:endParaRPr lang="en-US" altLang="en-US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25" name="Group 47"/>
            <p:cNvGrpSpPr>
              <a:grpSpLocks/>
            </p:cNvGrpSpPr>
            <p:nvPr/>
          </p:nvGrpSpPr>
          <p:grpSpPr bwMode="auto">
            <a:xfrm>
              <a:off x="9800461" y="4551754"/>
              <a:ext cx="625769" cy="282538"/>
              <a:chOff x="-13" y="0"/>
              <a:chExt cx="20013" cy="20000"/>
            </a:xfrm>
          </p:grpSpPr>
          <p:sp>
            <p:nvSpPr>
              <p:cNvPr id="68" name="Freeform 49"/>
              <p:cNvSpPr>
                <a:spLocks/>
              </p:cNvSpPr>
              <p:nvPr/>
            </p:nvSpPr>
            <p:spPr bwMode="auto">
              <a:xfrm>
                <a:off x="-13" y="0"/>
                <a:ext cx="20013" cy="17084"/>
              </a:xfrm>
              <a:custGeom>
                <a:avLst/>
                <a:gdLst>
                  <a:gd name="T0" fmla="*/ 20114 w 20000"/>
                  <a:gd name="T1" fmla="*/ 0 h 20000"/>
                  <a:gd name="T2" fmla="*/ 20114 w 20000"/>
                  <a:gd name="T3" fmla="*/ 3005 h 20000"/>
                  <a:gd name="T4" fmla="*/ 0 w 20000"/>
                  <a:gd name="T5" fmla="*/ 3005 h 20000"/>
                  <a:gd name="T6" fmla="*/ 0 w 20000"/>
                  <a:gd name="T7" fmla="*/ 0 h 20000"/>
                  <a:gd name="T8" fmla="*/ 20114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69" name="Rectangle 48"/>
              <p:cNvSpPr>
                <a:spLocks noChangeArrowheads="1"/>
              </p:cNvSpPr>
              <p:nvPr/>
            </p:nvSpPr>
            <p:spPr bwMode="auto">
              <a:xfrm>
                <a:off x="1618" y="0"/>
                <a:ext cx="16713" cy="2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’g’</a:t>
                </a:r>
                <a:endParaRPr lang="en-US" altLang="ja-JP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  <a:p>
                <a:endParaRPr lang="en-US" altLang="en-US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26" name="Group 44"/>
            <p:cNvGrpSpPr>
              <a:grpSpLocks/>
            </p:cNvGrpSpPr>
            <p:nvPr/>
          </p:nvGrpSpPr>
          <p:grpSpPr bwMode="auto">
            <a:xfrm>
              <a:off x="10398767" y="4551754"/>
              <a:ext cx="783879" cy="282538"/>
              <a:chOff x="0" y="0"/>
              <a:chExt cx="23086" cy="20000"/>
            </a:xfrm>
          </p:grpSpPr>
          <p:sp>
            <p:nvSpPr>
              <p:cNvPr id="66" name="Freeform 46"/>
              <p:cNvSpPr>
                <a:spLocks/>
              </p:cNvSpPr>
              <p:nvPr/>
            </p:nvSpPr>
            <p:spPr bwMode="auto">
              <a:xfrm>
                <a:off x="809" y="0"/>
                <a:ext cx="18428" cy="17084"/>
              </a:xfrm>
              <a:custGeom>
                <a:avLst/>
                <a:gdLst>
                  <a:gd name="T0" fmla="*/ 7473 w 20000"/>
                  <a:gd name="T1" fmla="*/ 0 h 20000"/>
                  <a:gd name="T2" fmla="*/ 7473 w 20000"/>
                  <a:gd name="T3" fmla="*/ 3005 h 20000"/>
                  <a:gd name="T4" fmla="*/ 0 w 20000"/>
                  <a:gd name="T5" fmla="*/ 3005 h 20000"/>
                  <a:gd name="T6" fmla="*/ 0 w 20000"/>
                  <a:gd name="T7" fmla="*/ 0 h 20000"/>
                  <a:gd name="T8" fmla="*/ 7473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67" name="Rectangle 45"/>
              <p:cNvSpPr>
                <a:spLocks noChangeArrowheads="1"/>
              </p:cNvSpPr>
              <p:nvPr/>
            </p:nvSpPr>
            <p:spPr bwMode="auto">
              <a:xfrm>
                <a:off x="0" y="712"/>
                <a:ext cx="23086" cy="19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’\0’</a:t>
                </a:r>
                <a:endParaRPr lang="en-US" altLang="ja-JP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  <a:p>
                <a:endParaRPr lang="en-US" altLang="en-US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27" name="Group 41"/>
            <p:cNvGrpSpPr>
              <a:grpSpLocks/>
            </p:cNvGrpSpPr>
            <p:nvPr/>
          </p:nvGrpSpPr>
          <p:grpSpPr bwMode="auto">
            <a:xfrm>
              <a:off x="5420467" y="5289624"/>
              <a:ext cx="625769" cy="282538"/>
              <a:chOff x="0" y="0"/>
              <a:chExt cx="20000" cy="20000"/>
            </a:xfrm>
          </p:grpSpPr>
          <p:sp>
            <p:nvSpPr>
              <p:cNvPr id="64" name="Freeform 43"/>
              <p:cNvSpPr>
                <a:spLocks/>
              </p:cNvSpPr>
              <p:nvPr/>
            </p:nvSpPr>
            <p:spPr bwMode="auto">
              <a:xfrm>
                <a:off x="0" y="0"/>
                <a:ext cx="20000" cy="17084"/>
              </a:xfrm>
              <a:custGeom>
                <a:avLst/>
                <a:gdLst>
                  <a:gd name="T0" fmla="*/ 19958 w 20000"/>
                  <a:gd name="T1" fmla="*/ 0 h 20000"/>
                  <a:gd name="T2" fmla="*/ 19958 w 20000"/>
                  <a:gd name="T3" fmla="*/ 3005 h 20000"/>
                  <a:gd name="T4" fmla="*/ 0 w 20000"/>
                  <a:gd name="T5" fmla="*/ 3005 h 20000"/>
                  <a:gd name="T6" fmla="*/ 0 w 20000"/>
                  <a:gd name="T7" fmla="*/ 0 h 20000"/>
                  <a:gd name="T8" fmla="*/ 19958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65" name="Rectangle 42"/>
              <p:cNvSpPr>
                <a:spLocks noChangeArrowheads="1"/>
              </p:cNvSpPr>
              <p:nvPr/>
            </p:nvSpPr>
            <p:spPr bwMode="auto">
              <a:xfrm>
                <a:off x="1630" y="0"/>
                <a:ext cx="16702" cy="2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’2’</a:t>
                </a:r>
                <a:endParaRPr lang="en-US" altLang="ja-JP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  <a:p>
                <a:endParaRPr lang="en-US" altLang="en-US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28" name="Group 38"/>
            <p:cNvGrpSpPr>
              <a:grpSpLocks/>
            </p:cNvGrpSpPr>
            <p:nvPr/>
          </p:nvGrpSpPr>
          <p:grpSpPr bwMode="auto">
            <a:xfrm>
              <a:off x="6046236" y="5289624"/>
              <a:ext cx="625769" cy="282538"/>
              <a:chOff x="0" y="0"/>
              <a:chExt cx="20000" cy="20000"/>
            </a:xfrm>
          </p:grpSpPr>
          <p:sp>
            <p:nvSpPr>
              <p:cNvPr id="62" name="Freeform 40"/>
              <p:cNvSpPr>
                <a:spLocks/>
              </p:cNvSpPr>
              <p:nvPr/>
            </p:nvSpPr>
            <p:spPr bwMode="auto">
              <a:xfrm>
                <a:off x="0" y="0"/>
                <a:ext cx="20000" cy="17084"/>
              </a:xfrm>
              <a:custGeom>
                <a:avLst/>
                <a:gdLst>
                  <a:gd name="T0" fmla="*/ 19958 w 20000"/>
                  <a:gd name="T1" fmla="*/ 0 h 20000"/>
                  <a:gd name="T2" fmla="*/ 19958 w 20000"/>
                  <a:gd name="T3" fmla="*/ 3005 h 20000"/>
                  <a:gd name="T4" fmla="*/ 0 w 20000"/>
                  <a:gd name="T5" fmla="*/ 3005 h 20000"/>
                  <a:gd name="T6" fmla="*/ 0 w 20000"/>
                  <a:gd name="T7" fmla="*/ 0 h 20000"/>
                  <a:gd name="T8" fmla="*/ 19958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63" name="Rectangle 39"/>
              <p:cNvSpPr>
                <a:spLocks noChangeArrowheads="1"/>
              </p:cNvSpPr>
              <p:nvPr/>
            </p:nvSpPr>
            <p:spPr bwMode="auto">
              <a:xfrm>
                <a:off x="1630" y="0"/>
                <a:ext cx="16702" cy="2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’n’</a:t>
                </a:r>
                <a:endParaRPr lang="en-US" altLang="ja-JP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  <a:p>
                <a:endParaRPr lang="en-US" altLang="en-US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29" name="Group 35"/>
            <p:cNvGrpSpPr>
              <a:grpSpLocks/>
            </p:cNvGrpSpPr>
            <p:nvPr/>
          </p:nvGrpSpPr>
          <p:grpSpPr bwMode="auto">
            <a:xfrm>
              <a:off x="6672006" y="5289624"/>
              <a:ext cx="625769" cy="282538"/>
              <a:chOff x="0" y="0"/>
              <a:chExt cx="20000" cy="20000"/>
            </a:xfrm>
          </p:grpSpPr>
          <p:sp>
            <p:nvSpPr>
              <p:cNvPr id="60" name="Freeform 37"/>
              <p:cNvSpPr>
                <a:spLocks/>
              </p:cNvSpPr>
              <p:nvPr/>
            </p:nvSpPr>
            <p:spPr bwMode="auto">
              <a:xfrm>
                <a:off x="0" y="0"/>
                <a:ext cx="20000" cy="17084"/>
              </a:xfrm>
              <a:custGeom>
                <a:avLst/>
                <a:gdLst>
                  <a:gd name="T0" fmla="*/ 19958 w 20000"/>
                  <a:gd name="T1" fmla="*/ 0 h 20000"/>
                  <a:gd name="T2" fmla="*/ 19958 w 20000"/>
                  <a:gd name="T3" fmla="*/ 3005 h 20000"/>
                  <a:gd name="T4" fmla="*/ 0 w 20000"/>
                  <a:gd name="T5" fmla="*/ 3005 h 20000"/>
                  <a:gd name="T6" fmla="*/ 0 w 20000"/>
                  <a:gd name="T7" fmla="*/ 0 h 20000"/>
                  <a:gd name="T8" fmla="*/ 19958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61" name="Rectangle 36"/>
              <p:cNvSpPr>
                <a:spLocks noChangeArrowheads="1"/>
              </p:cNvSpPr>
              <p:nvPr/>
            </p:nvSpPr>
            <p:spPr bwMode="auto">
              <a:xfrm>
                <a:off x="1618" y="0"/>
                <a:ext cx="16714" cy="2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’d’</a:t>
                </a:r>
                <a:endParaRPr lang="en-US" altLang="ja-JP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  <a:p>
                <a:endParaRPr lang="en-US" altLang="en-US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0" name="Group 32"/>
            <p:cNvGrpSpPr>
              <a:grpSpLocks/>
            </p:cNvGrpSpPr>
            <p:nvPr/>
          </p:nvGrpSpPr>
          <p:grpSpPr bwMode="auto">
            <a:xfrm>
              <a:off x="7297775" y="5289624"/>
              <a:ext cx="625377" cy="282538"/>
              <a:chOff x="0" y="0"/>
              <a:chExt cx="20000" cy="20000"/>
            </a:xfrm>
          </p:grpSpPr>
          <p:sp>
            <p:nvSpPr>
              <p:cNvPr id="58" name="Freeform 34"/>
              <p:cNvSpPr>
                <a:spLocks/>
              </p:cNvSpPr>
              <p:nvPr/>
            </p:nvSpPr>
            <p:spPr bwMode="auto">
              <a:xfrm>
                <a:off x="0" y="0"/>
                <a:ext cx="20000" cy="17084"/>
              </a:xfrm>
              <a:custGeom>
                <a:avLst/>
                <a:gdLst>
                  <a:gd name="T0" fmla="*/ 19958 w 20000"/>
                  <a:gd name="T1" fmla="*/ 0 h 20000"/>
                  <a:gd name="T2" fmla="*/ 19958 w 20000"/>
                  <a:gd name="T3" fmla="*/ 3005 h 20000"/>
                  <a:gd name="T4" fmla="*/ 0 w 20000"/>
                  <a:gd name="T5" fmla="*/ 3005 h 20000"/>
                  <a:gd name="T6" fmla="*/ 0 w 20000"/>
                  <a:gd name="T7" fmla="*/ 0 h 20000"/>
                  <a:gd name="T8" fmla="*/ 19958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59" name="Rectangle 33"/>
              <p:cNvSpPr>
                <a:spLocks noChangeArrowheads="1"/>
              </p:cNvSpPr>
              <p:nvPr/>
            </p:nvSpPr>
            <p:spPr bwMode="auto">
              <a:xfrm>
                <a:off x="1619" y="0"/>
                <a:ext cx="16725" cy="2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’\0’</a:t>
                </a:r>
                <a:endParaRPr lang="en-US" altLang="ja-JP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  <a:p>
                <a:endParaRPr lang="en-US" altLang="en-US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3" name="Group 23"/>
            <p:cNvGrpSpPr>
              <a:grpSpLocks/>
            </p:cNvGrpSpPr>
            <p:nvPr/>
          </p:nvGrpSpPr>
          <p:grpSpPr bwMode="auto">
            <a:xfrm>
              <a:off x="5420467" y="5651574"/>
              <a:ext cx="625769" cy="282538"/>
              <a:chOff x="0" y="0"/>
              <a:chExt cx="20000" cy="20000"/>
            </a:xfrm>
          </p:grpSpPr>
          <p:sp>
            <p:nvSpPr>
              <p:cNvPr id="52" name="Freeform 25"/>
              <p:cNvSpPr>
                <a:spLocks/>
              </p:cNvSpPr>
              <p:nvPr/>
            </p:nvSpPr>
            <p:spPr bwMode="auto">
              <a:xfrm>
                <a:off x="0" y="0"/>
                <a:ext cx="20000" cy="17084"/>
              </a:xfrm>
              <a:custGeom>
                <a:avLst/>
                <a:gdLst>
                  <a:gd name="T0" fmla="*/ 19958 w 20000"/>
                  <a:gd name="T1" fmla="*/ 0 h 20000"/>
                  <a:gd name="T2" fmla="*/ 19958 w 20000"/>
                  <a:gd name="T3" fmla="*/ 3005 h 20000"/>
                  <a:gd name="T4" fmla="*/ 0 w 20000"/>
                  <a:gd name="T5" fmla="*/ 3005 h 20000"/>
                  <a:gd name="T6" fmla="*/ 0 w 20000"/>
                  <a:gd name="T7" fmla="*/ 0 h 20000"/>
                  <a:gd name="T8" fmla="*/ 19958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53" name="Rectangle 24"/>
              <p:cNvSpPr>
                <a:spLocks noChangeArrowheads="1"/>
              </p:cNvSpPr>
              <p:nvPr/>
            </p:nvSpPr>
            <p:spPr bwMode="auto">
              <a:xfrm>
                <a:off x="1630" y="0"/>
                <a:ext cx="16702" cy="2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’L’</a:t>
                </a:r>
                <a:endParaRPr lang="en-US" altLang="ja-JP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  <a:p>
                <a:endParaRPr lang="en-US" altLang="en-US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4" name="Group 20"/>
            <p:cNvGrpSpPr>
              <a:grpSpLocks/>
            </p:cNvGrpSpPr>
            <p:nvPr/>
          </p:nvGrpSpPr>
          <p:grpSpPr bwMode="auto">
            <a:xfrm>
              <a:off x="6046236" y="5651574"/>
              <a:ext cx="625769" cy="282538"/>
              <a:chOff x="0" y="0"/>
              <a:chExt cx="20000" cy="20000"/>
            </a:xfrm>
          </p:grpSpPr>
          <p:sp>
            <p:nvSpPr>
              <p:cNvPr id="50" name="Freeform 22"/>
              <p:cNvSpPr>
                <a:spLocks/>
              </p:cNvSpPr>
              <p:nvPr/>
            </p:nvSpPr>
            <p:spPr bwMode="auto">
              <a:xfrm>
                <a:off x="0" y="0"/>
                <a:ext cx="20000" cy="17084"/>
              </a:xfrm>
              <a:custGeom>
                <a:avLst/>
                <a:gdLst>
                  <a:gd name="T0" fmla="*/ 19958 w 20000"/>
                  <a:gd name="T1" fmla="*/ 0 h 20000"/>
                  <a:gd name="T2" fmla="*/ 19958 w 20000"/>
                  <a:gd name="T3" fmla="*/ 3005 h 20000"/>
                  <a:gd name="T4" fmla="*/ 0 w 20000"/>
                  <a:gd name="T5" fmla="*/ 3005 h 20000"/>
                  <a:gd name="T6" fmla="*/ 0 w 20000"/>
                  <a:gd name="T7" fmla="*/ 0 h 20000"/>
                  <a:gd name="T8" fmla="*/ 19958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51" name="Rectangle 21"/>
              <p:cNvSpPr>
                <a:spLocks noChangeArrowheads="1"/>
              </p:cNvSpPr>
              <p:nvPr/>
            </p:nvSpPr>
            <p:spPr bwMode="auto">
              <a:xfrm>
                <a:off x="1630" y="0"/>
                <a:ext cx="16702" cy="2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’a’</a:t>
                </a:r>
                <a:endParaRPr lang="en-US" altLang="ja-JP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  <a:p>
                <a:endParaRPr lang="en-US" altLang="en-US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5" name="Group 17"/>
            <p:cNvGrpSpPr>
              <a:grpSpLocks/>
            </p:cNvGrpSpPr>
            <p:nvPr/>
          </p:nvGrpSpPr>
          <p:grpSpPr bwMode="auto">
            <a:xfrm>
              <a:off x="6672006" y="5651574"/>
              <a:ext cx="625769" cy="282538"/>
              <a:chOff x="0" y="0"/>
              <a:chExt cx="20000" cy="20000"/>
            </a:xfrm>
          </p:grpSpPr>
          <p:sp>
            <p:nvSpPr>
              <p:cNvPr id="48" name="Freeform 19"/>
              <p:cNvSpPr>
                <a:spLocks/>
              </p:cNvSpPr>
              <p:nvPr/>
            </p:nvSpPr>
            <p:spPr bwMode="auto">
              <a:xfrm>
                <a:off x="0" y="0"/>
                <a:ext cx="20000" cy="17084"/>
              </a:xfrm>
              <a:custGeom>
                <a:avLst/>
                <a:gdLst>
                  <a:gd name="T0" fmla="*/ 19958 w 20000"/>
                  <a:gd name="T1" fmla="*/ 0 h 20000"/>
                  <a:gd name="T2" fmla="*/ 19958 w 20000"/>
                  <a:gd name="T3" fmla="*/ 3005 h 20000"/>
                  <a:gd name="T4" fmla="*/ 0 w 20000"/>
                  <a:gd name="T5" fmla="*/ 3005 h 20000"/>
                  <a:gd name="T6" fmla="*/ 0 w 20000"/>
                  <a:gd name="T7" fmla="*/ 0 h 20000"/>
                  <a:gd name="T8" fmla="*/ 19958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49" name="Rectangle 18"/>
              <p:cNvSpPr>
                <a:spLocks noChangeArrowheads="1"/>
              </p:cNvSpPr>
              <p:nvPr/>
            </p:nvSpPr>
            <p:spPr bwMode="auto">
              <a:xfrm>
                <a:off x="1618" y="0"/>
                <a:ext cx="16714" cy="2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’s’</a:t>
                </a:r>
                <a:endParaRPr lang="en-US" altLang="ja-JP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  <a:p>
                <a:endParaRPr lang="en-US" altLang="en-US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6" name="Group 14"/>
            <p:cNvGrpSpPr>
              <a:grpSpLocks/>
            </p:cNvGrpSpPr>
            <p:nvPr/>
          </p:nvGrpSpPr>
          <p:grpSpPr bwMode="auto">
            <a:xfrm>
              <a:off x="7297775" y="5651574"/>
              <a:ext cx="625377" cy="282538"/>
              <a:chOff x="0" y="0"/>
              <a:chExt cx="20000" cy="20000"/>
            </a:xfrm>
          </p:grpSpPr>
          <p:sp>
            <p:nvSpPr>
              <p:cNvPr id="46" name="Freeform 16"/>
              <p:cNvSpPr>
                <a:spLocks/>
              </p:cNvSpPr>
              <p:nvPr/>
            </p:nvSpPr>
            <p:spPr bwMode="auto">
              <a:xfrm>
                <a:off x="0" y="0"/>
                <a:ext cx="20000" cy="17084"/>
              </a:xfrm>
              <a:custGeom>
                <a:avLst/>
                <a:gdLst>
                  <a:gd name="T0" fmla="*/ 19958 w 20000"/>
                  <a:gd name="T1" fmla="*/ 0 h 20000"/>
                  <a:gd name="T2" fmla="*/ 19958 w 20000"/>
                  <a:gd name="T3" fmla="*/ 3005 h 20000"/>
                  <a:gd name="T4" fmla="*/ 0 w 20000"/>
                  <a:gd name="T5" fmla="*/ 3005 h 20000"/>
                  <a:gd name="T6" fmla="*/ 0 w 20000"/>
                  <a:gd name="T7" fmla="*/ 0 h 20000"/>
                  <a:gd name="T8" fmla="*/ 19958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47" name="Rectangle 15"/>
              <p:cNvSpPr>
                <a:spLocks noChangeArrowheads="1"/>
              </p:cNvSpPr>
              <p:nvPr/>
            </p:nvSpPr>
            <p:spPr bwMode="auto">
              <a:xfrm>
                <a:off x="1619" y="0"/>
                <a:ext cx="16725" cy="2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’t’</a:t>
                </a:r>
                <a:endParaRPr lang="en-US" altLang="ja-JP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  <a:p>
                <a:endParaRPr lang="en-US" altLang="en-US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7" name="Group 11"/>
            <p:cNvGrpSpPr>
              <a:grpSpLocks/>
            </p:cNvGrpSpPr>
            <p:nvPr/>
          </p:nvGrpSpPr>
          <p:grpSpPr bwMode="auto">
            <a:xfrm>
              <a:off x="7923152" y="5651574"/>
              <a:ext cx="625769" cy="282538"/>
              <a:chOff x="0" y="0"/>
              <a:chExt cx="20000" cy="20000"/>
            </a:xfrm>
          </p:grpSpPr>
          <p:sp>
            <p:nvSpPr>
              <p:cNvPr id="44" name="Freeform 13"/>
              <p:cNvSpPr>
                <a:spLocks/>
              </p:cNvSpPr>
              <p:nvPr/>
            </p:nvSpPr>
            <p:spPr bwMode="auto">
              <a:xfrm>
                <a:off x="0" y="0"/>
                <a:ext cx="20000" cy="17084"/>
              </a:xfrm>
              <a:custGeom>
                <a:avLst/>
                <a:gdLst>
                  <a:gd name="T0" fmla="*/ 19958 w 20000"/>
                  <a:gd name="T1" fmla="*/ 0 h 20000"/>
                  <a:gd name="T2" fmla="*/ 19958 w 20000"/>
                  <a:gd name="T3" fmla="*/ 3005 h 20000"/>
                  <a:gd name="T4" fmla="*/ 0 w 20000"/>
                  <a:gd name="T5" fmla="*/ 3005 h 20000"/>
                  <a:gd name="T6" fmla="*/ 0 w 20000"/>
                  <a:gd name="T7" fmla="*/ 0 h 20000"/>
                  <a:gd name="T8" fmla="*/ 19958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45" name="Rectangle 12"/>
              <p:cNvSpPr>
                <a:spLocks noChangeArrowheads="1"/>
              </p:cNvSpPr>
              <p:nvPr/>
            </p:nvSpPr>
            <p:spPr bwMode="auto">
              <a:xfrm>
                <a:off x="1630" y="0"/>
                <a:ext cx="16702" cy="2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’o’</a:t>
                </a:r>
                <a:endParaRPr lang="en-US" altLang="ja-JP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  <a:p>
                <a:endParaRPr lang="en-US" altLang="en-US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8" name="Group 8"/>
            <p:cNvGrpSpPr>
              <a:grpSpLocks/>
            </p:cNvGrpSpPr>
            <p:nvPr/>
          </p:nvGrpSpPr>
          <p:grpSpPr bwMode="auto">
            <a:xfrm>
              <a:off x="8548922" y="5651574"/>
              <a:ext cx="625769" cy="282538"/>
              <a:chOff x="0" y="0"/>
              <a:chExt cx="20000" cy="20000"/>
            </a:xfrm>
          </p:grpSpPr>
          <p:sp>
            <p:nvSpPr>
              <p:cNvPr id="42" name="Freeform 10"/>
              <p:cNvSpPr>
                <a:spLocks/>
              </p:cNvSpPr>
              <p:nvPr/>
            </p:nvSpPr>
            <p:spPr bwMode="auto">
              <a:xfrm>
                <a:off x="0" y="0"/>
                <a:ext cx="20000" cy="17084"/>
              </a:xfrm>
              <a:custGeom>
                <a:avLst/>
                <a:gdLst>
                  <a:gd name="T0" fmla="*/ 19958 w 20000"/>
                  <a:gd name="T1" fmla="*/ 0 h 20000"/>
                  <a:gd name="T2" fmla="*/ 19958 w 20000"/>
                  <a:gd name="T3" fmla="*/ 3005 h 20000"/>
                  <a:gd name="T4" fmla="*/ 0 w 20000"/>
                  <a:gd name="T5" fmla="*/ 3005 h 20000"/>
                  <a:gd name="T6" fmla="*/ 0 w 20000"/>
                  <a:gd name="T7" fmla="*/ 0 h 20000"/>
                  <a:gd name="T8" fmla="*/ 19958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43" name="Rectangle 9"/>
              <p:cNvSpPr>
                <a:spLocks noChangeArrowheads="1"/>
              </p:cNvSpPr>
              <p:nvPr/>
            </p:nvSpPr>
            <p:spPr bwMode="auto">
              <a:xfrm>
                <a:off x="1630" y="0"/>
                <a:ext cx="16701" cy="2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’n’</a:t>
                </a:r>
                <a:endParaRPr lang="en-US" altLang="ja-JP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  <a:p>
                <a:endParaRPr lang="en-US" altLang="en-US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9" name="Group 5"/>
            <p:cNvGrpSpPr>
              <a:grpSpLocks/>
            </p:cNvGrpSpPr>
            <p:nvPr/>
          </p:nvGrpSpPr>
          <p:grpSpPr bwMode="auto">
            <a:xfrm>
              <a:off x="9147228" y="5651574"/>
              <a:ext cx="1226822" cy="241348"/>
              <a:chOff x="0" y="0"/>
              <a:chExt cx="36133" cy="17084"/>
            </a:xfrm>
          </p:grpSpPr>
          <p:sp>
            <p:nvSpPr>
              <p:cNvPr id="40" name="Freeform 7"/>
              <p:cNvSpPr>
                <a:spLocks/>
              </p:cNvSpPr>
              <p:nvPr/>
            </p:nvSpPr>
            <p:spPr bwMode="auto">
              <a:xfrm>
                <a:off x="809" y="0"/>
                <a:ext cx="18428" cy="17084"/>
              </a:xfrm>
              <a:custGeom>
                <a:avLst/>
                <a:gdLst>
                  <a:gd name="T0" fmla="*/ 7473 w 20000"/>
                  <a:gd name="T1" fmla="*/ 0 h 20000"/>
                  <a:gd name="T2" fmla="*/ 7473 w 20000"/>
                  <a:gd name="T3" fmla="*/ 3005 h 20000"/>
                  <a:gd name="T4" fmla="*/ 0 w 20000"/>
                  <a:gd name="T5" fmla="*/ 3005 h 20000"/>
                  <a:gd name="T6" fmla="*/ 0 w 20000"/>
                  <a:gd name="T7" fmla="*/ 0 h 20000"/>
                  <a:gd name="T8" fmla="*/ 7473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41" name="Rectangle 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6133" cy="135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’e’</a:t>
                </a:r>
                <a:endParaRPr lang="en-US" altLang="ja-JP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  <a:p>
                <a:endParaRPr lang="en-US" altLang="en-US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23" name="Group 71"/>
            <p:cNvGrpSpPr>
              <a:grpSpLocks/>
            </p:cNvGrpSpPr>
            <p:nvPr/>
          </p:nvGrpSpPr>
          <p:grpSpPr bwMode="auto">
            <a:xfrm>
              <a:off x="9781149" y="5651574"/>
              <a:ext cx="703843" cy="282538"/>
              <a:chOff x="0" y="0"/>
              <a:chExt cx="20728" cy="20000"/>
            </a:xfrm>
          </p:grpSpPr>
          <p:sp>
            <p:nvSpPr>
              <p:cNvPr id="124" name="Freeform 73"/>
              <p:cNvSpPr>
                <a:spLocks/>
              </p:cNvSpPr>
              <p:nvPr/>
            </p:nvSpPr>
            <p:spPr bwMode="auto">
              <a:xfrm>
                <a:off x="809" y="0"/>
                <a:ext cx="18428" cy="17084"/>
              </a:xfrm>
              <a:custGeom>
                <a:avLst/>
                <a:gdLst>
                  <a:gd name="T0" fmla="*/ 7473 w 20000"/>
                  <a:gd name="T1" fmla="*/ 0 h 20000"/>
                  <a:gd name="T2" fmla="*/ 7473 w 20000"/>
                  <a:gd name="T3" fmla="*/ 3005 h 20000"/>
                  <a:gd name="T4" fmla="*/ 0 w 20000"/>
                  <a:gd name="T5" fmla="*/ 3005 h 20000"/>
                  <a:gd name="T6" fmla="*/ 0 w 20000"/>
                  <a:gd name="T7" fmla="*/ 0 h 20000"/>
                  <a:gd name="T8" fmla="*/ 7473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125" name="Rectangle 7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0728" cy="2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’\0’</a:t>
                </a:r>
                <a:endParaRPr lang="en-US" altLang="ja-JP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  <a:p>
                <a:endParaRPr lang="en-US" altLang="en-US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29" name="Group 94"/>
            <p:cNvGrpSpPr>
              <a:grpSpLocks/>
            </p:cNvGrpSpPr>
            <p:nvPr/>
          </p:nvGrpSpPr>
          <p:grpSpPr bwMode="auto">
            <a:xfrm>
              <a:off x="2107613" y="3952733"/>
              <a:ext cx="1148324" cy="361950"/>
              <a:chOff x="2294" y="-1405"/>
              <a:chExt cx="14672" cy="20000"/>
            </a:xfrm>
          </p:grpSpPr>
          <p:grpSp>
            <p:nvGrpSpPr>
              <p:cNvPr id="131" name="Group 96"/>
              <p:cNvGrpSpPr>
                <a:grpSpLocks/>
              </p:cNvGrpSpPr>
              <p:nvPr/>
            </p:nvGrpSpPr>
            <p:grpSpPr bwMode="auto">
              <a:xfrm>
                <a:off x="9995" y="-1405"/>
                <a:ext cx="5993" cy="20000"/>
                <a:chOff x="-13378" y="-1405"/>
                <a:chExt cx="20000" cy="20000"/>
              </a:xfrm>
            </p:grpSpPr>
            <p:sp>
              <p:nvSpPr>
                <p:cNvPr id="133" name="Freeform 98"/>
                <p:cNvSpPr>
                  <a:spLocks/>
                </p:cNvSpPr>
                <p:nvPr/>
              </p:nvSpPr>
              <p:spPr bwMode="auto">
                <a:xfrm>
                  <a:off x="-13378" y="-1405"/>
                  <a:ext cx="20000" cy="20000"/>
                </a:xfrm>
                <a:custGeom>
                  <a:avLst/>
                  <a:gdLst>
                    <a:gd name="T0" fmla="*/ 19944 w 20000"/>
                    <a:gd name="T1" fmla="*/ 0 h 20000"/>
                    <a:gd name="T2" fmla="*/ 19944 w 20000"/>
                    <a:gd name="T3" fmla="*/ 19944 h 20000"/>
                    <a:gd name="T4" fmla="*/ 0 w 20000"/>
                    <a:gd name="T5" fmla="*/ 19944 h 20000"/>
                    <a:gd name="T6" fmla="*/ 0 w 20000"/>
                    <a:gd name="T7" fmla="*/ 0 h 20000"/>
                    <a:gd name="T8" fmla="*/ 19944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9944" y="0"/>
                      </a:moveTo>
                      <a:lnTo>
                        <a:pt x="19944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44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 sz="2800"/>
                </a:p>
              </p:txBody>
            </p:sp>
            <p:sp>
              <p:nvSpPr>
                <p:cNvPr id="134" name="Oval 97"/>
                <p:cNvSpPr>
                  <a:spLocks noChangeArrowheads="1"/>
                </p:cNvSpPr>
                <p:nvPr/>
              </p:nvSpPr>
              <p:spPr bwMode="auto">
                <a:xfrm>
                  <a:off x="-6376" y="5546"/>
                  <a:ext cx="6722" cy="6720"/>
                </a:xfrm>
                <a:prstGeom prst="ellipse">
                  <a:avLst/>
                </a:prstGeom>
                <a:solidFill>
                  <a:srgbClr val="000000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en-US" altLang="en-US" sz="1800"/>
                </a:p>
              </p:txBody>
            </p:sp>
          </p:grpSp>
          <p:sp>
            <p:nvSpPr>
              <p:cNvPr id="132" name="Rectangle 95"/>
              <p:cNvSpPr>
                <a:spLocks noChangeArrowheads="1"/>
              </p:cNvSpPr>
              <p:nvPr/>
            </p:nvSpPr>
            <p:spPr bwMode="auto">
              <a:xfrm>
                <a:off x="2294" y="-1138"/>
                <a:ext cx="14672" cy="156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1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argv</a:t>
                </a:r>
                <a:endParaRPr lang="en-US" altLang="en-US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  <a:p>
                <a:endParaRPr lang="en-US" altLang="en-US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</p:txBody>
          </p:sp>
        </p:grpSp>
        <p:sp>
          <p:nvSpPr>
            <p:cNvPr id="130" name="Freeform 93"/>
            <p:cNvSpPr>
              <a:spLocks/>
            </p:cNvSpPr>
            <p:nvPr/>
          </p:nvSpPr>
          <p:spPr bwMode="auto">
            <a:xfrm rot="1038807">
              <a:off x="2990184" y="4344671"/>
              <a:ext cx="1330346" cy="152816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00" h="20000">
                  <a:moveTo>
                    <a:pt x="1996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en-US" sz="2800"/>
            </a:p>
          </p:txBody>
        </p:sp>
      </p:grpSp>
      <p:sp>
        <p:nvSpPr>
          <p:cNvPr id="206848" name="TextBox 206847"/>
          <p:cNvSpPr txBox="1"/>
          <p:nvPr/>
        </p:nvSpPr>
        <p:spPr>
          <a:xfrm>
            <a:off x="3514062" y="3912690"/>
            <a:ext cx="7648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./</a:t>
            </a:r>
            <a:r>
              <a:rPr lang="en-US" sz="3200" dirty="0" err="1"/>
              <a:t>myprog</a:t>
            </a:r>
            <a:r>
              <a:rPr lang="en-US" sz="3200" dirty="0"/>
              <a:t>     parameter1     2nd       </a:t>
            </a:r>
            <a:r>
              <a:rPr lang="en-US" sz="3200" dirty="0" err="1"/>
              <a:t>Lastone</a:t>
            </a:r>
            <a:endParaRPr lang="en-US" sz="3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37145-C2D9-44AE-973F-0A2AF3D1CF06}" type="datetime1">
              <a:rPr lang="en-US" smtClean="0"/>
              <a:t>4/6/2021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2B3E-5B1C-48B2-9A53-18B5E92DD36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2936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1981200" y="129860"/>
            <a:ext cx="8716962" cy="571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1814514" y="1220788"/>
            <a:ext cx="8307387" cy="522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06852" name="Rectangle 4"/>
          <p:cNvSpPr>
            <a:spLocks noGrp="1" noChangeArrowheads="1"/>
          </p:cNvSpPr>
          <p:nvPr>
            <p:ph type="title"/>
          </p:nvPr>
        </p:nvSpPr>
        <p:spPr>
          <a:xfrm>
            <a:off x="770021" y="45722"/>
            <a:ext cx="10222030" cy="701675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8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dirty="0">
                <a:ea typeface="+mj-ea"/>
                <a:cs typeface="+mj-cs"/>
              </a:rPr>
              <a:t>An example: reverse-print command line </a:t>
            </a:r>
            <a:r>
              <a:rPr lang="en-GB" dirty="0" err="1">
                <a:ea typeface="+mj-ea"/>
                <a:cs typeface="+mj-cs"/>
              </a:rPr>
              <a:t>args</a:t>
            </a:r>
            <a:endParaRPr lang="en-GB" dirty="0">
              <a:ea typeface="+mj-ea"/>
              <a:cs typeface="+mj-cs"/>
            </a:endParaRPr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70364" y="813602"/>
            <a:ext cx="11702272" cy="5743576"/>
          </a:xfrm>
        </p:spPr>
        <p:txBody>
          <a:bodyPr vert="horz" lIns="90360" tIns="44280" rIns="90360" bIns="44280" rtlCol="0">
            <a:normAutofit fontScale="85000" lnSpcReduction="20000"/>
          </a:bodyPr>
          <a:lstStyle/>
          <a:p>
            <a:pPr marL="0" indent="0">
              <a:spcBef>
                <a:spcPct val="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31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// output all command line arguments in reverse order</a:t>
            </a:r>
          </a:p>
          <a:p>
            <a:pPr marL="0" indent="0">
              <a:spcBef>
                <a:spcPct val="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31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#include &lt;</a:t>
            </a:r>
            <a:r>
              <a:rPr lang="en-US" altLang="en-US" sz="3100" dirty="0" err="1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stdio.h</a:t>
            </a:r>
            <a:r>
              <a:rPr lang="en-US" altLang="en-US" sz="31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ct val="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31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#include &lt;</a:t>
            </a:r>
            <a:r>
              <a:rPr lang="en-US" altLang="en-US" sz="3100" dirty="0" err="1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stdlib.h</a:t>
            </a:r>
            <a:r>
              <a:rPr lang="en-US" altLang="en-US" sz="31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ct val="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altLang="en-US" sz="3100" dirty="0">
              <a:latin typeface="Courier New" panose="02070309020205020404" pitchFamily="49" charset="0"/>
              <a:ea typeface="Courier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3100" dirty="0" err="1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int</a:t>
            </a:r>
            <a:r>
              <a:rPr lang="en-US" altLang="en-US" sz="31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 main( </a:t>
            </a:r>
            <a:r>
              <a:rPr lang="en-US" altLang="en-US" sz="3100" dirty="0" err="1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int</a:t>
            </a:r>
            <a:r>
              <a:rPr lang="en-US" altLang="en-US" sz="31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 </a:t>
            </a:r>
            <a:r>
              <a:rPr lang="en-US" altLang="en-US" sz="3100" dirty="0" err="1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argc</a:t>
            </a:r>
            <a:r>
              <a:rPr lang="en-US" altLang="en-US" sz="31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, char * </a:t>
            </a:r>
            <a:r>
              <a:rPr lang="en-US" altLang="en-US" sz="3100" dirty="0" err="1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argv</a:t>
            </a:r>
            <a:r>
              <a:rPr lang="en-US" altLang="en-US" sz="31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[] ) {</a:t>
            </a:r>
          </a:p>
          <a:p>
            <a:pPr marL="0" indent="0">
              <a:spcBef>
                <a:spcPct val="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31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    </a:t>
            </a:r>
            <a:r>
              <a:rPr lang="en-US" altLang="en-US" sz="3100" dirty="0" err="1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printf</a:t>
            </a:r>
            <a:r>
              <a:rPr lang="en-US" altLang="en-US" sz="31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( "%d command line </a:t>
            </a:r>
            <a:r>
              <a:rPr lang="en-US" altLang="en-US" sz="3100" dirty="0" err="1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args</a:t>
            </a:r>
            <a:r>
              <a:rPr lang="en-US" altLang="en-US" sz="31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 passed.\n", </a:t>
            </a:r>
            <a:r>
              <a:rPr lang="en-US" altLang="en-US" sz="3100" dirty="0" err="1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argc</a:t>
            </a:r>
            <a:r>
              <a:rPr lang="en-US" altLang="en-US" sz="31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 );</a:t>
            </a:r>
          </a:p>
          <a:p>
            <a:pPr marL="0" indent="0">
              <a:spcBef>
                <a:spcPct val="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31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    while( --</a:t>
            </a:r>
            <a:r>
              <a:rPr lang="en-US" altLang="en-US" sz="3100" dirty="0" err="1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argc</a:t>
            </a:r>
            <a:r>
              <a:rPr lang="en-US" altLang="en-US" sz="31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 &gt; 0 ) { // pre-decrement skips </a:t>
            </a:r>
            <a:r>
              <a:rPr lang="en-US" altLang="en-US" sz="3100" dirty="0" err="1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argv</a:t>
            </a:r>
            <a:r>
              <a:rPr lang="en-US" altLang="en-US" sz="31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[0]</a:t>
            </a:r>
          </a:p>
          <a:p>
            <a:pPr marL="0" indent="0">
              <a:spcBef>
                <a:spcPct val="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31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      </a:t>
            </a:r>
            <a:r>
              <a:rPr lang="en-US" altLang="en-US" sz="3100" dirty="0" err="1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printf</a:t>
            </a:r>
            <a:r>
              <a:rPr lang="en-US" altLang="en-US" sz="31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( "</a:t>
            </a:r>
            <a:r>
              <a:rPr lang="en-US" altLang="en-US" sz="3100" dirty="0" err="1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arg</a:t>
            </a:r>
            <a:r>
              <a:rPr lang="en-US" altLang="en-US" sz="31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 %d = \"%s\"\n", </a:t>
            </a:r>
            <a:r>
              <a:rPr lang="en-US" altLang="en-US" sz="3100" dirty="0" err="1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argc</a:t>
            </a:r>
            <a:r>
              <a:rPr lang="en-US" altLang="en-US" sz="31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, </a:t>
            </a:r>
            <a:r>
              <a:rPr lang="en-US" altLang="en-US" sz="3100" dirty="0" err="1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argv</a:t>
            </a:r>
            <a:r>
              <a:rPr lang="en-US" altLang="en-US" sz="31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[</a:t>
            </a:r>
            <a:r>
              <a:rPr lang="en-US" altLang="en-US" sz="3100" dirty="0" err="1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argc</a:t>
            </a:r>
            <a:r>
              <a:rPr lang="en-US" altLang="en-US" sz="31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] );</a:t>
            </a:r>
          </a:p>
          <a:p>
            <a:pPr marL="0" indent="0">
              <a:spcBef>
                <a:spcPct val="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31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    } </a:t>
            </a:r>
          </a:p>
          <a:p>
            <a:pPr marL="0" indent="0">
              <a:spcBef>
                <a:spcPct val="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31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ct val="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altLang="en-US" sz="2400" dirty="0">
              <a:latin typeface="Courier"/>
              <a:ea typeface="Courier"/>
              <a:cs typeface="Courier"/>
            </a:endParaRPr>
          </a:p>
          <a:p>
            <a:pPr marL="0" indent="0">
              <a:spcBef>
                <a:spcPct val="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altLang="en-US" sz="2000" dirty="0">
              <a:latin typeface="Courier"/>
              <a:ea typeface="Courier"/>
              <a:cs typeface="Courier"/>
            </a:endParaRPr>
          </a:p>
          <a:p>
            <a:pPr marL="0" indent="0">
              <a:spcBef>
                <a:spcPct val="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3100" dirty="0">
                <a:solidFill>
                  <a:srgbClr val="0000FF"/>
                </a:solidFill>
                <a:latin typeface="Courier"/>
                <a:ea typeface="Courier"/>
                <a:cs typeface="Courier"/>
              </a:rPr>
              <a:t>$ ./</a:t>
            </a:r>
            <a:r>
              <a:rPr lang="en-US" altLang="en-US" sz="3100" dirty="0" err="1">
                <a:solidFill>
                  <a:srgbClr val="0000FF"/>
                </a:solidFill>
                <a:latin typeface="Courier"/>
                <a:ea typeface="Courier"/>
                <a:cs typeface="Courier"/>
              </a:rPr>
              <a:t>myprog</a:t>
            </a:r>
            <a:r>
              <a:rPr lang="en-US" altLang="en-US" sz="3100" dirty="0">
                <a:solidFill>
                  <a:srgbClr val="0000FF"/>
                </a:solidFill>
                <a:latin typeface="Courier"/>
                <a:ea typeface="Courier"/>
                <a:cs typeface="Courier"/>
              </a:rPr>
              <a:t> 3 r 55 ""</a:t>
            </a:r>
            <a:endParaRPr lang="en-US" altLang="en-US" sz="3100" dirty="0">
              <a:solidFill>
                <a:srgbClr val="FF6600"/>
              </a:solidFill>
              <a:latin typeface="Courier"/>
              <a:ea typeface="Courier"/>
              <a:cs typeface="Courier"/>
            </a:endParaRPr>
          </a:p>
          <a:p>
            <a:pPr marL="0" indent="0">
              <a:spcBef>
                <a:spcPct val="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3100" dirty="0">
                <a:latin typeface="Courier"/>
                <a:ea typeface="Courier"/>
                <a:cs typeface="Courier"/>
              </a:rPr>
              <a:t>5 command line </a:t>
            </a:r>
            <a:r>
              <a:rPr lang="en-US" altLang="en-US" sz="3100" dirty="0" err="1">
                <a:latin typeface="Courier"/>
                <a:ea typeface="Courier"/>
                <a:cs typeface="Courier"/>
              </a:rPr>
              <a:t>args</a:t>
            </a:r>
            <a:r>
              <a:rPr lang="en-US" altLang="en-US" sz="3100" dirty="0">
                <a:latin typeface="Courier"/>
                <a:ea typeface="Courier"/>
                <a:cs typeface="Courier"/>
              </a:rPr>
              <a:t> passed.</a:t>
            </a:r>
          </a:p>
          <a:p>
            <a:pPr marL="0" indent="0">
              <a:spcBef>
                <a:spcPct val="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3100" dirty="0" err="1">
                <a:latin typeface="Courier"/>
                <a:ea typeface="Courier"/>
                <a:cs typeface="Courier"/>
              </a:rPr>
              <a:t>arg</a:t>
            </a:r>
            <a:r>
              <a:rPr lang="en-US" altLang="en-US" sz="3100" dirty="0">
                <a:latin typeface="Courier"/>
                <a:ea typeface="Courier"/>
                <a:cs typeface="Courier"/>
              </a:rPr>
              <a:t> 4 = "" 	</a:t>
            </a:r>
          </a:p>
          <a:p>
            <a:pPr marL="0" indent="0">
              <a:spcBef>
                <a:spcPct val="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3100" dirty="0" err="1">
                <a:latin typeface="Courier"/>
                <a:ea typeface="Courier"/>
                <a:cs typeface="Courier"/>
              </a:rPr>
              <a:t>arg</a:t>
            </a:r>
            <a:r>
              <a:rPr lang="en-US" altLang="en-US" sz="3100" dirty="0">
                <a:latin typeface="Courier"/>
                <a:ea typeface="Courier"/>
                <a:cs typeface="Courier"/>
              </a:rPr>
              <a:t> 3 = "55"</a:t>
            </a:r>
          </a:p>
          <a:p>
            <a:pPr marL="0" indent="0">
              <a:spcBef>
                <a:spcPct val="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3100" dirty="0" err="1">
                <a:latin typeface="Courier"/>
                <a:ea typeface="Courier"/>
                <a:cs typeface="Courier"/>
              </a:rPr>
              <a:t>arg</a:t>
            </a:r>
            <a:r>
              <a:rPr lang="en-US" altLang="en-US" sz="3100" dirty="0">
                <a:latin typeface="Courier"/>
                <a:ea typeface="Courier"/>
                <a:cs typeface="Courier"/>
              </a:rPr>
              <a:t> 2 = "r"</a:t>
            </a:r>
          </a:p>
          <a:p>
            <a:pPr marL="0" indent="0">
              <a:spcBef>
                <a:spcPct val="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3100" dirty="0" err="1">
                <a:latin typeface="Courier"/>
                <a:ea typeface="Courier"/>
                <a:cs typeface="Courier"/>
              </a:rPr>
              <a:t>arg</a:t>
            </a:r>
            <a:r>
              <a:rPr lang="en-US" altLang="en-US" sz="3100" dirty="0">
                <a:latin typeface="Courier"/>
                <a:ea typeface="Courier"/>
                <a:cs typeface="Courier"/>
              </a:rPr>
              <a:t> 1 = "3"</a:t>
            </a:r>
          </a:p>
          <a:p>
            <a:pPr marL="0" indent="0">
              <a:spcBef>
                <a:spcPct val="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altLang="en-US" dirty="0">
              <a:latin typeface="Courier"/>
              <a:ea typeface="Courier"/>
              <a:cs typeface="Courier"/>
            </a:endParaRPr>
          </a:p>
          <a:p>
            <a:pPr marL="0" indent="0">
              <a:spcBef>
                <a:spcPct val="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altLang="en-US" sz="2000" dirty="0">
              <a:latin typeface="Courier"/>
              <a:ea typeface="Courier"/>
              <a:cs typeface="Courier"/>
            </a:endParaRPr>
          </a:p>
          <a:p>
            <a:pPr marL="0" indent="0">
              <a:spcBef>
                <a:spcPct val="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3500" dirty="0">
                <a:ea typeface="Courier"/>
                <a:cs typeface="Courier"/>
              </a:rPr>
              <a:t>What is </a:t>
            </a:r>
            <a:r>
              <a:rPr lang="en-US" altLang="en-US" sz="3500" dirty="0" err="1">
                <a:ea typeface="Courier"/>
                <a:cs typeface="Courier"/>
              </a:rPr>
              <a:t>argv</a:t>
            </a:r>
            <a:r>
              <a:rPr lang="en-US" altLang="en-US" sz="3500" dirty="0">
                <a:ea typeface="Courier"/>
                <a:cs typeface="Courier"/>
              </a:rPr>
              <a:t>[0]?</a:t>
            </a:r>
          </a:p>
          <a:p>
            <a:pPr marL="0" indent="0">
              <a:spcBef>
                <a:spcPct val="0"/>
              </a:spcBef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altLang="en-US" sz="2000" dirty="0">
              <a:latin typeface="Courier"/>
              <a:ea typeface="Courier"/>
              <a:cs typeface="Courie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57714" y="5290315"/>
            <a:ext cx="74149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Parsing command line arguments needs much more work (will introduce later).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2BD8-6B79-4825-8628-88C63AACADDD}" type="datetime1">
              <a:rPr lang="en-US" smtClean="0"/>
              <a:t>4/6/2021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2B3E-5B1C-48B2-9A53-18B5E92DD36B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5730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263" y="77321"/>
            <a:ext cx="11446042" cy="425277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6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6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b="1" spc="-1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00" b="1" spc="-1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b="1" spc="-1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2600" b="1" spc="-1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b="1" spc="-1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spc="-1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2600" b="1" spc="-1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char **</a:t>
            </a:r>
            <a:r>
              <a:rPr lang="en-US" sz="2600" b="1" spc="-1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600" b="1" spc="-1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6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("mem. </a:t>
            </a:r>
            <a:r>
              <a:rPr lang="en-US" sz="26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. of </a:t>
            </a:r>
            <a:r>
              <a:rPr lang="en-US" sz="26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: %p\n", &amp;</a:t>
            </a:r>
            <a:r>
              <a:rPr lang="en-US" sz="26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6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("mem. </a:t>
            </a:r>
            <a:r>
              <a:rPr lang="en-US" sz="26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. of </a:t>
            </a:r>
            <a:r>
              <a:rPr lang="en-US" sz="26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: %p\n", &amp;</a:t>
            </a:r>
            <a:r>
              <a:rPr lang="en-US" sz="26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6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("mem. </a:t>
            </a:r>
            <a:r>
              <a:rPr lang="en-US" sz="26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. of </a:t>
            </a:r>
            <a:r>
              <a:rPr lang="en-US" sz="26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[0]: %p\n", </a:t>
            </a:r>
            <a:r>
              <a:rPr lang="en-US" sz="26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6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("mem. </a:t>
            </a:r>
            <a:r>
              <a:rPr lang="en-US" sz="26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. in </a:t>
            </a:r>
            <a:r>
              <a:rPr lang="en-US" sz="26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[0]: %p\n", </a:t>
            </a:r>
            <a:r>
              <a:rPr lang="en-US" sz="26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[0]);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6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("1st char %c in </a:t>
            </a:r>
            <a:r>
              <a:rPr lang="en-US" sz="26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[0]:\n", </a:t>
            </a:r>
            <a:r>
              <a:rPr lang="en-US" sz="26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[0][0]);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29C01-8489-4EAB-98DE-25233F7C9ACB}" type="datetime1">
              <a:rPr lang="en-US" smtClean="0"/>
              <a:t>4/6/2021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2B3E-5B1C-48B2-9A53-18B5E92DD36B}" type="slidenum">
              <a:rPr lang="en-US" smtClean="0"/>
              <a:t>53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813" y="4330092"/>
            <a:ext cx="7093819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mem.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 of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0x7fff91892a0c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mem.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 of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0x7fff91892a00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mem.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 of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[0]: 0x7fff91892af8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mem.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 in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[0]: 0x7fff91893774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1st char . in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[0]:</a:t>
            </a:r>
          </a:p>
        </p:txBody>
      </p:sp>
      <p:sp>
        <p:nvSpPr>
          <p:cNvPr id="7" name="Rectangle 6"/>
          <p:cNvSpPr/>
          <p:nvPr/>
        </p:nvSpPr>
        <p:spPr>
          <a:xfrm>
            <a:off x="7538586" y="3678694"/>
            <a:ext cx="4653414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how arguments are saved in memory using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gdb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Example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gdb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commands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break 10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run param1 param2 param3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x/8xg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x/64cb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[0] </a:t>
            </a:r>
          </a:p>
        </p:txBody>
      </p:sp>
    </p:spTree>
    <p:extLst>
      <p:ext uri="{BB962C8B-B14F-4D97-AF65-F5344CB8AC3E}">
        <p14:creationId xmlns:p14="http://schemas.microsoft.com/office/powerpoint/2010/main" val="30587600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89" y="78798"/>
            <a:ext cx="11757891" cy="798657"/>
          </a:xfrm>
        </p:spPr>
        <p:txBody>
          <a:bodyPr>
            <a:normAutofit fontScale="90000"/>
          </a:bodyPr>
          <a:lstStyle/>
          <a:p>
            <a:r>
              <a:rPr lang="en-US" dirty="0"/>
              <a:t>POSIX argument rules (IEEE </a:t>
            </a:r>
            <a:r>
              <a:rPr lang="en-US" dirty="0" err="1"/>
              <a:t>Std</a:t>
            </a:r>
            <a:r>
              <a:rPr lang="en-US" dirty="0"/>
              <a:t> 1003.1-2017 Chap 12)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346" y="979052"/>
            <a:ext cx="11508510" cy="5458689"/>
          </a:xfrm>
        </p:spPr>
        <p:txBody>
          <a:bodyPr>
            <a:normAutofit/>
          </a:bodyPr>
          <a:lstStyle/>
          <a:p>
            <a:r>
              <a:rPr lang="en-US" dirty="0"/>
              <a:t>Followed by most Unix/Linux programs</a:t>
            </a:r>
          </a:p>
          <a:p>
            <a:pPr lvl="1"/>
            <a:r>
              <a:rPr lang="en-US" dirty="0">
                <a:hlinkClick r:id="rId2"/>
              </a:rPr>
              <a:t>http://pubs.opengroup.org/onlinepubs/9699919799/basedefs/V1_chap12.html</a:t>
            </a:r>
            <a:endParaRPr lang="en-US" dirty="0"/>
          </a:p>
          <a:p>
            <a:r>
              <a:rPr lang="en-US" dirty="0"/>
              <a:t>General format:</a:t>
            </a:r>
          </a:p>
          <a:p>
            <a:pPr lvl="1"/>
            <a:r>
              <a:rPr lang="en-US" dirty="0" err="1"/>
              <a:t>utility_name</a:t>
            </a:r>
            <a:r>
              <a:rPr lang="en-US" dirty="0"/>
              <a:t> [-a] [-b] [-c </a:t>
            </a:r>
            <a:r>
              <a:rPr lang="en-US" dirty="0" err="1"/>
              <a:t>option_argument</a:t>
            </a:r>
            <a:r>
              <a:rPr lang="en-US" dirty="0"/>
              <a:t>] [-d|-e] [-f [</a:t>
            </a:r>
            <a:r>
              <a:rPr lang="en-US" dirty="0" err="1"/>
              <a:t>option_argument</a:t>
            </a:r>
            <a:r>
              <a:rPr lang="en-US" dirty="0"/>
              <a:t>]] [operand...]</a:t>
            </a:r>
          </a:p>
          <a:p>
            <a:r>
              <a:rPr lang="en-US" dirty="0"/>
              <a:t>Three types of arguments</a:t>
            </a:r>
          </a:p>
          <a:p>
            <a:pPr lvl="1"/>
            <a:r>
              <a:rPr lang="en-US" dirty="0"/>
              <a:t>Options; option arguments, operand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ls -l -t -r</a:t>
            </a:r>
          </a:p>
          <a:p>
            <a:pPr lvl="1"/>
            <a:r>
              <a:rPr lang="en-US" dirty="0"/>
              <a:t>ls -</a:t>
            </a:r>
            <a:r>
              <a:rPr lang="en-US" dirty="0" err="1"/>
              <a:t>ltr</a:t>
            </a:r>
            <a:endParaRPr lang="en-US" dirty="0"/>
          </a:p>
          <a:p>
            <a:pPr lvl="1"/>
            <a:r>
              <a:rPr lang="en-US" dirty="0"/>
              <a:t>head -n 5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passwd</a:t>
            </a:r>
            <a:endParaRPr lang="en-US" dirty="0"/>
          </a:p>
          <a:p>
            <a:pPr lvl="1"/>
            <a:r>
              <a:rPr lang="en-US" dirty="0" err="1"/>
              <a:t>rm</a:t>
            </a:r>
            <a:r>
              <a:rPr lang="en-US" dirty="0"/>
              <a:t>  -f  ~/</a:t>
            </a:r>
            <a:r>
              <a:rPr lang="en-US" dirty="0" err="1"/>
              <a:t>a.tmp</a:t>
            </a:r>
            <a:endParaRPr lang="en-US" dirty="0"/>
          </a:p>
          <a:p>
            <a:pPr lvl="1"/>
            <a:r>
              <a:rPr lang="en-US" dirty="0" err="1"/>
              <a:t>gcc</a:t>
            </a:r>
            <a:r>
              <a:rPr lang="en-US" dirty="0"/>
              <a:t> -o </a:t>
            </a:r>
            <a:r>
              <a:rPr lang="en-US" dirty="0" err="1"/>
              <a:t>myprog</a:t>
            </a:r>
            <a:r>
              <a:rPr lang="en-US" dirty="0"/>
              <a:t> </a:t>
            </a:r>
            <a:r>
              <a:rPr lang="en-US" dirty="0" err="1"/>
              <a:t>myprog.c</a:t>
            </a:r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6ABED-8600-4E70-9FDE-0FE331213609}" type="datetime1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2B3E-5B1C-48B2-9A53-18B5E92DD36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702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218" y="78798"/>
            <a:ext cx="11360727" cy="798657"/>
          </a:xfrm>
        </p:spPr>
        <p:txBody>
          <a:bodyPr>
            <a:normAutofit fontScale="90000"/>
          </a:bodyPr>
          <a:lstStyle/>
          <a:p>
            <a:r>
              <a:rPr lang="en-US" dirty="0"/>
              <a:t>POSIX argument rules (IEEE </a:t>
            </a:r>
            <a:r>
              <a:rPr lang="en-US" dirty="0" err="1"/>
              <a:t>Std</a:t>
            </a:r>
            <a:r>
              <a:rPr lang="en-US" dirty="0"/>
              <a:t> 1003.1-2017 Chap 12)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584" y="822035"/>
            <a:ext cx="11453091" cy="5837382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options</a:t>
            </a:r>
            <a:r>
              <a:rPr lang="en-US" dirty="0"/>
              <a:t>: arguments that consist of '-' characters and single letters or digits</a:t>
            </a:r>
          </a:p>
          <a:p>
            <a:pPr lvl="1"/>
            <a:r>
              <a:rPr lang="en-US" altLang="en-US" dirty="0">
                <a:cs typeface="Courier New" panose="02070309020205020404" pitchFamily="49" charset="0"/>
              </a:rPr>
              <a:t>The character after '-' is an 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cs typeface="Courier New" panose="02070309020205020404" pitchFamily="49" charset="0"/>
              </a:rPr>
              <a:t>option character</a:t>
            </a:r>
            <a:r>
              <a:rPr lang="en-US" altLang="en-US" dirty="0">
                <a:cs typeface="Courier New" panose="02070309020205020404" pitchFamily="49" charset="0"/>
              </a:rPr>
              <a:t>.</a:t>
            </a:r>
            <a:endParaRPr lang="en-US" dirty="0"/>
          </a:p>
          <a:p>
            <a:pPr lvl="1"/>
            <a:r>
              <a:rPr lang="en-US" dirty="0"/>
              <a:t>Every command/tool has a different set of options. </a:t>
            </a:r>
          </a:p>
          <a:p>
            <a:pPr lvl="1"/>
            <a:r>
              <a:rPr lang="en-US" dirty="0"/>
              <a:t>Options supported and their meanings are hard-coded in a program</a:t>
            </a:r>
          </a:p>
          <a:p>
            <a:pPr lvl="1"/>
            <a:r>
              <a:rPr lang="en-US" dirty="0"/>
              <a:t>The same option may have different meanings in different commands/tools.</a:t>
            </a:r>
          </a:p>
          <a:p>
            <a:pPr lvl="2"/>
            <a:r>
              <a:rPr lang="en-US" dirty="0"/>
              <a:t>e.g.,  -f may means “</a:t>
            </a:r>
            <a:r>
              <a:rPr lang="en-US" dirty="0">
                <a:solidFill>
                  <a:srgbClr val="00B0F0"/>
                </a:solidFill>
              </a:rPr>
              <a:t>f</a:t>
            </a:r>
            <a:r>
              <a:rPr lang="en-US" dirty="0"/>
              <a:t>ile", “</a:t>
            </a:r>
            <a:r>
              <a:rPr lang="en-US" dirty="0">
                <a:solidFill>
                  <a:srgbClr val="00B0F0"/>
                </a:solidFill>
              </a:rPr>
              <a:t>f</a:t>
            </a:r>
            <a:r>
              <a:rPr lang="en-US" dirty="0"/>
              <a:t>orce” in </a:t>
            </a:r>
            <a:r>
              <a:rPr lang="en-US" dirty="0" err="1"/>
              <a:t>rm</a:t>
            </a:r>
            <a:r>
              <a:rPr lang="en-US" dirty="0"/>
              <a:t>, or “</a:t>
            </a:r>
            <a:r>
              <a:rPr lang="en-US" dirty="0">
                <a:solidFill>
                  <a:srgbClr val="00B0F0"/>
                </a:solidFill>
              </a:rPr>
              <a:t>f</a:t>
            </a:r>
            <a:r>
              <a:rPr lang="en-US" dirty="0"/>
              <a:t>ields” in cut</a:t>
            </a:r>
          </a:p>
          <a:p>
            <a:pPr lvl="1"/>
            <a:r>
              <a:rPr lang="en-US" dirty="0"/>
              <a:t>Several options can be combined and put in a single argument</a:t>
            </a:r>
          </a:p>
          <a:p>
            <a:pPr lvl="2"/>
            <a:r>
              <a:rPr lang="en-US" dirty="0"/>
              <a:t>e.g.,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ls -l -t -r</a:t>
            </a:r>
            <a:r>
              <a:rPr lang="en-US" dirty="0"/>
              <a:t>  is the same as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ls -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The order of different options relative to one another should not matter.</a:t>
            </a:r>
          </a:p>
          <a:p>
            <a:pPr lvl="2"/>
            <a:r>
              <a:rPr lang="en-US" dirty="0"/>
              <a:t>e.g.,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ls -l -t -r</a:t>
            </a:r>
            <a:r>
              <a:rPr lang="en-US" dirty="0"/>
              <a:t>  is the same as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ls -t -r -l</a:t>
            </a:r>
            <a:endParaRPr lang="en-US" dirty="0"/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Option arguments</a:t>
            </a:r>
            <a:r>
              <a:rPr lang="en-US" dirty="0"/>
              <a:t>: arguments shown separated from their options by &lt;blank&gt; characters</a:t>
            </a:r>
          </a:p>
          <a:p>
            <a:pPr lvl="1"/>
            <a:r>
              <a:rPr lang="en-US" dirty="0"/>
              <a:t>when an option-argument is enclosed in the '[' and ']' notation in command line description, it is optional</a:t>
            </a:r>
          </a:p>
          <a:p>
            <a:pPr lvl="1"/>
            <a:r>
              <a:rPr lang="en-US" dirty="0"/>
              <a:t>Some options have option arguments, and some do not have.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Operands</a:t>
            </a:r>
            <a:r>
              <a:rPr lang="en-US" dirty="0"/>
              <a:t>: arguments other than options and option arguments </a:t>
            </a:r>
          </a:p>
          <a:p>
            <a:pPr lvl="1"/>
            <a:r>
              <a:rPr lang="en-US" dirty="0"/>
              <a:t>The order of operands may matter and position-related interpretations should be determined by the program.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CAB0-066E-49E9-A982-D58D8804767C}" type="datetime1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2B3E-5B1C-48B2-9A53-18B5E92DD36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120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Text Box 2"/>
          <p:cNvSpPr txBox="1">
            <a:spLocks noChangeArrowheads="1"/>
          </p:cNvSpPr>
          <p:nvPr/>
        </p:nvSpPr>
        <p:spPr bwMode="auto">
          <a:xfrm>
            <a:off x="441040" y="18473"/>
            <a:ext cx="11372850" cy="489364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/* Parsing command line */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char *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][0] == '-')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("option: %s\n",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]+1);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("argument %d: %s\n",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exit(0);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603" name="Text Box 3"/>
          <p:cNvSpPr txBox="1">
            <a:spLocks noChangeArrowheads="1"/>
          </p:cNvSpPr>
          <p:nvPr/>
        </p:nvSpPr>
        <p:spPr bwMode="auto">
          <a:xfrm>
            <a:off x="4849091" y="4119802"/>
            <a:ext cx="6904470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%./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‘hi there’ –f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fred.c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option: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option: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argument 3: hi there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option: f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argument 5: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fred.c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7923" y="4912120"/>
            <a:ext cx="44008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Not easy to extend when a program supports complex options.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4587-6BF4-4B1B-AA96-667CF49733B3}" type="datetime1">
              <a:rPr lang="en-US" smtClean="0"/>
              <a:t>4/6/2021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2B3E-5B1C-48B2-9A53-18B5E92DD36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33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3" grpId="0" animBg="1"/>
      <p:bldP spid="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256" y="0"/>
            <a:ext cx="11859490" cy="886691"/>
          </a:xfrm>
        </p:spPr>
        <p:txBody>
          <a:bodyPr/>
          <a:lstStyle/>
          <a:p>
            <a:r>
              <a:rPr lang="en-US" dirty="0"/>
              <a:t>Parsing command line arguments using </a:t>
            </a:r>
            <a:r>
              <a:rPr lang="en-US" b="1" i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getopt</a:t>
            </a:r>
            <a:r>
              <a:rPr lang="en-US" b="1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54626" name="Rectangle 2"/>
          <p:cNvSpPr>
            <a:spLocks noGrp="1" noChangeArrowheads="1"/>
          </p:cNvSpPr>
          <p:nvPr>
            <p:ph idx="1"/>
          </p:nvPr>
        </p:nvSpPr>
        <p:spPr>
          <a:xfrm>
            <a:off x="0" y="803564"/>
            <a:ext cx="12192000" cy="6054436"/>
          </a:xfrm>
          <a:noFill/>
          <a:ln/>
        </p:spPr>
        <p:txBody>
          <a:bodyPr>
            <a:normAutofit fontScale="85000" lnSpcReduction="10000"/>
          </a:bodyPr>
          <a:lstStyle/>
          <a:p>
            <a:pPr>
              <a:buFontTx/>
              <a:buNone/>
            </a:pPr>
            <a:r>
              <a:rPr lang="en-US" alt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en-US" sz="3100" dirty="0" err="1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unistd.h</a:t>
            </a:r>
            <a:r>
              <a:rPr lang="en-US" alt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en-US" sz="3100" spc="-9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3100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100" b="1" i="1" spc="-9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getopt</a:t>
            </a:r>
            <a:r>
              <a:rPr lang="en-US" altLang="en-US" sz="3100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3100" spc="-9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3100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100" i="1" spc="-9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altLang="en-US" sz="3100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, char *</a:t>
            </a:r>
            <a:r>
              <a:rPr lang="en-US" altLang="en-US" sz="3100" spc="-9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3100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100" i="1" spc="-9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altLang="en-US" sz="3100" i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altLang="en-US" sz="3100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3100" spc="-9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3100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char *</a:t>
            </a:r>
            <a:r>
              <a:rPr lang="en-US" altLang="en-US" sz="3100" b="1" i="1" spc="-9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optstring</a:t>
            </a:r>
            <a:r>
              <a:rPr lang="en-US" altLang="en-US" sz="3100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extern char *</a:t>
            </a:r>
            <a:r>
              <a:rPr lang="en-US" altLang="en-US" sz="3100" b="1" i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optarg</a:t>
            </a:r>
            <a:r>
              <a:rPr lang="en-US" alt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extern </a:t>
            </a:r>
            <a:r>
              <a:rPr lang="en-US" altLang="en-US" sz="3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100" b="1" i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optind</a:t>
            </a:r>
            <a:r>
              <a:rPr lang="en-US" alt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3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opterr</a:t>
            </a:r>
            <a:r>
              <a:rPr lang="en-US" alt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3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optopt</a:t>
            </a:r>
            <a:r>
              <a:rPr lang="en-US" alt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FontTx/>
              <a:buNone/>
            </a:pPr>
            <a:endParaRPr lang="en-US" altLang="en-US" sz="800" b="1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en-US" sz="3200" dirty="0"/>
              <a:t>The </a:t>
            </a:r>
            <a:r>
              <a:rPr lang="en-US" altLang="en-US" sz="3200" b="1" i="1" dirty="0" err="1">
                <a:solidFill>
                  <a:srgbClr val="0070C0"/>
                </a:solidFill>
              </a:rPr>
              <a:t>getopt</a:t>
            </a:r>
            <a:r>
              <a:rPr lang="en-US" altLang="en-US" sz="3200" b="1" dirty="0"/>
              <a:t>()</a:t>
            </a:r>
            <a:r>
              <a:rPr lang="en-US" altLang="en-US" sz="3200" dirty="0"/>
              <a:t> function parses the command line arguments. 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altLang="en-US" sz="2800" dirty="0">
                <a:cs typeface="Courier New" panose="02070309020205020404" pitchFamily="49" charset="0"/>
              </a:rPr>
              <a:t>Mainly used to process options and option arguments.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altLang="en-US" sz="2800" dirty="0">
                <a:cs typeface="Courier New" panose="02070309020205020404" pitchFamily="49" charset="0"/>
              </a:rPr>
              <a:t>Need to be called repeated. 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altLang="en-US" sz="2400" dirty="0">
                <a:cs typeface="Courier New" panose="02070309020205020404" pitchFamily="49" charset="0"/>
              </a:rPr>
              <a:t>Return one option each time called.  </a:t>
            </a:r>
            <a:r>
              <a:rPr lang="en-US" altLang="en-US" sz="2400" b="1" i="1" dirty="0" err="1">
                <a:solidFill>
                  <a:srgbClr val="0070C0"/>
                </a:solidFill>
                <a:cs typeface="Courier New" panose="02070309020205020404" pitchFamily="49" charset="0"/>
              </a:rPr>
              <a:t>Optarg</a:t>
            </a:r>
            <a:r>
              <a:rPr lang="en-US" altLang="en-US" sz="2400" dirty="0">
                <a:cs typeface="Courier New" panose="02070309020205020404" pitchFamily="49" charset="0"/>
              </a:rPr>
              <a:t> points to the corresponding option argument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en-US" sz="3200" b="1" i="1" dirty="0" err="1">
                <a:solidFill>
                  <a:srgbClr val="0070C0"/>
                </a:solidFill>
              </a:rPr>
              <a:t>optstring</a:t>
            </a:r>
            <a:r>
              <a:rPr lang="en-US" altLang="en-US" sz="3200" dirty="0"/>
              <a:t> is a string summarizing the legitimate option characters. 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altLang="en-US" sz="2800" dirty="0"/>
              <a:t>If an option character is followed by a colon, the option requires an option argument.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altLang="en-US" sz="3200" dirty="0">
                <a:cs typeface="Courier New" panose="02070309020205020404" pitchFamily="49" charset="0"/>
              </a:rPr>
              <a:t>“:” being first character has special meaning (next page).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en-US" sz="3200" dirty="0">
                <a:cs typeface="Courier New" panose="02070309020205020404" pitchFamily="49" charset="0"/>
              </a:rPr>
              <a:t>External variable, </a:t>
            </a:r>
            <a:r>
              <a:rPr lang="en-US" altLang="en-US" sz="3200" b="1" i="1" dirty="0" err="1">
                <a:solidFill>
                  <a:srgbClr val="0070C0"/>
                </a:solidFill>
                <a:cs typeface="Courier New" panose="02070309020205020404" pitchFamily="49" charset="0"/>
              </a:rPr>
              <a:t>optind</a:t>
            </a:r>
            <a:r>
              <a:rPr lang="en-US" altLang="en-US" sz="3200" dirty="0">
                <a:cs typeface="Courier New" panose="02070309020205020404" pitchFamily="49" charset="0"/>
              </a:rPr>
              <a:t> is set to the index of the next argument to be process.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en-US" sz="3200" b="1" i="1" dirty="0">
                <a:solidFill>
                  <a:srgbClr val="0070C0"/>
                </a:solidFill>
                <a:cs typeface="Courier New" panose="02070309020205020404" pitchFamily="49" charset="0"/>
              </a:rPr>
              <a:t>operands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altLang="en-US" sz="2800" spc="-100" dirty="0">
                <a:cs typeface="Courier New" panose="02070309020205020404" pitchFamily="49" charset="0"/>
              </a:rPr>
              <a:t>arguments in </a:t>
            </a:r>
            <a:r>
              <a:rPr lang="en-US" altLang="en-US" sz="2800" i="1" spc="-100" dirty="0" err="1">
                <a:cs typeface="Courier New" panose="02070309020205020404" pitchFamily="49" charset="0"/>
              </a:rPr>
              <a:t>argv</a:t>
            </a:r>
            <a:r>
              <a:rPr lang="en-US" altLang="en-US" sz="2800" i="1" spc="-100" dirty="0">
                <a:cs typeface="Courier New" panose="02070309020205020404" pitchFamily="49" charset="0"/>
              </a:rPr>
              <a:t>[]</a:t>
            </a:r>
            <a:r>
              <a:rPr lang="en-US" altLang="en-US" sz="2800" spc="-100" dirty="0">
                <a:cs typeface="Courier New" panose="02070309020205020404" pitchFamily="49" charset="0"/>
              </a:rPr>
              <a:t> are permuted with all operands are moved to the end, starting at </a:t>
            </a:r>
            <a:r>
              <a:rPr lang="en-US" altLang="en-US" sz="2800" b="1" i="1" spc="-100" dirty="0" err="1">
                <a:solidFill>
                  <a:srgbClr val="0070C0"/>
                </a:solidFill>
                <a:cs typeface="Courier New" panose="02070309020205020404" pitchFamily="49" charset="0"/>
              </a:rPr>
              <a:t>argv</a:t>
            </a:r>
            <a:r>
              <a:rPr lang="en-US" altLang="en-US" sz="2800" b="1" i="1" spc="-100" dirty="0">
                <a:solidFill>
                  <a:srgbClr val="0070C0"/>
                </a:solidFill>
                <a:cs typeface="Courier New" panose="02070309020205020404" pitchFamily="49" charset="0"/>
              </a:rPr>
              <a:t>[</a:t>
            </a:r>
            <a:r>
              <a:rPr lang="en-US" altLang="en-US" sz="2800" b="1" i="1" spc="-100" dirty="0" err="1">
                <a:solidFill>
                  <a:srgbClr val="0070C0"/>
                </a:solidFill>
                <a:cs typeface="Courier New" panose="02070309020205020404" pitchFamily="49" charset="0"/>
              </a:rPr>
              <a:t>optind</a:t>
            </a:r>
            <a:r>
              <a:rPr lang="en-US" altLang="en-US" sz="2800" b="1" i="1" spc="-100" dirty="0">
                <a:solidFill>
                  <a:srgbClr val="0070C0"/>
                </a:solidFill>
                <a:cs typeface="Courier New" panose="02070309020205020404" pitchFamily="49" charset="0"/>
              </a:rPr>
              <a:t>]</a:t>
            </a:r>
            <a:r>
              <a:rPr lang="en-US" altLang="en-US" sz="2800" spc="-100" dirty="0">
                <a:cs typeface="Courier New" panose="02070309020205020404" pitchFamily="49" charset="0"/>
              </a:rPr>
              <a:t>. </a:t>
            </a:r>
            <a:endParaRPr lang="en-US" altLang="en-US" sz="2400" spc="-100" dirty="0">
              <a:cs typeface="Courier New" panose="02070309020205020404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8EC0-8ED9-478B-B105-777457ACE7FA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2B3E-5B1C-48B2-9A53-18B5E92DD36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719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0982" y="886691"/>
            <a:ext cx="11621943" cy="5469659"/>
          </a:xfrm>
          <a:noFill/>
          <a:ln/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3500" dirty="0"/>
              <a:t>Possible </a:t>
            </a:r>
            <a:r>
              <a:rPr lang="en-US" altLang="en-US" sz="3500" dirty="0" err="1"/>
              <a:t>getopt</a:t>
            </a:r>
            <a:r>
              <a:rPr lang="en-US" altLang="en-US" sz="3500" dirty="0"/>
              <a:t>() return values</a:t>
            </a:r>
          </a:p>
          <a:p>
            <a:r>
              <a:rPr lang="en-US" altLang="en-US" sz="3000" b="1" i="1" dirty="0">
                <a:solidFill>
                  <a:srgbClr val="0070C0"/>
                </a:solidFill>
              </a:rPr>
              <a:t>-1</a:t>
            </a:r>
            <a:r>
              <a:rPr lang="en-US" altLang="en-US" sz="3000" dirty="0"/>
              <a:t> for the end of the option list</a:t>
            </a:r>
          </a:p>
          <a:p>
            <a:r>
              <a:rPr lang="en-US" altLang="en-US" sz="3000" dirty="0"/>
              <a:t>A positive value: </a:t>
            </a:r>
            <a:r>
              <a:rPr lang="en-US" altLang="en-US" sz="3000" b="1" dirty="0">
                <a:solidFill>
                  <a:srgbClr val="0070C0"/>
                </a:solidFill>
              </a:rPr>
              <a:t>the value is the ASCII code of a character</a:t>
            </a:r>
            <a:r>
              <a:rPr lang="en-US" altLang="en-US" sz="3000" dirty="0"/>
              <a:t>, which may be</a:t>
            </a:r>
          </a:p>
          <a:p>
            <a:pPr lvl="1"/>
            <a:r>
              <a:rPr lang="en-US" altLang="en-US" sz="3000" b="1" i="1" dirty="0">
                <a:solidFill>
                  <a:srgbClr val="0070C0"/>
                </a:solidFill>
              </a:rPr>
              <a:t>An option character</a:t>
            </a:r>
            <a:r>
              <a:rPr lang="en-US" altLang="en-US" sz="2800" dirty="0"/>
              <a:t> in </a:t>
            </a:r>
            <a:r>
              <a:rPr lang="en-US" altLang="en-US" sz="2800" dirty="0" err="1"/>
              <a:t>optstring</a:t>
            </a:r>
            <a:r>
              <a:rPr lang="en-US" altLang="en-US" sz="2800" dirty="0"/>
              <a:t> when the option is found successfully, and </a:t>
            </a:r>
          </a:p>
          <a:p>
            <a:pPr lvl="2"/>
            <a:r>
              <a:rPr lang="en-US" altLang="en-US" sz="2800" dirty="0"/>
              <a:t>the option does not need an option argument, or </a:t>
            </a:r>
          </a:p>
          <a:p>
            <a:pPr lvl="2"/>
            <a:r>
              <a:rPr lang="en-US" altLang="en-US" sz="2800" dirty="0"/>
              <a:t>the option needs an option argument, and the option argument is found</a:t>
            </a:r>
          </a:p>
          <a:p>
            <a:pPr lvl="3"/>
            <a:r>
              <a:rPr lang="en-US" altLang="en-US" sz="2600" b="1" i="1" dirty="0" err="1">
                <a:solidFill>
                  <a:srgbClr val="0070C0"/>
                </a:solidFill>
              </a:rPr>
              <a:t>optarg</a:t>
            </a:r>
            <a:r>
              <a:rPr lang="en-US" altLang="en-US" sz="2600" dirty="0"/>
              <a:t> saves the actual option argument</a:t>
            </a:r>
          </a:p>
          <a:p>
            <a:pPr lvl="1"/>
            <a:r>
              <a:rPr lang="en-US" altLang="en-US" sz="2800" i="1" dirty="0"/>
              <a:t>'</a:t>
            </a:r>
            <a:r>
              <a:rPr lang="en-US" altLang="en-US" sz="2800" b="1" i="1" dirty="0">
                <a:solidFill>
                  <a:srgbClr val="0070C0"/>
                </a:solidFill>
              </a:rPr>
              <a:t>?</a:t>
            </a:r>
            <a:r>
              <a:rPr lang="en-US" altLang="en-US" sz="2800" i="1" dirty="0"/>
              <a:t>'</a:t>
            </a:r>
            <a:r>
              <a:rPr lang="en-US" altLang="en-US" sz="2800" dirty="0"/>
              <a:t> for an unknown option character, </a:t>
            </a:r>
            <a:r>
              <a:rPr lang="en-US" altLang="en-US" sz="2800" b="1" i="1" dirty="0" err="1">
                <a:solidFill>
                  <a:srgbClr val="0070C0"/>
                </a:solidFill>
              </a:rPr>
              <a:t>optopt</a:t>
            </a:r>
            <a:r>
              <a:rPr lang="en-US" altLang="en-US" sz="2800" dirty="0"/>
              <a:t>  stores the actual option</a:t>
            </a:r>
          </a:p>
          <a:p>
            <a:pPr lvl="1"/>
            <a:r>
              <a:rPr lang="en-US" altLang="en-US" sz="2800" i="1" spc="-50" dirty="0"/>
              <a:t>'</a:t>
            </a:r>
            <a:r>
              <a:rPr lang="en-US" altLang="en-US" sz="2800" b="1" i="1" spc="-50" dirty="0">
                <a:solidFill>
                  <a:srgbClr val="0070C0"/>
                </a:solidFill>
              </a:rPr>
              <a:t>?</a:t>
            </a:r>
            <a:r>
              <a:rPr lang="en-US" altLang="en-US" sz="2800" i="1" spc="-50" dirty="0"/>
              <a:t>' </a:t>
            </a:r>
            <a:r>
              <a:rPr lang="en-US" altLang="en-US" sz="2800" spc="-50" dirty="0"/>
              <a:t>when option argument is missing for an option and first character in </a:t>
            </a:r>
            <a:r>
              <a:rPr lang="en-US" altLang="en-US" sz="2800" spc="-50" dirty="0" err="1"/>
              <a:t>optstring</a:t>
            </a:r>
            <a:r>
              <a:rPr lang="en-US" altLang="en-US" sz="2800" spc="-50" dirty="0"/>
              <a:t> is NOT </a:t>
            </a:r>
            <a:r>
              <a:rPr lang="en-US" altLang="en-US" sz="2800" i="1" spc="-50" dirty="0"/>
              <a:t>'</a:t>
            </a:r>
            <a:r>
              <a:rPr lang="en-US" altLang="en-US" sz="2800" b="1" i="1" spc="-50" dirty="0">
                <a:solidFill>
                  <a:srgbClr val="0070C0"/>
                </a:solidFill>
              </a:rPr>
              <a:t>:</a:t>
            </a:r>
            <a:r>
              <a:rPr lang="en-US" altLang="en-US" sz="2800" i="1" spc="-50" dirty="0"/>
              <a:t>'</a:t>
            </a:r>
            <a:endParaRPr lang="en-US" altLang="en-US" sz="2800" spc="-50" dirty="0"/>
          </a:p>
          <a:p>
            <a:pPr lvl="1"/>
            <a:r>
              <a:rPr lang="en-US" altLang="en-US" sz="2800" i="1" dirty="0"/>
              <a:t>'</a:t>
            </a:r>
            <a:r>
              <a:rPr lang="en-US" altLang="en-US" sz="3900" b="1" i="1" dirty="0">
                <a:solidFill>
                  <a:srgbClr val="0070C0"/>
                </a:solidFill>
              </a:rPr>
              <a:t>:</a:t>
            </a:r>
            <a:r>
              <a:rPr lang="en-US" altLang="en-US" sz="2800" i="1" dirty="0"/>
              <a:t>' </a:t>
            </a:r>
            <a:r>
              <a:rPr lang="en-US" altLang="en-US" sz="2800" dirty="0"/>
              <a:t>when option argument is missing for an option and first character in </a:t>
            </a:r>
            <a:r>
              <a:rPr lang="en-US" altLang="en-US" sz="2800" dirty="0" err="1"/>
              <a:t>optstring</a:t>
            </a:r>
            <a:r>
              <a:rPr lang="en-US" altLang="en-US" sz="2800" dirty="0"/>
              <a:t> is </a:t>
            </a:r>
            <a:r>
              <a:rPr lang="en-US" altLang="en-US" sz="2800" i="1" dirty="0"/>
              <a:t>'</a:t>
            </a:r>
            <a:r>
              <a:rPr lang="en-US" altLang="en-US" sz="3900" b="1" i="1" dirty="0">
                <a:solidFill>
                  <a:srgbClr val="0070C0"/>
                </a:solidFill>
              </a:rPr>
              <a:t>:</a:t>
            </a:r>
            <a:r>
              <a:rPr lang="en-US" altLang="en-US" sz="2800" i="1" dirty="0"/>
              <a:t>'</a:t>
            </a:r>
            <a:endParaRPr lang="en-US" altLang="en-US" dirty="0"/>
          </a:p>
          <a:p>
            <a:r>
              <a:rPr lang="en-US" altLang="en-US" sz="3500" dirty="0" err="1"/>
              <a:t>getopt</a:t>
            </a:r>
            <a:r>
              <a:rPr lang="en-US" altLang="en-US" sz="3500" dirty="0"/>
              <a:t>() stops scanning when it sees long options started with "--" (e.g., ls --all).</a:t>
            </a:r>
            <a:endParaRPr lang="en-US" altLang="en-US" sz="3000" dirty="0"/>
          </a:p>
          <a:p>
            <a:pPr lvl="1"/>
            <a:r>
              <a:rPr lang="en-US" sz="3000" dirty="0"/>
              <a:t>use </a:t>
            </a:r>
            <a:r>
              <a:rPr lang="en-US" sz="3000" dirty="0" err="1"/>
              <a:t>getopt_long</a:t>
            </a:r>
            <a:r>
              <a:rPr lang="en-US" sz="3000" dirty="0"/>
              <a:t>() </a:t>
            </a:r>
            <a:r>
              <a:rPr lang="en-US" altLang="en-US" sz="3000" dirty="0"/>
              <a:t>to process </a:t>
            </a:r>
            <a:r>
              <a:rPr lang="en-US" sz="3000" dirty="0"/>
              <a:t>long options.</a:t>
            </a:r>
            <a:endParaRPr lang="en-US" altLang="en-US" sz="3000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51980" y="0"/>
            <a:ext cx="11859490" cy="886691"/>
          </a:xfrm>
        </p:spPr>
        <p:txBody>
          <a:bodyPr/>
          <a:lstStyle/>
          <a:p>
            <a:r>
              <a:rPr lang="en-US" dirty="0"/>
              <a:t>Parsing command line arguments using </a:t>
            </a:r>
            <a:r>
              <a:rPr lang="en-US" b="1" i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getopt</a:t>
            </a:r>
            <a:r>
              <a:rPr lang="en-US" b="1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3F9FA-3BF4-411A-BE9F-87F7F82DCCE9}" type="datetime1">
              <a:rPr lang="en-US" smtClean="0"/>
              <a:t>4/6/2021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2B3E-5B1C-48B2-9A53-18B5E92DD36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6957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Text Box 2"/>
          <p:cNvSpPr txBox="1">
            <a:spLocks noChangeArrowheads="1"/>
          </p:cNvSpPr>
          <p:nvPr/>
        </p:nvSpPr>
        <p:spPr bwMode="auto">
          <a:xfrm>
            <a:off x="0" y="271582"/>
            <a:ext cx="8343901" cy="658641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unistd.h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alt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char *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opt;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while((opt=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getopt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(argc,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,“: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if:lr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"))!=-1){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switch(opt) {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case '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':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case 'l':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case 'r':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("option: %c\n", opt); break;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case 'f':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("filename: %s\n",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optarg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break;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case ':':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("option %c needs a value\n",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optopt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break;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case '?':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("unknown option: %c\n",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optopt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break;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for(;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optind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optind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("argument: %s\n",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optind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exit(0);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6675" name="Text Box 3"/>
          <p:cNvSpPr txBox="1">
            <a:spLocks noChangeArrowheads="1"/>
          </p:cNvSpPr>
          <p:nvPr/>
        </p:nvSpPr>
        <p:spPr bwMode="auto">
          <a:xfrm>
            <a:off x="6728113" y="92685"/>
            <a:ext cx="5353050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%./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'hi there' -f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fred.c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-q 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option: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option: l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option: r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filename: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fred.c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unknown option: q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argument: hi there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7457785" y="2459679"/>
            <a:ext cx="4364760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%./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'hi there' -f 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option: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option: l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option: r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option f needs a value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argument: hi there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360804" y="5306613"/>
            <a:ext cx="4720359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%./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'hi there' -f -q 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option: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filename: -q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argument: hi there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76EED-08E8-4B07-A71D-1321DCC58008}" type="datetime1">
              <a:rPr lang="en-US" smtClean="0"/>
              <a:t>4/6/2021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2B3E-5B1C-48B2-9A53-18B5E92DD36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851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5" grpId="0" animBg="1"/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80452" y="1160614"/>
            <a:ext cx="10642767" cy="2852737"/>
          </a:xfrm>
        </p:spPr>
        <p:txBody>
          <a:bodyPr/>
          <a:lstStyle/>
          <a:p>
            <a:r>
              <a:rPr lang="en-US" dirty="0"/>
              <a:t>Basic pointer concepts and pointer operations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831850" y="4435460"/>
            <a:ext cx="10515600" cy="1500187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pointers and array, passing pointers to a function, pointers and strings, </a:t>
            </a:r>
            <a:r>
              <a:rPr lang="en-US" altLang="en-US" sz="3600" dirty="0" err="1"/>
              <a:t>strtok</a:t>
            </a:r>
            <a:r>
              <a:rPr lang="en-US" altLang="en-US" sz="2800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0FC8-0BDB-4141-B329-AF7756DDE60F}" type="datetime1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6E2E-6964-4F16-AC46-7B15EBB4A94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3581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1928813" y="247650"/>
            <a:ext cx="8716962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06852" name="Rectangle 4"/>
          <p:cNvSpPr>
            <a:spLocks noGrp="1" noChangeArrowheads="1"/>
          </p:cNvSpPr>
          <p:nvPr>
            <p:ph type="title"/>
          </p:nvPr>
        </p:nvSpPr>
        <p:spPr>
          <a:xfrm>
            <a:off x="1152525" y="228601"/>
            <a:ext cx="8831263" cy="701675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8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dirty="0"/>
              <a:t>Processing environmental variables</a:t>
            </a:r>
            <a:endParaRPr lang="en-GB" dirty="0">
              <a:ea typeface="+mj-ea"/>
              <a:cs typeface="+mj-cs"/>
            </a:endParaRP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1254125" y="1210540"/>
            <a:ext cx="9053657" cy="28194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360" tIns="44280" rIns="90360" bIns="44280"/>
          <a:lstStyle>
            <a:lvl1pPr marL="447675" indent="-447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MS PGothic" charset="0"/>
              </a:defRPr>
            </a:lvl1pPr>
            <a:lvl2pPr marL="889000" indent="-4397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5500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MS PGothic" charset="0"/>
              </a:defRPr>
            </a:lvl2pPr>
            <a:lvl3pPr marL="1293813" indent="-4032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MS PGothic" charset="0"/>
              </a:defRPr>
            </a:lvl3pPr>
            <a:lvl4pPr marL="1681163" indent="-3857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5500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MS PGothic" charset="0"/>
              </a:defRPr>
            </a:lvl4pPr>
            <a:lvl5pPr marL="207010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MS PGothic" charset="0"/>
              </a:defRPr>
            </a:lvl5pPr>
            <a:lvl6pPr marL="25273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7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9845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7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34417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7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8989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7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US" sz="2600" kern="0" dirty="0" err="1">
                <a:latin typeface="Courier"/>
                <a:cs typeface="Courier"/>
              </a:rPr>
              <a:t>int</a:t>
            </a:r>
            <a:r>
              <a:rPr lang="en-US" sz="2600" kern="0" dirty="0">
                <a:latin typeface="Courier"/>
                <a:cs typeface="Courier"/>
              </a:rPr>
              <a:t> main( </a:t>
            </a:r>
            <a:r>
              <a:rPr lang="en-US" sz="2600" kern="0" dirty="0" err="1">
                <a:latin typeface="Courier"/>
                <a:cs typeface="Courier"/>
              </a:rPr>
              <a:t>int</a:t>
            </a:r>
            <a:r>
              <a:rPr lang="en-US" sz="2600" kern="0" dirty="0">
                <a:latin typeface="Courier"/>
                <a:cs typeface="Courier"/>
              </a:rPr>
              <a:t> </a:t>
            </a:r>
            <a:r>
              <a:rPr lang="en-US" sz="2600" kern="0" dirty="0" err="1">
                <a:latin typeface="Courier"/>
                <a:cs typeface="Courier"/>
              </a:rPr>
              <a:t>argc</a:t>
            </a:r>
            <a:r>
              <a:rPr lang="en-US" sz="2600" kern="0" dirty="0">
                <a:latin typeface="Courier"/>
                <a:cs typeface="Courier"/>
              </a:rPr>
              <a:t>,	char * </a:t>
            </a:r>
            <a:r>
              <a:rPr lang="en-US" sz="2600" kern="0" dirty="0" err="1">
                <a:latin typeface="Courier"/>
                <a:cs typeface="Courier"/>
              </a:rPr>
              <a:t>argv</a:t>
            </a:r>
            <a:r>
              <a:rPr lang="en-US" sz="2600" kern="0" dirty="0">
                <a:latin typeface="Courier"/>
                <a:cs typeface="Courier"/>
              </a:rPr>
              <a:t>[],</a:t>
            </a:r>
          </a:p>
          <a:p>
            <a:pPr marL="0" indent="0">
              <a:spcBef>
                <a:spcPts val="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US" sz="2600" kern="0" dirty="0">
                <a:latin typeface="Courier"/>
                <a:cs typeface="Courier"/>
              </a:rPr>
              <a:t>	</a:t>
            </a:r>
            <a:r>
              <a:rPr lang="en-US" sz="2600" b="1" kern="0" dirty="0">
                <a:solidFill>
                  <a:srgbClr val="0070C0"/>
                </a:solidFill>
                <a:latin typeface="Courier"/>
                <a:cs typeface="Courier"/>
              </a:rPr>
              <a:t>char * </a:t>
            </a:r>
            <a:r>
              <a:rPr lang="en-US" sz="2600" b="1" kern="0" dirty="0" err="1">
                <a:solidFill>
                  <a:srgbClr val="0070C0"/>
                </a:solidFill>
                <a:latin typeface="Courier"/>
                <a:cs typeface="Courier"/>
              </a:rPr>
              <a:t>envp</a:t>
            </a:r>
            <a:r>
              <a:rPr lang="en-US" sz="2600" b="1" kern="0" dirty="0">
                <a:solidFill>
                  <a:srgbClr val="0070C0"/>
                </a:solidFill>
                <a:latin typeface="Courier"/>
                <a:cs typeface="Courier"/>
              </a:rPr>
              <a:t>[])	// all environment </a:t>
            </a:r>
            <a:r>
              <a:rPr lang="en-US" sz="2600" b="1" kern="0" dirty="0" err="1">
                <a:solidFill>
                  <a:srgbClr val="0070C0"/>
                </a:solidFill>
                <a:latin typeface="Courier"/>
                <a:cs typeface="Courier"/>
              </a:rPr>
              <a:t>vars</a:t>
            </a:r>
            <a:endParaRPr lang="en-US" sz="2600" b="1" kern="0" dirty="0">
              <a:solidFill>
                <a:srgbClr val="0070C0"/>
              </a:solidFill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US" sz="2600" kern="0" dirty="0">
                <a:latin typeface="Courier"/>
                <a:cs typeface="Courier"/>
              </a:rPr>
              <a:t>{ // main</a:t>
            </a:r>
          </a:p>
          <a:p>
            <a:pPr marL="0" indent="0">
              <a:spcBef>
                <a:spcPts val="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US" sz="2600" kern="0" dirty="0">
                <a:latin typeface="Courier"/>
                <a:cs typeface="Courier"/>
              </a:rPr>
              <a:t>	. . .</a:t>
            </a:r>
          </a:p>
          <a:p>
            <a:pPr marL="0" indent="0">
              <a:spcBef>
                <a:spcPts val="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US" sz="2600" kern="0" dirty="0">
                <a:latin typeface="Courier"/>
                <a:cs typeface="Courier"/>
              </a:rPr>
              <a:t>} //end main</a:t>
            </a:r>
            <a:endParaRPr lang="en-US" sz="2600" kern="0" dirty="0">
              <a:latin typeface="Helvetica" charset="0"/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>
          <a:xfrm>
            <a:off x="1152525" y="4310204"/>
            <a:ext cx="9880890" cy="1976583"/>
          </a:xfrm>
          <a:prstGeom prst="rect">
            <a:avLst/>
          </a:prstGeom>
        </p:spPr>
        <p:txBody>
          <a:bodyPr vert="horz" lIns="90360" tIns="44280" rIns="90360" bIns="4428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3200" dirty="0" err="1"/>
              <a:t>envp</a:t>
            </a:r>
            <a:r>
              <a:rPr lang="en-US" altLang="en-US" sz="3200" dirty="0"/>
              <a:t>: a set of pointers, each of which points to a string.</a:t>
            </a:r>
          </a:p>
          <a:p>
            <a:pPr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3200" dirty="0"/>
              <a:t>NULL marks the end of the list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B79A-5A8D-41E4-BC8A-A3E26652A95A}" type="datetime1">
              <a:rPr lang="en-US" smtClean="0"/>
              <a:t>4/6/2021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2B3E-5B1C-48B2-9A53-18B5E92DD36B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837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1662113" y="228600"/>
            <a:ext cx="8716962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1814514" y="1220788"/>
            <a:ext cx="8307387" cy="522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title"/>
          </p:nvPr>
        </p:nvSpPr>
        <p:spPr>
          <a:xfrm>
            <a:off x="1459346" y="107952"/>
            <a:ext cx="8458200" cy="701675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8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dirty="0"/>
              <a:t>Printing out environment variables</a:t>
            </a:r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0837" y="809627"/>
            <a:ext cx="12007272" cy="5498809"/>
          </a:xfrm>
        </p:spPr>
        <p:txBody>
          <a:bodyPr vert="horz" lIns="90360" tIns="44280" rIns="90360" bIns="44280" rtlCol="0">
            <a:noAutofit/>
          </a:bodyPr>
          <a:lstStyle/>
          <a:p>
            <a:pPr marL="0" indent="0">
              <a:spcBef>
                <a:spcPts val="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>
                <a:latin typeface="Courier"/>
              </a:rPr>
              <a:t>#include &lt;</a:t>
            </a:r>
            <a:r>
              <a:rPr lang="en-US" altLang="en-US" dirty="0" err="1">
                <a:latin typeface="Courier"/>
              </a:rPr>
              <a:t>stdio.h</a:t>
            </a:r>
            <a:r>
              <a:rPr lang="en-US" altLang="en-US" dirty="0">
                <a:latin typeface="Courier"/>
              </a:rPr>
              <a:t>&gt;</a:t>
            </a:r>
          </a:p>
          <a:p>
            <a:pPr marL="0" indent="0">
              <a:spcBef>
                <a:spcPts val="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>
                <a:latin typeface="Courier"/>
              </a:rPr>
              <a:t>#include &lt;</a:t>
            </a:r>
            <a:r>
              <a:rPr lang="en-US" altLang="en-US" dirty="0" err="1">
                <a:latin typeface="Courier"/>
              </a:rPr>
              <a:t>stdlib.h</a:t>
            </a:r>
            <a:r>
              <a:rPr lang="en-US" altLang="en-US" dirty="0">
                <a:latin typeface="Courier"/>
              </a:rPr>
              <a:t>&gt;</a:t>
            </a:r>
          </a:p>
          <a:p>
            <a:pPr marL="0" indent="0">
              <a:spcBef>
                <a:spcPts val="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altLang="en-US" dirty="0">
              <a:latin typeface="Courier"/>
            </a:endParaRPr>
          </a:p>
          <a:p>
            <a:pPr marL="0" indent="0">
              <a:spcBef>
                <a:spcPts val="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 err="1">
                <a:latin typeface="Courier"/>
              </a:rPr>
              <a:t>int</a:t>
            </a:r>
            <a:r>
              <a:rPr lang="en-US" altLang="en-US" dirty="0">
                <a:latin typeface="Courier"/>
              </a:rPr>
              <a:t> main( </a:t>
            </a:r>
            <a:r>
              <a:rPr lang="en-US" altLang="en-US" dirty="0" err="1">
                <a:latin typeface="Courier"/>
              </a:rPr>
              <a:t>int</a:t>
            </a:r>
            <a:r>
              <a:rPr lang="en-US" altLang="en-US" dirty="0">
                <a:latin typeface="Courier"/>
              </a:rPr>
              <a:t> </a:t>
            </a:r>
            <a:r>
              <a:rPr lang="en-US" altLang="en-US" dirty="0" err="1">
                <a:latin typeface="Courier"/>
              </a:rPr>
              <a:t>argc</a:t>
            </a:r>
            <a:r>
              <a:rPr lang="en-US" altLang="en-US" dirty="0">
                <a:latin typeface="Courier"/>
              </a:rPr>
              <a:t>, char ** </a:t>
            </a:r>
            <a:r>
              <a:rPr lang="en-US" altLang="en-US" dirty="0" err="1">
                <a:latin typeface="Courier"/>
              </a:rPr>
              <a:t>argv</a:t>
            </a:r>
            <a:r>
              <a:rPr lang="en-US" altLang="en-US" dirty="0">
                <a:latin typeface="Courier"/>
              </a:rPr>
              <a:t>, char * </a:t>
            </a:r>
            <a:r>
              <a:rPr lang="en-US" altLang="en-US" dirty="0" err="1">
                <a:latin typeface="Courier"/>
              </a:rPr>
              <a:t>envp</a:t>
            </a:r>
            <a:r>
              <a:rPr lang="en-US" altLang="en-US" dirty="0">
                <a:latin typeface="Courier"/>
              </a:rPr>
              <a:t>[] )</a:t>
            </a:r>
          </a:p>
          <a:p>
            <a:pPr marL="0" indent="0">
              <a:spcBef>
                <a:spcPts val="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>
                <a:latin typeface="Courier"/>
              </a:rPr>
              <a:t>{</a:t>
            </a:r>
          </a:p>
          <a:p>
            <a:pPr marL="0" indent="0">
              <a:spcBef>
                <a:spcPts val="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>
                <a:latin typeface="Courier"/>
              </a:rPr>
              <a:t>	</a:t>
            </a:r>
            <a:r>
              <a:rPr lang="en-US" altLang="en-US" dirty="0" err="1">
                <a:latin typeface="Courier"/>
              </a:rPr>
              <a:t>int</a:t>
            </a:r>
            <a:r>
              <a:rPr lang="en-US" altLang="en-US" dirty="0">
                <a:latin typeface="Courier"/>
              </a:rPr>
              <a:t> index = 0;</a:t>
            </a:r>
          </a:p>
          <a:p>
            <a:pPr marL="0" indent="0">
              <a:spcBef>
                <a:spcPts val="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>
                <a:latin typeface="Courier"/>
              </a:rPr>
              <a:t> </a:t>
            </a:r>
          </a:p>
          <a:p>
            <a:pPr marL="0" indent="0">
              <a:spcBef>
                <a:spcPts val="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>
                <a:latin typeface="Courier"/>
              </a:rPr>
              <a:t>	while(</a:t>
            </a:r>
            <a:r>
              <a:rPr lang="en-US" altLang="en-US" b="1" i="1" dirty="0" err="1">
                <a:solidFill>
                  <a:schemeClr val="accent1">
                    <a:lumMod val="50000"/>
                  </a:schemeClr>
                </a:solidFill>
                <a:latin typeface="Courier"/>
              </a:rPr>
              <a:t>envp</a:t>
            </a:r>
            <a:r>
              <a:rPr lang="en-US" altLang="en-US" b="1" i="1" dirty="0">
                <a:solidFill>
                  <a:schemeClr val="accent1">
                    <a:lumMod val="50000"/>
                  </a:schemeClr>
                </a:solidFill>
                <a:latin typeface="Courier"/>
              </a:rPr>
              <a:t>[index]</a:t>
            </a:r>
            <a:r>
              <a:rPr lang="en-US" altLang="en-US" dirty="0">
                <a:latin typeface="Courier"/>
              </a:rPr>
              <a:t>){</a:t>
            </a:r>
          </a:p>
          <a:p>
            <a:pPr marL="0" indent="0">
              <a:spcBef>
                <a:spcPts val="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>
                <a:latin typeface="Courier"/>
              </a:rPr>
              <a:t>	  </a:t>
            </a:r>
            <a:r>
              <a:rPr lang="en-US" altLang="en-US" dirty="0" err="1">
                <a:latin typeface="Courier"/>
              </a:rPr>
              <a:t>printf</a:t>
            </a:r>
            <a:r>
              <a:rPr lang="en-US" altLang="en-US" dirty="0">
                <a:latin typeface="Courier"/>
              </a:rPr>
              <a:t>("</a:t>
            </a:r>
            <a:r>
              <a:rPr lang="en-US" altLang="en-US" dirty="0" err="1">
                <a:latin typeface="Courier"/>
              </a:rPr>
              <a:t>envp</a:t>
            </a:r>
            <a:r>
              <a:rPr lang="en-US" altLang="en-US" dirty="0">
                <a:latin typeface="Courier"/>
              </a:rPr>
              <a:t>[%d] = \"%s\"\n", index, </a:t>
            </a:r>
            <a:r>
              <a:rPr lang="en-US" altLang="en-US" b="1" i="1" dirty="0" err="1">
                <a:solidFill>
                  <a:srgbClr val="0070C0"/>
                </a:solidFill>
                <a:latin typeface="Courier"/>
              </a:rPr>
              <a:t>envp</a:t>
            </a:r>
            <a:r>
              <a:rPr lang="en-US" altLang="en-US" b="1" i="1" dirty="0">
                <a:solidFill>
                  <a:srgbClr val="0070C0"/>
                </a:solidFill>
                <a:latin typeface="Courier"/>
              </a:rPr>
              <a:t>[index]</a:t>
            </a:r>
            <a:r>
              <a:rPr lang="en-US" altLang="en-US" dirty="0">
                <a:latin typeface="Courier"/>
              </a:rPr>
              <a:t>);</a:t>
            </a:r>
          </a:p>
          <a:p>
            <a:pPr marL="0" indent="0">
              <a:spcBef>
                <a:spcPts val="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>
                <a:latin typeface="Courier"/>
              </a:rPr>
              <a:t>    index++;</a:t>
            </a:r>
          </a:p>
          <a:p>
            <a:pPr marL="0" indent="0">
              <a:spcBef>
                <a:spcPts val="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>
                <a:latin typeface="Courier"/>
              </a:rPr>
              <a:t>	} </a:t>
            </a:r>
          </a:p>
          <a:p>
            <a:pPr marL="0" indent="0">
              <a:spcBef>
                <a:spcPts val="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>
                <a:latin typeface="Courier"/>
              </a:rPr>
              <a:t>	</a:t>
            </a:r>
            <a:r>
              <a:rPr lang="en-US" altLang="en-US" dirty="0" err="1">
                <a:latin typeface="Courier"/>
              </a:rPr>
              <a:t>printf</a:t>
            </a:r>
            <a:r>
              <a:rPr lang="en-US" altLang="en-US" dirty="0">
                <a:latin typeface="Courier"/>
              </a:rPr>
              <a:t>("Number of environment </a:t>
            </a:r>
            <a:r>
              <a:rPr lang="en-US" altLang="en-US" dirty="0" err="1">
                <a:latin typeface="Courier"/>
              </a:rPr>
              <a:t>vars</a:t>
            </a:r>
            <a:r>
              <a:rPr lang="en-US" altLang="en-US" dirty="0">
                <a:latin typeface="Courier"/>
              </a:rPr>
              <a:t> = %d\n", index );</a:t>
            </a:r>
          </a:p>
          <a:p>
            <a:pPr marL="0" indent="0">
              <a:spcBef>
                <a:spcPts val="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>
                <a:latin typeface="Courier"/>
              </a:rPr>
              <a:t>	exit( 0 );</a:t>
            </a:r>
          </a:p>
          <a:p>
            <a:pPr marL="0" indent="0">
              <a:spcBef>
                <a:spcPts val="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>
                <a:latin typeface="Courier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D46B-7A20-4B40-86C7-B7B699FB0BC4}" type="datetime1">
              <a:rPr lang="en-US" smtClean="0"/>
              <a:t>4/6/2021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2B3E-5B1C-48B2-9A53-18B5E92DD36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598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1928813" y="247650"/>
            <a:ext cx="8716962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1814514" y="1220788"/>
            <a:ext cx="8307387" cy="522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06852" name="Rectangle 4"/>
          <p:cNvSpPr>
            <a:spLocks noGrp="1" noChangeArrowheads="1"/>
          </p:cNvSpPr>
          <p:nvPr>
            <p:ph type="title"/>
          </p:nvPr>
        </p:nvSpPr>
        <p:spPr>
          <a:xfrm>
            <a:off x="1814514" y="136526"/>
            <a:ext cx="7926387" cy="701675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8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dirty="0">
                <a:ea typeface="+mj-ea"/>
                <a:cs typeface="+mj-cs"/>
              </a:rPr>
              <a:t>Sample output</a:t>
            </a: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94635" y="838201"/>
            <a:ext cx="11694695" cy="5326061"/>
          </a:xfrm>
        </p:spPr>
        <p:txBody>
          <a:bodyPr vert="horz" lIns="90360" tIns="44280" rIns="90360" bIns="44280" rtlCol="0">
            <a:noAutofit/>
          </a:bodyPr>
          <a:lstStyle/>
          <a:p>
            <a:pPr marL="0" indent="0">
              <a:spcBef>
                <a:spcPts val="30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3200" dirty="0" err="1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envp</a:t>
            </a:r>
            <a:r>
              <a:rPr lang="en-US" altLang="en-US" sz="32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[0] = "LS_COLORS=</a:t>
            </a:r>
            <a:r>
              <a:rPr lang="en-US" altLang="en-US" sz="3200" dirty="0" err="1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rs</a:t>
            </a:r>
            <a:r>
              <a:rPr lang="en-US" altLang="en-US" sz="32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=0 …“</a:t>
            </a:r>
          </a:p>
          <a:p>
            <a:pPr marL="0" indent="0">
              <a:spcBef>
                <a:spcPts val="30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3200" dirty="0" err="1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envp</a:t>
            </a:r>
            <a:r>
              <a:rPr lang="en-US" altLang="en-US" sz="32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[1] = "SSH_CONNECTION=…"</a:t>
            </a:r>
          </a:p>
          <a:p>
            <a:pPr marL="0" indent="0">
              <a:spcBef>
                <a:spcPts val="30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3200" dirty="0" err="1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envp</a:t>
            </a:r>
            <a:r>
              <a:rPr lang="en-US" altLang="en-US" sz="32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[2] = "LESSCLOSE=/</a:t>
            </a:r>
            <a:r>
              <a:rPr lang="en-US" altLang="en-US" sz="3200" dirty="0" err="1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usr</a:t>
            </a:r>
            <a:r>
              <a:rPr lang="en-US" altLang="en-US" sz="32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/bin/</a:t>
            </a:r>
            <a:r>
              <a:rPr lang="en-US" altLang="en-US" sz="3200" dirty="0" err="1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lesspipe</a:t>
            </a:r>
            <a:r>
              <a:rPr lang="en-US" altLang="en-US" sz="32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 %s %s"</a:t>
            </a:r>
          </a:p>
          <a:p>
            <a:pPr marL="0" indent="0">
              <a:spcBef>
                <a:spcPts val="30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3200" dirty="0" err="1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envp</a:t>
            </a:r>
            <a:r>
              <a:rPr lang="en-US" altLang="en-US" sz="32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[3] = "LANG=en_US.UTF-8"</a:t>
            </a:r>
          </a:p>
          <a:p>
            <a:pPr marL="0" indent="0">
              <a:spcBef>
                <a:spcPts val="30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3200" dirty="0" err="1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envp</a:t>
            </a:r>
            <a:r>
              <a:rPr lang="en-US" altLang="en-US" sz="32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[4] = "XDG_SESSION_ID=4120"</a:t>
            </a:r>
          </a:p>
          <a:p>
            <a:pPr marL="0" indent="0">
              <a:spcBef>
                <a:spcPts val="30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3200" dirty="0" err="1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envp</a:t>
            </a:r>
            <a:r>
              <a:rPr lang="en-US" altLang="en-US" sz="32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[5] = "USER=</a:t>
            </a:r>
            <a:r>
              <a:rPr lang="en-US" altLang="en-US" sz="3200" dirty="0" err="1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ubuntu</a:t>
            </a:r>
            <a:r>
              <a:rPr lang="en-US" altLang="en-US" sz="32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"</a:t>
            </a:r>
          </a:p>
          <a:p>
            <a:pPr marL="0" indent="0">
              <a:spcBef>
                <a:spcPts val="30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3200" dirty="0" err="1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envp</a:t>
            </a:r>
            <a:r>
              <a:rPr lang="en-US" altLang="en-US" sz="32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[6] = "PWD=/</a:t>
            </a:r>
            <a:r>
              <a:rPr lang="en-US" altLang="en-US" sz="3200" dirty="0" err="1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tmp</a:t>
            </a:r>
            <a:r>
              <a:rPr lang="en-US" altLang="en-US" sz="32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"</a:t>
            </a:r>
          </a:p>
          <a:p>
            <a:pPr marL="0" indent="0">
              <a:spcBef>
                <a:spcPts val="30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3200" dirty="0" err="1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envp</a:t>
            </a:r>
            <a:r>
              <a:rPr lang="en-US" altLang="en-US" sz="32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[7] = "HOME=/home/</a:t>
            </a:r>
            <a:r>
              <a:rPr lang="en-US" altLang="en-US" sz="3200" dirty="0" err="1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ubuntu</a:t>
            </a:r>
            <a:r>
              <a:rPr lang="en-US" altLang="en-US" sz="32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"</a:t>
            </a:r>
          </a:p>
          <a:p>
            <a:pPr marL="0" indent="0">
              <a:spcBef>
                <a:spcPts val="30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32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…</a:t>
            </a:r>
          </a:p>
          <a:p>
            <a:pPr marL="0" indent="0">
              <a:spcBef>
                <a:spcPts val="30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3200" dirty="0" err="1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envp</a:t>
            </a:r>
            <a:r>
              <a:rPr lang="en-US" altLang="en-US" sz="32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[20] = "OLDPWD=/bin"</a:t>
            </a:r>
          </a:p>
          <a:p>
            <a:pPr marL="0" indent="0">
              <a:spcBef>
                <a:spcPts val="30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32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Number of environment </a:t>
            </a:r>
            <a:r>
              <a:rPr lang="en-US" altLang="en-US" sz="3200" dirty="0" err="1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vars</a:t>
            </a:r>
            <a:r>
              <a:rPr lang="en-US" altLang="en-US" sz="32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 = 21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DB0C1-C3B5-4729-8084-572C528EBF22}" type="datetime1">
              <a:rPr lang="en-US" smtClean="0"/>
              <a:t>4/6/2021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2B3E-5B1C-48B2-9A53-18B5E92DD36B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6204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6527"/>
            <a:ext cx="10515600" cy="1056055"/>
          </a:xfrm>
        </p:spPr>
        <p:txBody>
          <a:bodyPr>
            <a:normAutofit/>
          </a:bodyPr>
          <a:lstStyle/>
          <a:p>
            <a:r>
              <a:rPr lang="en-GB" altLang="en-US" dirty="0"/>
              <a:t>Library functions for handling </a:t>
            </a:r>
            <a:r>
              <a:rPr lang="en-GB" altLang="en-US" dirty="0" err="1"/>
              <a:t>env</a:t>
            </a:r>
            <a:r>
              <a:rPr lang="en-GB" altLang="en-US" dirty="0"/>
              <a:t>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019" y="856648"/>
            <a:ext cx="10660781" cy="3031958"/>
          </a:xfrm>
        </p:spPr>
        <p:txBody>
          <a:bodyPr/>
          <a:lstStyle/>
          <a:p>
            <a:r>
              <a:rPr lang="en-US" sz="3200" dirty="0"/>
              <a:t>get an environment variable</a:t>
            </a:r>
          </a:p>
          <a:p>
            <a:pPr lvl="1"/>
            <a:r>
              <a:rPr lang="en-US" sz="2800" dirty="0"/>
              <a:t>char *</a:t>
            </a:r>
            <a:r>
              <a:rPr lang="en-US" sz="2800" dirty="0" err="1"/>
              <a:t>getenv</a:t>
            </a:r>
            <a:r>
              <a:rPr lang="en-US" sz="2800" dirty="0"/>
              <a:t>(</a:t>
            </a:r>
            <a:r>
              <a:rPr lang="en-US" sz="2800" dirty="0" err="1"/>
              <a:t>const</a:t>
            </a:r>
            <a:r>
              <a:rPr lang="en-US" sz="2800" dirty="0"/>
              <a:t> char *name);  </a:t>
            </a:r>
          </a:p>
          <a:p>
            <a:r>
              <a:rPr lang="en-US" sz="3200" dirty="0"/>
              <a:t>change or add an environment variable</a:t>
            </a:r>
          </a:p>
          <a:p>
            <a:pPr lvl="1"/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setenv</a:t>
            </a:r>
            <a:r>
              <a:rPr lang="en-US" sz="2800" dirty="0"/>
              <a:t>(</a:t>
            </a:r>
            <a:r>
              <a:rPr lang="en-US" sz="2800" dirty="0" err="1"/>
              <a:t>const</a:t>
            </a:r>
            <a:r>
              <a:rPr lang="en-US" sz="2800" dirty="0"/>
              <a:t> char *name, </a:t>
            </a:r>
            <a:r>
              <a:rPr lang="en-US" sz="2800" dirty="0" err="1"/>
              <a:t>const</a:t>
            </a:r>
            <a:r>
              <a:rPr lang="en-US" sz="2800" dirty="0"/>
              <a:t> char *value, </a:t>
            </a:r>
            <a:r>
              <a:rPr lang="en-US" sz="2800" dirty="0" err="1"/>
              <a:t>int</a:t>
            </a:r>
            <a:r>
              <a:rPr lang="en-US" sz="2800" dirty="0"/>
              <a:t> overwrite);</a:t>
            </a:r>
          </a:p>
          <a:p>
            <a:r>
              <a:rPr lang="en-US" sz="3200" dirty="0"/>
              <a:t>delete an environment variable</a:t>
            </a:r>
          </a:p>
          <a:p>
            <a:pPr lvl="1"/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unsetenv</a:t>
            </a:r>
            <a:r>
              <a:rPr lang="en-US" sz="2800" dirty="0"/>
              <a:t>(</a:t>
            </a:r>
            <a:r>
              <a:rPr lang="en-US" sz="2800" dirty="0" err="1"/>
              <a:t>const</a:t>
            </a:r>
            <a:r>
              <a:rPr lang="en-US" sz="2800" dirty="0"/>
              <a:t> char *name);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82A73-2593-4233-B675-A8BEE5C62FB3}" type="datetime1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6E2E-6964-4F16-AC46-7B15EBB4A94A}" type="slidenum">
              <a:rPr lang="en-US" smtClean="0"/>
              <a:t>63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74282" y="4048026"/>
            <a:ext cx="791637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("HOME = %s\n",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getenv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("HOME"));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061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9015" y="124495"/>
            <a:ext cx="10515600" cy="1001980"/>
          </a:xfrm>
        </p:spPr>
        <p:txBody>
          <a:bodyPr/>
          <a:lstStyle/>
          <a:p>
            <a:r>
              <a:rPr lang="en-US" dirty="0"/>
              <a:t>Pointers overview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39015" y="1107224"/>
            <a:ext cx="11425187" cy="5249125"/>
          </a:xfrm>
        </p:spPr>
        <p:txBody>
          <a:bodyPr>
            <a:normAutofit/>
          </a:bodyPr>
          <a:lstStyle/>
          <a:p>
            <a:r>
              <a:rPr lang="en-US" sz="3200" dirty="0"/>
              <a:t>Pointers save addresses.</a:t>
            </a:r>
          </a:p>
          <a:p>
            <a:r>
              <a:rPr lang="en-US" sz="3200" dirty="0"/>
              <a:t>With a pointer, you can locate and access the corresponding data.</a:t>
            </a:r>
          </a:p>
          <a:p>
            <a:r>
              <a:rPr lang="en-US" sz="3200" dirty="0"/>
              <a:t>The type of the pointer (e.g., </a:t>
            </a:r>
            <a:r>
              <a:rPr lang="en-US" sz="3200" dirty="0" err="1"/>
              <a:t>int</a:t>
            </a:r>
            <a:r>
              <a:rPr lang="en-US" sz="3200" dirty="0"/>
              <a:t> *, float *) determines how many bytes are interpreted together and how to interpret the data.</a:t>
            </a:r>
          </a:p>
          <a:p>
            <a:r>
              <a:rPr lang="en-US" sz="3200" dirty="0"/>
              <a:t>By changing the address in a pointer, you can locate and access other data.</a:t>
            </a:r>
            <a:r>
              <a:rPr lang="en-US" dirty="0"/>
              <a:t> </a:t>
            </a:r>
          </a:p>
          <a:p>
            <a:r>
              <a:rPr lang="en-US" dirty="0"/>
              <a:t>What you can do with pointers?</a:t>
            </a:r>
          </a:p>
          <a:p>
            <a:pPr lvl="1"/>
            <a:r>
              <a:rPr lang="en-US" sz="2800" dirty="0"/>
              <a:t>Controlling the way in which data is interpreted</a:t>
            </a:r>
          </a:p>
          <a:p>
            <a:pPr lvl="1"/>
            <a:r>
              <a:rPr lang="en-US" sz="2800" dirty="0"/>
              <a:t>Sharing data by passing pointers (addresses) instead of data</a:t>
            </a:r>
          </a:p>
          <a:p>
            <a:pPr lvl="1"/>
            <a:r>
              <a:rPr lang="en-US" sz="2800" dirty="0"/>
              <a:t>Dynamically organizing data into different structures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AAB14-B488-4BD4-9EF2-D7AE1E2D9EFD}" type="datetime1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6E2E-6964-4F16-AC46-7B15EBB4A94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65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19125" y="147641"/>
            <a:ext cx="10515600" cy="9943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cs typeface="Times New Roman" panose="02020603050405020304" pitchFamily="18" charset="0"/>
              </a:rPr>
              <a:t>Normal variables and pointer variables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54844" y="1473204"/>
            <a:ext cx="11282312" cy="3524326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 variables</a:t>
            </a:r>
          </a:p>
          <a:p>
            <a:pPr lvl="1" eaLnBrk="1" hangingPunct="1"/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 memory addresses as their values</a:t>
            </a:r>
            <a:r>
              <a:rPr lang="en-US" altLang="en-US" sz="3200" dirty="0">
                <a:latin typeface="Times New Roman" panose="02020603050405020304" pitchFamily="18" charset="0"/>
              </a:rPr>
              <a:t> </a:t>
            </a:r>
          </a:p>
          <a:p>
            <a:pPr lvl="1" eaLnBrk="1" hangingPunct="1"/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normal variable contains a specific value</a:t>
            </a:r>
          </a:p>
          <a:p>
            <a:pPr lvl="2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consider a variable name as an “alias” of a memory address</a:t>
            </a:r>
            <a:endParaRPr lang="en-US" altLang="en-US" sz="2800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pointer variable contains the </a:t>
            </a: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another variable</a:t>
            </a:r>
            <a:endParaRPr lang="en-US" altLang="en-US" sz="3200" dirty="0">
              <a:latin typeface="Times New Roman" panose="02020603050405020304" pitchFamily="18" charset="0"/>
            </a:endParaRPr>
          </a:p>
          <a:p>
            <a:pPr lvl="2"/>
            <a:r>
              <a:rPr lang="en-US" altLang="en-US" sz="2800" dirty="0">
                <a:latin typeface="Times New Roman" panose="02020603050405020304" pitchFamily="18" charset="0"/>
              </a:rPr>
              <a:t>The pointer variable is an “alias” of a memory address, in which another memory address is stored.</a:t>
            </a:r>
          </a:p>
        </p:txBody>
      </p:sp>
      <p:grpSp>
        <p:nvGrpSpPr>
          <p:cNvPr id="19460" name="Group 46"/>
          <p:cNvGrpSpPr>
            <a:grpSpLocks/>
          </p:cNvGrpSpPr>
          <p:nvPr/>
        </p:nvGrpSpPr>
        <p:grpSpPr bwMode="auto">
          <a:xfrm>
            <a:off x="3258321" y="5177735"/>
            <a:ext cx="3115810" cy="860079"/>
            <a:chOff x="2594" y="1784"/>
            <a:chExt cx="1052" cy="386"/>
          </a:xfrm>
        </p:grpSpPr>
        <p:sp>
          <p:nvSpPr>
            <p:cNvPr id="19469" name="Rectangle 23"/>
            <p:cNvSpPr>
              <a:spLocks noChangeArrowheads="1"/>
            </p:cNvSpPr>
            <p:nvPr/>
          </p:nvSpPr>
          <p:spPr bwMode="auto">
            <a:xfrm>
              <a:off x="3332" y="1784"/>
              <a:ext cx="309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count</a:t>
              </a:r>
              <a:endParaRPr lang="en-US" altLang="en-US" sz="2000" dirty="0">
                <a:latin typeface="Courier New" panose="02070309020205020404" pitchFamily="49" charset="0"/>
              </a:endParaRPr>
            </a:p>
            <a:p>
              <a:endPara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</a:endParaRPr>
            </a:p>
          </p:txBody>
        </p:sp>
        <p:grpSp>
          <p:nvGrpSpPr>
            <p:cNvPr id="19470" name="Group 20"/>
            <p:cNvGrpSpPr>
              <a:grpSpLocks/>
            </p:cNvGrpSpPr>
            <p:nvPr/>
          </p:nvGrpSpPr>
          <p:grpSpPr bwMode="auto">
            <a:xfrm>
              <a:off x="3327" y="1930"/>
              <a:ext cx="319" cy="240"/>
              <a:chOff x="0" y="1"/>
              <a:chExt cx="20000" cy="19999"/>
            </a:xfrm>
          </p:grpSpPr>
          <p:sp>
            <p:nvSpPr>
              <p:cNvPr id="5140" name="Freeform 22"/>
              <p:cNvSpPr>
                <a:spLocks/>
              </p:cNvSpPr>
              <p:nvPr/>
            </p:nvSpPr>
            <p:spPr bwMode="auto">
              <a:xfrm>
                <a:off x="0" y="1"/>
                <a:ext cx="20000" cy="19999"/>
              </a:xfrm>
              <a:custGeom>
                <a:avLst/>
                <a:gdLst>
                  <a:gd name="T0" fmla="*/ 19967 w 20000"/>
                  <a:gd name="T1" fmla="*/ 0 h 20000"/>
                  <a:gd name="T2" fmla="*/ 19967 w 20000"/>
                  <a:gd name="T3" fmla="*/ 19962 h 20000"/>
                  <a:gd name="T4" fmla="*/ 0 w 20000"/>
                  <a:gd name="T5" fmla="*/ 19962 h 20000"/>
                  <a:gd name="T6" fmla="*/ 0 w 20000"/>
                  <a:gd name="T7" fmla="*/ 0 h 20000"/>
                  <a:gd name="T8" fmla="*/ 19967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67" y="0"/>
                    </a:moveTo>
                    <a:lnTo>
                      <a:pt x="19967" y="19967"/>
                    </a:lnTo>
                    <a:lnTo>
                      <a:pt x="0" y="19967"/>
                    </a:lnTo>
                    <a:lnTo>
                      <a:pt x="0" y="0"/>
                    </a:lnTo>
                    <a:lnTo>
                      <a:pt x="19967" y="0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50000"/>
                  </a:spcBef>
                  <a:defRPr/>
                </a:pPr>
                <a:endParaRPr lang="en-US" sz="3200"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9478" name="Rectangle 21"/>
              <p:cNvSpPr>
                <a:spLocks noChangeArrowheads="1"/>
              </p:cNvSpPr>
              <p:nvPr/>
            </p:nvSpPr>
            <p:spPr bwMode="auto">
              <a:xfrm>
                <a:off x="7498" y="2841"/>
                <a:ext cx="4969" cy="8700"/>
              </a:xfrm>
              <a:prstGeom prst="rect">
                <a:avLst/>
              </a:prstGeom>
              <a:solidFill>
                <a:srgbClr val="C3D6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3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  <a:endParaRPr lang="en-US" altLang="en-US" sz="3200" dirty="0">
                  <a:latin typeface="Courier New" panose="02070309020205020404" pitchFamily="49" charset="0"/>
                </a:endParaRPr>
              </a:p>
              <a:p>
                <a:endParaRPr lang="en-US" altLang="en-US" sz="3200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9471" name="Group 45"/>
            <p:cNvGrpSpPr>
              <a:grpSpLocks/>
            </p:cNvGrpSpPr>
            <p:nvPr/>
          </p:nvGrpSpPr>
          <p:grpSpPr bwMode="auto">
            <a:xfrm>
              <a:off x="2594" y="1784"/>
              <a:ext cx="733" cy="386"/>
              <a:chOff x="2594" y="1784"/>
              <a:chExt cx="733" cy="386"/>
            </a:xfrm>
          </p:grpSpPr>
          <p:grpSp>
            <p:nvGrpSpPr>
              <p:cNvPr id="19472" name="Group 44"/>
              <p:cNvGrpSpPr>
                <a:grpSpLocks/>
              </p:cNvGrpSpPr>
              <p:nvPr/>
            </p:nvGrpSpPr>
            <p:grpSpPr bwMode="auto">
              <a:xfrm>
                <a:off x="2594" y="1784"/>
                <a:ext cx="481" cy="386"/>
                <a:chOff x="2594" y="1784"/>
                <a:chExt cx="481" cy="386"/>
              </a:xfrm>
            </p:grpSpPr>
            <p:sp>
              <p:nvSpPr>
                <p:cNvPr id="19474" name="Rectangle 18"/>
                <p:cNvSpPr>
                  <a:spLocks noChangeArrowheads="1"/>
                </p:cNvSpPr>
                <p:nvPr/>
              </p:nvSpPr>
              <p:spPr bwMode="auto">
                <a:xfrm>
                  <a:off x="2594" y="1784"/>
                  <a:ext cx="481" cy="1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2000" b="1" dirty="0" err="1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countPtr</a:t>
                  </a:r>
                  <a:endParaRPr lang="en-US" altLang="en-US" sz="2000" dirty="0">
                    <a:latin typeface="Courier New" panose="02070309020205020404" pitchFamily="49" charset="0"/>
                  </a:endParaRPr>
                </a:p>
                <a:p>
                  <a:endParaRPr lang="en-US" altLang="en-US" sz="2000" dirty="0">
                    <a:solidFill>
                      <a:schemeClr val="tx1"/>
                    </a:solidFill>
                    <a:latin typeface="Courier New" panose="02070309020205020404" pitchFamily="49" charset="0"/>
                  </a:endParaRPr>
                </a:p>
              </p:txBody>
            </p:sp>
            <p:sp>
              <p:nvSpPr>
                <p:cNvPr id="5138" name="Freeform 17"/>
                <p:cNvSpPr>
                  <a:spLocks/>
                </p:cNvSpPr>
                <p:nvPr/>
              </p:nvSpPr>
              <p:spPr bwMode="auto">
                <a:xfrm>
                  <a:off x="2625" y="1930"/>
                  <a:ext cx="319" cy="240"/>
                </a:xfrm>
                <a:custGeom>
                  <a:avLst/>
                  <a:gdLst>
                    <a:gd name="T0" fmla="*/ 0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0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9967" y="0"/>
                      </a:moveTo>
                      <a:lnTo>
                        <a:pt x="19967" y="19967"/>
                      </a:lnTo>
                      <a:lnTo>
                        <a:pt x="0" y="19967"/>
                      </a:lnTo>
                      <a:lnTo>
                        <a:pt x="0" y="0"/>
                      </a:lnTo>
                      <a:lnTo>
                        <a:pt x="19967" y="0"/>
                      </a:ln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spcBef>
                      <a:spcPct val="50000"/>
                    </a:spcBef>
                    <a:defRPr/>
                  </a:pPr>
                  <a:endParaRPr lang="en-US" sz="3200">
                    <a:latin typeface="Times New Roman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9476" name="Oval 16"/>
                <p:cNvSpPr>
                  <a:spLocks noChangeArrowheads="1"/>
                </p:cNvSpPr>
                <p:nvPr/>
              </p:nvSpPr>
              <p:spPr bwMode="auto">
                <a:xfrm>
                  <a:off x="2752" y="2026"/>
                  <a:ext cx="64" cy="48"/>
                </a:xfrm>
                <a:prstGeom prst="ellipse">
                  <a:avLst/>
                </a:prstGeom>
                <a:solidFill>
                  <a:schemeClr val="tx2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en-US" altLang="en-US" sz="2000"/>
                </a:p>
              </p:txBody>
            </p:sp>
          </p:grpSp>
          <p:sp>
            <p:nvSpPr>
              <p:cNvPr id="19473" name="Freeform 13"/>
              <p:cNvSpPr>
                <a:spLocks/>
              </p:cNvSpPr>
              <p:nvPr/>
            </p:nvSpPr>
            <p:spPr bwMode="auto">
              <a:xfrm>
                <a:off x="2817" y="2052"/>
                <a:ext cx="510" cy="0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0000" h="20000">
                    <a:moveTo>
                      <a:pt x="19979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 type="triangle" w="med" len="sm"/>
                <a:tailEnd/>
              </a:ln>
            </p:spPr>
            <p:txBody>
              <a:bodyPr/>
              <a:lstStyle/>
              <a:p>
                <a:endParaRPr lang="en-US" sz="3200"/>
              </a:p>
            </p:txBody>
          </p:sp>
        </p:grpSp>
      </p:grpSp>
      <p:sp>
        <p:nvSpPr>
          <p:cNvPr id="19461" name="Rectangle 11"/>
          <p:cNvSpPr>
            <a:spLocks noChangeArrowheads="1"/>
          </p:cNvSpPr>
          <p:nvPr/>
        </p:nvSpPr>
        <p:spPr bwMode="auto">
          <a:xfrm>
            <a:off x="7559676" y="3070225"/>
            <a:ext cx="150812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4102" name="Rectangle 25"/>
          <p:cNvSpPr>
            <a:spLocks noChangeArrowheads="1"/>
          </p:cNvSpPr>
          <p:nvPr/>
        </p:nvSpPr>
        <p:spPr bwMode="auto">
          <a:xfrm>
            <a:off x="1524000" y="1946276"/>
            <a:ext cx="5486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en-US" altLang="en-US">
              <a:cs typeface="Times New Roman" pitchFamily="18" charset="0"/>
            </a:endParaRPr>
          </a:p>
        </p:txBody>
      </p:sp>
      <p:sp>
        <p:nvSpPr>
          <p:cNvPr id="4103" name="Rectangle 33"/>
          <p:cNvSpPr>
            <a:spLocks noChangeArrowheads="1"/>
          </p:cNvSpPr>
          <p:nvPr/>
        </p:nvSpPr>
        <p:spPr bwMode="auto">
          <a:xfrm>
            <a:off x="1524000" y="2549526"/>
            <a:ext cx="5486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>
                <a:solidFill>
                  <a:schemeClr val="tx1"/>
                </a:solidFill>
                <a:cs typeface="Times New Roman" pitchFamily="18" charset="0"/>
              </a:rPr>
              <a:t> </a:t>
            </a:r>
          </a:p>
          <a:p>
            <a:pPr>
              <a:defRPr/>
            </a:pPr>
            <a:endParaRPr lang="en-US" altLang="en-US" sz="2400">
              <a:solidFill>
                <a:schemeClr val="tx1"/>
              </a:solidFill>
              <a:cs typeface="Times New Roman" pitchFamily="18" charset="0"/>
            </a:endParaRPr>
          </a:p>
        </p:txBody>
      </p:sp>
      <p:grpSp>
        <p:nvGrpSpPr>
          <p:cNvPr id="19464" name="Group 47"/>
          <p:cNvGrpSpPr>
            <a:grpSpLocks/>
          </p:cNvGrpSpPr>
          <p:nvPr/>
        </p:nvGrpSpPr>
        <p:grpSpPr bwMode="auto">
          <a:xfrm>
            <a:off x="10078539" y="1797921"/>
            <a:ext cx="846136" cy="1009649"/>
            <a:chOff x="5040" y="1122"/>
            <a:chExt cx="353" cy="426"/>
          </a:xfrm>
        </p:grpSpPr>
        <p:sp>
          <p:nvSpPr>
            <p:cNvPr id="19465" name="Rectangle 39"/>
            <p:cNvSpPr>
              <a:spLocks noChangeArrowheads="1"/>
            </p:cNvSpPr>
            <p:nvPr/>
          </p:nvSpPr>
          <p:spPr bwMode="auto">
            <a:xfrm>
              <a:off x="5045" y="1122"/>
              <a:ext cx="342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count</a:t>
              </a:r>
              <a:endParaRPr lang="en-US" altLang="en-US" dirty="0">
                <a:latin typeface="Courier New" panose="02070309020205020404" pitchFamily="49" charset="0"/>
              </a:endParaRPr>
            </a:p>
            <a:p>
              <a:endParaRPr lang="en-US" altLang="en-US" dirty="0">
                <a:solidFill>
                  <a:schemeClr val="tx1"/>
                </a:solidFill>
                <a:latin typeface="Courier New" panose="02070309020205020404" pitchFamily="49" charset="0"/>
              </a:endParaRPr>
            </a:p>
          </p:txBody>
        </p:sp>
        <p:grpSp>
          <p:nvGrpSpPr>
            <p:cNvPr id="19466" name="Group 40"/>
            <p:cNvGrpSpPr>
              <a:grpSpLocks/>
            </p:cNvGrpSpPr>
            <p:nvPr/>
          </p:nvGrpSpPr>
          <p:grpSpPr bwMode="auto">
            <a:xfrm>
              <a:off x="5040" y="1252"/>
              <a:ext cx="353" cy="296"/>
              <a:chOff x="0" y="0"/>
              <a:chExt cx="20000" cy="20000"/>
            </a:xfrm>
          </p:grpSpPr>
          <p:sp>
            <p:nvSpPr>
              <p:cNvPr id="19467" name="Freeform 41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67 w 20000"/>
                  <a:gd name="T1" fmla="*/ 0 h 20000"/>
                  <a:gd name="T2" fmla="*/ 19967 w 20000"/>
                  <a:gd name="T3" fmla="*/ 19967 h 20000"/>
                  <a:gd name="T4" fmla="*/ 0 w 20000"/>
                  <a:gd name="T5" fmla="*/ 19967 h 20000"/>
                  <a:gd name="T6" fmla="*/ 0 w 20000"/>
                  <a:gd name="T7" fmla="*/ 0 h 20000"/>
                  <a:gd name="T8" fmla="*/ 19967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67" y="0"/>
                    </a:moveTo>
                    <a:lnTo>
                      <a:pt x="19967" y="19967"/>
                    </a:lnTo>
                    <a:lnTo>
                      <a:pt x="0" y="19967"/>
                    </a:lnTo>
                    <a:lnTo>
                      <a:pt x="0" y="0"/>
                    </a:lnTo>
                    <a:lnTo>
                      <a:pt x="19967" y="0"/>
                    </a:lnTo>
                    <a:close/>
                  </a:path>
                </a:pathLst>
              </a:custGeom>
              <a:solidFill>
                <a:srgbClr val="C3D69B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68" name="Rectangle 42"/>
              <p:cNvSpPr>
                <a:spLocks noChangeArrowheads="1"/>
              </p:cNvSpPr>
              <p:nvPr/>
            </p:nvSpPr>
            <p:spPr bwMode="auto">
              <a:xfrm>
                <a:off x="7501" y="6399"/>
                <a:ext cx="4966" cy="8701"/>
              </a:xfrm>
              <a:prstGeom prst="rect">
                <a:avLst/>
              </a:prstGeom>
              <a:solidFill>
                <a:srgbClr val="C3D6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28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  <a:endParaRPr lang="en-US" altLang="en-US" sz="2800" dirty="0">
                  <a:latin typeface="Courier New" panose="02070309020205020404" pitchFamily="49" charset="0"/>
                </a:endParaRPr>
              </a:p>
              <a:p>
                <a:endParaRPr lang="en-US" altLang="en-US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D25F-FBD2-4067-93C0-C2218B9F1512}" type="datetime1">
              <a:rPr lang="en-US" smtClean="0"/>
              <a:t>4/6/2021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2B3E-5B1C-48B2-9A53-18B5E92DD3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78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41275"/>
            <a:ext cx="11144250" cy="132556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>
                <a:ea typeface="MS PGothic" pitchFamily="34" charset="-128"/>
                <a:cs typeface="Times New Roman" charset="0"/>
              </a:rPr>
              <a:t>Pointer variable declarations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552450" y="1371600"/>
            <a:ext cx="108204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3600" b="1" dirty="0">
                <a:latin typeface="Courier New" panose="02070309020205020404" pitchFamily="49" charset="0"/>
              </a:rPr>
              <a:t>*</a:t>
            </a:r>
            <a:r>
              <a:rPr lang="en-US" altLang="en-US" sz="3600" dirty="0">
                <a:latin typeface="Times New Roman" panose="02020603050405020304" pitchFamily="18" charset="0"/>
              </a:rPr>
              <a:t> used with pointer variables</a:t>
            </a:r>
          </a:p>
          <a:p>
            <a:pPr>
              <a:buFontTx/>
              <a:buNone/>
            </a:pPr>
            <a:r>
              <a:rPr lang="en-US" alt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myPtr</a:t>
            </a:r>
            <a:r>
              <a:rPr lang="en-US" alt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 alt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/* Declares a pointer to an </a:t>
            </a:r>
            <a:r>
              <a:rPr lang="en-US" alt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 * Pointer type:  </a:t>
            </a:r>
            <a:r>
              <a:rPr lang="en-US" alt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pPr marL="0" indent="0">
              <a:buNone/>
            </a:pPr>
            <a:r>
              <a:rPr lang="en-US" alt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 */</a:t>
            </a:r>
          </a:p>
          <a:p>
            <a:r>
              <a:rPr lang="en-US" altLang="en-US" sz="3600" dirty="0">
                <a:latin typeface="Times New Roman" panose="02020603050405020304" pitchFamily="18" charset="0"/>
              </a:rPr>
              <a:t>Multiple pointers, multiple </a:t>
            </a:r>
            <a:r>
              <a:rPr lang="en-US" altLang="en-US" sz="3600" b="1" dirty="0">
                <a:latin typeface="Courier New" panose="02070309020205020404" pitchFamily="49" charset="0"/>
              </a:rPr>
              <a:t>*</a:t>
            </a:r>
            <a:r>
              <a:rPr lang="en-US" altLang="en-US" sz="3600" dirty="0">
                <a:latin typeface="Times New Roman" panose="02020603050405020304" pitchFamily="18" charset="0"/>
              </a:rPr>
              <a:t>  </a:t>
            </a:r>
          </a:p>
          <a:p>
            <a:pPr>
              <a:buFontTx/>
              <a:buNone/>
            </a:pPr>
            <a:r>
              <a:rPr lang="en-US" altLang="en-US" sz="3600" b="1" dirty="0">
                <a:latin typeface="Courier New" panose="02070309020205020404" pitchFamily="49" charset="0"/>
              </a:rPr>
              <a:t>	</a:t>
            </a:r>
            <a:r>
              <a:rPr lang="en-US" altLang="en-US" sz="3600" dirty="0">
                <a:latin typeface="Courier New" panose="02070309020205020404" pitchFamily="49" charset="0"/>
              </a:rPr>
              <a:t>int *myPtr1, *myPtr2;</a:t>
            </a:r>
          </a:p>
          <a:p>
            <a:r>
              <a:rPr lang="en-US" altLang="en-US" sz="3600" dirty="0">
                <a:latin typeface="Times New Roman" panose="02020603050405020304" pitchFamily="18" charset="0"/>
              </a:rPr>
              <a:t>Can declare pointers to any data type, even pointer to point</a:t>
            </a:r>
          </a:p>
          <a:p>
            <a:r>
              <a:rPr lang="en-US" altLang="en-US" sz="3600" dirty="0">
                <a:latin typeface="Times New Roman" panose="02020603050405020304" pitchFamily="18" charset="0"/>
              </a:rPr>
              <a:t>Initialize pointers to </a:t>
            </a:r>
            <a:r>
              <a:rPr lang="en-US" altLang="en-US" sz="3600" b="1" dirty="0">
                <a:latin typeface="Courier New" panose="02070309020205020404" pitchFamily="49" charset="0"/>
              </a:rPr>
              <a:t>0</a:t>
            </a:r>
            <a:r>
              <a:rPr lang="en-US" altLang="en-US" sz="3600" dirty="0">
                <a:latin typeface="Times New Roman" panose="02020603050405020304" pitchFamily="18" charset="0"/>
              </a:rPr>
              <a:t>, </a:t>
            </a:r>
            <a:r>
              <a:rPr lang="en-US" altLang="en-US" sz="3600" b="1" dirty="0">
                <a:latin typeface="Courier New" panose="02070309020205020404" pitchFamily="49" charset="0"/>
              </a:rPr>
              <a:t>NULL</a:t>
            </a:r>
            <a:r>
              <a:rPr lang="en-US" altLang="en-US" sz="3600" dirty="0">
                <a:latin typeface="Times New Roman" panose="02020603050405020304" pitchFamily="18" charset="0"/>
              </a:rPr>
              <a:t>, or an address</a:t>
            </a:r>
          </a:p>
          <a:p>
            <a:pPr lvl="1"/>
            <a:r>
              <a:rPr lang="en-US" altLang="en-US" sz="3600" b="1" dirty="0">
                <a:latin typeface="Courier New" panose="02070309020205020404" pitchFamily="49" charset="0"/>
              </a:rPr>
              <a:t>0</a:t>
            </a:r>
            <a:r>
              <a:rPr lang="en-US" altLang="en-US" sz="3600" dirty="0">
                <a:latin typeface="Times New Roman" panose="02020603050405020304" pitchFamily="18" charset="0"/>
              </a:rPr>
              <a:t> or </a:t>
            </a:r>
            <a:r>
              <a:rPr lang="en-US" altLang="en-US" sz="3600" b="1" dirty="0">
                <a:latin typeface="Courier New" panose="02070309020205020404" pitchFamily="49" charset="0"/>
              </a:rPr>
              <a:t>NULL</a:t>
            </a:r>
            <a:r>
              <a:rPr lang="en-US" altLang="en-US" sz="3600" dirty="0">
                <a:latin typeface="Times New Roman" panose="02020603050405020304" pitchFamily="18" charset="0"/>
              </a:rPr>
              <a:t> - points to nothing (</a:t>
            </a:r>
            <a:r>
              <a:rPr lang="en-US" altLang="en-US" sz="3600" b="1" dirty="0">
                <a:latin typeface="Courier New" panose="02070309020205020404" pitchFamily="49" charset="0"/>
              </a:rPr>
              <a:t>NULL</a:t>
            </a:r>
            <a:r>
              <a:rPr lang="en-US" altLang="en-US" sz="3600" dirty="0">
                <a:latin typeface="Times New Roman" panose="02020603050405020304" pitchFamily="18" charset="0"/>
              </a:rPr>
              <a:t> preferred)</a:t>
            </a:r>
          </a:p>
        </p:txBody>
      </p:sp>
      <p:sp>
        <p:nvSpPr>
          <p:cNvPr id="20484" name="Rectangle 15"/>
          <p:cNvSpPr>
            <a:spLocks noChangeArrowheads="1"/>
          </p:cNvSpPr>
          <p:nvPr/>
        </p:nvSpPr>
        <p:spPr bwMode="auto">
          <a:xfrm>
            <a:off x="7559676" y="3070225"/>
            <a:ext cx="150812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5125" name="Rectangle 16"/>
          <p:cNvSpPr>
            <a:spLocks noChangeArrowheads="1"/>
          </p:cNvSpPr>
          <p:nvPr/>
        </p:nvSpPr>
        <p:spPr bwMode="auto">
          <a:xfrm>
            <a:off x="1524000" y="1946276"/>
            <a:ext cx="5486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en-US" altLang="en-US"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3858A-0342-4AC3-AC2A-88B61A45BD84}" type="datetime1">
              <a:rPr lang="en-US" smtClean="0"/>
              <a:t>4/6/2021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2B3E-5B1C-48B2-9A53-18B5E92DD3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27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5802</TotalTime>
  <Words>8942</Words>
  <Application>Microsoft Office PowerPoint</Application>
  <PresentationFormat>Widescreen</PresentationFormat>
  <Paragraphs>1206</Paragraphs>
  <Slides>63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3" baseType="lpstr">
      <vt:lpstr>AvantGarde</vt:lpstr>
      <vt:lpstr>Courier</vt:lpstr>
      <vt:lpstr>Arial</vt:lpstr>
      <vt:lpstr>Calibri</vt:lpstr>
      <vt:lpstr>Calibri Light</vt:lpstr>
      <vt:lpstr>Courier New</vt:lpstr>
      <vt:lpstr>Helvetica</vt:lpstr>
      <vt:lpstr>Times New Roman</vt:lpstr>
      <vt:lpstr>Wingdings</vt:lpstr>
      <vt:lpstr>Office Theme</vt:lpstr>
      <vt:lpstr>CS 288 Intensive Programming in Linux</vt:lpstr>
      <vt:lpstr>Organization of memory space</vt:lpstr>
      <vt:lpstr>Understand memory space with a C prog</vt:lpstr>
      <vt:lpstr>Execution results:</vt:lpstr>
      <vt:lpstr>Examine code, heap data, and stack using gdb</vt:lpstr>
      <vt:lpstr>Basic pointer concepts and pointer operations</vt:lpstr>
      <vt:lpstr>Pointers overview</vt:lpstr>
      <vt:lpstr>Normal variables and pointer variables</vt:lpstr>
      <vt:lpstr>Pointer variable declarations</vt:lpstr>
      <vt:lpstr> &amp; (address operator) returns address of operand</vt:lpstr>
      <vt:lpstr>* (indirection/dereferencing operator)</vt:lpstr>
      <vt:lpstr>*  and &amp; are inverses</vt:lpstr>
      <vt:lpstr>PowerPoint Presentation</vt:lpstr>
      <vt:lpstr>Typecasting using a pointer</vt:lpstr>
      <vt:lpstr>Two types of type casting</vt:lpstr>
      <vt:lpstr>Pointer expressions and pointer arithmetic</vt:lpstr>
      <vt:lpstr>Pointer expressions and pointer arithmetic (II)</vt:lpstr>
      <vt:lpstr>Relationship between pointers and arrays</vt:lpstr>
      <vt:lpstr>Relationship between pointers and arrays</vt:lpstr>
      <vt:lpstr>Memory allocation</vt:lpstr>
      <vt:lpstr>PowerPoint Presentation</vt:lpstr>
      <vt:lpstr>PowerPoint Presentation</vt:lpstr>
      <vt:lpstr>Releasing memory (free)</vt:lpstr>
      <vt:lpstr>Suggested practice: to free the memory in the function where it is allocated</vt:lpstr>
      <vt:lpstr>Strings are arrays of characters ended with NULL </vt:lpstr>
      <vt:lpstr>Passing addresses between functions</vt:lpstr>
      <vt:lpstr>PowerPoint Presentation</vt:lpstr>
      <vt:lpstr>PowerPoint Presentation</vt:lpstr>
      <vt:lpstr>PowerPoint Presentation</vt:lpstr>
      <vt:lpstr>Strtok(): splitting a string into tokens</vt:lpstr>
      <vt:lpstr>PowerPoint Presentation</vt:lpstr>
      <vt:lpstr>Function pointers </vt:lpstr>
      <vt:lpstr>Some examples for function pointers.</vt:lpstr>
      <vt:lpstr>Passing function pointers (using bubblesort as an example)</vt:lpstr>
      <vt:lpstr>PowerPoint Presentation</vt:lpstr>
      <vt:lpstr>PowerPoint Presentation</vt:lpstr>
      <vt:lpstr>Pointer to pointer and (dynamic) multidimensional arrays</vt:lpstr>
      <vt:lpstr>Pointer to pointer: memory address of pointer variable</vt:lpstr>
      <vt:lpstr>Pointer vs. pointer to pointer</vt:lpstr>
      <vt:lpstr>A "weird" program. </vt:lpstr>
      <vt:lpstr>Array of pointers</vt:lpstr>
      <vt:lpstr>Multi-dimensional arrays</vt:lpstr>
      <vt:lpstr>Let’s explore how 2D and 3D arrays are saved in memory</vt:lpstr>
      <vt:lpstr>Let’s explore how 2D and 3D arrays are saved in memory</vt:lpstr>
      <vt:lpstr>Data in 2D array used as that in a 1D array</vt:lpstr>
      <vt:lpstr>Data in 2D array used as that in a 1D array</vt:lpstr>
      <vt:lpstr>Your turn to explore how 3D arrays are saved in memory</vt:lpstr>
      <vt:lpstr>Data in 3D array used as that in a 1D array</vt:lpstr>
      <vt:lpstr>Dynamic multi-dimensional array</vt:lpstr>
      <vt:lpstr>Dynamic multi-dimensional array</vt:lpstr>
      <vt:lpstr>Processing arguments</vt:lpstr>
      <vt:lpstr>An example: reverse-print command line args</vt:lpstr>
      <vt:lpstr>PowerPoint Presentation</vt:lpstr>
      <vt:lpstr>POSIX argument rules (IEEE Std 1003.1-2017 Chap 12)</vt:lpstr>
      <vt:lpstr>POSIX argument rules (IEEE Std 1003.1-2017 Chap 12)</vt:lpstr>
      <vt:lpstr>PowerPoint Presentation</vt:lpstr>
      <vt:lpstr>Parsing command line arguments using getopt()</vt:lpstr>
      <vt:lpstr>Parsing command line arguments using getopt()</vt:lpstr>
      <vt:lpstr>PowerPoint Presentation</vt:lpstr>
      <vt:lpstr>Processing environmental variables</vt:lpstr>
      <vt:lpstr>Printing out environment variables</vt:lpstr>
      <vt:lpstr>Sample output</vt:lpstr>
      <vt:lpstr>Library functions for handling env variables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Pointers  topics: pointers and array passing pointers to a function array of pointers strtok parsing command-line arguments processing environment variables function pointers</dc:title>
  <dc:creator>Xiaoning Ding</dc:creator>
  <cp:lastModifiedBy>Xiaoning Ding</cp:lastModifiedBy>
  <cp:revision>233</cp:revision>
  <dcterms:created xsi:type="dcterms:W3CDTF">2020-10-13T21:30:40Z</dcterms:created>
  <dcterms:modified xsi:type="dcterms:W3CDTF">2021-04-06T14:00:26Z</dcterms:modified>
</cp:coreProperties>
</file>