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0" r:id="rId5"/>
    <p:sldId id="281" r:id="rId6"/>
    <p:sldId id="284" r:id="rId7"/>
    <p:sldId id="282" r:id="rId8"/>
    <p:sldId id="283" r:id="rId9"/>
    <p:sldId id="285" r:id="rId10"/>
    <p:sldId id="286" r:id="rId11"/>
    <p:sldId id="28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68" d="100"/>
          <a:sy n="68" d="100"/>
        </p:scale>
        <p:origin x="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11/24/2024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11/24/2024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11/24/2024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11/24/2024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11/24/2024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11/24/2024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11/24/2024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descr="A picture containing large, sitting, white, numbers">
            <a:extLst>
              <a:ext uri="{FF2B5EF4-FFF2-40B4-BE49-F238E27FC236}">
                <a16:creationId xmlns:a16="http://schemas.microsoft.com/office/drawing/2014/main" id="{9A5D9ED1-DFCC-4799-89E2-D118451B98D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22" y="0"/>
            <a:ext cx="12191356" cy="6858000"/>
          </a:xfrm>
          <a:prstGeom prst="rect">
            <a:avLst/>
          </a:prstGeom>
        </p:spPr>
      </p:pic>
      <p:sp useBgFill="1">
        <p:nvSpPr>
          <p:cNvPr id="96"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Nova"/>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903750"/>
            <a:ext cx="3328005" cy="3072983"/>
          </a:xfrm>
        </p:spPr>
        <p:txBody>
          <a:bodyPr>
            <a:normAutofit fontScale="90000"/>
          </a:bodyPr>
          <a:lstStyle/>
          <a:p>
            <a:pPr algn="l"/>
            <a:r>
              <a:rPr lang="en-US" sz="4400" b="1" dirty="0">
                <a:effectLst/>
                <a:latin typeface="-apple-system"/>
              </a:rPr>
              <a:t>PHASE ONE PROJECT</a:t>
            </a:r>
            <a:br>
              <a:rPr lang="en-US" sz="4400" b="1" dirty="0">
                <a:effectLst/>
                <a:latin typeface="-apple-system"/>
              </a:rPr>
            </a:br>
            <a:br>
              <a:rPr lang="en-US" sz="4400" b="1" dirty="0">
                <a:effectLst/>
                <a:latin typeface="-apple-system"/>
              </a:rPr>
            </a:br>
            <a:r>
              <a:rPr lang="en-US" sz="4400" b="1" dirty="0">
                <a:effectLst/>
                <a:latin typeface="-apple-system"/>
              </a:rPr>
              <a:t> </a:t>
            </a:r>
            <a:r>
              <a:rPr lang="en-US" sz="3100" b="1" dirty="0">
                <a:effectLst/>
                <a:latin typeface="-apple-system"/>
              </a:rPr>
              <a:t>AIRCRAFT ACCIDENT ANALYSIS</a:t>
            </a:r>
            <a:br>
              <a:rPr lang="en-US" sz="1200" b="1" dirty="0">
                <a:effectLst/>
                <a:latin typeface="-apple-system"/>
              </a:rPr>
            </a:br>
            <a:endParaRPr lang="en-US" sz="4000" dirty="0"/>
          </a:p>
        </p:txBody>
      </p:sp>
    </p:spTree>
    <p:extLst>
      <p:ext uri="{BB962C8B-B14F-4D97-AF65-F5344CB8AC3E}">
        <p14:creationId xmlns:p14="http://schemas.microsoft.com/office/powerpoint/2010/main" val="1583120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913795" y="609600"/>
            <a:ext cx="10353762" cy="1257300"/>
          </a:xfrm>
        </p:spPr>
        <p:txBody>
          <a:bodyPr>
            <a:normAutofit fontScale="90000"/>
          </a:bodyPr>
          <a:lstStyle/>
          <a:p>
            <a:r>
              <a:rPr lang="en-US" b="1" dirty="0">
                <a:solidFill>
                  <a:srgbClr val="569CD6"/>
                </a:solidFill>
                <a:effectLst/>
                <a:latin typeface="Consolas" panose="020B0609020204030204" pitchFamily="49" charset="0"/>
              </a:rPr>
              <a:t>Business Understanding/Overview</a:t>
            </a:r>
            <a:br>
              <a:rPr lang="en-US" b="0" dirty="0">
                <a:solidFill>
                  <a:srgbClr val="D4D4D4"/>
                </a:solidFill>
                <a:effectLst/>
                <a:latin typeface="Consolas" panose="020B0609020204030204" pitchFamily="49" charset="0"/>
              </a:rPr>
            </a:br>
            <a:endParaRPr lang="en-US" dirty="0"/>
          </a:p>
        </p:txBody>
      </p:sp>
      <p:sp>
        <p:nvSpPr>
          <p:cNvPr id="4" name="Content Placeholder 3">
            <a:extLst>
              <a:ext uri="{FF2B5EF4-FFF2-40B4-BE49-F238E27FC236}">
                <a16:creationId xmlns:a16="http://schemas.microsoft.com/office/drawing/2014/main" id="{5FF3030F-0B04-BFBF-2674-01D8AB7FFF3B}"/>
              </a:ext>
            </a:extLst>
          </p:cNvPr>
          <p:cNvSpPr>
            <a:spLocks noGrp="1"/>
          </p:cNvSpPr>
          <p:nvPr>
            <p:ph idx="1"/>
          </p:nvPr>
        </p:nvSpPr>
        <p:spPr/>
        <p:txBody>
          <a:bodyPr>
            <a:normAutofit fontScale="92500"/>
          </a:bodyPr>
          <a:lstStyle/>
          <a:p>
            <a:r>
              <a:rPr lang="en-US" b="0" dirty="0">
                <a:solidFill>
                  <a:srgbClr val="D4D4D4"/>
                </a:solidFill>
                <a:effectLst/>
                <a:latin typeface="Consolas" panose="020B0609020204030204" pitchFamily="49" charset="0"/>
              </a:rPr>
              <a:t>I am charged with determining which aircrafts have the lowest risk for the company to start a new business since it is trying to expand and diversify  its portfolio. </a:t>
            </a:r>
          </a:p>
          <a:p>
            <a:r>
              <a:rPr lang="en-US" b="0" dirty="0">
                <a:solidFill>
                  <a:srgbClr val="D4D4D4"/>
                </a:solidFill>
                <a:effectLst/>
                <a:latin typeface="Consolas" panose="020B0609020204030204" pitchFamily="49" charset="0"/>
              </a:rPr>
              <a:t>They are interested in purchasing and operating airplanes for both commercial and private enterprises, but do not know anything about the potential risks of aircraft.</a:t>
            </a:r>
          </a:p>
          <a:p>
            <a:r>
              <a:rPr lang="en-US" b="0" dirty="0">
                <a:solidFill>
                  <a:srgbClr val="D4D4D4"/>
                </a:solidFill>
                <a:effectLst/>
                <a:latin typeface="Consolas" panose="020B0609020204030204" pitchFamily="49" charset="0"/>
              </a:rPr>
              <a:t> My aim is to assist look at the data, analyze  then translate my findings into actionable insights that the head of the new aviation division can use to help decide which aircraft to purchase</a:t>
            </a:r>
          </a:p>
          <a:p>
            <a:endParaRPr lang="en-US" dirty="0"/>
          </a:p>
        </p:txBody>
      </p:sp>
    </p:spTree>
    <p:extLst>
      <p:ext uri="{BB962C8B-B14F-4D97-AF65-F5344CB8AC3E}">
        <p14:creationId xmlns:p14="http://schemas.microsoft.com/office/powerpoint/2010/main" val="3265077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88797-7FCB-9FE5-DC6F-3A13324D9A81}"/>
              </a:ext>
            </a:extLst>
          </p:cNvPr>
          <p:cNvSpPr>
            <a:spLocks noGrp="1"/>
          </p:cNvSpPr>
          <p:nvPr>
            <p:ph type="title"/>
          </p:nvPr>
        </p:nvSpPr>
        <p:spPr/>
        <p:txBody>
          <a:bodyPr>
            <a:normAutofit fontScale="90000"/>
          </a:bodyPr>
          <a:lstStyle/>
          <a:p>
            <a:r>
              <a:rPr lang="en-US" b="1" dirty="0">
                <a:solidFill>
                  <a:srgbClr val="569CD6"/>
                </a:solidFill>
                <a:effectLst/>
                <a:latin typeface="Consolas" panose="020B0609020204030204" pitchFamily="49" charset="0"/>
              </a:rPr>
              <a:t>Problem Statement</a:t>
            </a:r>
            <a:br>
              <a:rPr lang="en-US" b="0" dirty="0">
                <a:solidFill>
                  <a:srgbClr val="D4D4D4"/>
                </a:solidFill>
                <a:effectLst/>
                <a:latin typeface="Consolas" panose="020B0609020204030204" pitchFamily="49" charset="0"/>
              </a:rPr>
            </a:br>
            <a:endParaRPr lang="en-US" dirty="0"/>
          </a:p>
        </p:txBody>
      </p:sp>
      <p:sp>
        <p:nvSpPr>
          <p:cNvPr id="3" name="Content Placeholder 2">
            <a:extLst>
              <a:ext uri="{FF2B5EF4-FFF2-40B4-BE49-F238E27FC236}">
                <a16:creationId xmlns:a16="http://schemas.microsoft.com/office/drawing/2014/main" id="{FA177656-A6C5-6F95-A0FE-565AB661FF26}"/>
              </a:ext>
            </a:extLst>
          </p:cNvPr>
          <p:cNvSpPr>
            <a:spLocks noGrp="1"/>
          </p:cNvSpPr>
          <p:nvPr>
            <p:ph idx="1"/>
          </p:nvPr>
        </p:nvSpPr>
        <p:spPr/>
        <p:txBody>
          <a:bodyPr>
            <a:normAutofit/>
          </a:bodyPr>
          <a:lstStyle/>
          <a:p>
            <a:pPr>
              <a:lnSpc>
                <a:spcPct val="150000"/>
              </a:lnSpc>
            </a:pPr>
            <a:r>
              <a:rPr lang="en-US" b="0" dirty="0">
                <a:solidFill>
                  <a:srgbClr val="D4D4D4"/>
                </a:solidFill>
                <a:effectLst/>
                <a:latin typeface="Consolas" panose="020B0609020204030204" pitchFamily="49" charset="0"/>
              </a:rPr>
              <a:t>The company wants to get into  new industries and explore aircrafts for commercial and private purposes and it requires assessment form the data to identify low-risk aircraft. The goal is to recommend low risk aircraft that are suitable for successful market entry. Actionable insights will guide the aviation division in making informed purchasing decisions.</a:t>
            </a:r>
          </a:p>
          <a:p>
            <a:pPr marL="36900" indent="0">
              <a:lnSpc>
                <a:spcPts val="1425"/>
              </a:lnSpc>
              <a:buNone/>
            </a:pPr>
            <a:endParaRPr lang="en-US" b="0" dirty="0">
              <a:solidFill>
                <a:srgbClr val="D4D4D4"/>
              </a:solidFill>
              <a:effectLst/>
              <a:latin typeface="Consolas" panose="020B0609020204030204" pitchFamily="49" charset="0"/>
            </a:endParaRPr>
          </a:p>
          <a:p>
            <a:endParaRPr lang="en-US" dirty="0"/>
          </a:p>
        </p:txBody>
      </p:sp>
    </p:spTree>
    <p:extLst>
      <p:ext uri="{BB962C8B-B14F-4D97-AF65-F5344CB8AC3E}">
        <p14:creationId xmlns:p14="http://schemas.microsoft.com/office/powerpoint/2010/main" val="1893737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C184A-BC34-9AB0-E8D0-D0A48FC9220D}"/>
              </a:ext>
            </a:extLst>
          </p:cNvPr>
          <p:cNvSpPr>
            <a:spLocks noGrp="1"/>
          </p:cNvSpPr>
          <p:nvPr>
            <p:ph type="title"/>
          </p:nvPr>
        </p:nvSpPr>
        <p:spPr>
          <a:xfrm>
            <a:off x="646509" y="595532"/>
            <a:ext cx="10353762" cy="1257300"/>
          </a:xfrm>
        </p:spPr>
        <p:txBody>
          <a:bodyPr>
            <a:normAutofit fontScale="90000"/>
          </a:bodyPr>
          <a:lstStyle/>
          <a:p>
            <a:r>
              <a:rPr lang="en-US" b="1" dirty="0">
                <a:solidFill>
                  <a:srgbClr val="569CD6"/>
                </a:solidFill>
                <a:effectLst/>
                <a:latin typeface="Consolas" panose="020B0609020204030204" pitchFamily="49" charset="0"/>
              </a:rPr>
              <a:t>Objective</a:t>
            </a:r>
            <a:br>
              <a:rPr lang="en-US" b="0" dirty="0">
                <a:solidFill>
                  <a:srgbClr val="D4D4D4"/>
                </a:solidFill>
                <a:effectLst/>
                <a:latin typeface="Consolas" panose="020B0609020204030204" pitchFamily="49" charset="0"/>
              </a:rPr>
            </a:br>
            <a:endParaRPr lang="en-US" dirty="0"/>
          </a:p>
        </p:txBody>
      </p:sp>
      <p:sp>
        <p:nvSpPr>
          <p:cNvPr id="3" name="Content Placeholder 2">
            <a:extLst>
              <a:ext uri="{FF2B5EF4-FFF2-40B4-BE49-F238E27FC236}">
                <a16:creationId xmlns:a16="http://schemas.microsoft.com/office/drawing/2014/main" id="{3B39750C-224B-82FE-C649-A3B7F6B4DBE8}"/>
              </a:ext>
            </a:extLst>
          </p:cNvPr>
          <p:cNvSpPr>
            <a:spLocks noGrp="1"/>
          </p:cNvSpPr>
          <p:nvPr>
            <p:ph idx="1"/>
          </p:nvPr>
        </p:nvSpPr>
        <p:spPr/>
        <p:txBody>
          <a:bodyPr>
            <a:normAutofit lnSpcReduction="10000"/>
          </a:bodyPr>
          <a:lstStyle/>
          <a:p>
            <a:pPr>
              <a:lnSpc>
                <a:spcPct val="100000"/>
              </a:lnSpc>
            </a:pPr>
            <a:r>
              <a:rPr lang="en-US" b="0" dirty="0">
                <a:solidFill>
                  <a:srgbClr val="6796E6"/>
                </a:solidFill>
                <a:effectLst/>
                <a:latin typeface="Consolas" panose="020B0609020204030204" pitchFamily="49" charset="0"/>
              </a:rPr>
              <a:t>1.</a:t>
            </a:r>
            <a:r>
              <a:rPr lang="en-US" b="0" dirty="0">
                <a:solidFill>
                  <a:srgbClr val="D4D4D4"/>
                </a:solidFill>
                <a:effectLst/>
                <a:latin typeface="Consolas" panose="020B0609020204030204" pitchFamily="49" charset="0"/>
              </a:rPr>
              <a:t> Analyze past data to identify accident trends over time and determine whether accident rates are improving or worsening</a:t>
            </a:r>
          </a:p>
          <a:p>
            <a:pPr>
              <a:lnSpc>
                <a:spcPct val="100000"/>
              </a:lnSpc>
            </a:pPr>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2.</a:t>
            </a:r>
            <a:r>
              <a:rPr lang="en-US" b="0" dirty="0">
                <a:solidFill>
                  <a:srgbClr val="D4D4D4"/>
                </a:solidFill>
                <a:effectLst/>
                <a:latin typeface="Consolas" panose="020B0609020204030204" pitchFamily="49" charset="0"/>
              </a:rPr>
              <a:t> Identify and compare accident rates versus aircraft model to find the ones with the lowest accident rate and the safest</a:t>
            </a:r>
          </a:p>
          <a:p>
            <a:pPr>
              <a:lnSpc>
                <a:spcPct val="100000"/>
              </a:lnSpc>
            </a:pPr>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3.</a:t>
            </a:r>
            <a:r>
              <a:rPr lang="en-US" b="0" dirty="0">
                <a:solidFill>
                  <a:srgbClr val="D4D4D4"/>
                </a:solidFill>
                <a:effectLst/>
                <a:latin typeface="Consolas" panose="020B0609020204030204" pitchFamily="49" charset="0"/>
              </a:rPr>
              <a:t> Look at the location with most accidents to identify regions or routes with higher risk which will help in planning and strategic deployment of the aircraft.</a:t>
            </a:r>
          </a:p>
          <a:p>
            <a:endParaRPr lang="en-US" dirty="0"/>
          </a:p>
        </p:txBody>
      </p:sp>
    </p:spTree>
    <p:extLst>
      <p:ext uri="{BB962C8B-B14F-4D97-AF65-F5344CB8AC3E}">
        <p14:creationId xmlns:p14="http://schemas.microsoft.com/office/powerpoint/2010/main" val="1614544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FEBCD-D026-AE00-4A71-A84759A719F0}"/>
              </a:ext>
            </a:extLst>
          </p:cNvPr>
          <p:cNvSpPr>
            <a:spLocks noGrp="1"/>
          </p:cNvSpPr>
          <p:nvPr>
            <p:ph type="title"/>
          </p:nvPr>
        </p:nvSpPr>
        <p:spPr>
          <a:xfrm>
            <a:off x="1038560" y="609601"/>
            <a:ext cx="10353762" cy="1257300"/>
          </a:xfrm>
        </p:spPr>
        <p:txBody>
          <a:bodyPr>
            <a:normAutofit fontScale="90000"/>
          </a:bodyPr>
          <a:lstStyle/>
          <a:p>
            <a:r>
              <a:rPr lang="en-US" sz="2000" b="1" dirty="0">
                <a:solidFill>
                  <a:srgbClr val="569CD6"/>
                </a:solidFill>
                <a:effectLst/>
                <a:latin typeface="Consolas" panose="020B0609020204030204" pitchFamily="49" charset="0"/>
              </a:rPr>
              <a:t>2. Analyze past data to identify accident trends over time and determine whether accident rates are improving or worsening</a:t>
            </a:r>
            <a:br>
              <a:rPr lang="en-US" b="0" dirty="0">
                <a:solidFill>
                  <a:srgbClr val="D4D4D4"/>
                </a:solidFill>
                <a:effectLst/>
                <a:highlight>
                  <a:srgbClr val="000080"/>
                </a:highlight>
                <a:latin typeface="Consolas" panose="020B0609020204030204" pitchFamily="49" charset="0"/>
              </a:rPr>
            </a:br>
            <a:endParaRPr lang="en-US" dirty="0">
              <a:highlight>
                <a:srgbClr val="000080"/>
              </a:highlight>
            </a:endParaRPr>
          </a:p>
        </p:txBody>
      </p:sp>
      <p:pic>
        <p:nvPicPr>
          <p:cNvPr id="5" name="Content Placeholder 4">
            <a:extLst>
              <a:ext uri="{FF2B5EF4-FFF2-40B4-BE49-F238E27FC236}">
                <a16:creationId xmlns:a16="http://schemas.microsoft.com/office/drawing/2014/main" id="{88AB66BC-0F70-97EC-A493-54D804D7664A}"/>
              </a:ext>
            </a:extLst>
          </p:cNvPr>
          <p:cNvPicPr>
            <a:picLocks noGrp="1" noChangeAspect="1"/>
          </p:cNvPicPr>
          <p:nvPr>
            <p:ph idx="1"/>
          </p:nvPr>
        </p:nvPicPr>
        <p:blipFill>
          <a:blip r:embed="rId2"/>
          <a:stretch>
            <a:fillRect/>
          </a:stretch>
        </p:blipFill>
        <p:spPr>
          <a:xfrm>
            <a:off x="6215441" y="1866901"/>
            <a:ext cx="5637172" cy="4210342"/>
          </a:xfrm>
        </p:spPr>
      </p:pic>
      <p:sp>
        <p:nvSpPr>
          <p:cNvPr id="6" name="TextBox 5">
            <a:extLst>
              <a:ext uri="{FF2B5EF4-FFF2-40B4-BE49-F238E27FC236}">
                <a16:creationId xmlns:a16="http://schemas.microsoft.com/office/drawing/2014/main" id="{2BF05DF0-058E-240C-4823-6E4085845E2B}"/>
              </a:ext>
            </a:extLst>
          </p:cNvPr>
          <p:cNvSpPr txBox="1"/>
          <p:nvPr/>
        </p:nvSpPr>
        <p:spPr>
          <a:xfrm>
            <a:off x="913795" y="2053882"/>
            <a:ext cx="5515140" cy="3139321"/>
          </a:xfrm>
          <a:prstGeom prst="rect">
            <a:avLst/>
          </a:prstGeom>
          <a:noFill/>
        </p:spPr>
        <p:txBody>
          <a:bodyPr wrap="square" rtlCol="0">
            <a:spAutoFit/>
          </a:bodyPr>
          <a:lstStyle/>
          <a:p>
            <a:r>
              <a:rPr lang="en-US" b="0" dirty="0">
                <a:solidFill>
                  <a:srgbClr val="D4D4D4"/>
                </a:solidFill>
                <a:effectLst/>
                <a:latin typeface="Consolas" panose="020B0609020204030204" pitchFamily="49" charset="0"/>
              </a:rPr>
              <a:t>Up until 1980, the number of accidents remained stable, showing little to no change. </a:t>
            </a:r>
          </a:p>
          <a:p>
            <a:r>
              <a:rPr lang="en-US" b="0" dirty="0">
                <a:solidFill>
                  <a:srgbClr val="D4D4D4"/>
                </a:solidFill>
                <a:effectLst/>
                <a:latin typeface="Consolas" panose="020B0609020204030204" pitchFamily="49" charset="0"/>
              </a:rPr>
              <a:t>This could suggest that either accidents were not being recorded or that there were fewer airlines in operation during that time. </a:t>
            </a:r>
          </a:p>
          <a:p>
            <a:r>
              <a:rPr lang="en-US" b="0" dirty="0">
                <a:solidFill>
                  <a:srgbClr val="D4D4D4"/>
                </a:solidFill>
                <a:effectLst/>
                <a:latin typeface="Consolas" panose="020B0609020204030204" pitchFamily="49" charset="0"/>
              </a:rPr>
              <a:t>An unusual event happened in 1980 which caused a spike but the accident rates started improving significantly</a:t>
            </a:r>
          </a:p>
          <a:p>
            <a:endParaRPr lang="en-US" dirty="0"/>
          </a:p>
        </p:txBody>
      </p:sp>
    </p:spTree>
    <p:extLst>
      <p:ext uri="{BB962C8B-B14F-4D97-AF65-F5344CB8AC3E}">
        <p14:creationId xmlns:p14="http://schemas.microsoft.com/office/powerpoint/2010/main" val="2996583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9DE8E-3E88-AE7C-BF3D-332151A57436}"/>
              </a:ext>
            </a:extLst>
          </p:cNvPr>
          <p:cNvSpPr>
            <a:spLocks noGrp="1"/>
          </p:cNvSpPr>
          <p:nvPr>
            <p:ph type="title"/>
          </p:nvPr>
        </p:nvSpPr>
        <p:spPr>
          <a:xfrm>
            <a:off x="1138878" y="679938"/>
            <a:ext cx="10353762" cy="1257300"/>
          </a:xfrm>
        </p:spPr>
        <p:txBody>
          <a:bodyPr>
            <a:normAutofit fontScale="90000"/>
          </a:bodyPr>
          <a:lstStyle/>
          <a:p>
            <a:r>
              <a:rPr lang="en-US" sz="2000" b="0" dirty="0">
                <a:solidFill>
                  <a:srgbClr val="6796E6"/>
                </a:solidFill>
                <a:effectLst/>
                <a:latin typeface="Consolas" panose="020B0609020204030204" pitchFamily="49" charset="0"/>
              </a:rPr>
              <a:t>2</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sz="2000" b="1" dirty="0">
                <a:solidFill>
                  <a:srgbClr val="569CD6"/>
                </a:solidFill>
                <a:effectLst/>
                <a:latin typeface="Consolas" panose="020B0609020204030204" pitchFamily="49" charset="0"/>
              </a:rPr>
              <a:t>Identify and compare accident rates versus aircraft model to find the ones with the lowest accident rate and the safest</a:t>
            </a:r>
            <a:br>
              <a:rPr lang="en-US" b="0" dirty="0">
                <a:solidFill>
                  <a:srgbClr val="D4D4D4"/>
                </a:solidFill>
                <a:effectLst/>
                <a:latin typeface="Consolas" panose="020B0609020204030204" pitchFamily="49" charset="0"/>
              </a:rPr>
            </a:br>
            <a:br>
              <a:rPr lang="en-US" b="0" dirty="0">
                <a:solidFill>
                  <a:srgbClr val="D4D4D4"/>
                </a:solidFill>
                <a:effectLst/>
                <a:latin typeface="Consolas" panose="020B0609020204030204" pitchFamily="49" charset="0"/>
              </a:rPr>
            </a:br>
            <a:endParaRPr lang="en-US" dirty="0"/>
          </a:p>
        </p:txBody>
      </p:sp>
      <p:pic>
        <p:nvPicPr>
          <p:cNvPr id="5" name="Content Placeholder 4">
            <a:extLst>
              <a:ext uri="{FF2B5EF4-FFF2-40B4-BE49-F238E27FC236}">
                <a16:creationId xmlns:a16="http://schemas.microsoft.com/office/drawing/2014/main" id="{B1BC4E77-8C40-61E5-5B68-4AB9F9AC93F5}"/>
              </a:ext>
            </a:extLst>
          </p:cNvPr>
          <p:cNvPicPr>
            <a:picLocks noGrp="1" noChangeAspect="1"/>
          </p:cNvPicPr>
          <p:nvPr>
            <p:ph idx="1"/>
          </p:nvPr>
        </p:nvPicPr>
        <p:blipFill>
          <a:blip r:embed="rId2"/>
          <a:stretch>
            <a:fillRect/>
          </a:stretch>
        </p:blipFill>
        <p:spPr>
          <a:xfrm>
            <a:off x="5985671" y="1631853"/>
            <a:ext cx="5506969" cy="4248442"/>
          </a:xfrm>
        </p:spPr>
      </p:pic>
      <p:sp>
        <p:nvSpPr>
          <p:cNvPr id="7" name="TextBox 6">
            <a:extLst>
              <a:ext uri="{FF2B5EF4-FFF2-40B4-BE49-F238E27FC236}">
                <a16:creationId xmlns:a16="http://schemas.microsoft.com/office/drawing/2014/main" id="{9D3E2C0C-F430-0653-8B65-40F76D1A25B5}"/>
              </a:ext>
            </a:extLst>
          </p:cNvPr>
          <p:cNvSpPr txBox="1"/>
          <p:nvPr/>
        </p:nvSpPr>
        <p:spPr>
          <a:xfrm>
            <a:off x="736211" y="2306193"/>
            <a:ext cx="4876798" cy="3277820"/>
          </a:xfrm>
          <a:prstGeom prst="rect">
            <a:avLst/>
          </a:prstGeom>
          <a:noFill/>
        </p:spPr>
        <p:txBody>
          <a:bodyPr wrap="square" rtlCol="0">
            <a:spAutoFit/>
          </a:bodyPr>
          <a:lstStyle/>
          <a:p>
            <a:pPr>
              <a:lnSpc>
                <a:spcPct val="150000"/>
              </a:lnSpc>
            </a:pPr>
            <a:r>
              <a:rPr lang="en-US" b="0" dirty="0">
                <a:solidFill>
                  <a:srgbClr val="D4D4D4"/>
                </a:solidFill>
                <a:effectLst/>
                <a:latin typeface="Consolas" panose="020B0609020204030204" pitchFamily="49" charset="0"/>
              </a:rPr>
              <a:t>From the line graph the aircraft model with lesser accidents is the "180“</a:t>
            </a:r>
          </a:p>
          <a:p>
            <a:pPr>
              <a:lnSpc>
                <a:spcPct val="150000"/>
              </a:lnSpc>
            </a:pPr>
            <a:endParaRPr lang="en-US" b="0" dirty="0">
              <a:solidFill>
                <a:srgbClr val="D4D4D4"/>
              </a:solidFill>
              <a:effectLst/>
              <a:latin typeface="Consolas" panose="020B0609020204030204" pitchFamily="49" charset="0"/>
            </a:endParaRPr>
          </a:p>
          <a:p>
            <a:pPr>
              <a:lnSpc>
                <a:spcPct val="150000"/>
              </a:lnSpc>
            </a:pPr>
            <a:r>
              <a:rPr lang="en-US" b="0" dirty="0">
                <a:solidFill>
                  <a:srgbClr val="D4D4D4"/>
                </a:solidFill>
                <a:effectLst/>
                <a:latin typeface="Consolas" panose="020B0609020204030204" pitchFamily="49" charset="0"/>
              </a:rPr>
              <a:t>We recommend that if the airline is considering, it chooses that as opposed to the aircraft '152'</a:t>
            </a:r>
          </a:p>
          <a:p>
            <a:endParaRPr lang="en-US" dirty="0"/>
          </a:p>
        </p:txBody>
      </p:sp>
    </p:spTree>
    <p:extLst>
      <p:ext uri="{BB962C8B-B14F-4D97-AF65-F5344CB8AC3E}">
        <p14:creationId xmlns:p14="http://schemas.microsoft.com/office/powerpoint/2010/main" val="3617273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47EBE-855F-B5DE-3482-BA8CCF9532DD}"/>
              </a:ext>
            </a:extLst>
          </p:cNvPr>
          <p:cNvSpPr>
            <a:spLocks noGrp="1"/>
          </p:cNvSpPr>
          <p:nvPr>
            <p:ph type="title"/>
          </p:nvPr>
        </p:nvSpPr>
        <p:spPr/>
        <p:txBody>
          <a:bodyPr>
            <a:normAutofit/>
          </a:bodyPr>
          <a:lstStyle/>
          <a:p>
            <a:r>
              <a:rPr lang="en-US" sz="1800" b="1" dirty="0">
                <a:solidFill>
                  <a:srgbClr val="569CD6"/>
                </a:solidFill>
                <a:effectLst/>
                <a:latin typeface="Consolas" panose="020B0609020204030204" pitchFamily="49" charset="0"/>
              </a:rPr>
              <a:t>3. Look at the location with most accidents to identify regions or routes with higher risk which will help in planning and strategic deployment of the aircraft.</a:t>
            </a:r>
            <a:br>
              <a:rPr lang="en-US" sz="1800" b="1" dirty="0">
                <a:solidFill>
                  <a:srgbClr val="569CD6"/>
                </a:solidFill>
                <a:effectLst/>
                <a:latin typeface="Consolas" panose="020B0609020204030204" pitchFamily="49" charset="0"/>
              </a:rPr>
            </a:br>
            <a:endParaRPr lang="en-US" sz="1800" b="1" dirty="0">
              <a:solidFill>
                <a:srgbClr val="569CD6"/>
              </a:solidFill>
              <a:effectLst/>
              <a:latin typeface="Consolas" panose="020B0609020204030204" pitchFamily="49" charset="0"/>
            </a:endParaRPr>
          </a:p>
        </p:txBody>
      </p:sp>
      <p:pic>
        <p:nvPicPr>
          <p:cNvPr id="9" name="Content Placeholder 8">
            <a:extLst>
              <a:ext uri="{FF2B5EF4-FFF2-40B4-BE49-F238E27FC236}">
                <a16:creationId xmlns:a16="http://schemas.microsoft.com/office/drawing/2014/main" id="{D4272987-071B-DD32-0C81-A6E7FFAC73AF}"/>
              </a:ext>
            </a:extLst>
          </p:cNvPr>
          <p:cNvPicPr>
            <a:picLocks noGrp="1" noChangeAspect="1"/>
          </p:cNvPicPr>
          <p:nvPr>
            <p:ph idx="1"/>
          </p:nvPr>
        </p:nvPicPr>
        <p:blipFill>
          <a:blip r:embed="rId2"/>
          <a:stretch>
            <a:fillRect/>
          </a:stretch>
        </p:blipFill>
        <p:spPr>
          <a:xfrm>
            <a:off x="117231" y="1599227"/>
            <a:ext cx="5978769" cy="3996052"/>
          </a:xfrm>
        </p:spPr>
      </p:pic>
      <p:pic>
        <p:nvPicPr>
          <p:cNvPr id="11" name="Picture 10">
            <a:extLst>
              <a:ext uri="{FF2B5EF4-FFF2-40B4-BE49-F238E27FC236}">
                <a16:creationId xmlns:a16="http://schemas.microsoft.com/office/drawing/2014/main" id="{B4BB4DA6-9928-4684-D63D-40F8185701DB}"/>
              </a:ext>
            </a:extLst>
          </p:cNvPr>
          <p:cNvPicPr>
            <a:picLocks noChangeAspect="1"/>
          </p:cNvPicPr>
          <p:nvPr/>
        </p:nvPicPr>
        <p:blipFill>
          <a:blip r:embed="rId3"/>
          <a:stretch>
            <a:fillRect/>
          </a:stretch>
        </p:blipFill>
        <p:spPr>
          <a:xfrm>
            <a:off x="4498125" y="1768117"/>
            <a:ext cx="7693875" cy="3490656"/>
          </a:xfrm>
          <a:prstGeom prst="rect">
            <a:avLst/>
          </a:prstGeom>
        </p:spPr>
      </p:pic>
    </p:spTree>
    <p:extLst>
      <p:ext uri="{BB962C8B-B14F-4D97-AF65-F5344CB8AC3E}">
        <p14:creationId xmlns:p14="http://schemas.microsoft.com/office/powerpoint/2010/main" val="1196542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25D3-AEFE-5630-0C2B-F7FF9BA9BC41}"/>
              </a:ext>
            </a:extLst>
          </p:cNvPr>
          <p:cNvSpPr>
            <a:spLocks noGrp="1"/>
          </p:cNvSpPr>
          <p:nvPr>
            <p:ph type="title"/>
          </p:nvPr>
        </p:nvSpPr>
        <p:spPr/>
        <p:txBody>
          <a:bodyPr>
            <a:normAutofit fontScale="90000"/>
          </a:bodyPr>
          <a:lstStyle/>
          <a:p>
            <a:r>
              <a:rPr lang="en-US" b="1" dirty="0">
                <a:solidFill>
                  <a:srgbClr val="569CD6"/>
                </a:solidFill>
                <a:effectLst/>
                <a:latin typeface="Consolas" panose="020B0609020204030204" pitchFamily="49" charset="0"/>
              </a:rPr>
              <a:t>Conclusion and Recommendations</a:t>
            </a:r>
            <a:br>
              <a:rPr lang="en-US" b="1" dirty="0">
                <a:solidFill>
                  <a:srgbClr val="569CD6"/>
                </a:solidFill>
                <a:effectLst/>
                <a:latin typeface="Consolas" panose="020B0609020204030204" pitchFamily="49" charset="0"/>
              </a:rPr>
            </a:br>
            <a:br>
              <a:rPr lang="en-US" b="0" dirty="0">
                <a:solidFill>
                  <a:srgbClr val="D4D4D4"/>
                </a:solidFill>
                <a:effectLst/>
                <a:latin typeface="Consolas" panose="020B0609020204030204" pitchFamily="49" charset="0"/>
              </a:rPr>
            </a:br>
            <a:endParaRPr lang="en-US" dirty="0"/>
          </a:p>
        </p:txBody>
      </p:sp>
      <p:sp>
        <p:nvSpPr>
          <p:cNvPr id="3" name="Content Placeholder 2">
            <a:extLst>
              <a:ext uri="{FF2B5EF4-FFF2-40B4-BE49-F238E27FC236}">
                <a16:creationId xmlns:a16="http://schemas.microsoft.com/office/drawing/2014/main" id="{2D8A9A47-14C6-40E2-563A-89DD62D33C01}"/>
              </a:ext>
            </a:extLst>
          </p:cNvPr>
          <p:cNvSpPr>
            <a:spLocks noGrp="1"/>
          </p:cNvSpPr>
          <p:nvPr>
            <p:ph idx="1"/>
          </p:nvPr>
        </p:nvSpPr>
        <p:spPr>
          <a:xfrm>
            <a:off x="913795" y="1237957"/>
            <a:ext cx="10509171" cy="5190977"/>
          </a:xfrm>
        </p:spPr>
        <p:txBody>
          <a:bodyPr>
            <a:normAutofit fontScale="32500" lnSpcReduction="20000"/>
          </a:bodyPr>
          <a:lstStyle/>
          <a:p>
            <a:pPr>
              <a:lnSpc>
                <a:spcPct val="120000"/>
              </a:lnSpc>
            </a:pPr>
            <a:r>
              <a:rPr lang="en-US" sz="4900" b="0" dirty="0">
                <a:solidFill>
                  <a:srgbClr val="D4D4D4"/>
                </a:solidFill>
                <a:effectLst/>
                <a:latin typeface="Consolas" panose="020B0609020204030204" pitchFamily="49" charset="0"/>
              </a:rPr>
              <a:t>The analysis indicates that the number of accidents has decreased over time, which could be attributed to improvements in aircraft models, enhanced safety measures in accident-prone areas, and growing experience and expertise.</a:t>
            </a:r>
          </a:p>
          <a:p>
            <a:pPr>
              <a:lnSpc>
                <a:spcPct val="120000"/>
              </a:lnSpc>
            </a:pPr>
            <a:br>
              <a:rPr lang="en-US" sz="4900" b="1" dirty="0">
                <a:solidFill>
                  <a:srgbClr val="D4D4D4"/>
                </a:solidFill>
                <a:effectLst/>
                <a:latin typeface="Consolas" panose="020B0609020204030204" pitchFamily="49" charset="0"/>
              </a:rPr>
            </a:br>
            <a:r>
              <a:rPr lang="en-US" sz="4900" b="1" dirty="0">
                <a:solidFill>
                  <a:srgbClr val="D4D4D4"/>
                </a:solidFill>
                <a:effectLst/>
                <a:latin typeface="Consolas" panose="020B0609020204030204" pitchFamily="49" charset="0"/>
              </a:rPr>
              <a:t>Recommendations:</a:t>
            </a:r>
          </a:p>
          <a:p>
            <a:pPr>
              <a:lnSpc>
                <a:spcPct val="120000"/>
              </a:lnSpc>
            </a:pPr>
            <a:br>
              <a:rPr lang="en-US" sz="4900" b="0" dirty="0">
                <a:solidFill>
                  <a:srgbClr val="D4D4D4"/>
                </a:solidFill>
                <a:effectLst/>
                <a:latin typeface="Consolas" panose="020B0609020204030204" pitchFamily="49" charset="0"/>
              </a:rPr>
            </a:br>
            <a:r>
              <a:rPr lang="en-US" sz="4900" b="0" dirty="0">
                <a:solidFill>
                  <a:srgbClr val="6796E6"/>
                </a:solidFill>
                <a:effectLst/>
                <a:latin typeface="Consolas" panose="020B0609020204030204" pitchFamily="49" charset="0"/>
              </a:rPr>
              <a:t>1.</a:t>
            </a:r>
            <a:r>
              <a:rPr lang="en-US" sz="4900" b="0" dirty="0">
                <a:solidFill>
                  <a:srgbClr val="D4D4D4"/>
                </a:solidFill>
                <a:effectLst/>
                <a:latin typeface="Consolas" panose="020B0609020204030204" pitchFamily="49" charset="0"/>
              </a:rPr>
              <a:t> When selecting aircraft, prioritize models that have a proven track record of safety and a history of stable performance over time.</a:t>
            </a:r>
          </a:p>
          <a:p>
            <a:pPr>
              <a:lnSpc>
                <a:spcPct val="120000"/>
              </a:lnSpc>
            </a:pPr>
            <a:br>
              <a:rPr lang="en-US" sz="4900" b="0" dirty="0">
                <a:solidFill>
                  <a:srgbClr val="D4D4D4"/>
                </a:solidFill>
                <a:effectLst/>
                <a:latin typeface="Consolas" panose="020B0609020204030204" pitchFamily="49" charset="0"/>
              </a:rPr>
            </a:br>
            <a:r>
              <a:rPr lang="en-US" sz="4900" b="0" dirty="0">
                <a:solidFill>
                  <a:srgbClr val="6796E6"/>
                </a:solidFill>
                <a:effectLst/>
                <a:latin typeface="Consolas" panose="020B0609020204030204" pitchFamily="49" charset="0"/>
              </a:rPr>
              <a:t>2.</a:t>
            </a:r>
            <a:r>
              <a:rPr lang="en-US" sz="4900" b="0" dirty="0">
                <a:solidFill>
                  <a:srgbClr val="D4D4D4"/>
                </a:solidFill>
                <a:effectLst/>
                <a:latin typeface="Consolas" panose="020B0609020204030204" pitchFamily="49" charset="0"/>
              </a:rPr>
              <a:t> Given the reduction in accidents, I recommend that the company consider entering the aircraft business and take on the associated risks.</a:t>
            </a:r>
          </a:p>
          <a:p>
            <a:pPr>
              <a:lnSpc>
                <a:spcPct val="120000"/>
              </a:lnSpc>
            </a:pPr>
            <a:br>
              <a:rPr lang="en-US" sz="4900" b="0" dirty="0">
                <a:solidFill>
                  <a:srgbClr val="D4D4D4"/>
                </a:solidFill>
                <a:effectLst/>
                <a:latin typeface="Consolas" panose="020B0609020204030204" pitchFamily="49" charset="0"/>
              </a:rPr>
            </a:br>
            <a:r>
              <a:rPr lang="en-US" sz="4900" b="0" dirty="0">
                <a:solidFill>
                  <a:srgbClr val="6796E6"/>
                </a:solidFill>
                <a:effectLst/>
                <a:latin typeface="Consolas" panose="020B0609020204030204" pitchFamily="49" charset="0"/>
              </a:rPr>
              <a:t>3.</a:t>
            </a:r>
            <a:r>
              <a:rPr lang="en-US" sz="4900" b="0" dirty="0">
                <a:solidFill>
                  <a:srgbClr val="D4D4D4"/>
                </a:solidFill>
                <a:effectLst/>
                <a:latin typeface="Consolas" panose="020B0609020204030204" pitchFamily="49" charset="0"/>
              </a:rPr>
              <a:t> When deploying aircraft, ensure that regions with high accident rates are avoided. For higher-risk areas, implement monitoring systems or additional safety measures to mitigate potential risks.</a:t>
            </a:r>
          </a:p>
          <a:p>
            <a:endParaRPr lang="en-US" dirty="0"/>
          </a:p>
        </p:txBody>
      </p:sp>
    </p:spTree>
    <p:extLst>
      <p:ext uri="{BB962C8B-B14F-4D97-AF65-F5344CB8AC3E}">
        <p14:creationId xmlns:p14="http://schemas.microsoft.com/office/powerpoint/2010/main" val="5680933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3.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{F11C2F88-EBD6-42DC-8FB3-483247D0821A}tf11665031_win32</Template>
  <TotalTime>28</TotalTime>
  <Words>537</Words>
  <Application>Microsoft Office PowerPoint</Application>
  <PresentationFormat>Widescreen</PresentationFormat>
  <Paragraphs>26</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-apple-system</vt:lpstr>
      <vt:lpstr>Arial Nova</vt:lpstr>
      <vt:lpstr>Arial Nova Light</vt:lpstr>
      <vt:lpstr>Consolas</vt:lpstr>
      <vt:lpstr>Wingdings 2</vt:lpstr>
      <vt:lpstr>SlateVTI</vt:lpstr>
      <vt:lpstr>PHASE ONE PROJECT   AIRCRAFT ACCIDENT ANALYSIS </vt:lpstr>
      <vt:lpstr>Business Understanding/Overview </vt:lpstr>
      <vt:lpstr>Problem Statement </vt:lpstr>
      <vt:lpstr>Objective </vt:lpstr>
      <vt:lpstr>2. Analyze past data to identify accident trends over time and determine whether accident rates are improving or worsening </vt:lpstr>
      <vt:lpstr>2. Identify and compare accident rates versus aircraft model to find the ones with the lowest accident rate and the safest  </vt:lpstr>
      <vt:lpstr>3. Look at the location with most accidents to identify regions or routes with higher risk which will help in planning and strategic deployment of the aircraft. </vt:lpstr>
      <vt:lpstr>Conclusion and Recommendations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user</dc:creator>
  <cp:lastModifiedBy>user</cp:lastModifiedBy>
  <cp:revision>5</cp:revision>
  <dcterms:created xsi:type="dcterms:W3CDTF">2024-11-24T10:13:12Z</dcterms:created>
  <dcterms:modified xsi:type="dcterms:W3CDTF">2024-11-24T10:42:10Z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