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54"/>
    <p:sldId id="257" r:id="rId55"/>
    <p:sldId id="258" r:id="rId56"/>
    <p:sldId id="259" r:id="rId57"/>
    <p:sldId id="260" r:id="rId58"/>
    <p:sldId id="261" r:id="rId59"/>
    <p:sldId id="262" r:id="rId60"/>
    <p:sldId id="263" r:id="rId61"/>
    <p:sldId id="264" r:id="rId62"/>
    <p:sldId id="265" r:id="rId63"/>
    <p:sldId id="266" r:id="rId64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ileron Regular" charset="1" panose="00000500000000000000"/>
      <p:regular r:id="rId8"/>
    </p:embeddedFont>
    <p:embeddedFont>
      <p:font typeface="Aileron Regular Bold" charset="1" panose="00000800000000000000"/>
      <p:regular r:id="rId9"/>
    </p:embeddedFont>
    <p:embeddedFont>
      <p:font typeface="Aileron Regular Italics" charset="1" panose="00000500000000000000"/>
      <p:regular r:id="rId10"/>
    </p:embeddedFont>
    <p:embeddedFont>
      <p:font typeface="Aileron Regular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Aileron Heavy" charset="1" panose="00000A00000000000000"/>
      <p:regular r:id="rId16"/>
    </p:embeddedFont>
    <p:embeddedFont>
      <p:font typeface="Aileron Heavy Bold" charset="1" panose="00000A00000000000000"/>
      <p:regular r:id="rId17"/>
    </p:embeddedFont>
    <p:embeddedFont>
      <p:font typeface="Aileron Heavy Italics" charset="1" panose="00000A00000000000000"/>
      <p:regular r:id="rId18"/>
    </p:embeddedFont>
    <p:embeddedFont>
      <p:font typeface="Aileron Heavy Bold Italics" charset="1" panose="00000A00000000000000"/>
      <p:regular r:id="rId19"/>
    </p:embeddedFont>
    <p:embeddedFont>
      <p:font typeface="TT Commons Pro" charset="1" panose="020B0103030102020204"/>
      <p:regular r:id="rId20"/>
    </p:embeddedFont>
    <p:embeddedFont>
      <p:font typeface="TT Commons Pro Bold" charset="1" panose="020B0103030102020204"/>
      <p:regular r:id="rId21"/>
    </p:embeddedFont>
    <p:embeddedFont>
      <p:font typeface="TT Commons Pro Italics" charset="1" panose="020B0103030102020204"/>
      <p:regular r:id="rId22"/>
    </p:embeddedFont>
    <p:embeddedFont>
      <p:font typeface="TT Commons Pro Bold Italics" charset="1" panose="020B0103030102020204"/>
      <p:regular r:id="rId23"/>
    </p:embeddedFont>
    <p:embeddedFont>
      <p:font typeface="Canva Sans 2" charset="1" panose="020B0503030501040103"/>
      <p:regular r:id="rId24"/>
    </p:embeddedFont>
    <p:embeddedFont>
      <p:font typeface="Canva Sans 2 Bold" charset="1" panose="020B0803030501040103"/>
      <p:regular r:id="rId25"/>
    </p:embeddedFont>
    <p:embeddedFont>
      <p:font typeface="Canva Sans 2 Italics" charset="1" panose="020B0503030501040103"/>
      <p:regular r:id="rId26"/>
    </p:embeddedFont>
    <p:embeddedFont>
      <p:font typeface="Canva Sans 2 Bold Italics" charset="1" panose="020B0803030501040103"/>
      <p:regular r:id="rId27"/>
    </p:embeddedFont>
    <p:embeddedFont>
      <p:font typeface="IBM Plex Sans" charset="1" panose="020B0503050203000203"/>
      <p:regular r:id="rId28"/>
    </p:embeddedFont>
    <p:embeddedFont>
      <p:font typeface="IBM Plex Sans Bold" charset="1" panose="020B0803050203000203"/>
      <p:regular r:id="rId29"/>
    </p:embeddedFont>
    <p:embeddedFont>
      <p:font typeface="IBM Plex Sans Italics" charset="1" panose="020B0503050203000203"/>
      <p:regular r:id="rId30"/>
    </p:embeddedFont>
    <p:embeddedFont>
      <p:font typeface="IBM Plex Sans Bold Italics" charset="1" panose="020B0803050203000203"/>
      <p:regular r:id="rId31"/>
    </p:embeddedFont>
    <p:embeddedFont>
      <p:font typeface="IBM Plex Sans Thin" charset="1" panose="020B0203050203000203"/>
      <p:regular r:id="rId32"/>
    </p:embeddedFont>
    <p:embeddedFont>
      <p:font typeface="IBM Plex Sans Thin Italics" charset="1" panose="020B0203050203000203"/>
      <p:regular r:id="rId33"/>
    </p:embeddedFont>
    <p:embeddedFont>
      <p:font typeface="IBM Plex Sans Medium" charset="1" panose="020B0603050203000203"/>
      <p:regular r:id="rId34"/>
    </p:embeddedFont>
    <p:embeddedFont>
      <p:font typeface="IBM Plex Sans Medium Italics" charset="1" panose="020B0603050203000203"/>
      <p:regular r:id="rId35"/>
    </p:embeddedFont>
    <p:embeddedFont>
      <p:font typeface="Canva Sans 1" charset="1" panose="020B0503030501040103"/>
      <p:regular r:id="rId36"/>
    </p:embeddedFont>
    <p:embeddedFont>
      <p:font typeface="Canva Sans 1 Bold" charset="1" panose="020B0803030501040103"/>
      <p:regular r:id="rId37"/>
    </p:embeddedFont>
    <p:embeddedFont>
      <p:font typeface="Canva Sans 1 Italics" charset="1" panose="020B0503030501040103"/>
      <p:regular r:id="rId38"/>
    </p:embeddedFont>
    <p:embeddedFont>
      <p:font typeface="Canva Sans 1 Bold Italics" charset="1" panose="020B0803030501040103"/>
      <p:regular r:id="rId39"/>
    </p:embeddedFont>
    <p:embeddedFont>
      <p:font typeface="Canva Sans 1 Medium" charset="1" panose="020B0603030501040103"/>
      <p:regular r:id="rId40"/>
    </p:embeddedFont>
    <p:embeddedFont>
      <p:font typeface="Canva Sans 1 Medium Italics" charset="1" panose="020B0603030501040103"/>
      <p:regular r:id="rId41"/>
    </p:embeddedFont>
    <p:embeddedFont>
      <p:font typeface="Open Sauce" charset="1" panose="00000500000000000000"/>
      <p:regular r:id="rId42"/>
    </p:embeddedFont>
    <p:embeddedFont>
      <p:font typeface="Open Sauce Bold" charset="1" panose="00000800000000000000"/>
      <p:regular r:id="rId43"/>
    </p:embeddedFont>
    <p:embeddedFont>
      <p:font typeface="Open Sauce Italics" charset="1" panose="00000500000000000000"/>
      <p:regular r:id="rId44"/>
    </p:embeddedFont>
    <p:embeddedFont>
      <p:font typeface="Open Sauce Bold Italics" charset="1" panose="00000800000000000000"/>
      <p:regular r:id="rId45"/>
    </p:embeddedFont>
    <p:embeddedFont>
      <p:font typeface="Open Sauce Light" charset="1" panose="00000400000000000000"/>
      <p:regular r:id="rId46"/>
    </p:embeddedFont>
    <p:embeddedFont>
      <p:font typeface="Open Sauce Light Italics" charset="1" panose="00000400000000000000"/>
      <p:regular r:id="rId47"/>
    </p:embeddedFont>
    <p:embeddedFont>
      <p:font typeface="Open Sauce Medium" charset="1" panose="00000600000000000000"/>
      <p:regular r:id="rId48"/>
    </p:embeddedFont>
    <p:embeddedFont>
      <p:font typeface="Open Sauce Medium Italics" charset="1" panose="00000600000000000000"/>
      <p:regular r:id="rId49"/>
    </p:embeddedFont>
    <p:embeddedFont>
      <p:font typeface="Open Sauce Semi-Bold" charset="1" panose="00000700000000000000"/>
      <p:regular r:id="rId50"/>
    </p:embeddedFont>
    <p:embeddedFont>
      <p:font typeface="Open Sauce Semi-Bold Italics" charset="1" panose="00000700000000000000"/>
      <p:regular r:id="rId51"/>
    </p:embeddedFont>
    <p:embeddedFont>
      <p:font typeface="Open Sauce Heavy" charset="1" panose="00000A00000000000000"/>
      <p:regular r:id="rId52"/>
    </p:embeddedFont>
    <p:embeddedFont>
      <p:font typeface="Open Sauce Heavy Italics" charset="1" panose="00000A0000000000000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54" Target="slides/slide1.xml" Type="http://schemas.openxmlformats.org/officeDocument/2006/relationships/slide"/><Relationship Id="rId55" Target="slides/slide2.xml" Type="http://schemas.openxmlformats.org/officeDocument/2006/relationships/slide"/><Relationship Id="rId56" Target="slides/slide3.xml" Type="http://schemas.openxmlformats.org/officeDocument/2006/relationships/slide"/><Relationship Id="rId57" Target="slides/slide4.xml" Type="http://schemas.openxmlformats.org/officeDocument/2006/relationships/slide"/><Relationship Id="rId58" Target="slides/slide5.xml" Type="http://schemas.openxmlformats.org/officeDocument/2006/relationships/slide"/><Relationship Id="rId59" Target="slides/slide6.xml" Type="http://schemas.openxmlformats.org/officeDocument/2006/relationships/slide"/><Relationship Id="rId6" Target="fonts/font6.fntdata" Type="http://schemas.openxmlformats.org/officeDocument/2006/relationships/font"/><Relationship Id="rId60" Target="slides/slide7.xml" Type="http://schemas.openxmlformats.org/officeDocument/2006/relationships/slide"/><Relationship Id="rId61" Target="slides/slide8.xml" Type="http://schemas.openxmlformats.org/officeDocument/2006/relationships/slide"/><Relationship Id="rId62" Target="slides/slide9.xml" Type="http://schemas.openxmlformats.org/officeDocument/2006/relationships/slide"/><Relationship Id="rId63" Target="slides/slide10.xml" Type="http://schemas.openxmlformats.org/officeDocument/2006/relationships/slide"/><Relationship Id="rId64" Target="slides/slide1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230017">
            <a:off x="6019800" y="5462018"/>
            <a:ext cx="162306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 rot="-3000123">
            <a:off x="14532884" y="-4492802"/>
            <a:ext cx="7510232" cy="8229600"/>
          </a:xfrm>
          <a:prstGeom prst="rect">
            <a:avLst/>
          </a:prstGeom>
          <a:solidFill>
            <a:srgbClr val="E1EBFF"/>
          </a:solidFill>
        </p:spPr>
      </p:sp>
      <p:sp>
        <p:nvSpPr>
          <p:cNvPr name="AutoShape 4" id="4"/>
          <p:cNvSpPr/>
          <p:nvPr/>
        </p:nvSpPr>
        <p:spPr>
          <a:xfrm rot="-3000123">
            <a:off x="-2021520" y="5630280"/>
            <a:ext cx="7510232" cy="11263526"/>
          </a:xfrm>
          <a:prstGeom prst="rect">
            <a:avLst/>
          </a:prstGeom>
          <a:solidFill>
            <a:srgbClr val="0453F1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269807" y="297189"/>
            <a:ext cx="6073881" cy="731511"/>
            <a:chOff x="0" y="0"/>
            <a:chExt cx="8098507" cy="975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31121" cy="975348"/>
            </a:xfrm>
            <a:custGeom>
              <a:avLst/>
              <a:gdLst/>
              <a:ahLst/>
              <a:cxnLst/>
              <a:rect r="r" b="b" t="t" l="l"/>
              <a:pathLst>
                <a:path h="975348" w="1331121">
                  <a:moveTo>
                    <a:pt x="0" y="0"/>
                  </a:moveTo>
                  <a:lnTo>
                    <a:pt x="1331121" y="0"/>
                  </a:lnTo>
                  <a:lnTo>
                    <a:pt x="1331121" y="975348"/>
                  </a:lnTo>
                  <a:lnTo>
                    <a:pt x="0" y="975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755141" y="103522"/>
              <a:ext cx="6343366" cy="665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41"/>
                </a:lnSpc>
                <a:spcBef>
                  <a:spcPct val="0"/>
                </a:spcBef>
              </a:pPr>
              <a:r>
                <a:rPr lang="en-US" sz="3029">
                  <a:solidFill>
                    <a:srgbClr val="FFFFFF"/>
                  </a:solidFill>
                  <a:latin typeface="TT Commons Pro Bold"/>
                </a:rPr>
                <a:t>Team:Time Limit Exceeded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11488" y="2201343"/>
            <a:ext cx="3365040" cy="3365040"/>
          </a:xfrm>
          <a:custGeom>
            <a:avLst/>
            <a:gdLst/>
            <a:ahLst/>
            <a:cxnLst/>
            <a:rect r="r" b="b" t="t" l="l"/>
            <a:pathLst>
              <a:path h="3365040" w="3365040">
                <a:moveTo>
                  <a:pt x="0" y="0"/>
                </a:moveTo>
                <a:lnTo>
                  <a:pt x="3365040" y="0"/>
                </a:lnTo>
                <a:lnTo>
                  <a:pt x="3365040" y="3365039"/>
                </a:lnTo>
                <a:lnTo>
                  <a:pt x="0" y="3365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98651" y="3094038"/>
            <a:ext cx="12123496" cy="2184769"/>
            <a:chOff x="0" y="0"/>
            <a:chExt cx="16164661" cy="291302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183410"/>
              <a:ext cx="16164661" cy="729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TT Commons Pro"/>
                </a:rPr>
                <a:t>Edelweiss Hackathon Presentation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16164661" cy="1749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320"/>
                </a:lnSpc>
              </a:pPr>
              <a:r>
                <a:rPr lang="en-US" sz="8600" spc="-172">
                  <a:solidFill>
                    <a:srgbClr val="FFFFFF"/>
                  </a:solidFill>
                  <a:latin typeface="Open Sauce Light"/>
                </a:rPr>
                <a:t>Stock Option Chain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8598197"/>
            <a:ext cx="3823638" cy="937538"/>
            <a:chOff x="0" y="0"/>
            <a:chExt cx="5098185" cy="125005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5098185" cy="578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80"/>
                </a:lnSpc>
                <a:spcBef>
                  <a:spcPct val="0"/>
                </a:spcBef>
              </a:pPr>
              <a:r>
                <a:rPr lang="en-US" sz="2753">
                  <a:solidFill>
                    <a:srgbClr val="FFFFFF"/>
                  </a:solidFill>
                  <a:latin typeface="TT Commons Pro Bold"/>
                </a:rPr>
                <a:t>Presented To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46989"/>
              <a:ext cx="5098185" cy="6030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43"/>
                </a:lnSpc>
              </a:pPr>
              <a:r>
                <a:rPr lang="en-US" sz="2628">
                  <a:solidFill>
                    <a:srgbClr val="FFFFFF"/>
                  </a:solidFill>
                  <a:latin typeface="TT Commons Pro Bold"/>
                </a:rPr>
                <a:t>Edelweiss Team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960397" y="8598197"/>
            <a:ext cx="3739780" cy="937538"/>
            <a:chOff x="0" y="0"/>
            <a:chExt cx="4986374" cy="125005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4986374" cy="578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80"/>
                </a:lnSpc>
                <a:spcBef>
                  <a:spcPct val="0"/>
                </a:spcBef>
              </a:pPr>
              <a:r>
                <a:rPr lang="en-US" sz="2753">
                  <a:solidFill>
                    <a:srgbClr val="000000"/>
                  </a:solidFill>
                  <a:latin typeface="TT Commons Pro Bold"/>
                </a:rPr>
                <a:t>Presented By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46989"/>
              <a:ext cx="4986374" cy="6030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943"/>
                </a:lnSpc>
              </a:pPr>
              <a:r>
                <a:rPr lang="en-US" sz="2628">
                  <a:solidFill>
                    <a:srgbClr val="000000"/>
                  </a:solidFill>
                  <a:latin typeface="TT Commons Pro Bold"/>
                </a:rPr>
                <a:t>Time Limit Exceeded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23312">
            <a:off x="-2160599" y="-2990275"/>
            <a:ext cx="9132011" cy="16841771"/>
            <a:chOff x="0" y="0"/>
            <a:chExt cx="3089100" cy="5697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9100" cy="5697093"/>
            </a:xfrm>
            <a:custGeom>
              <a:avLst/>
              <a:gdLst/>
              <a:ahLst/>
              <a:cxnLst/>
              <a:rect r="r" b="b" t="t" l="l"/>
              <a:pathLst>
                <a:path h="5697093" w="3089100">
                  <a:moveTo>
                    <a:pt x="0" y="0"/>
                  </a:moveTo>
                  <a:lnTo>
                    <a:pt x="3089100" y="0"/>
                  </a:lnTo>
                  <a:lnTo>
                    <a:pt x="3089100" y="5697093"/>
                  </a:lnTo>
                  <a:lnTo>
                    <a:pt x="0" y="5697093"/>
                  </a:lnTo>
                  <a:close/>
                </a:path>
              </a:pathLst>
            </a:custGeom>
            <a:solidFill>
              <a:srgbClr val="E1EBFF"/>
            </a:solidFill>
          </p:spPr>
        </p:sp>
      </p:grpSp>
      <p:sp>
        <p:nvSpPr>
          <p:cNvPr name="AutoShape 4" id="4"/>
          <p:cNvSpPr/>
          <p:nvPr/>
        </p:nvSpPr>
        <p:spPr>
          <a:xfrm rot="-3710222">
            <a:off x="621054" y="3803532"/>
            <a:ext cx="5405663" cy="16125027"/>
          </a:xfrm>
          <a:prstGeom prst="rect">
            <a:avLst/>
          </a:prstGeom>
          <a:solidFill>
            <a:srgbClr val="0453F1"/>
          </a:solid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114550" y="2060789"/>
          <a:ext cx="7975963" cy="6854081"/>
        </p:xfrm>
        <a:graphic>
          <a:graphicData uri="http://schemas.openxmlformats.org/drawingml/2006/table">
            <a:tbl>
              <a:tblPr/>
              <a:tblGrid>
                <a:gridCol w="3987982"/>
                <a:gridCol w="3987982"/>
              </a:tblGrid>
              <a:tr h="26088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FrontEnd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HTML</a:t>
                      </a:r>
                      <a:endParaRPr lang="en-US" sz="1100"/>
                    </a:p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CSS</a:t>
                      </a:r>
                    </a:p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ReactJS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49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BackEnd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NodeJS</a:t>
                      </a:r>
                      <a:endParaRPr lang="en-US" sz="1100"/>
                    </a:p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ExpressJS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Database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T Commons Pro Bold"/>
                        </a:rPr>
                        <a:t>Server Local Storage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9F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AB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10534337" y="2060789"/>
            <a:ext cx="2187670" cy="2236383"/>
          </a:xfrm>
          <a:custGeom>
            <a:avLst/>
            <a:gdLst/>
            <a:ahLst/>
            <a:cxnLst/>
            <a:rect r="r" b="b" t="t" l="l"/>
            <a:pathLst>
              <a:path h="2236383" w="2187670">
                <a:moveTo>
                  <a:pt x="0" y="0"/>
                </a:moveTo>
                <a:lnTo>
                  <a:pt x="2187669" y="0"/>
                </a:lnTo>
                <a:lnTo>
                  <a:pt x="2187669" y="2236383"/>
                </a:lnTo>
                <a:lnTo>
                  <a:pt x="0" y="2236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89830" y="2060789"/>
            <a:ext cx="2064801" cy="2064801"/>
          </a:xfrm>
          <a:custGeom>
            <a:avLst/>
            <a:gdLst/>
            <a:ahLst/>
            <a:cxnLst/>
            <a:rect r="r" b="b" t="t" l="l"/>
            <a:pathLst>
              <a:path h="2064801" w="2064801">
                <a:moveTo>
                  <a:pt x="0" y="0"/>
                </a:moveTo>
                <a:lnTo>
                  <a:pt x="2064801" y="0"/>
                </a:lnTo>
                <a:lnTo>
                  <a:pt x="2064801" y="2064802"/>
                </a:lnTo>
                <a:lnTo>
                  <a:pt x="0" y="20648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7034" y="7056218"/>
            <a:ext cx="1985593" cy="1985593"/>
          </a:xfrm>
          <a:custGeom>
            <a:avLst/>
            <a:gdLst/>
            <a:ahLst/>
            <a:cxnLst/>
            <a:rect r="r" b="b" t="t" l="l"/>
            <a:pathLst>
              <a:path h="1985593" w="1985593">
                <a:moveTo>
                  <a:pt x="0" y="0"/>
                </a:moveTo>
                <a:lnTo>
                  <a:pt x="1985592" y="0"/>
                </a:lnTo>
                <a:lnTo>
                  <a:pt x="1985592" y="1985592"/>
                </a:lnTo>
                <a:lnTo>
                  <a:pt x="0" y="1985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20968" y="7056218"/>
            <a:ext cx="1985593" cy="1985593"/>
          </a:xfrm>
          <a:custGeom>
            <a:avLst/>
            <a:gdLst/>
            <a:ahLst/>
            <a:cxnLst/>
            <a:rect r="r" b="b" t="t" l="l"/>
            <a:pathLst>
              <a:path h="1985593" w="1985593">
                <a:moveTo>
                  <a:pt x="0" y="0"/>
                </a:moveTo>
                <a:lnTo>
                  <a:pt x="1985592" y="0"/>
                </a:lnTo>
                <a:lnTo>
                  <a:pt x="1985592" y="1985592"/>
                </a:lnTo>
                <a:lnTo>
                  <a:pt x="0" y="1985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03094" y="7056218"/>
            <a:ext cx="1985593" cy="1985593"/>
          </a:xfrm>
          <a:custGeom>
            <a:avLst/>
            <a:gdLst/>
            <a:ahLst/>
            <a:cxnLst/>
            <a:rect r="r" b="b" t="t" l="l"/>
            <a:pathLst>
              <a:path h="1985593" w="1985593">
                <a:moveTo>
                  <a:pt x="0" y="0"/>
                </a:moveTo>
                <a:lnTo>
                  <a:pt x="1985593" y="0"/>
                </a:lnTo>
                <a:lnTo>
                  <a:pt x="1985593" y="1985592"/>
                </a:lnTo>
                <a:lnTo>
                  <a:pt x="0" y="1985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71535" y="1971264"/>
            <a:ext cx="1987765" cy="2144802"/>
          </a:xfrm>
          <a:custGeom>
            <a:avLst/>
            <a:gdLst/>
            <a:ahLst/>
            <a:cxnLst/>
            <a:rect r="r" b="b" t="t" l="l"/>
            <a:pathLst>
              <a:path h="2144802" w="1987765">
                <a:moveTo>
                  <a:pt x="0" y="0"/>
                </a:moveTo>
                <a:lnTo>
                  <a:pt x="1987765" y="0"/>
                </a:lnTo>
                <a:lnTo>
                  <a:pt x="1987765" y="2144802"/>
                </a:lnTo>
                <a:lnTo>
                  <a:pt x="0" y="21448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161463" y="4842282"/>
            <a:ext cx="1671142" cy="1671142"/>
          </a:xfrm>
          <a:custGeom>
            <a:avLst/>
            <a:gdLst/>
            <a:ahLst/>
            <a:cxnLst/>
            <a:rect r="r" b="b" t="t" l="l"/>
            <a:pathLst>
              <a:path h="1671142" w="1671142">
                <a:moveTo>
                  <a:pt x="0" y="0"/>
                </a:moveTo>
                <a:lnTo>
                  <a:pt x="1671142" y="0"/>
                </a:lnTo>
                <a:lnTo>
                  <a:pt x="1671142" y="1671141"/>
                </a:lnTo>
                <a:lnTo>
                  <a:pt x="0" y="16711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197214" y="4547137"/>
            <a:ext cx="4062086" cy="2261430"/>
          </a:xfrm>
          <a:custGeom>
            <a:avLst/>
            <a:gdLst/>
            <a:ahLst/>
            <a:cxnLst/>
            <a:rect r="r" b="b" t="t" l="l"/>
            <a:pathLst>
              <a:path h="2261430" w="4062086">
                <a:moveTo>
                  <a:pt x="0" y="0"/>
                </a:moveTo>
                <a:lnTo>
                  <a:pt x="4062086" y="0"/>
                </a:lnTo>
                <a:lnTo>
                  <a:pt x="4062086" y="2261431"/>
                </a:lnTo>
                <a:lnTo>
                  <a:pt x="0" y="22614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50865" y="374981"/>
            <a:ext cx="650501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0453F1"/>
                </a:solidFill>
                <a:latin typeface="IBM Plex Sans"/>
              </a:rPr>
              <a:t>Resource Page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45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418877">
            <a:off x="314073" y="3253015"/>
            <a:ext cx="6699900" cy="16125027"/>
          </a:xfrm>
          <a:prstGeom prst="rect">
            <a:avLst/>
          </a:prstGeom>
          <a:solidFill>
            <a:srgbClr val="004A98"/>
          </a:solidFill>
        </p:spPr>
      </p:sp>
      <p:sp>
        <p:nvSpPr>
          <p:cNvPr name="AutoShape 3" id="3"/>
          <p:cNvSpPr/>
          <p:nvPr/>
        </p:nvSpPr>
        <p:spPr>
          <a:xfrm rot="-2287810">
            <a:off x="6872726" y="4177689"/>
            <a:ext cx="18999489" cy="831376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7999551" cy="3068522"/>
            <a:chOff x="0" y="0"/>
            <a:chExt cx="10666068" cy="409136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0666068" cy="1983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1779"/>
                </a:lnSpc>
                <a:spcBef>
                  <a:spcPct val="0"/>
                </a:spcBef>
              </a:pPr>
              <a:r>
                <a:rPr lang="en-US" sz="9816">
                  <a:solidFill>
                    <a:srgbClr val="FFFFFF"/>
                  </a:solidFill>
                  <a:latin typeface="IBM Plex Sans"/>
                </a:rPr>
                <a:t>Thank you!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428910"/>
              <a:ext cx="10666068" cy="1662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75"/>
                </a:lnSpc>
              </a:pPr>
              <a:r>
                <a:rPr lang="en-US" sz="3904">
                  <a:solidFill>
                    <a:srgbClr val="FFFFFF"/>
                  </a:solidFill>
                  <a:latin typeface="IBM Plex Sans"/>
                </a:rPr>
                <a:t>For your precious time &amp; consideration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10285983" y="-19050"/>
            <a:ext cx="8011542" cy="5411512"/>
            <a:chOff x="0" y="0"/>
            <a:chExt cx="8977243" cy="60638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77244" cy="6063809"/>
            </a:xfrm>
            <a:custGeom>
              <a:avLst/>
              <a:gdLst/>
              <a:ahLst/>
              <a:cxnLst/>
              <a:rect r="r" b="b" t="t" l="l"/>
              <a:pathLst>
                <a:path h="6063809" w="8977244">
                  <a:moveTo>
                    <a:pt x="8977244" y="6063809"/>
                  </a:moveTo>
                  <a:lnTo>
                    <a:pt x="0" y="6063809"/>
                  </a:lnTo>
                  <a:lnTo>
                    <a:pt x="0" y="0"/>
                  </a:lnTo>
                  <a:lnTo>
                    <a:pt x="8977244" y="60638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777937"/>
          <a:ext cx="16258210" cy="5305425"/>
        </p:xfrm>
        <a:graphic>
          <a:graphicData uri="http://schemas.openxmlformats.org/drawingml/2006/table">
            <a:tbl>
              <a:tblPr/>
              <a:tblGrid>
                <a:gridCol w="5419403"/>
                <a:gridCol w="4612558"/>
                <a:gridCol w="6226249"/>
              </a:tblGrid>
              <a:tr h="10610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FFFFFF"/>
                          </a:solidFill>
                          <a:latin typeface="IBM Plex Sans Bold"/>
                        </a:rPr>
                        <a:t>Student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5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FFFFFF"/>
                          </a:solidFill>
                          <a:latin typeface="IBM Plex Sans Bold"/>
                        </a:rPr>
                        <a:t>Student Roll 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5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FFFFFF"/>
                          </a:solidFill>
                          <a:latin typeface="IBM Plex Sans Bold"/>
                        </a:rPr>
                        <a:t>Student Email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53F1"/>
                    </a:solidFill>
                  </a:tcPr>
                </a:tc>
              </a:tr>
              <a:tr h="10610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Krish Panchal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16010121806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krish27@somaiya.edu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0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Aryan Parekh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16010121807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aryan.parekh@somaiya.edu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0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Manav Rupani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16010121813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manav.rupani@somaiya.edu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0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Bhavya Sura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16010121818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453F1"/>
                          </a:solidFill>
                          <a:latin typeface="IBM Plex Sans"/>
                        </a:rPr>
                        <a:t>bhavya.sura@somaiya.edu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45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01090" y="564166"/>
            <a:ext cx="16258210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60"/>
              </a:lnSpc>
            </a:pPr>
            <a:r>
              <a:rPr lang="en-US" sz="8800">
                <a:solidFill>
                  <a:srgbClr val="0453F1"/>
                </a:solidFill>
                <a:latin typeface="IBM Plex Sans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086283"/>
            <a:ext cx="3525022" cy="2030323"/>
            <a:chOff x="0" y="0"/>
            <a:chExt cx="928401" cy="5347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4FCD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Heavy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3909698" y="8499438"/>
            <a:ext cx="644024" cy="617168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B4">
                <a:alpha val="4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3909698" y="6469115"/>
            <a:ext cx="3525022" cy="2030323"/>
            <a:chOff x="0" y="0"/>
            <a:chExt cx="928401" cy="5347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18B6B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Heavy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842430" y="5851947"/>
            <a:ext cx="3525022" cy="2030323"/>
            <a:chOff x="0" y="0"/>
            <a:chExt cx="928401" cy="5347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Heavy"/>
                </a:rPr>
                <a:t>3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49295" y="5240138"/>
            <a:ext cx="3525022" cy="2030323"/>
            <a:chOff x="0" y="0"/>
            <a:chExt cx="928401" cy="5347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Heavy"/>
                </a:rPr>
                <a:t>4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-10800000">
            <a:off x="9739770" y="7265102"/>
            <a:ext cx="618157" cy="617168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>
                <a:alpha val="4980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6826088" y="7882270"/>
            <a:ext cx="618157" cy="617168"/>
            <a:chOff x="0" y="0"/>
            <a:chExt cx="6350000" cy="63398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>
                <a:alpha val="4980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2650434" y="3574512"/>
            <a:ext cx="4525941" cy="4020616"/>
            <a:chOff x="0" y="0"/>
            <a:chExt cx="977479" cy="86834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7479" cy="868343"/>
            </a:xfrm>
            <a:custGeom>
              <a:avLst/>
              <a:gdLst/>
              <a:ahLst/>
              <a:cxnLst/>
              <a:rect r="r" b="b" t="t" l="l"/>
              <a:pathLst>
                <a:path h="868343" w="977479">
                  <a:moveTo>
                    <a:pt x="977479" y="434171"/>
                  </a:moveTo>
                  <a:lnTo>
                    <a:pt x="571079" y="0"/>
                  </a:lnTo>
                  <a:lnTo>
                    <a:pt x="571079" y="203200"/>
                  </a:lnTo>
                  <a:lnTo>
                    <a:pt x="0" y="203200"/>
                  </a:lnTo>
                  <a:lnTo>
                    <a:pt x="0" y="665143"/>
                  </a:lnTo>
                  <a:lnTo>
                    <a:pt x="571079" y="665143"/>
                  </a:lnTo>
                  <a:lnTo>
                    <a:pt x="571079" y="868343"/>
                  </a:lnTo>
                  <a:lnTo>
                    <a:pt x="977479" y="43417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27000"/>
              <a:ext cx="71120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spc="199">
                  <a:solidFill>
                    <a:srgbClr val="FFFFFF"/>
                  </a:solidFill>
                  <a:latin typeface="Aileron Heavy"/>
                </a:rPr>
                <a:t>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-10800000">
            <a:off x="12640909" y="6647934"/>
            <a:ext cx="618157" cy="617168"/>
            <a:chOff x="0" y="0"/>
            <a:chExt cx="6350000" cy="63398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>
                <a:alpha val="49804"/>
              </a:srgbClr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536408" y="5573357"/>
            <a:ext cx="188775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 Regular"/>
              </a:rPr>
              <a:t>Problem Statement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53722" y="4883568"/>
            <a:ext cx="188775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 Regular"/>
              </a:rPr>
              <a:t>Problem Solution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460587" y="4791828"/>
            <a:ext cx="188775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 Regular"/>
              </a:rPr>
              <a:t>Flow Chart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310774" y="3187640"/>
            <a:ext cx="1887754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 Regular"/>
              </a:rPr>
              <a:t>Unique Selling Points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12214" y="3043615"/>
            <a:ext cx="188775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 Regular"/>
              </a:rPr>
              <a:t>Why Select Us!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3550138" y="636952"/>
            <a:ext cx="11187724" cy="1223094"/>
            <a:chOff x="0" y="0"/>
            <a:chExt cx="14916965" cy="1630792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1052095"/>
              <a:ext cx="1491696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-47625"/>
              <a:ext cx="14916965" cy="10123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287"/>
                </a:lnSpc>
              </a:pPr>
              <a:r>
                <a:rPr lang="en-US" sz="4799" spc="143">
                  <a:solidFill>
                    <a:srgbClr val="0453F1"/>
                  </a:solidFill>
                  <a:latin typeface="Aileron Heavy"/>
                </a:rPr>
                <a:t>AGENDA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23312">
            <a:off x="-2189174" y="-2990275"/>
            <a:ext cx="9132011" cy="16841771"/>
            <a:chOff x="0" y="0"/>
            <a:chExt cx="3089100" cy="5697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9100" cy="5697093"/>
            </a:xfrm>
            <a:custGeom>
              <a:avLst/>
              <a:gdLst/>
              <a:ahLst/>
              <a:cxnLst/>
              <a:rect r="r" b="b" t="t" l="l"/>
              <a:pathLst>
                <a:path h="5697093" w="3089100">
                  <a:moveTo>
                    <a:pt x="0" y="0"/>
                  </a:moveTo>
                  <a:lnTo>
                    <a:pt x="3089100" y="0"/>
                  </a:lnTo>
                  <a:lnTo>
                    <a:pt x="3089100" y="5697093"/>
                  </a:lnTo>
                  <a:lnTo>
                    <a:pt x="0" y="5697093"/>
                  </a:lnTo>
                  <a:close/>
                </a:path>
              </a:pathLst>
            </a:custGeom>
            <a:solidFill>
              <a:srgbClr val="E1EB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38106" y="519112"/>
            <a:ext cx="7549162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40"/>
              </a:lnSpc>
              <a:spcBef>
                <a:spcPct val="0"/>
              </a:spcBef>
            </a:pPr>
            <a:r>
              <a:rPr lang="en-US" sz="6700">
                <a:solidFill>
                  <a:srgbClr val="0453F1"/>
                </a:solidFill>
                <a:latin typeface="IBM Plex Sans"/>
              </a:rPr>
              <a:t>Problem Statement</a:t>
            </a:r>
          </a:p>
        </p:txBody>
      </p:sp>
      <p:sp>
        <p:nvSpPr>
          <p:cNvPr name="AutoShape 5" id="5"/>
          <p:cNvSpPr/>
          <p:nvPr/>
        </p:nvSpPr>
        <p:spPr>
          <a:xfrm rot="-3710222">
            <a:off x="621054" y="3269179"/>
            <a:ext cx="5405663" cy="16125027"/>
          </a:xfrm>
          <a:prstGeom prst="rect">
            <a:avLst/>
          </a:prstGeom>
          <a:solidFill>
            <a:srgbClr val="0453F1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361422" y="1691413"/>
            <a:ext cx="7441378" cy="728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Create a realtime Option Chain Webpage for provided stocks and simulate realtime price updates</a:t>
            </a:r>
          </a:p>
          <a:p>
            <a:pPr>
              <a:lnSpc>
                <a:spcPts val="4480"/>
              </a:lnSpc>
            </a:pPr>
          </a:p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Also calculate IV(Implied Volatility) for every Option Trade and corresponding Time to Maturity as well</a:t>
            </a:r>
          </a:p>
          <a:p>
            <a:pPr>
              <a:lnSpc>
                <a:spcPts val="4480"/>
              </a:lnSpc>
            </a:pPr>
          </a:p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Process the data received in realtime which is provided using TCP/IP Protocol via execution of JAR file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23312">
            <a:off x="-2189174" y="-2990275"/>
            <a:ext cx="9132011" cy="16841771"/>
            <a:chOff x="0" y="0"/>
            <a:chExt cx="3089100" cy="5697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9100" cy="5697093"/>
            </a:xfrm>
            <a:custGeom>
              <a:avLst/>
              <a:gdLst/>
              <a:ahLst/>
              <a:cxnLst/>
              <a:rect r="r" b="b" t="t" l="l"/>
              <a:pathLst>
                <a:path h="5697093" w="3089100">
                  <a:moveTo>
                    <a:pt x="0" y="0"/>
                  </a:moveTo>
                  <a:lnTo>
                    <a:pt x="3089100" y="0"/>
                  </a:lnTo>
                  <a:lnTo>
                    <a:pt x="3089100" y="5697093"/>
                  </a:lnTo>
                  <a:lnTo>
                    <a:pt x="0" y="5697093"/>
                  </a:lnTo>
                  <a:close/>
                </a:path>
              </a:pathLst>
            </a:custGeom>
            <a:solidFill>
              <a:srgbClr val="E1EB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38106" y="519112"/>
            <a:ext cx="7549162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40"/>
              </a:lnSpc>
              <a:spcBef>
                <a:spcPct val="0"/>
              </a:spcBef>
            </a:pPr>
            <a:r>
              <a:rPr lang="en-US" sz="6700">
                <a:solidFill>
                  <a:srgbClr val="0453F1"/>
                </a:solidFill>
                <a:latin typeface="IBM Plex Sans"/>
              </a:rPr>
              <a:t>Proposed Solution</a:t>
            </a:r>
          </a:p>
        </p:txBody>
      </p:sp>
      <p:sp>
        <p:nvSpPr>
          <p:cNvPr name="AutoShape 5" id="5"/>
          <p:cNvSpPr/>
          <p:nvPr/>
        </p:nvSpPr>
        <p:spPr>
          <a:xfrm rot="-3710222">
            <a:off x="621054" y="3269179"/>
            <a:ext cx="5405663" cy="16125027"/>
          </a:xfrm>
          <a:prstGeom prst="rect">
            <a:avLst/>
          </a:prstGeom>
          <a:solidFill>
            <a:srgbClr val="0453F1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408828" y="1199289"/>
            <a:ext cx="8128763" cy="8405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Our MoneyFlow webpage is a realtime and responsive webpage that displays the Options prices of CALL and PUT for several Strike Prices.</a:t>
            </a:r>
          </a:p>
          <a:p>
            <a:pPr>
              <a:lnSpc>
                <a:spcPts val="4480"/>
              </a:lnSpc>
            </a:pPr>
          </a:p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 Calculation of IV and Expiration time for different Strike Prices.</a:t>
            </a:r>
          </a:p>
          <a:p>
            <a:pPr>
              <a:lnSpc>
                <a:spcPts val="4480"/>
              </a:lnSpc>
            </a:pPr>
          </a:p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The data received after execution of JAR file is received via socket programming.</a:t>
            </a:r>
          </a:p>
          <a:p>
            <a:pPr>
              <a:lnSpc>
                <a:spcPts val="4480"/>
              </a:lnSpc>
            </a:pPr>
          </a:p>
          <a:p>
            <a:pPr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1"/>
              </a:rPr>
              <a:t>The data is processed upon further by the backend and then relayed to the frontend over realtime.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198159">
            <a:off x="8934565" y="-4562594"/>
            <a:ext cx="11461222" cy="16841771"/>
            <a:chOff x="0" y="0"/>
            <a:chExt cx="3877006" cy="5697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7006" cy="5697093"/>
            </a:xfrm>
            <a:custGeom>
              <a:avLst/>
              <a:gdLst/>
              <a:ahLst/>
              <a:cxnLst/>
              <a:rect r="r" b="b" t="t" l="l"/>
              <a:pathLst>
                <a:path h="5697093" w="3877006">
                  <a:moveTo>
                    <a:pt x="0" y="0"/>
                  </a:moveTo>
                  <a:lnTo>
                    <a:pt x="3877006" y="0"/>
                  </a:lnTo>
                  <a:lnTo>
                    <a:pt x="3877006" y="5697093"/>
                  </a:lnTo>
                  <a:lnTo>
                    <a:pt x="0" y="5697093"/>
                  </a:lnTo>
                  <a:close/>
                </a:path>
              </a:pathLst>
            </a:custGeom>
            <a:solidFill>
              <a:srgbClr val="E1EB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293326" y="284606"/>
            <a:ext cx="6743700" cy="2019966"/>
            <a:chOff x="0" y="0"/>
            <a:chExt cx="8991600" cy="269328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8991600" cy="1768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560"/>
                </a:lnSpc>
                <a:spcBef>
                  <a:spcPct val="0"/>
                </a:spcBef>
              </a:pPr>
              <a:r>
                <a:rPr lang="en-US" sz="8800">
                  <a:solidFill>
                    <a:srgbClr val="0453F1"/>
                  </a:solidFill>
                  <a:latin typeface="IBM Plex Sans"/>
                </a:rPr>
                <a:t>Flow Chart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48763"/>
              <a:ext cx="8991600" cy="64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2011626" y="693061"/>
            <a:ext cx="13304953" cy="9593939"/>
          </a:xfrm>
          <a:custGeom>
            <a:avLst/>
            <a:gdLst/>
            <a:ahLst/>
            <a:cxnLst/>
            <a:rect r="r" b="b" t="t" l="l"/>
            <a:pathLst>
              <a:path h="9593939" w="13304953">
                <a:moveTo>
                  <a:pt x="0" y="0"/>
                </a:moveTo>
                <a:lnTo>
                  <a:pt x="13304952" y="0"/>
                </a:lnTo>
                <a:lnTo>
                  <a:pt x="13304952" y="9593939"/>
                </a:lnTo>
                <a:lnTo>
                  <a:pt x="0" y="9593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81" r="0" b="-3581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095" y="2292554"/>
            <a:ext cx="14703238" cy="7514651"/>
          </a:xfrm>
          <a:custGeom>
            <a:avLst/>
            <a:gdLst/>
            <a:ahLst/>
            <a:cxnLst/>
            <a:rect r="r" b="b" t="t" l="l"/>
            <a:pathLst>
              <a:path h="7514651" w="14703238">
                <a:moveTo>
                  <a:pt x="0" y="0"/>
                </a:moveTo>
                <a:lnTo>
                  <a:pt x="14703238" y="0"/>
                </a:lnTo>
                <a:lnTo>
                  <a:pt x="14703238" y="7514652"/>
                </a:lnTo>
                <a:lnTo>
                  <a:pt x="0" y="7514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" r="0" b="-92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1855" y="222429"/>
            <a:ext cx="6194305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4"/>
              </a:lnSpc>
            </a:pPr>
            <a:r>
              <a:rPr lang="en-US" sz="5499" spc="659">
                <a:solidFill>
                  <a:srgbClr val="0052CC"/>
                </a:solidFill>
                <a:latin typeface="Montserrat Classic"/>
              </a:rPr>
              <a:t>SCREENSHOT OF WEB PAGE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95327" y="4250970"/>
            <a:ext cx="6665924" cy="1757380"/>
            <a:chOff x="0" y="0"/>
            <a:chExt cx="8887898" cy="23431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87898" cy="2343173"/>
            </a:xfrm>
            <a:custGeom>
              <a:avLst/>
              <a:gdLst/>
              <a:ahLst/>
              <a:cxnLst/>
              <a:rect r="r" b="b" t="t" l="l"/>
              <a:pathLst>
                <a:path h="2343173" w="8887898">
                  <a:moveTo>
                    <a:pt x="0" y="0"/>
                  </a:moveTo>
                  <a:lnTo>
                    <a:pt x="8887898" y="0"/>
                  </a:lnTo>
                  <a:lnTo>
                    <a:pt x="8887898" y="2343173"/>
                  </a:lnTo>
                  <a:lnTo>
                    <a:pt x="0" y="2343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09146" y="294497"/>
              <a:ext cx="1756374" cy="1754179"/>
            </a:xfrm>
            <a:custGeom>
              <a:avLst/>
              <a:gdLst/>
              <a:ahLst/>
              <a:cxnLst/>
              <a:rect r="r" b="b" t="t" l="l"/>
              <a:pathLst>
                <a:path h="1754179" w="1756374">
                  <a:moveTo>
                    <a:pt x="0" y="0"/>
                  </a:moveTo>
                  <a:lnTo>
                    <a:pt x="1756374" y="0"/>
                  </a:lnTo>
                  <a:lnTo>
                    <a:pt x="1756374" y="1754179"/>
                  </a:lnTo>
                  <a:lnTo>
                    <a:pt x="0" y="17541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674082" y="619190"/>
              <a:ext cx="4536794" cy="5786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95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674082" y="1406782"/>
              <a:ext cx="5155355" cy="32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144000" y="2186837"/>
            <a:ext cx="6686412" cy="1762781"/>
            <a:chOff x="0" y="0"/>
            <a:chExt cx="8915216" cy="23503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15216" cy="2350375"/>
            </a:xfrm>
            <a:custGeom>
              <a:avLst/>
              <a:gdLst/>
              <a:ahLst/>
              <a:cxnLst/>
              <a:rect r="r" b="b" t="t" l="l"/>
              <a:pathLst>
                <a:path h="2350375" w="8915216">
                  <a:moveTo>
                    <a:pt x="0" y="0"/>
                  </a:moveTo>
                  <a:lnTo>
                    <a:pt x="8915216" y="0"/>
                  </a:lnTo>
                  <a:lnTo>
                    <a:pt x="8915216" y="2350375"/>
                  </a:lnTo>
                  <a:lnTo>
                    <a:pt x="0" y="2350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0096" y="295402"/>
              <a:ext cx="1761772" cy="1759570"/>
            </a:xfrm>
            <a:custGeom>
              <a:avLst/>
              <a:gdLst/>
              <a:ahLst/>
              <a:cxnLst/>
              <a:rect r="r" b="b" t="t" l="l"/>
              <a:pathLst>
                <a:path h="1759570" w="1761772">
                  <a:moveTo>
                    <a:pt x="0" y="0"/>
                  </a:moveTo>
                  <a:lnTo>
                    <a:pt x="1761773" y="0"/>
                  </a:lnTo>
                  <a:lnTo>
                    <a:pt x="1761773" y="1759571"/>
                  </a:lnTo>
                  <a:lnTo>
                    <a:pt x="0" y="17595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648240" y="92705"/>
            <a:ext cx="6916217" cy="1823366"/>
            <a:chOff x="0" y="0"/>
            <a:chExt cx="9221623" cy="243115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21623" cy="2431155"/>
            </a:xfrm>
            <a:custGeom>
              <a:avLst/>
              <a:gdLst/>
              <a:ahLst/>
              <a:cxnLst/>
              <a:rect r="r" b="b" t="t" l="l"/>
              <a:pathLst>
                <a:path h="2431155" w="9221623">
                  <a:moveTo>
                    <a:pt x="0" y="0"/>
                  </a:moveTo>
                  <a:lnTo>
                    <a:pt x="9221623" y="0"/>
                  </a:lnTo>
                  <a:lnTo>
                    <a:pt x="9221623" y="2431155"/>
                  </a:lnTo>
                  <a:lnTo>
                    <a:pt x="0" y="2431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20754" y="305555"/>
              <a:ext cx="1822323" cy="1820045"/>
            </a:xfrm>
            <a:custGeom>
              <a:avLst/>
              <a:gdLst/>
              <a:ahLst/>
              <a:cxnLst/>
              <a:rect r="r" b="b" t="t" l="l"/>
              <a:pathLst>
                <a:path h="1820045" w="1822323">
                  <a:moveTo>
                    <a:pt x="0" y="0"/>
                  </a:moveTo>
                  <a:lnTo>
                    <a:pt x="1822323" y="0"/>
                  </a:lnTo>
                  <a:lnTo>
                    <a:pt x="1822323" y="1820045"/>
                  </a:lnTo>
                  <a:lnTo>
                    <a:pt x="0" y="18200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144000" y="6335996"/>
            <a:ext cx="6686412" cy="1762781"/>
            <a:chOff x="0" y="0"/>
            <a:chExt cx="8915216" cy="23503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915216" cy="2350375"/>
            </a:xfrm>
            <a:custGeom>
              <a:avLst/>
              <a:gdLst/>
              <a:ahLst/>
              <a:cxnLst/>
              <a:rect r="r" b="b" t="t" l="l"/>
              <a:pathLst>
                <a:path h="2350375" w="8915216">
                  <a:moveTo>
                    <a:pt x="0" y="0"/>
                  </a:moveTo>
                  <a:lnTo>
                    <a:pt x="8915216" y="0"/>
                  </a:lnTo>
                  <a:lnTo>
                    <a:pt x="8915216" y="2350375"/>
                  </a:lnTo>
                  <a:lnTo>
                    <a:pt x="0" y="2350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10096" y="295402"/>
              <a:ext cx="1761772" cy="1759570"/>
            </a:xfrm>
            <a:custGeom>
              <a:avLst/>
              <a:gdLst/>
              <a:ahLst/>
              <a:cxnLst/>
              <a:rect r="r" b="b" t="t" l="l"/>
              <a:pathLst>
                <a:path h="1759570" w="1761772">
                  <a:moveTo>
                    <a:pt x="0" y="0"/>
                  </a:moveTo>
                  <a:lnTo>
                    <a:pt x="1761773" y="0"/>
                  </a:lnTo>
                  <a:lnTo>
                    <a:pt x="1761773" y="1759571"/>
                  </a:lnTo>
                  <a:lnTo>
                    <a:pt x="0" y="17595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648240" y="8469614"/>
            <a:ext cx="6686412" cy="1762781"/>
            <a:chOff x="0" y="0"/>
            <a:chExt cx="8915216" cy="23503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15216" cy="2350375"/>
            </a:xfrm>
            <a:custGeom>
              <a:avLst/>
              <a:gdLst/>
              <a:ahLst/>
              <a:cxnLst/>
              <a:rect r="r" b="b" t="t" l="l"/>
              <a:pathLst>
                <a:path h="2350375" w="8915216">
                  <a:moveTo>
                    <a:pt x="0" y="0"/>
                  </a:moveTo>
                  <a:lnTo>
                    <a:pt x="8915216" y="0"/>
                  </a:lnTo>
                  <a:lnTo>
                    <a:pt x="8915216" y="2350375"/>
                  </a:lnTo>
                  <a:lnTo>
                    <a:pt x="0" y="2350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10096" y="295402"/>
              <a:ext cx="1761772" cy="1759570"/>
            </a:xfrm>
            <a:custGeom>
              <a:avLst/>
              <a:gdLst/>
              <a:ahLst/>
              <a:cxnLst/>
              <a:rect r="r" b="b" t="t" l="l"/>
              <a:pathLst>
                <a:path h="1759570" w="1761772">
                  <a:moveTo>
                    <a:pt x="0" y="0"/>
                  </a:moveTo>
                  <a:lnTo>
                    <a:pt x="1761773" y="0"/>
                  </a:lnTo>
                  <a:lnTo>
                    <a:pt x="1761773" y="1759571"/>
                  </a:lnTo>
                  <a:lnTo>
                    <a:pt x="0" y="17595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9646182" y="2585268"/>
            <a:ext cx="729887" cy="918622"/>
          </a:xfrm>
          <a:custGeom>
            <a:avLst/>
            <a:gdLst/>
            <a:ahLst/>
            <a:cxnLst/>
            <a:rect r="r" b="b" t="t" l="l"/>
            <a:pathLst>
              <a:path h="918622" w="729887">
                <a:moveTo>
                  <a:pt x="0" y="0"/>
                </a:moveTo>
                <a:lnTo>
                  <a:pt x="729887" y="0"/>
                </a:lnTo>
                <a:lnTo>
                  <a:pt x="729887" y="918622"/>
                </a:lnTo>
                <a:lnTo>
                  <a:pt x="0" y="9186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012146" y="457514"/>
            <a:ext cx="1002436" cy="1093747"/>
          </a:xfrm>
          <a:custGeom>
            <a:avLst/>
            <a:gdLst/>
            <a:ahLst/>
            <a:cxnLst/>
            <a:rect r="r" b="b" t="t" l="l"/>
            <a:pathLst>
              <a:path h="1093747" w="1002436">
                <a:moveTo>
                  <a:pt x="0" y="0"/>
                </a:moveTo>
                <a:lnTo>
                  <a:pt x="1002436" y="0"/>
                </a:lnTo>
                <a:lnTo>
                  <a:pt x="1002436" y="1093747"/>
                </a:lnTo>
                <a:lnTo>
                  <a:pt x="0" y="10937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322843" y="4632749"/>
            <a:ext cx="982198" cy="957196"/>
          </a:xfrm>
          <a:custGeom>
            <a:avLst/>
            <a:gdLst/>
            <a:ahLst/>
            <a:cxnLst/>
            <a:rect r="r" b="b" t="t" l="l"/>
            <a:pathLst>
              <a:path h="957196" w="982198">
                <a:moveTo>
                  <a:pt x="0" y="0"/>
                </a:moveTo>
                <a:lnTo>
                  <a:pt x="982198" y="0"/>
                </a:lnTo>
                <a:lnTo>
                  <a:pt x="982198" y="957197"/>
                </a:lnTo>
                <a:lnTo>
                  <a:pt x="0" y="9571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512018" y="6708093"/>
            <a:ext cx="998215" cy="1018587"/>
          </a:xfrm>
          <a:custGeom>
            <a:avLst/>
            <a:gdLst/>
            <a:ahLst/>
            <a:cxnLst/>
            <a:rect r="r" b="b" t="t" l="l"/>
            <a:pathLst>
              <a:path h="1018587" w="998215">
                <a:moveTo>
                  <a:pt x="0" y="0"/>
                </a:moveTo>
                <a:lnTo>
                  <a:pt x="998215" y="0"/>
                </a:lnTo>
                <a:lnTo>
                  <a:pt x="998215" y="1018587"/>
                </a:lnTo>
                <a:lnTo>
                  <a:pt x="0" y="101858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012146" y="8860777"/>
            <a:ext cx="1011961" cy="1043259"/>
          </a:xfrm>
          <a:custGeom>
            <a:avLst/>
            <a:gdLst/>
            <a:ahLst/>
            <a:cxnLst/>
            <a:rect r="r" b="b" t="t" l="l"/>
            <a:pathLst>
              <a:path h="1043259" w="1011961">
                <a:moveTo>
                  <a:pt x="0" y="0"/>
                </a:moveTo>
                <a:lnTo>
                  <a:pt x="1011961" y="0"/>
                </a:lnTo>
                <a:lnTo>
                  <a:pt x="1011961" y="1043259"/>
                </a:lnTo>
                <a:lnTo>
                  <a:pt x="0" y="1043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72372" y="3339115"/>
            <a:ext cx="6194305" cy="316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23"/>
              </a:lnSpc>
            </a:pPr>
            <a:r>
              <a:rPr lang="en-US" sz="6239" spc="748">
                <a:solidFill>
                  <a:srgbClr val="0052CC"/>
                </a:solidFill>
                <a:latin typeface="Montserrat Classic"/>
              </a:rPr>
              <a:t>UNIQUE SELLING POINTS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9027113"/>
            <a:ext cx="6207773" cy="478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3"/>
              </a:lnSpc>
            </a:pPr>
            <a:r>
              <a:rPr lang="en-US" sz="3199">
                <a:solidFill>
                  <a:srgbClr val="0052CC"/>
                </a:solidFill>
                <a:latin typeface="Open Sauce"/>
              </a:rPr>
              <a:t>Trying to offer the best we can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02621" y="2677973"/>
            <a:ext cx="4220408" cy="84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6"/>
              </a:lnSpc>
            </a:pPr>
            <a:r>
              <a:rPr lang="en-US" sz="2859">
                <a:solidFill>
                  <a:srgbClr val="FFFFFF"/>
                </a:solidFill>
                <a:latin typeface="Open Sauce"/>
              </a:rPr>
              <a:t>Filtering Options based on Option Name.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610418" y="4477249"/>
            <a:ext cx="4789278" cy="1268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6"/>
              </a:lnSpc>
            </a:pPr>
            <a:r>
              <a:rPr lang="en-US" sz="2859">
                <a:solidFill>
                  <a:srgbClr val="FFFFFF"/>
                </a:solidFill>
                <a:latin typeface="Open Sauce"/>
              </a:rPr>
              <a:t>In the money and Out of the money options</a:t>
            </a:r>
          </a:p>
          <a:p>
            <a:pPr>
              <a:lnSpc>
                <a:spcPts val="3346"/>
              </a:lnSpc>
            </a:pPr>
            <a:r>
              <a:rPr lang="en-US" sz="2859">
                <a:solidFill>
                  <a:srgbClr val="FFFFFF"/>
                </a:solidFill>
                <a:latin typeface="Open Sauce"/>
              </a:rPr>
              <a:t>highlighted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490348" y="589365"/>
            <a:ext cx="4513601" cy="83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6"/>
              </a:lnSpc>
            </a:pPr>
            <a:r>
              <a:rPr lang="en-US" sz="2859">
                <a:solidFill>
                  <a:srgbClr val="FFFFFF"/>
                </a:solidFill>
                <a:latin typeface="Canva Sans 2"/>
              </a:rPr>
              <a:t>Interactive and Clean User Interface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012146" y="6725325"/>
            <a:ext cx="5073713" cy="84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6"/>
              </a:lnSpc>
            </a:pPr>
            <a:r>
              <a:rPr lang="en-US" sz="2859">
                <a:solidFill>
                  <a:srgbClr val="FFFFFF"/>
                </a:solidFill>
                <a:latin typeface="Open Sauce"/>
              </a:rPr>
              <a:t>Minimal latency while relaying data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90348" y="8708207"/>
            <a:ext cx="3818697" cy="1272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3"/>
              </a:lnSpc>
            </a:pPr>
            <a:r>
              <a:rPr lang="en-US" sz="2857">
                <a:solidFill>
                  <a:srgbClr val="FFFFFF"/>
                </a:solidFill>
                <a:latin typeface="Open Sauce"/>
              </a:rPr>
              <a:t>Realtime updates without manual reload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23312">
            <a:off x="-2189174" y="-2990275"/>
            <a:ext cx="9132011" cy="16841771"/>
            <a:chOff x="0" y="0"/>
            <a:chExt cx="3089100" cy="5697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9100" cy="5697093"/>
            </a:xfrm>
            <a:custGeom>
              <a:avLst/>
              <a:gdLst/>
              <a:ahLst/>
              <a:cxnLst/>
              <a:rect r="r" b="b" t="t" l="l"/>
              <a:pathLst>
                <a:path h="5697093" w="3089100">
                  <a:moveTo>
                    <a:pt x="0" y="0"/>
                  </a:moveTo>
                  <a:lnTo>
                    <a:pt x="3089100" y="0"/>
                  </a:lnTo>
                  <a:lnTo>
                    <a:pt x="3089100" y="5697093"/>
                  </a:lnTo>
                  <a:lnTo>
                    <a:pt x="0" y="5697093"/>
                  </a:lnTo>
                  <a:close/>
                </a:path>
              </a:pathLst>
            </a:custGeom>
            <a:solidFill>
              <a:srgbClr val="E1EB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69947" y="887188"/>
            <a:ext cx="66484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453F1"/>
                </a:solidFill>
                <a:latin typeface="IBM Plex Sans"/>
              </a:rPr>
              <a:t>Why select us?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836312" y="896713"/>
            <a:ext cx="7648166" cy="2599783"/>
            <a:chOff x="0" y="0"/>
            <a:chExt cx="10197555" cy="346637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0197555" cy="2600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4A98"/>
                  </a:solidFill>
                  <a:latin typeface="IBM Plex Sans"/>
                </a:rPr>
                <a:t>All three primary conditions which were connection to TCP/IP using socket, Calculation of IV, and development of UI were satisfied.</a:t>
              </a:r>
              <a:r>
                <a:rPr lang="en-US" sz="3200">
                  <a:solidFill>
                    <a:srgbClr val="004A98"/>
                  </a:solidFill>
                  <a:latin typeface="IBM Plex Sans"/>
                </a:rPr>
                <a:t>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941232"/>
              <a:ext cx="10197555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836312" y="7892991"/>
            <a:ext cx="719781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4A98"/>
                </a:solidFill>
                <a:latin typeface="IBM Plex Sans"/>
              </a:rPr>
              <a:t> </a:t>
            </a:r>
            <a:r>
              <a:rPr lang="en-US" sz="3200">
                <a:solidFill>
                  <a:srgbClr val="004A98"/>
                </a:solidFill>
                <a:latin typeface="IBM Plex Sans"/>
              </a:rPr>
              <a:t>Simplistic solution avoiding complexity and achieving maximum performance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36312" y="5481777"/>
            <a:ext cx="7197810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4A98"/>
                </a:solidFill>
                <a:latin typeface="IBM Plex Sans"/>
              </a:rPr>
              <a:t>We have highlighted the in the money and out of the money indexes for Call and Put options.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836312" y="3929744"/>
            <a:ext cx="7197810" cy="1142458"/>
            <a:chOff x="0" y="0"/>
            <a:chExt cx="9597080" cy="152327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9597080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4A98"/>
                  </a:solidFill>
                  <a:latin typeface="IBM Plex Sans"/>
                </a:rPr>
                <a:t>Calculated IV value is pretty accurate.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998132"/>
              <a:ext cx="959708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3" id="13"/>
          <p:cNvSpPr/>
          <p:nvPr/>
        </p:nvSpPr>
        <p:spPr>
          <a:xfrm rot="-3710222">
            <a:off x="621054" y="3269179"/>
            <a:ext cx="5405663" cy="16125027"/>
          </a:xfrm>
          <a:prstGeom prst="rect">
            <a:avLst/>
          </a:prstGeom>
          <a:solidFill>
            <a:srgbClr val="0453F1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DAFnmFd-8iE</dc:identifier>
  <dcterms:modified xsi:type="dcterms:W3CDTF">2011-08-01T06:04:30Z</dcterms:modified>
  <cp:revision>1</cp:revision>
  <dc:title>Time Limit Exceeded</dc:title>
</cp:coreProperties>
</file>