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Open Sauce" panose="020B0604020202020204" charset="0"/>
      <p:regular r:id="rId18"/>
    </p:embeddedFont>
    <p:embeddedFont>
      <p:font typeface="Open Sauce Light" panose="020B0604020202020204" charset="0"/>
      <p:regular r:id="rId19"/>
    </p:embeddedFont>
    <p:embeddedFont>
      <p:font typeface="TT Commons Pro" panose="020B0604020202020204" charset="0"/>
      <p:regular r:id="rId20"/>
    </p:embeddedFont>
    <p:embeddedFont>
      <p:font typeface="TT Commons Pro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01582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9807" y="297189"/>
            <a:ext cx="6073881" cy="731511"/>
            <a:chOff x="0" y="0"/>
            <a:chExt cx="8098507" cy="9753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1121" cy="975348"/>
            </a:xfrm>
            <a:custGeom>
              <a:avLst/>
              <a:gdLst/>
              <a:ahLst/>
              <a:cxnLst/>
              <a:rect l="l" t="t" r="r" b="b"/>
              <a:pathLst>
                <a:path w="1331121" h="975348">
                  <a:moveTo>
                    <a:pt x="0" y="0"/>
                  </a:moveTo>
                  <a:lnTo>
                    <a:pt x="1331121" y="0"/>
                  </a:lnTo>
                  <a:lnTo>
                    <a:pt x="1331121" y="975348"/>
                  </a:lnTo>
                  <a:lnTo>
                    <a:pt x="0" y="975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755141" y="103522"/>
              <a:ext cx="6343366" cy="665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41"/>
                </a:lnSpc>
                <a:spcBef>
                  <a:spcPct val="0"/>
                </a:spcBef>
              </a:pPr>
              <a:r>
                <a:rPr lang="en-US" sz="3029">
                  <a:solidFill>
                    <a:srgbClr val="FFFFFF"/>
                  </a:solidFill>
                  <a:latin typeface="TT Commons Pro Bold"/>
                </a:rPr>
                <a:t>Team:Time Limit Exceeded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8202671" y="2801505"/>
            <a:ext cx="3365040" cy="3365040"/>
          </a:xfrm>
          <a:custGeom>
            <a:avLst/>
            <a:gdLst/>
            <a:ahLst/>
            <a:cxnLst/>
            <a:rect l="l" t="t" r="r" b="b"/>
            <a:pathLst>
              <a:path w="3365040" h="3365040">
                <a:moveTo>
                  <a:pt x="0" y="0"/>
                </a:moveTo>
                <a:lnTo>
                  <a:pt x="3365040" y="0"/>
                </a:lnTo>
                <a:lnTo>
                  <a:pt x="3365040" y="3365039"/>
                </a:lnTo>
                <a:lnTo>
                  <a:pt x="0" y="3365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16840" y="3315440"/>
            <a:ext cx="12123496" cy="2337169"/>
            <a:chOff x="0" y="0"/>
            <a:chExt cx="16164661" cy="3116226"/>
          </a:xfrm>
        </p:grpSpPr>
        <p:sp>
          <p:nvSpPr>
            <p:cNvPr id="7" name="TextBox 7"/>
            <p:cNvSpPr txBox="1"/>
            <p:nvPr/>
          </p:nvSpPr>
          <p:spPr>
            <a:xfrm>
              <a:off x="0" y="2386610"/>
              <a:ext cx="16164661" cy="7296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TT Commons Pro"/>
                </a:rPr>
                <a:t>Edelweiss Hackathon Presentation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16164661" cy="1952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520"/>
                </a:lnSpc>
              </a:pPr>
              <a:r>
                <a:rPr lang="en-US" sz="9600" spc="-192">
                  <a:solidFill>
                    <a:srgbClr val="FFFFFF"/>
                  </a:solidFill>
                  <a:latin typeface="Open Sauce"/>
                </a:rPr>
                <a:t>Moneyflow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8587422"/>
            <a:ext cx="3823638" cy="948313"/>
            <a:chOff x="0" y="0"/>
            <a:chExt cx="5098185" cy="126441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5098185" cy="58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80"/>
                </a:lnSpc>
                <a:spcBef>
                  <a:spcPct val="0"/>
                </a:spcBef>
              </a:pPr>
              <a:r>
                <a:rPr lang="en-US" sz="2753">
                  <a:solidFill>
                    <a:srgbClr val="FFFFFF"/>
                  </a:solidFill>
                  <a:latin typeface="TT Commons Pro"/>
                </a:rPr>
                <a:t>Presented To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54066"/>
              <a:ext cx="5098185" cy="610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43"/>
                </a:lnSpc>
              </a:pPr>
              <a:r>
                <a:rPr lang="en-US" sz="2628">
                  <a:solidFill>
                    <a:srgbClr val="FFFFFF"/>
                  </a:solidFill>
                  <a:latin typeface="TT Commons Pro"/>
                </a:rPr>
                <a:t>Edelweiss Team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960397" y="8587422"/>
            <a:ext cx="3739780" cy="948313"/>
            <a:chOff x="0" y="0"/>
            <a:chExt cx="4986374" cy="126441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8575"/>
              <a:ext cx="4986374" cy="58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80"/>
                </a:lnSpc>
                <a:spcBef>
                  <a:spcPct val="0"/>
                </a:spcBef>
              </a:pPr>
              <a:r>
                <a:rPr lang="en-US" sz="2753">
                  <a:solidFill>
                    <a:srgbClr val="FFFFFF"/>
                  </a:solidFill>
                  <a:latin typeface="TT Commons Pro"/>
                </a:rPr>
                <a:t>Presented By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54066"/>
              <a:ext cx="4986374" cy="610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943"/>
                </a:lnSpc>
              </a:pPr>
              <a:r>
                <a:rPr lang="en-US" sz="2628">
                  <a:solidFill>
                    <a:srgbClr val="FFFFFF"/>
                  </a:solidFill>
                  <a:latin typeface="TT Commons Pro"/>
                </a:rPr>
                <a:t>Time Limit Exceeded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01582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02082" y="3686986"/>
            <a:ext cx="8454144" cy="224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7"/>
              </a:lnSpc>
            </a:pPr>
            <a:r>
              <a:rPr lang="en-US" sz="13083">
                <a:solidFill>
                  <a:srgbClr val="FFFFFF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01582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74704" y="2045154"/>
          <a:ext cx="14117944" cy="5105279"/>
        </p:xfrm>
        <a:graphic>
          <a:graphicData uri="http://schemas.openxmlformats.org/drawingml/2006/table">
            <a:tbl>
              <a:tblPr/>
              <a:tblGrid>
                <a:gridCol w="375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6289">
                <a:tc>
                  <a:txBody>
                    <a:bodyPr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FFFFFF"/>
                          </a:solidFill>
                          <a:latin typeface="TT Commons Pro Bold"/>
                        </a:rPr>
                        <a:t>  Student Name 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FFFFFF"/>
                          </a:solidFill>
                          <a:latin typeface="TT Commons Pro Bold"/>
                        </a:rPr>
                        <a:t>  Student RollNo  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FFFFFF"/>
                          </a:solidFill>
                          <a:latin typeface="TT Commons Pro Bold"/>
                        </a:rPr>
                        <a:t>  Student Email ID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576"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Krish Panchal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16010121806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krish27@somaiya.edu  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412"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Aryan Parekh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16010121807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aryan.parekh@somaiya.edu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7607"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Manav Rupani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16010121813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manav.rupani@somaiya.edu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395"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Bhavya Sura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16010121818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FFFFFF"/>
                          </a:solidFill>
                          <a:latin typeface="TT Commons Pro"/>
                        </a:rPr>
                        <a:t>  bhavya.sura@somaiya.edu</a:t>
                      </a:r>
                      <a:endParaRPr lang="en-US" sz="110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507235" y="238454"/>
            <a:ext cx="657355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 spc="-169">
                <a:solidFill>
                  <a:srgbClr val="FFFFFF"/>
                </a:solidFill>
                <a:latin typeface="Open Sauce Light"/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01582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5292506"/>
          <a:ext cx="18287999" cy="4994494"/>
        </p:xfrm>
        <a:graphic>
          <a:graphicData uri="http://schemas.openxmlformats.org/drawingml/2006/table">
            <a:tbl>
              <a:tblPr/>
              <a:tblGrid>
                <a:gridCol w="364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0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4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1545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949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"/>
                        </a:rPr>
                        <a:t>Problem Statement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"/>
                        </a:rPr>
                        <a:t>Proposed Solution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"/>
                        </a:rPr>
                        <a:t>Flow Chart 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"/>
                        </a:rPr>
                        <a:t>Our USPs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"/>
                        </a:rPr>
                        <a:t>Why our solution should be considered for final round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TT Commons Pro"/>
                        </a:rPr>
                        <a:t>Tech Stack used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220503" y="1028700"/>
            <a:ext cx="691058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 spc="-169">
                <a:solidFill>
                  <a:srgbClr val="FFFFFF"/>
                </a:solidFill>
                <a:latin typeface="Open Sauce Light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01582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25099" y="442546"/>
            <a:ext cx="7920466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spc="-130">
                <a:solidFill>
                  <a:srgbClr val="FFFFFF"/>
                </a:solidFill>
                <a:latin typeface="Open Sauce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74244" y="2250758"/>
            <a:ext cx="12158263" cy="571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Create a realtime Option Chain Webpage for provided stocks and simulate realtime price updates</a:t>
            </a: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Also calculate IV(Implied Volatility) for every Option Trade and corresponding Time to Maturity as well</a:t>
            </a: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Process the data received in realtime which is provided using TCP/IP Protocol via execution of JAR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01582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25099" y="442546"/>
            <a:ext cx="7920466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spc="-130">
                <a:solidFill>
                  <a:srgbClr val="FFFFFF"/>
                </a:solidFill>
                <a:latin typeface="Open Sauce"/>
              </a:rPr>
              <a:t>Proposed Solution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21650" y="2436652"/>
            <a:ext cx="12158263" cy="571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Our MoneyFlow webpage is a realtime and responsive webpage that displays the Options prices of CALL and PUT for several Strike Prices and calculates the IV and Expiration time as well for the same.</a:t>
            </a:r>
          </a:p>
          <a:p>
            <a:pPr marL="777248" lvl="1" indent="-388624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The data received after execution of JAR file is received via socket programming and then processed upon further by the backend and then relayed to the frontend over realtime.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01582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70383" y="1329885"/>
            <a:ext cx="12421800" cy="8957115"/>
          </a:xfrm>
          <a:custGeom>
            <a:avLst/>
            <a:gdLst/>
            <a:ahLst/>
            <a:cxnLst/>
            <a:rect l="l" t="t" r="r" b="b"/>
            <a:pathLst>
              <a:path w="12421800" h="8957115">
                <a:moveTo>
                  <a:pt x="0" y="0"/>
                </a:moveTo>
                <a:lnTo>
                  <a:pt x="12421799" y="0"/>
                </a:lnTo>
                <a:lnTo>
                  <a:pt x="12421799" y="8957115"/>
                </a:lnTo>
                <a:lnTo>
                  <a:pt x="0" y="8957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581" b="-3581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222047"/>
            <a:ext cx="10857349" cy="2025646"/>
            <a:chOff x="0" y="0"/>
            <a:chExt cx="14476465" cy="2700861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14476465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 spc="-169">
                  <a:solidFill>
                    <a:srgbClr val="FFFFFF"/>
                  </a:solidFill>
                  <a:latin typeface="Open Sauce Light"/>
                </a:rPr>
                <a:t>Flow Chart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00151"/>
              <a:ext cx="14476465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18532426" cy="10411854"/>
          </a:xfrm>
          <a:custGeom>
            <a:avLst/>
            <a:gdLst/>
            <a:ahLst/>
            <a:cxnLst/>
            <a:rect l="l" t="t" r="r" b="b"/>
            <a:pathLst>
              <a:path w="18532426" h="10411854">
                <a:moveTo>
                  <a:pt x="0" y="0"/>
                </a:moveTo>
                <a:lnTo>
                  <a:pt x="18532426" y="0"/>
                </a:lnTo>
                <a:lnTo>
                  <a:pt x="18532426" y="10411854"/>
                </a:lnTo>
                <a:lnTo>
                  <a:pt x="0" y="10411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9077" y="530938"/>
            <a:ext cx="1113954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 spc="-169">
                <a:solidFill>
                  <a:srgbClr val="FFFFFF"/>
                </a:solidFill>
                <a:latin typeface="Open Sauce Light"/>
              </a:rPr>
              <a:t>Our USPs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6064" y="2290901"/>
            <a:ext cx="13353511" cy="7167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71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Interactive and Clean User Interface</a:t>
            </a:r>
          </a:p>
          <a:p>
            <a:pPr marL="863599" lvl="1" indent="-431800">
              <a:lnSpc>
                <a:spcPts val="71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Realtime updates without manual reload</a:t>
            </a:r>
          </a:p>
          <a:p>
            <a:pPr marL="863599" lvl="1" indent="-431800">
              <a:lnSpc>
                <a:spcPts val="71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Minimal latency between data reception and relaying</a:t>
            </a:r>
          </a:p>
          <a:p>
            <a:pPr marL="863599" lvl="1" indent="-431800">
              <a:lnSpc>
                <a:spcPts val="71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Filtering Options based on Option Name.</a:t>
            </a:r>
          </a:p>
          <a:p>
            <a:pPr marL="863599" lvl="1" indent="-431800">
              <a:lnSpc>
                <a:spcPts val="71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Highlighting of In the money and Out of the money options</a:t>
            </a:r>
          </a:p>
          <a:p>
            <a:pPr>
              <a:lnSpc>
                <a:spcPts val="7159"/>
              </a:lnSpc>
            </a:pPr>
            <a:endParaRPr lang="en-US" sz="3999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18532426" cy="10411854"/>
          </a:xfrm>
          <a:custGeom>
            <a:avLst/>
            <a:gdLst/>
            <a:ahLst/>
            <a:cxnLst/>
            <a:rect l="l" t="t" r="r" b="b"/>
            <a:pathLst>
              <a:path w="18532426" h="10411854">
                <a:moveTo>
                  <a:pt x="0" y="0"/>
                </a:moveTo>
                <a:lnTo>
                  <a:pt x="18532426" y="0"/>
                </a:lnTo>
                <a:lnTo>
                  <a:pt x="18532426" y="10411854"/>
                </a:lnTo>
                <a:lnTo>
                  <a:pt x="0" y="10411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57175"/>
            <a:ext cx="1612014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-100">
                <a:solidFill>
                  <a:srgbClr val="FFFFFF"/>
                </a:solidFill>
                <a:latin typeface="Open Sauce Light"/>
              </a:rPr>
              <a:t>Why our Solution Should be Considered for the final round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6064" y="2528941"/>
            <a:ext cx="13353511" cy="721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2" lvl="1" indent="-388621">
              <a:lnSpc>
                <a:spcPts val="6444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All three primary conditions which were connection to TCP/IP using socket, Calculation of IV, and development of UI were satisfied. </a:t>
            </a:r>
          </a:p>
          <a:p>
            <a:pPr marL="777242" lvl="1" indent="-388621">
              <a:lnSpc>
                <a:spcPts val="6444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Calculated IV value is pretty accurate.</a:t>
            </a:r>
          </a:p>
          <a:p>
            <a:pPr marL="777242" lvl="1" indent="-388621">
              <a:lnSpc>
                <a:spcPts val="6444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We have highlighted the in the money and out of the money indexes for Call and Put options.</a:t>
            </a:r>
          </a:p>
          <a:p>
            <a:pPr marL="777242" lvl="1" indent="-388621">
              <a:lnSpc>
                <a:spcPts val="6444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 Simplistic solution avoiding complexity and achieving maximum performance</a:t>
            </a:r>
          </a:p>
          <a:p>
            <a:pPr>
              <a:lnSpc>
                <a:spcPts val="6444"/>
              </a:lnSpc>
            </a:pPr>
            <a:endParaRPr lang="en-US" sz="3600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01582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60656" y="2356064"/>
          <a:ext cx="7975964" cy="8959106"/>
        </p:xfrm>
        <a:graphic>
          <a:graphicData uri="http://schemas.openxmlformats.org/drawingml/2006/table">
            <a:tbl>
              <a:tblPr/>
              <a:tblGrid>
                <a:gridCol w="398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8843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T Commons Pro Bold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T Commons Pro Bold"/>
                        </a:rPr>
                        <a:t>HTML</a:t>
                      </a:r>
                      <a:endParaRPr lang="en-US" sz="1100"/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T Commons Pro Bold"/>
                        </a:rPr>
                        <a:t>CSS</a:t>
                      </a:r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T Commons Pro Bold"/>
                        </a:rPr>
                        <a:t>ReactJS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4968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T Commons Pro Bold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T Commons Pro Bold"/>
                        </a:rPr>
                        <a:t>NodeJS</a:t>
                      </a:r>
                      <a:endParaRPr lang="en-US" sz="1100"/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T Commons Pro Bold"/>
                        </a:rPr>
                        <a:t>ExpressJS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70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T Commons Pro Bold"/>
                        </a:rPr>
                        <a:t>Database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T Commons Pro Bold"/>
                        </a:rPr>
                        <a:t>Server Local Storage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27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8892443" y="1860946"/>
            <a:ext cx="2187670" cy="2236383"/>
          </a:xfrm>
          <a:custGeom>
            <a:avLst/>
            <a:gdLst/>
            <a:ahLst/>
            <a:cxnLst/>
            <a:rect l="l" t="t" r="r" b="b"/>
            <a:pathLst>
              <a:path w="2187670" h="2236383">
                <a:moveTo>
                  <a:pt x="0" y="0"/>
                </a:moveTo>
                <a:lnTo>
                  <a:pt x="2187670" y="0"/>
                </a:lnTo>
                <a:lnTo>
                  <a:pt x="2187670" y="2236383"/>
                </a:lnTo>
                <a:lnTo>
                  <a:pt x="0" y="2236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432538" y="1946737"/>
            <a:ext cx="2064801" cy="2064801"/>
          </a:xfrm>
          <a:custGeom>
            <a:avLst/>
            <a:gdLst/>
            <a:ahLst/>
            <a:cxnLst/>
            <a:rect l="l" t="t" r="r" b="b"/>
            <a:pathLst>
              <a:path w="2064801" h="2064801">
                <a:moveTo>
                  <a:pt x="0" y="0"/>
                </a:moveTo>
                <a:lnTo>
                  <a:pt x="2064801" y="0"/>
                </a:lnTo>
                <a:lnTo>
                  <a:pt x="2064801" y="2064801"/>
                </a:lnTo>
                <a:lnTo>
                  <a:pt x="0" y="20648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41997" y="2110638"/>
            <a:ext cx="4517303" cy="2333191"/>
          </a:xfrm>
          <a:custGeom>
            <a:avLst/>
            <a:gdLst/>
            <a:ahLst/>
            <a:cxnLst/>
            <a:rect l="l" t="t" r="r" b="b"/>
            <a:pathLst>
              <a:path w="4517303" h="2333191">
                <a:moveTo>
                  <a:pt x="0" y="0"/>
                </a:moveTo>
                <a:lnTo>
                  <a:pt x="4517303" y="0"/>
                </a:lnTo>
                <a:lnTo>
                  <a:pt x="4517303" y="2333191"/>
                </a:lnTo>
                <a:lnTo>
                  <a:pt x="0" y="2333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901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880526" y="5321050"/>
            <a:ext cx="4620212" cy="1240612"/>
          </a:xfrm>
          <a:custGeom>
            <a:avLst/>
            <a:gdLst/>
            <a:ahLst/>
            <a:cxnLst/>
            <a:rect l="l" t="t" r="r" b="b"/>
            <a:pathLst>
              <a:path w="4620212" h="1240612">
                <a:moveTo>
                  <a:pt x="0" y="0"/>
                </a:moveTo>
                <a:lnTo>
                  <a:pt x="4620211" y="0"/>
                </a:lnTo>
                <a:lnTo>
                  <a:pt x="4620211" y="1240612"/>
                </a:lnTo>
                <a:lnTo>
                  <a:pt x="0" y="1240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749200" y="4857856"/>
            <a:ext cx="6684774" cy="2167000"/>
          </a:xfrm>
          <a:custGeom>
            <a:avLst/>
            <a:gdLst/>
            <a:ahLst/>
            <a:cxnLst/>
            <a:rect l="l" t="t" r="r" b="b"/>
            <a:pathLst>
              <a:path w="6684774" h="2167000">
                <a:moveTo>
                  <a:pt x="0" y="0"/>
                </a:moveTo>
                <a:lnTo>
                  <a:pt x="6684774" y="0"/>
                </a:lnTo>
                <a:lnTo>
                  <a:pt x="6684774" y="2167000"/>
                </a:lnTo>
                <a:lnTo>
                  <a:pt x="0" y="216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450344" y="7272707"/>
            <a:ext cx="1985593" cy="1985593"/>
          </a:xfrm>
          <a:custGeom>
            <a:avLst/>
            <a:gdLst/>
            <a:ahLst/>
            <a:cxnLst/>
            <a:rect l="l" t="t" r="r" b="b"/>
            <a:pathLst>
              <a:path w="1985593" h="1985593">
                <a:moveTo>
                  <a:pt x="0" y="0"/>
                </a:moveTo>
                <a:lnTo>
                  <a:pt x="1985592" y="0"/>
                </a:lnTo>
                <a:lnTo>
                  <a:pt x="1985592" y="1985593"/>
                </a:lnTo>
                <a:lnTo>
                  <a:pt x="0" y="19855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83391" y="673156"/>
            <a:ext cx="577021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 spc="-169">
                <a:solidFill>
                  <a:srgbClr val="FFFFFF"/>
                </a:solidFill>
                <a:latin typeface="Open Sauce Light"/>
              </a:rPr>
              <a:t>Tech Stack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074277" y="7272707"/>
            <a:ext cx="1985593" cy="1985593"/>
          </a:xfrm>
          <a:custGeom>
            <a:avLst/>
            <a:gdLst/>
            <a:ahLst/>
            <a:cxnLst/>
            <a:rect l="l" t="t" r="r" b="b"/>
            <a:pathLst>
              <a:path w="1985593" h="1985593">
                <a:moveTo>
                  <a:pt x="0" y="0"/>
                </a:moveTo>
                <a:lnTo>
                  <a:pt x="1985593" y="0"/>
                </a:lnTo>
                <a:lnTo>
                  <a:pt x="1985593" y="1985593"/>
                </a:lnTo>
                <a:lnTo>
                  <a:pt x="0" y="19855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756404" y="7272707"/>
            <a:ext cx="1985593" cy="1985593"/>
          </a:xfrm>
          <a:custGeom>
            <a:avLst/>
            <a:gdLst/>
            <a:ahLst/>
            <a:cxnLst/>
            <a:rect l="l" t="t" r="r" b="b"/>
            <a:pathLst>
              <a:path w="1985593" h="1985593">
                <a:moveTo>
                  <a:pt x="0" y="0"/>
                </a:moveTo>
                <a:lnTo>
                  <a:pt x="1985593" y="0"/>
                </a:lnTo>
                <a:lnTo>
                  <a:pt x="1985593" y="1985593"/>
                </a:lnTo>
                <a:lnTo>
                  <a:pt x="0" y="19855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401264" y="3905984"/>
            <a:ext cx="117002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HTML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02264" y="3905984"/>
            <a:ext cx="78307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CSS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353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TT Commons Pro Bold</vt:lpstr>
      <vt:lpstr>Canva Sans Bold</vt:lpstr>
      <vt:lpstr>Canva Sans</vt:lpstr>
      <vt:lpstr>Open Sauce</vt:lpstr>
      <vt:lpstr>TT Commons Pro</vt:lpstr>
      <vt:lpstr>Calibri</vt:lpstr>
      <vt:lpstr>Open Sauce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Limit Exceeded</dc:title>
  <cp:lastModifiedBy>Aryan1 Parekh</cp:lastModifiedBy>
  <cp:revision>2</cp:revision>
  <dcterms:created xsi:type="dcterms:W3CDTF">2006-08-16T00:00:00Z</dcterms:created>
  <dcterms:modified xsi:type="dcterms:W3CDTF">2023-07-04T15:30:40Z</dcterms:modified>
  <dc:identifier>DAFnmFd-8iE</dc:identifier>
</cp:coreProperties>
</file>