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Montserrat" panose="00000500000000000000" pitchFamily="50" charset="0"/>
      <p:regular r:id="rId11"/>
      <p:bold r:id="rId12"/>
    </p:embeddedFont>
    <p:embeddedFont>
      <p:font typeface="Proxima Nova" panose="02000506030000020004" pitchFamily="50" charset="0"/>
      <p:bold r:id="rId13"/>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842D"/>
    <a:srgbClr val="61FF65"/>
    <a:srgbClr val="0AC846"/>
    <a:srgbClr val="262626"/>
    <a:srgbClr val="9FFFA1"/>
    <a:srgbClr val="90FAB1"/>
    <a:srgbClr val="08AC3B"/>
    <a:srgbClr val="64FF46"/>
    <a:srgbClr val="4BDC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 y="-11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46B71E-A929-B465-A222-191F7E73657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C2484B5-6401-E9FA-11AD-60C968512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730885B-7AE1-3BB5-D9A4-CD583DA9B1E9}"/>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5" name="Espace réservé du pied de page 4">
            <a:extLst>
              <a:ext uri="{FF2B5EF4-FFF2-40B4-BE49-F238E27FC236}">
                <a16:creationId xmlns:a16="http://schemas.microsoft.com/office/drawing/2014/main" id="{0C6EEB66-F99B-A6FD-A758-50F62514479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F5AB6C4-C24E-7F0E-1213-85AFF26890E9}"/>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279779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2C9445-DF9D-7F5E-BB0A-44C8B6D7F0D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83BC440-B993-40F1-4C67-54B76EF1340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F92F56-899B-E038-49A4-CEC973535829}"/>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5" name="Espace réservé du pied de page 4">
            <a:extLst>
              <a:ext uri="{FF2B5EF4-FFF2-40B4-BE49-F238E27FC236}">
                <a16:creationId xmlns:a16="http://schemas.microsoft.com/office/drawing/2014/main" id="{B5A5F50D-17E9-4D03-6391-D71B220777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6A7D1A-80E2-A318-C19B-95F9B65C1389}"/>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251449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C1EC31B-6F62-42D9-B034-FFD324C0211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DAAD899-4992-B200-28FF-F2542A6D21C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806BE9-5764-2AC9-9C53-A616766FD3D6}"/>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5" name="Espace réservé du pied de page 4">
            <a:extLst>
              <a:ext uri="{FF2B5EF4-FFF2-40B4-BE49-F238E27FC236}">
                <a16:creationId xmlns:a16="http://schemas.microsoft.com/office/drawing/2014/main" id="{DF037E72-4131-5311-D58A-EB64FC5BD9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A405FE-5DA6-B6EE-9FBC-A3D1365BAA68}"/>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168524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F7C45-216B-61B2-729F-5CB338917F9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40CCFE1-1C6D-5370-DD28-8820BFDC2D5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E836B1-7F9E-DBEE-CCB9-C38D4D4899CC}"/>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5" name="Espace réservé du pied de page 4">
            <a:extLst>
              <a:ext uri="{FF2B5EF4-FFF2-40B4-BE49-F238E27FC236}">
                <a16:creationId xmlns:a16="http://schemas.microsoft.com/office/drawing/2014/main" id="{1A9C6CE5-B631-E19A-C944-4B3DC10180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D8852E-AA21-13F1-1BDE-F8CDC2566615}"/>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377379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04EC1-75F5-E738-2A23-EDF75AF869C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E757503-35F6-7CF9-AC97-D34CFFB540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56CA356-6C09-8034-8805-EC4E80ADC5BB}"/>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5" name="Espace réservé du pied de page 4">
            <a:extLst>
              <a:ext uri="{FF2B5EF4-FFF2-40B4-BE49-F238E27FC236}">
                <a16:creationId xmlns:a16="http://schemas.microsoft.com/office/drawing/2014/main" id="{D9101D87-B6C3-9281-28BE-E01E03CBE5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944DFE-7B34-8A7C-C344-9A06F53E5983}"/>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293684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3F62B0-DED4-6B2F-0EA2-537C1C466BF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360783-BBC9-0B81-32BE-F2F075FDD8A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CE4DFFC-42AB-820B-045A-A078BC47084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C9D98A-6D5A-F9F9-CE20-81A8AFA7D15E}"/>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6" name="Espace réservé du pied de page 5">
            <a:extLst>
              <a:ext uri="{FF2B5EF4-FFF2-40B4-BE49-F238E27FC236}">
                <a16:creationId xmlns:a16="http://schemas.microsoft.com/office/drawing/2014/main" id="{C0F539D4-9C1F-050E-5E64-E7210BE489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10652F-E3F8-5363-7543-BA110000FB30}"/>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389017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CE09-0E49-A552-20A8-EB9899FF7F1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72919B2-018A-57BF-BA01-CB25BC95DB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021A942-7C82-9329-5E5D-4367731E0F1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F1C259-DF00-95B8-6423-09F7E6429A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7BAD956-11C6-69E1-2BC5-1C9226A2564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0C243C7-9BE6-1635-625B-B1733FF0842C}"/>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8" name="Espace réservé du pied de page 7">
            <a:extLst>
              <a:ext uri="{FF2B5EF4-FFF2-40B4-BE49-F238E27FC236}">
                <a16:creationId xmlns:a16="http://schemas.microsoft.com/office/drawing/2014/main" id="{16BF2AE6-C025-0847-A767-BEDA20D5BD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A64CC91-AFBB-D219-1C17-000C52BDF15B}"/>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3026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DA602-9C5E-2AEA-D3A3-6524899975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BEB84C3-57FE-7B4D-0464-BC6FBFC072E7}"/>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4" name="Espace réservé du pied de page 3">
            <a:extLst>
              <a:ext uri="{FF2B5EF4-FFF2-40B4-BE49-F238E27FC236}">
                <a16:creationId xmlns:a16="http://schemas.microsoft.com/office/drawing/2014/main" id="{B4261EF9-1E2D-ED57-2528-E1EA343EB3A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8604EBB-3825-EC7E-2B4D-CDAE6E848F18}"/>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10069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C1F23F4-6B22-4D39-4B98-06EDCB5F79D8}"/>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3" name="Espace réservé du pied de page 2">
            <a:extLst>
              <a:ext uri="{FF2B5EF4-FFF2-40B4-BE49-F238E27FC236}">
                <a16:creationId xmlns:a16="http://schemas.microsoft.com/office/drawing/2014/main" id="{FDCB6245-DF34-3B08-A535-30C3723FE17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BD46DD0-5A9C-8889-9930-41AC4993A7E8}"/>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391941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073320-0B9E-9D3D-EABB-162C220578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5F6E1B-3DF5-5E2A-077B-93A051CC6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F1CEC2A-44AE-34DC-EA8E-3F89250FF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3CE3D5-C35B-33AA-942F-8C3C9D676921}"/>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6" name="Espace réservé du pied de page 5">
            <a:extLst>
              <a:ext uri="{FF2B5EF4-FFF2-40B4-BE49-F238E27FC236}">
                <a16:creationId xmlns:a16="http://schemas.microsoft.com/office/drawing/2014/main" id="{8B04C16E-4563-083A-0977-A3DF5B3636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37F01D-2B4A-29E5-83E8-2C0AC792DD69}"/>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156079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E3F115-EC4C-86B1-E6D4-38CE85705E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AA75036-A92C-A8A5-3AA2-91EEE0012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F12FBD4-9B05-618F-D821-339B93F84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F570D7-84CF-9C04-D20C-FE672E29CE16}"/>
              </a:ext>
            </a:extLst>
          </p:cNvPr>
          <p:cNvSpPr>
            <a:spLocks noGrp="1"/>
          </p:cNvSpPr>
          <p:nvPr>
            <p:ph type="dt" sz="half" idx="10"/>
          </p:nvPr>
        </p:nvSpPr>
        <p:spPr/>
        <p:txBody>
          <a:bodyPr/>
          <a:lstStyle/>
          <a:p>
            <a:fld id="{F76220A9-17E2-4E26-A92D-AEA2DD82B666}" type="datetimeFigureOut">
              <a:rPr lang="fr-FR" smtClean="0"/>
              <a:t>21/07/2025</a:t>
            </a:fld>
            <a:endParaRPr lang="fr-FR"/>
          </a:p>
        </p:txBody>
      </p:sp>
      <p:sp>
        <p:nvSpPr>
          <p:cNvPr id="6" name="Espace réservé du pied de page 5">
            <a:extLst>
              <a:ext uri="{FF2B5EF4-FFF2-40B4-BE49-F238E27FC236}">
                <a16:creationId xmlns:a16="http://schemas.microsoft.com/office/drawing/2014/main" id="{95AB8751-6BC7-AA18-B54A-E832F9D5CD6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EF5ACB5-B643-2AE8-BDF7-838D5031CE67}"/>
              </a:ext>
            </a:extLst>
          </p:cNvPr>
          <p:cNvSpPr>
            <a:spLocks noGrp="1"/>
          </p:cNvSpPr>
          <p:nvPr>
            <p:ph type="sldNum" sz="quarter" idx="12"/>
          </p:nvPr>
        </p:nvSpPr>
        <p:spPr/>
        <p:txBody>
          <a:bodyPr/>
          <a:lstStyle/>
          <a:p>
            <a:fld id="{59A21D56-D58F-4E8D-A7CE-0F7485FAFC8B}" type="slidenum">
              <a:rPr lang="fr-FR" smtClean="0"/>
              <a:t>‹N°›</a:t>
            </a:fld>
            <a:endParaRPr lang="fr-FR"/>
          </a:p>
        </p:txBody>
      </p:sp>
    </p:spTree>
    <p:extLst>
      <p:ext uri="{BB962C8B-B14F-4D97-AF65-F5344CB8AC3E}">
        <p14:creationId xmlns:p14="http://schemas.microsoft.com/office/powerpoint/2010/main" val="415380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D17BEB9-E47B-975D-2F52-0635D9F3BA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86BAC0A-918E-7427-5ADD-FFC8883D4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67331BB-44B7-CEDA-8D23-C7F283A85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6220A9-17E2-4E26-A92D-AEA2DD82B666}" type="datetimeFigureOut">
              <a:rPr lang="fr-FR" smtClean="0"/>
              <a:t>21/07/2025</a:t>
            </a:fld>
            <a:endParaRPr lang="fr-FR"/>
          </a:p>
        </p:txBody>
      </p:sp>
      <p:sp>
        <p:nvSpPr>
          <p:cNvPr id="5" name="Espace réservé du pied de page 4">
            <a:extLst>
              <a:ext uri="{FF2B5EF4-FFF2-40B4-BE49-F238E27FC236}">
                <a16:creationId xmlns:a16="http://schemas.microsoft.com/office/drawing/2014/main" id="{706E2F14-862B-6611-C6F1-F7C46FCC9B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6B15AFE-57A5-E562-F7EF-78DEC6F26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A21D56-D58F-4E8D-A7CE-0F7485FAFC8B}" type="slidenum">
              <a:rPr lang="fr-FR" smtClean="0"/>
              <a:t>‹N°›</a:t>
            </a:fld>
            <a:endParaRPr lang="fr-FR"/>
          </a:p>
        </p:txBody>
      </p:sp>
    </p:spTree>
    <p:extLst>
      <p:ext uri="{BB962C8B-B14F-4D97-AF65-F5344CB8AC3E}">
        <p14:creationId xmlns:p14="http://schemas.microsoft.com/office/powerpoint/2010/main" val="95400882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hyperlink" Target="https://pixnio.com/fr/nature-paysages/foret-fr/bois-arbre-ecologie-nature-feuilles-paysage-environnement-for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BAAD1B-89A6-74CF-4A24-51EA28FBECF8}"/>
              </a:ext>
            </a:extLst>
          </p:cNvPr>
          <p:cNvSpPr>
            <a:spLocks noGrp="1"/>
          </p:cNvSpPr>
          <p:nvPr>
            <p:ph type="ctrTitle"/>
          </p:nvPr>
        </p:nvSpPr>
        <p:spPr>
          <a:xfrm>
            <a:off x="6779342" y="1306330"/>
            <a:ext cx="3413760" cy="2387600"/>
          </a:xfrm>
        </p:spPr>
        <p:txBody>
          <a:bodyPr>
            <a:normAutofit/>
          </a:bodyPr>
          <a:lstStyle/>
          <a:p>
            <a:pPr algn="l"/>
            <a:r>
              <a:rPr lang="fr-FR" dirty="0" err="1">
                <a:solidFill>
                  <a:srgbClr val="0AC846"/>
                </a:solidFill>
                <a:latin typeface="Proxima Nova" panose="02000506030000020004" pitchFamily="50" charset="0"/>
              </a:rPr>
              <a:t>EcoRide</a:t>
            </a:r>
            <a:endParaRPr lang="fr-FR" dirty="0">
              <a:solidFill>
                <a:srgbClr val="0AC846"/>
              </a:solidFill>
              <a:latin typeface="Proxima Nova" panose="02000506030000020004" pitchFamily="50" charset="0"/>
            </a:endParaRPr>
          </a:p>
        </p:txBody>
      </p:sp>
      <p:sp>
        <p:nvSpPr>
          <p:cNvPr id="3" name="Sous-titre 2">
            <a:extLst>
              <a:ext uri="{FF2B5EF4-FFF2-40B4-BE49-F238E27FC236}">
                <a16:creationId xmlns:a16="http://schemas.microsoft.com/office/drawing/2014/main" id="{82175034-17F0-6C35-0CF6-22B2CF44E967}"/>
              </a:ext>
            </a:extLst>
          </p:cNvPr>
          <p:cNvSpPr>
            <a:spLocks noGrp="1"/>
          </p:cNvSpPr>
          <p:nvPr>
            <p:ph type="subTitle" idx="1"/>
          </p:nvPr>
        </p:nvSpPr>
        <p:spPr>
          <a:xfrm>
            <a:off x="6779342" y="3521143"/>
            <a:ext cx="3413760" cy="1655762"/>
          </a:xfrm>
        </p:spPr>
        <p:txBody>
          <a:bodyPr/>
          <a:lstStyle/>
          <a:p>
            <a:pPr algn="l"/>
            <a:r>
              <a:rPr lang="fr-FR" dirty="0">
                <a:solidFill>
                  <a:schemeClr val="tx1">
                    <a:lumMod val="50000"/>
                    <a:lumOff val="50000"/>
                  </a:schemeClr>
                </a:solidFill>
              </a:rPr>
              <a:t>Charte graphique</a:t>
            </a:r>
          </a:p>
        </p:txBody>
      </p:sp>
      <p:sp>
        <p:nvSpPr>
          <p:cNvPr id="9" name="Triangle rectangle 8">
            <a:extLst>
              <a:ext uri="{FF2B5EF4-FFF2-40B4-BE49-F238E27FC236}">
                <a16:creationId xmlns:a16="http://schemas.microsoft.com/office/drawing/2014/main" id="{FBFEB84E-131D-439D-1376-1A75B757D25D}"/>
              </a:ext>
            </a:extLst>
          </p:cNvPr>
          <p:cNvSpPr/>
          <p:nvPr/>
        </p:nvSpPr>
        <p:spPr>
          <a:xfrm rot="10800000">
            <a:off x="8778240" y="0"/>
            <a:ext cx="341376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riangle rectangle 9">
            <a:extLst>
              <a:ext uri="{FF2B5EF4-FFF2-40B4-BE49-F238E27FC236}">
                <a16:creationId xmlns:a16="http://schemas.microsoft.com/office/drawing/2014/main" id="{64FE4F98-7251-5BC7-EBFE-333767315463}"/>
              </a:ext>
            </a:extLst>
          </p:cNvPr>
          <p:cNvSpPr/>
          <p:nvPr/>
        </p:nvSpPr>
        <p:spPr>
          <a:xfrm rot="16200000">
            <a:off x="9159241" y="3825238"/>
            <a:ext cx="3047997" cy="3017519"/>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riangle rectangle 10">
            <a:extLst>
              <a:ext uri="{FF2B5EF4-FFF2-40B4-BE49-F238E27FC236}">
                <a16:creationId xmlns:a16="http://schemas.microsoft.com/office/drawing/2014/main" id="{BBE02A64-A027-5919-DFF8-6F793CD49064}"/>
              </a:ext>
            </a:extLst>
          </p:cNvPr>
          <p:cNvSpPr/>
          <p:nvPr/>
        </p:nvSpPr>
        <p:spPr>
          <a:xfrm rot="5400000">
            <a:off x="-56266" y="56264"/>
            <a:ext cx="2500132" cy="238760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rectangle 6">
            <a:extLst>
              <a:ext uri="{FF2B5EF4-FFF2-40B4-BE49-F238E27FC236}">
                <a16:creationId xmlns:a16="http://schemas.microsoft.com/office/drawing/2014/main" id="{95B8D2FD-F248-B9F7-F7F6-8B8EF7B47A5E}"/>
              </a:ext>
            </a:extLst>
          </p:cNvPr>
          <p:cNvSpPr/>
          <p:nvPr/>
        </p:nvSpPr>
        <p:spPr>
          <a:xfrm>
            <a:off x="0" y="0"/>
            <a:ext cx="170688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CB8A1B73-AA5E-1805-893C-122DC3BB0FCE}"/>
              </a:ext>
            </a:extLst>
          </p:cNvPr>
          <p:cNvCxnSpPr>
            <a:cxnSpLocks/>
            <a:stCxn id="2" idx="1"/>
            <a:endCxn id="3" idx="1"/>
          </p:cNvCxnSpPr>
          <p:nvPr/>
        </p:nvCxnSpPr>
        <p:spPr>
          <a:xfrm>
            <a:off x="6779342" y="2500130"/>
            <a:ext cx="0" cy="1848894"/>
          </a:xfrm>
          <a:prstGeom prst="line">
            <a:avLst/>
          </a:prstGeom>
          <a:ln>
            <a:solidFill>
              <a:srgbClr val="0AC846"/>
            </a:solidFill>
          </a:ln>
        </p:spPr>
        <p:style>
          <a:lnRef idx="3">
            <a:schemeClr val="accent6"/>
          </a:lnRef>
          <a:fillRef idx="0">
            <a:schemeClr val="accent6"/>
          </a:fillRef>
          <a:effectRef idx="2">
            <a:schemeClr val="accent6"/>
          </a:effectRef>
          <a:fontRef idx="minor">
            <a:schemeClr val="tx1"/>
          </a:fontRef>
        </p:style>
      </p:cxnSp>
      <p:pic>
        <p:nvPicPr>
          <p:cNvPr id="14" name="Image 13" descr="Une image contenant cercle, Graphique, Caractère coloré, symbole&#10;&#10;Le contenu généré par l’IA peut être incorrect.">
            <a:extLst>
              <a:ext uri="{FF2B5EF4-FFF2-40B4-BE49-F238E27FC236}">
                <a16:creationId xmlns:a16="http://schemas.microsoft.com/office/drawing/2014/main" id="{FDA0521D-AC29-DF4E-C699-50E680B74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1358292"/>
            <a:ext cx="4325702" cy="4325702"/>
          </a:xfrm>
          <a:prstGeom prst="rect">
            <a:avLst/>
          </a:prstGeom>
        </p:spPr>
      </p:pic>
    </p:spTree>
    <p:extLst>
      <p:ext uri="{BB962C8B-B14F-4D97-AF65-F5344CB8AC3E}">
        <p14:creationId xmlns:p14="http://schemas.microsoft.com/office/powerpoint/2010/main" val="328644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2821D-BA78-3876-5F86-702C2D96D7CE}"/>
            </a:ext>
          </a:extLst>
        </p:cNvPr>
        <p:cNvGrpSpPr/>
        <p:nvPr/>
      </p:nvGrpSpPr>
      <p:grpSpPr>
        <a:xfrm>
          <a:off x="0" y="0"/>
          <a:ext cx="0" cy="0"/>
          <a:chOff x="0" y="0"/>
          <a:chExt cx="0" cy="0"/>
        </a:xfrm>
      </p:grpSpPr>
      <p:pic>
        <p:nvPicPr>
          <p:cNvPr id="8" name="Image 7" descr="Une image contenant cercle, Graphique, Caractère coloré, symbole&#10;&#10;Le contenu généré par l’IA peut être incorrect.">
            <a:extLst>
              <a:ext uri="{FF2B5EF4-FFF2-40B4-BE49-F238E27FC236}">
                <a16:creationId xmlns:a16="http://schemas.microsoft.com/office/drawing/2014/main" id="{ACC9BB89-3F04-7B79-4B9B-D1A1D3546600}"/>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397987" y="654786"/>
            <a:ext cx="5548425" cy="5548425"/>
          </a:xfrm>
          <a:prstGeom prst="rect">
            <a:avLst/>
          </a:prstGeom>
        </p:spPr>
      </p:pic>
      <p:sp>
        <p:nvSpPr>
          <p:cNvPr id="2" name="Titre 1">
            <a:extLst>
              <a:ext uri="{FF2B5EF4-FFF2-40B4-BE49-F238E27FC236}">
                <a16:creationId xmlns:a16="http://schemas.microsoft.com/office/drawing/2014/main" id="{53EAF185-479B-E867-B549-478D67E11582}"/>
              </a:ext>
            </a:extLst>
          </p:cNvPr>
          <p:cNvSpPr>
            <a:spLocks noGrp="1"/>
          </p:cNvSpPr>
          <p:nvPr>
            <p:ph type="ctrTitle"/>
          </p:nvPr>
        </p:nvSpPr>
        <p:spPr>
          <a:xfrm>
            <a:off x="1541862" y="-198379"/>
            <a:ext cx="4630338" cy="2387600"/>
          </a:xfrm>
        </p:spPr>
        <p:txBody>
          <a:bodyPr/>
          <a:lstStyle/>
          <a:p>
            <a:r>
              <a:rPr lang="fr-FR" dirty="0">
                <a:solidFill>
                  <a:srgbClr val="0AC846"/>
                </a:solidFill>
                <a:latin typeface="Montserrat" panose="00000500000000000000" pitchFamily="50" charset="0"/>
              </a:rPr>
              <a:t>Sommaire</a:t>
            </a:r>
          </a:p>
        </p:txBody>
      </p:sp>
      <p:sp>
        <p:nvSpPr>
          <p:cNvPr id="3" name="Sous-titre 2">
            <a:extLst>
              <a:ext uri="{FF2B5EF4-FFF2-40B4-BE49-F238E27FC236}">
                <a16:creationId xmlns:a16="http://schemas.microsoft.com/office/drawing/2014/main" id="{5188DD74-3583-FF07-3E20-E0C2BA596BF1}"/>
              </a:ext>
            </a:extLst>
          </p:cNvPr>
          <p:cNvSpPr>
            <a:spLocks noGrp="1"/>
          </p:cNvSpPr>
          <p:nvPr>
            <p:ph type="subTitle" idx="1"/>
          </p:nvPr>
        </p:nvSpPr>
        <p:spPr>
          <a:xfrm>
            <a:off x="2029706" y="2035470"/>
            <a:ext cx="2595716" cy="1655762"/>
          </a:xfrm>
        </p:spPr>
        <p:txBody>
          <a:bodyPr>
            <a:normAutofit fontScale="70000" lnSpcReduction="20000"/>
          </a:bodyPr>
          <a:lstStyle/>
          <a:p>
            <a:pPr marL="342900" indent="-342900" algn="l">
              <a:buFont typeface="Arial" panose="020B0604020202020204" pitchFamily="34" charset="0"/>
              <a:buChar char="•"/>
            </a:pPr>
            <a:r>
              <a:rPr lang="fr-FR" dirty="0">
                <a:solidFill>
                  <a:schemeClr val="bg2">
                    <a:lumMod val="10000"/>
                  </a:schemeClr>
                </a:solidFill>
              </a:rPr>
              <a:t>Logo</a:t>
            </a:r>
          </a:p>
          <a:p>
            <a:pPr marL="342900" indent="-342900" algn="l">
              <a:buFont typeface="Arial" panose="020B0604020202020204" pitchFamily="34" charset="0"/>
              <a:buChar char="•"/>
            </a:pPr>
            <a:r>
              <a:rPr lang="fr-FR" dirty="0">
                <a:solidFill>
                  <a:schemeClr val="bg2">
                    <a:lumMod val="10000"/>
                  </a:schemeClr>
                </a:solidFill>
              </a:rPr>
              <a:t>Couleurs</a:t>
            </a:r>
          </a:p>
          <a:p>
            <a:pPr marL="342900" indent="-342900" algn="l">
              <a:buFont typeface="Arial" panose="020B0604020202020204" pitchFamily="34" charset="0"/>
              <a:buChar char="•"/>
            </a:pPr>
            <a:r>
              <a:rPr lang="fr-FR" dirty="0">
                <a:solidFill>
                  <a:schemeClr val="bg2">
                    <a:lumMod val="10000"/>
                  </a:schemeClr>
                </a:solidFill>
              </a:rPr>
              <a:t>Déclinaisons</a:t>
            </a:r>
          </a:p>
          <a:p>
            <a:pPr marL="342900" indent="-342900" algn="l">
              <a:buFont typeface="Arial" panose="020B0604020202020204" pitchFamily="34" charset="0"/>
              <a:buChar char="•"/>
            </a:pPr>
            <a:r>
              <a:rPr lang="fr-FR" dirty="0">
                <a:solidFill>
                  <a:schemeClr val="bg2">
                    <a:lumMod val="10000"/>
                  </a:schemeClr>
                </a:solidFill>
              </a:rPr>
              <a:t>Utilisations sur fonds</a:t>
            </a:r>
          </a:p>
          <a:p>
            <a:pPr marL="342900" indent="-342900" algn="l">
              <a:buFont typeface="Arial" panose="020B0604020202020204" pitchFamily="34" charset="0"/>
              <a:buChar char="•"/>
            </a:pPr>
            <a:r>
              <a:rPr lang="fr-FR" dirty="0">
                <a:solidFill>
                  <a:schemeClr val="bg2">
                    <a:lumMod val="10000"/>
                  </a:schemeClr>
                </a:solidFill>
              </a:rPr>
              <a:t>Typographies</a:t>
            </a:r>
          </a:p>
        </p:txBody>
      </p:sp>
      <p:sp>
        <p:nvSpPr>
          <p:cNvPr id="16" name="Triangle rectangle 15">
            <a:extLst>
              <a:ext uri="{FF2B5EF4-FFF2-40B4-BE49-F238E27FC236}">
                <a16:creationId xmlns:a16="http://schemas.microsoft.com/office/drawing/2014/main" id="{402EC371-FC15-C89E-19FD-5929599EE7A0}"/>
              </a:ext>
            </a:extLst>
          </p:cNvPr>
          <p:cNvSpPr/>
          <p:nvPr/>
        </p:nvSpPr>
        <p:spPr>
          <a:xfrm rot="10800000">
            <a:off x="8778240" y="0"/>
            <a:ext cx="341376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riangle rectangle 16">
            <a:extLst>
              <a:ext uri="{FF2B5EF4-FFF2-40B4-BE49-F238E27FC236}">
                <a16:creationId xmlns:a16="http://schemas.microsoft.com/office/drawing/2014/main" id="{69D7BA38-08FB-7A65-BB52-562A36B7BB89}"/>
              </a:ext>
            </a:extLst>
          </p:cNvPr>
          <p:cNvSpPr/>
          <p:nvPr/>
        </p:nvSpPr>
        <p:spPr>
          <a:xfrm rot="16200000">
            <a:off x="9159241" y="3825238"/>
            <a:ext cx="3047997" cy="3017519"/>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rectangle 17">
            <a:extLst>
              <a:ext uri="{FF2B5EF4-FFF2-40B4-BE49-F238E27FC236}">
                <a16:creationId xmlns:a16="http://schemas.microsoft.com/office/drawing/2014/main" id="{4879084D-AC76-095B-826C-523EC15FA649}"/>
              </a:ext>
            </a:extLst>
          </p:cNvPr>
          <p:cNvSpPr/>
          <p:nvPr/>
        </p:nvSpPr>
        <p:spPr>
          <a:xfrm rot="5400000">
            <a:off x="-56266" y="56264"/>
            <a:ext cx="2500132" cy="238760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riangle rectangle 18">
            <a:extLst>
              <a:ext uri="{FF2B5EF4-FFF2-40B4-BE49-F238E27FC236}">
                <a16:creationId xmlns:a16="http://schemas.microsoft.com/office/drawing/2014/main" id="{C64538BB-6C76-8067-5E99-B9C104DAE174}"/>
              </a:ext>
            </a:extLst>
          </p:cNvPr>
          <p:cNvSpPr/>
          <p:nvPr/>
        </p:nvSpPr>
        <p:spPr>
          <a:xfrm>
            <a:off x="0" y="0"/>
            <a:ext cx="170688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996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AAC11-A9B3-D756-531F-715AFB49AF2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43EA754-16E7-5FF0-80A1-C5821E9B8914}"/>
              </a:ext>
            </a:extLst>
          </p:cNvPr>
          <p:cNvSpPr>
            <a:spLocks noGrp="1"/>
          </p:cNvSpPr>
          <p:nvPr>
            <p:ph type="ctrTitle"/>
          </p:nvPr>
        </p:nvSpPr>
        <p:spPr>
          <a:xfrm>
            <a:off x="1266231" y="-622238"/>
            <a:ext cx="4630338" cy="2387600"/>
          </a:xfrm>
        </p:spPr>
        <p:txBody>
          <a:bodyPr/>
          <a:lstStyle/>
          <a:p>
            <a:r>
              <a:rPr lang="fr-FR" dirty="0">
                <a:solidFill>
                  <a:srgbClr val="0AC846"/>
                </a:solidFill>
                <a:latin typeface="Montserrat" panose="00000500000000000000" pitchFamily="50" charset="0"/>
              </a:rPr>
              <a:t>Logo</a:t>
            </a:r>
          </a:p>
        </p:txBody>
      </p:sp>
      <p:sp>
        <p:nvSpPr>
          <p:cNvPr id="4" name="ZoneTexte 3">
            <a:extLst>
              <a:ext uri="{FF2B5EF4-FFF2-40B4-BE49-F238E27FC236}">
                <a16:creationId xmlns:a16="http://schemas.microsoft.com/office/drawing/2014/main" id="{DD151BAD-2389-BBB5-EDD4-A3F0B1565707}"/>
              </a:ext>
            </a:extLst>
          </p:cNvPr>
          <p:cNvSpPr txBox="1"/>
          <p:nvPr/>
        </p:nvSpPr>
        <p:spPr>
          <a:xfrm>
            <a:off x="4995771" y="2551836"/>
            <a:ext cx="4125288" cy="1754326"/>
          </a:xfrm>
          <a:prstGeom prst="rect">
            <a:avLst/>
          </a:prstGeom>
          <a:noFill/>
        </p:spPr>
        <p:txBody>
          <a:bodyPr wrap="square" rtlCol="0">
            <a:spAutoFit/>
          </a:bodyPr>
          <a:lstStyle/>
          <a:p>
            <a:r>
              <a:rPr lang="fr-FR" dirty="0"/>
              <a:t>Ce logo illustre une roue de voiture pour indiquer qu’il s’agit d’une application de covoiturage, il est également orné d’une feuille pour rappeler l’importance de ce service en tant qu’acteur dans le domaine écologique.</a:t>
            </a:r>
          </a:p>
        </p:txBody>
      </p:sp>
      <p:cxnSp>
        <p:nvCxnSpPr>
          <p:cNvPr id="8" name="Connecteur droit 7">
            <a:extLst>
              <a:ext uri="{FF2B5EF4-FFF2-40B4-BE49-F238E27FC236}">
                <a16:creationId xmlns:a16="http://schemas.microsoft.com/office/drawing/2014/main" id="{FDB66F4F-69E2-E5CF-2697-0745398C8DB2}"/>
              </a:ext>
            </a:extLst>
          </p:cNvPr>
          <p:cNvCxnSpPr/>
          <p:nvPr/>
        </p:nvCxnSpPr>
        <p:spPr>
          <a:xfrm>
            <a:off x="4991510" y="2518967"/>
            <a:ext cx="0" cy="1779639"/>
          </a:xfrm>
          <a:prstGeom prst="line">
            <a:avLst/>
          </a:prstGeom>
          <a:ln>
            <a:solidFill>
              <a:srgbClr val="0AC846"/>
            </a:solidFill>
          </a:ln>
        </p:spPr>
        <p:style>
          <a:lnRef idx="2">
            <a:schemeClr val="accent1"/>
          </a:lnRef>
          <a:fillRef idx="0">
            <a:schemeClr val="accent1"/>
          </a:fillRef>
          <a:effectRef idx="1">
            <a:schemeClr val="accent1"/>
          </a:effectRef>
          <a:fontRef idx="minor">
            <a:schemeClr val="tx1"/>
          </a:fontRef>
        </p:style>
      </p:cxnSp>
      <p:pic>
        <p:nvPicPr>
          <p:cNvPr id="12" name="Image 11" descr="Une image contenant cercle, Graphique, Caractère coloré, symbole&#10;&#10;Le contenu généré par l’IA peut être incorrect.">
            <a:extLst>
              <a:ext uri="{FF2B5EF4-FFF2-40B4-BE49-F238E27FC236}">
                <a16:creationId xmlns:a16="http://schemas.microsoft.com/office/drawing/2014/main" id="{A281BB2A-9FF5-9DFE-0A9C-181007166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081" y="2337467"/>
            <a:ext cx="2142637" cy="2142637"/>
          </a:xfrm>
          <a:prstGeom prst="rect">
            <a:avLst/>
          </a:prstGeom>
        </p:spPr>
      </p:pic>
      <p:sp>
        <p:nvSpPr>
          <p:cNvPr id="13" name="Triangle rectangle 12">
            <a:extLst>
              <a:ext uri="{FF2B5EF4-FFF2-40B4-BE49-F238E27FC236}">
                <a16:creationId xmlns:a16="http://schemas.microsoft.com/office/drawing/2014/main" id="{A92877AB-44F3-0A7B-908F-7516FD2090F7}"/>
              </a:ext>
            </a:extLst>
          </p:cNvPr>
          <p:cNvSpPr/>
          <p:nvPr/>
        </p:nvSpPr>
        <p:spPr>
          <a:xfrm rot="10800000">
            <a:off x="8778240" y="0"/>
            <a:ext cx="341376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rectangle 13">
            <a:extLst>
              <a:ext uri="{FF2B5EF4-FFF2-40B4-BE49-F238E27FC236}">
                <a16:creationId xmlns:a16="http://schemas.microsoft.com/office/drawing/2014/main" id="{5D3A047E-A3A6-E58E-E956-49ADCD04CCC8}"/>
              </a:ext>
            </a:extLst>
          </p:cNvPr>
          <p:cNvSpPr/>
          <p:nvPr/>
        </p:nvSpPr>
        <p:spPr>
          <a:xfrm rot="16200000">
            <a:off x="9159241" y="3825238"/>
            <a:ext cx="3047997" cy="3017519"/>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rectangle 14">
            <a:extLst>
              <a:ext uri="{FF2B5EF4-FFF2-40B4-BE49-F238E27FC236}">
                <a16:creationId xmlns:a16="http://schemas.microsoft.com/office/drawing/2014/main" id="{9DE2280C-22CA-F479-F207-88A70A767FB4}"/>
              </a:ext>
            </a:extLst>
          </p:cNvPr>
          <p:cNvSpPr/>
          <p:nvPr/>
        </p:nvSpPr>
        <p:spPr>
          <a:xfrm rot="5400000">
            <a:off x="-56266" y="56264"/>
            <a:ext cx="2500132" cy="238760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rectangle 15">
            <a:extLst>
              <a:ext uri="{FF2B5EF4-FFF2-40B4-BE49-F238E27FC236}">
                <a16:creationId xmlns:a16="http://schemas.microsoft.com/office/drawing/2014/main" id="{2E8F77F3-F5B2-D043-46D6-7417500E1C93}"/>
              </a:ext>
            </a:extLst>
          </p:cNvPr>
          <p:cNvSpPr/>
          <p:nvPr/>
        </p:nvSpPr>
        <p:spPr>
          <a:xfrm>
            <a:off x="0" y="0"/>
            <a:ext cx="170688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440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BD8B7-A552-D6CB-3059-31AE6F62DE43}"/>
            </a:ext>
          </a:extLst>
        </p:cNvPr>
        <p:cNvGrpSpPr/>
        <p:nvPr/>
      </p:nvGrpSpPr>
      <p:grpSpPr>
        <a:xfrm>
          <a:off x="0" y="0"/>
          <a:ext cx="0" cy="0"/>
          <a:chOff x="0" y="0"/>
          <a:chExt cx="0" cy="0"/>
        </a:xfrm>
      </p:grpSpPr>
      <p:pic>
        <p:nvPicPr>
          <p:cNvPr id="5" name="Image 4" descr="Une image contenant cercle, Graphique, Caractère coloré, vert&#10;&#10;Le contenu généré par l’IA peut être incorrect.">
            <a:extLst>
              <a:ext uri="{FF2B5EF4-FFF2-40B4-BE49-F238E27FC236}">
                <a16:creationId xmlns:a16="http://schemas.microsoft.com/office/drawing/2014/main" id="{171BC690-74A3-B14A-8C56-751BF5AB1B4B}"/>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393440" y="726439"/>
            <a:ext cx="5405120" cy="5405120"/>
          </a:xfrm>
          <a:prstGeom prst="rect">
            <a:avLst/>
          </a:prstGeom>
        </p:spPr>
      </p:pic>
      <p:sp>
        <p:nvSpPr>
          <p:cNvPr id="2" name="Titre 1">
            <a:extLst>
              <a:ext uri="{FF2B5EF4-FFF2-40B4-BE49-F238E27FC236}">
                <a16:creationId xmlns:a16="http://schemas.microsoft.com/office/drawing/2014/main" id="{87C11921-3549-DC42-84C3-7137B148EF37}"/>
              </a:ext>
            </a:extLst>
          </p:cNvPr>
          <p:cNvSpPr>
            <a:spLocks noGrp="1"/>
          </p:cNvSpPr>
          <p:nvPr>
            <p:ph type="ctrTitle"/>
          </p:nvPr>
        </p:nvSpPr>
        <p:spPr>
          <a:xfrm>
            <a:off x="3770671" y="-1137536"/>
            <a:ext cx="4630338" cy="2387600"/>
          </a:xfrm>
        </p:spPr>
        <p:txBody>
          <a:bodyPr/>
          <a:lstStyle/>
          <a:p>
            <a:r>
              <a:rPr lang="fr-FR" dirty="0">
                <a:solidFill>
                  <a:srgbClr val="0AC846"/>
                </a:solidFill>
                <a:latin typeface="Montserrat" panose="00000500000000000000" pitchFamily="50" charset="0"/>
              </a:rPr>
              <a:t>Couleurs</a:t>
            </a:r>
          </a:p>
        </p:txBody>
      </p:sp>
      <p:sp>
        <p:nvSpPr>
          <p:cNvPr id="4" name="Ellipse 3">
            <a:extLst>
              <a:ext uri="{FF2B5EF4-FFF2-40B4-BE49-F238E27FC236}">
                <a16:creationId xmlns:a16="http://schemas.microsoft.com/office/drawing/2014/main" id="{20A04F75-B452-849E-4673-27E05F15032D}"/>
              </a:ext>
            </a:extLst>
          </p:cNvPr>
          <p:cNvSpPr/>
          <p:nvPr/>
        </p:nvSpPr>
        <p:spPr>
          <a:xfrm>
            <a:off x="1706880" y="1533225"/>
            <a:ext cx="2500132" cy="2500132"/>
          </a:xfrm>
          <a:prstGeom prst="ellipse">
            <a:avLst/>
          </a:prstGeom>
          <a:solidFill>
            <a:srgbClr val="0AC846"/>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 : 10</a:t>
            </a:r>
          </a:p>
          <a:p>
            <a:pPr algn="ctr"/>
            <a:r>
              <a:rPr lang="fr-FR" dirty="0"/>
              <a:t>G : 200</a:t>
            </a:r>
          </a:p>
          <a:p>
            <a:pPr algn="ctr"/>
            <a:r>
              <a:rPr lang="fr-FR" dirty="0"/>
              <a:t>B : 70</a:t>
            </a:r>
          </a:p>
          <a:p>
            <a:pPr algn="ctr"/>
            <a:r>
              <a:rPr lang="fr-FR" dirty="0" err="1"/>
              <a:t>Hex</a:t>
            </a:r>
            <a:r>
              <a:rPr lang="fr-FR" dirty="0"/>
              <a:t> : 0AC846</a:t>
            </a:r>
          </a:p>
        </p:txBody>
      </p:sp>
      <p:sp>
        <p:nvSpPr>
          <p:cNvPr id="6" name="ZoneTexte 5">
            <a:extLst>
              <a:ext uri="{FF2B5EF4-FFF2-40B4-BE49-F238E27FC236}">
                <a16:creationId xmlns:a16="http://schemas.microsoft.com/office/drawing/2014/main" id="{24BA9A91-0A97-627F-C821-152E0E996B1F}"/>
              </a:ext>
            </a:extLst>
          </p:cNvPr>
          <p:cNvSpPr txBox="1"/>
          <p:nvPr/>
        </p:nvSpPr>
        <p:spPr>
          <a:xfrm>
            <a:off x="1706880" y="1214468"/>
            <a:ext cx="2366674" cy="369332"/>
          </a:xfrm>
          <a:prstGeom prst="rect">
            <a:avLst/>
          </a:prstGeom>
          <a:noFill/>
        </p:spPr>
        <p:txBody>
          <a:bodyPr wrap="none" rtlCol="0">
            <a:spAutoFit/>
          </a:bodyPr>
          <a:lstStyle/>
          <a:p>
            <a:r>
              <a:rPr lang="fr-FR" dirty="0">
                <a:solidFill>
                  <a:schemeClr val="tx1">
                    <a:lumMod val="95000"/>
                    <a:lumOff val="5000"/>
                  </a:schemeClr>
                </a:solidFill>
              </a:rPr>
              <a:t>Couleurs Principales :</a:t>
            </a:r>
          </a:p>
        </p:txBody>
      </p:sp>
      <p:sp>
        <p:nvSpPr>
          <p:cNvPr id="8" name="Ellipse 7">
            <a:extLst>
              <a:ext uri="{FF2B5EF4-FFF2-40B4-BE49-F238E27FC236}">
                <a16:creationId xmlns:a16="http://schemas.microsoft.com/office/drawing/2014/main" id="{14541579-5EF3-CC36-95DE-B67AE394756E}"/>
              </a:ext>
            </a:extLst>
          </p:cNvPr>
          <p:cNvSpPr/>
          <p:nvPr/>
        </p:nvSpPr>
        <p:spPr>
          <a:xfrm>
            <a:off x="4337263" y="1533225"/>
            <a:ext cx="2500132" cy="2500132"/>
          </a:xfrm>
          <a:prstGeom prst="ellipse">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R : 255</a:t>
            </a:r>
          </a:p>
          <a:p>
            <a:pPr algn="ctr"/>
            <a:r>
              <a:rPr lang="fr-FR" dirty="0">
                <a:solidFill>
                  <a:schemeClr val="tx1">
                    <a:lumMod val="95000"/>
                    <a:lumOff val="5000"/>
                  </a:schemeClr>
                </a:solidFill>
              </a:rPr>
              <a:t>G : 255</a:t>
            </a:r>
          </a:p>
          <a:p>
            <a:pPr algn="ctr"/>
            <a:r>
              <a:rPr lang="fr-FR" dirty="0">
                <a:solidFill>
                  <a:schemeClr val="tx1">
                    <a:lumMod val="95000"/>
                    <a:lumOff val="5000"/>
                  </a:schemeClr>
                </a:solidFill>
              </a:rPr>
              <a:t>B : 255</a:t>
            </a:r>
          </a:p>
          <a:p>
            <a:pPr algn="ctr"/>
            <a:r>
              <a:rPr lang="fr-FR" dirty="0" err="1">
                <a:solidFill>
                  <a:schemeClr val="tx1">
                    <a:lumMod val="95000"/>
                    <a:lumOff val="5000"/>
                  </a:schemeClr>
                </a:solidFill>
              </a:rPr>
              <a:t>Hex</a:t>
            </a:r>
            <a:r>
              <a:rPr lang="fr-FR" dirty="0">
                <a:solidFill>
                  <a:schemeClr val="tx1">
                    <a:lumMod val="95000"/>
                    <a:lumOff val="5000"/>
                  </a:schemeClr>
                </a:solidFill>
              </a:rPr>
              <a:t> : FFFFFF</a:t>
            </a:r>
          </a:p>
        </p:txBody>
      </p:sp>
      <p:sp>
        <p:nvSpPr>
          <p:cNvPr id="12" name="Triangle rectangle 11">
            <a:extLst>
              <a:ext uri="{FF2B5EF4-FFF2-40B4-BE49-F238E27FC236}">
                <a16:creationId xmlns:a16="http://schemas.microsoft.com/office/drawing/2014/main" id="{D0E57C39-EDEB-13ED-21CD-DF08A5907322}"/>
              </a:ext>
            </a:extLst>
          </p:cNvPr>
          <p:cNvSpPr/>
          <p:nvPr/>
        </p:nvSpPr>
        <p:spPr>
          <a:xfrm rot="10800000">
            <a:off x="8778240" y="0"/>
            <a:ext cx="341376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riangle rectangle 12">
            <a:extLst>
              <a:ext uri="{FF2B5EF4-FFF2-40B4-BE49-F238E27FC236}">
                <a16:creationId xmlns:a16="http://schemas.microsoft.com/office/drawing/2014/main" id="{60A20338-3AF0-35B2-25D9-12DAA4217098}"/>
              </a:ext>
            </a:extLst>
          </p:cNvPr>
          <p:cNvSpPr/>
          <p:nvPr/>
        </p:nvSpPr>
        <p:spPr>
          <a:xfrm rot="16200000">
            <a:off x="9159241" y="3825238"/>
            <a:ext cx="3047997" cy="3017519"/>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rectangle 13">
            <a:extLst>
              <a:ext uri="{FF2B5EF4-FFF2-40B4-BE49-F238E27FC236}">
                <a16:creationId xmlns:a16="http://schemas.microsoft.com/office/drawing/2014/main" id="{C7E13699-9358-85FF-5E6D-698BAF8A0A2C}"/>
              </a:ext>
            </a:extLst>
          </p:cNvPr>
          <p:cNvSpPr/>
          <p:nvPr/>
        </p:nvSpPr>
        <p:spPr>
          <a:xfrm rot="5400000">
            <a:off x="-56266" y="56264"/>
            <a:ext cx="2500132" cy="238760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rectangle 14">
            <a:extLst>
              <a:ext uri="{FF2B5EF4-FFF2-40B4-BE49-F238E27FC236}">
                <a16:creationId xmlns:a16="http://schemas.microsoft.com/office/drawing/2014/main" id="{CD7230D5-DB09-95D5-8F6B-E9284DDC5C37}"/>
              </a:ext>
            </a:extLst>
          </p:cNvPr>
          <p:cNvSpPr/>
          <p:nvPr/>
        </p:nvSpPr>
        <p:spPr>
          <a:xfrm>
            <a:off x="0" y="0"/>
            <a:ext cx="170688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B3D158FA-9BA5-37EE-765D-64A16D90BB7B}"/>
              </a:ext>
            </a:extLst>
          </p:cNvPr>
          <p:cNvSpPr txBox="1"/>
          <p:nvPr/>
        </p:nvSpPr>
        <p:spPr>
          <a:xfrm>
            <a:off x="1706880" y="4033357"/>
            <a:ext cx="2497222" cy="369332"/>
          </a:xfrm>
          <a:prstGeom prst="rect">
            <a:avLst/>
          </a:prstGeom>
          <a:noFill/>
        </p:spPr>
        <p:txBody>
          <a:bodyPr wrap="none" rtlCol="0">
            <a:spAutoFit/>
          </a:bodyPr>
          <a:lstStyle/>
          <a:p>
            <a:r>
              <a:rPr lang="fr-FR" dirty="0">
                <a:solidFill>
                  <a:schemeClr val="tx1">
                    <a:lumMod val="95000"/>
                    <a:lumOff val="5000"/>
                  </a:schemeClr>
                </a:solidFill>
              </a:rPr>
              <a:t>Couleurs Secondaires :</a:t>
            </a:r>
          </a:p>
        </p:txBody>
      </p:sp>
      <p:sp>
        <p:nvSpPr>
          <p:cNvPr id="22" name="Ellipse 21">
            <a:extLst>
              <a:ext uri="{FF2B5EF4-FFF2-40B4-BE49-F238E27FC236}">
                <a16:creationId xmlns:a16="http://schemas.microsoft.com/office/drawing/2014/main" id="{BB27D0A1-EC84-053B-E262-4AB733C7EA4D}"/>
              </a:ext>
            </a:extLst>
          </p:cNvPr>
          <p:cNvSpPr/>
          <p:nvPr/>
        </p:nvSpPr>
        <p:spPr>
          <a:xfrm>
            <a:off x="4464918" y="4352112"/>
            <a:ext cx="2385011" cy="2385011"/>
          </a:xfrm>
          <a:prstGeom prst="ellipse">
            <a:avLst/>
          </a:prstGeom>
          <a:solidFill>
            <a:srgbClr val="06842D"/>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 : 6</a:t>
            </a:r>
          </a:p>
          <a:p>
            <a:pPr algn="ctr"/>
            <a:r>
              <a:rPr lang="fr-FR" dirty="0"/>
              <a:t>G : 132</a:t>
            </a:r>
          </a:p>
          <a:p>
            <a:pPr algn="ctr"/>
            <a:r>
              <a:rPr lang="fr-FR" dirty="0"/>
              <a:t>B : 45</a:t>
            </a:r>
          </a:p>
          <a:p>
            <a:pPr algn="ctr"/>
            <a:r>
              <a:rPr lang="fr-FR" dirty="0" err="1"/>
              <a:t>Hex</a:t>
            </a:r>
            <a:r>
              <a:rPr lang="fr-FR" dirty="0"/>
              <a:t> : #08AC3B</a:t>
            </a:r>
          </a:p>
        </p:txBody>
      </p:sp>
      <p:sp>
        <p:nvSpPr>
          <p:cNvPr id="23" name="Ellipse 22">
            <a:extLst>
              <a:ext uri="{FF2B5EF4-FFF2-40B4-BE49-F238E27FC236}">
                <a16:creationId xmlns:a16="http://schemas.microsoft.com/office/drawing/2014/main" id="{DF288853-3D49-7480-1861-556C2BFB8B5A}"/>
              </a:ext>
            </a:extLst>
          </p:cNvPr>
          <p:cNvSpPr/>
          <p:nvPr/>
        </p:nvSpPr>
        <p:spPr>
          <a:xfrm>
            <a:off x="7222955" y="4352111"/>
            <a:ext cx="2385011" cy="2385011"/>
          </a:xfrm>
          <a:prstGeom prst="ellipse">
            <a:avLst/>
          </a:prstGeom>
          <a:solidFill>
            <a:srgbClr val="262626"/>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 : 38</a:t>
            </a:r>
          </a:p>
          <a:p>
            <a:pPr algn="ctr"/>
            <a:r>
              <a:rPr lang="fr-FR" dirty="0"/>
              <a:t>G : 38</a:t>
            </a:r>
          </a:p>
          <a:p>
            <a:pPr algn="ctr"/>
            <a:r>
              <a:rPr lang="fr-FR" dirty="0"/>
              <a:t>B : 38</a:t>
            </a:r>
          </a:p>
          <a:p>
            <a:pPr algn="ctr"/>
            <a:r>
              <a:rPr lang="fr-FR" dirty="0" err="1"/>
              <a:t>Hex</a:t>
            </a:r>
            <a:r>
              <a:rPr lang="fr-FR" dirty="0"/>
              <a:t> : #262626</a:t>
            </a:r>
          </a:p>
        </p:txBody>
      </p:sp>
      <p:sp>
        <p:nvSpPr>
          <p:cNvPr id="24" name="Ellipse 23">
            <a:extLst>
              <a:ext uri="{FF2B5EF4-FFF2-40B4-BE49-F238E27FC236}">
                <a16:creationId xmlns:a16="http://schemas.microsoft.com/office/drawing/2014/main" id="{97E67F33-DF09-F86E-9B4A-3363D83AC9C2}"/>
              </a:ext>
            </a:extLst>
          </p:cNvPr>
          <p:cNvSpPr/>
          <p:nvPr/>
        </p:nvSpPr>
        <p:spPr>
          <a:xfrm>
            <a:off x="1703987" y="4352112"/>
            <a:ext cx="2385011" cy="2385011"/>
          </a:xfrm>
          <a:prstGeom prst="ellipse">
            <a:avLst/>
          </a:prstGeom>
          <a:solidFill>
            <a:srgbClr val="61FF65"/>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 : 97</a:t>
            </a:r>
          </a:p>
          <a:p>
            <a:pPr algn="ctr"/>
            <a:r>
              <a:rPr lang="fr-FR" dirty="0"/>
              <a:t>G : 255</a:t>
            </a:r>
          </a:p>
          <a:p>
            <a:pPr algn="ctr"/>
            <a:r>
              <a:rPr lang="fr-FR" dirty="0"/>
              <a:t>B : 101</a:t>
            </a:r>
          </a:p>
          <a:p>
            <a:pPr algn="ctr"/>
            <a:r>
              <a:rPr lang="fr-FR" dirty="0" err="1"/>
              <a:t>Hex</a:t>
            </a:r>
            <a:r>
              <a:rPr lang="fr-FR" dirty="0"/>
              <a:t> : #61FF65</a:t>
            </a:r>
          </a:p>
        </p:txBody>
      </p:sp>
    </p:spTree>
    <p:extLst>
      <p:ext uri="{BB962C8B-B14F-4D97-AF65-F5344CB8AC3E}">
        <p14:creationId xmlns:p14="http://schemas.microsoft.com/office/powerpoint/2010/main" val="83535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7CF70-1CD3-331D-3CD3-F881BE1481E0}"/>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169212B7-7463-E5D3-6080-75724A6A5A9B}"/>
              </a:ext>
            </a:extLst>
          </p:cNvPr>
          <p:cNvSpPr/>
          <p:nvPr/>
        </p:nvSpPr>
        <p:spPr>
          <a:xfrm>
            <a:off x="0" y="0"/>
            <a:ext cx="12192000" cy="68580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5FF3B55-AF0A-F339-17BA-7E72AA7D3213}"/>
              </a:ext>
            </a:extLst>
          </p:cNvPr>
          <p:cNvSpPr>
            <a:spLocks noGrp="1"/>
          </p:cNvSpPr>
          <p:nvPr>
            <p:ph type="ctrTitle"/>
          </p:nvPr>
        </p:nvSpPr>
        <p:spPr>
          <a:xfrm>
            <a:off x="1266230" y="-622238"/>
            <a:ext cx="5246889" cy="2387600"/>
          </a:xfrm>
        </p:spPr>
        <p:txBody>
          <a:bodyPr/>
          <a:lstStyle/>
          <a:p>
            <a:r>
              <a:rPr lang="fr-FR" dirty="0">
                <a:solidFill>
                  <a:srgbClr val="0AC846"/>
                </a:solidFill>
                <a:latin typeface="Montserrat" panose="00000500000000000000" pitchFamily="50" charset="0"/>
              </a:rPr>
              <a:t>Déclinaisons</a:t>
            </a:r>
          </a:p>
        </p:txBody>
      </p:sp>
      <p:pic>
        <p:nvPicPr>
          <p:cNvPr id="12" name="Image 11" descr="Une image contenant cercle, Graphique, Caractère coloré, symbole&#10;&#10;Le contenu généré par l’IA peut être incorrect.">
            <a:extLst>
              <a:ext uri="{FF2B5EF4-FFF2-40B4-BE49-F238E27FC236}">
                <a16:creationId xmlns:a16="http://schemas.microsoft.com/office/drawing/2014/main" id="{B64CD550-4D09-EB8B-15C3-C06EFA049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248" y="2006429"/>
            <a:ext cx="1803570" cy="1803570"/>
          </a:xfrm>
          <a:prstGeom prst="rect">
            <a:avLst/>
          </a:prstGeom>
        </p:spPr>
      </p:pic>
      <p:sp>
        <p:nvSpPr>
          <p:cNvPr id="13" name="Triangle rectangle 12">
            <a:extLst>
              <a:ext uri="{FF2B5EF4-FFF2-40B4-BE49-F238E27FC236}">
                <a16:creationId xmlns:a16="http://schemas.microsoft.com/office/drawing/2014/main" id="{9A80A29D-AF7B-2BBD-D00E-DDA89C104CD0}"/>
              </a:ext>
            </a:extLst>
          </p:cNvPr>
          <p:cNvSpPr/>
          <p:nvPr/>
        </p:nvSpPr>
        <p:spPr>
          <a:xfrm rot="10800000">
            <a:off x="8778240" y="0"/>
            <a:ext cx="341376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rectangle 13">
            <a:extLst>
              <a:ext uri="{FF2B5EF4-FFF2-40B4-BE49-F238E27FC236}">
                <a16:creationId xmlns:a16="http://schemas.microsoft.com/office/drawing/2014/main" id="{21D868DE-BBDE-3451-81FE-8C0FBADF29C8}"/>
              </a:ext>
            </a:extLst>
          </p:cNvPr>
          <p:cNvSpPr/>
          <p:nvPr/>
        </p:nvSpPr>
        <p:spPr>
          <a:xfrm rot="16200000">
            <a:off x="9159241" y="3825238"/>
            <a:ext cx="3047997" cy="3017519"/>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rectangle 14">
            <a:extLst>
              <a:ext uri="{FF2B5EF4-FFF2-40B4-BE49-F238E27FC236}">
                <a16:creationId xmlns:a16="http://schemas.microsoft.com/office/drawing/2014/main" id="{57002A47-30A8-FA5B-0E20-DAE479A774E7}"/>
              </a:ext>
            </a:extLst>
          </p:cNvPr>
          <p:cNvSpPr/>
          <p:nvPr/>
        </p:nvSpPr>
        <p:spPr>
          <a:xfrm rot="5400000">
            <a:off x="-56266" y="56264"/>
            <a:ext cx="2500132" cy="238760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rectangle 15">
            <a:extLst>
              <a:ext uri="{FF2B5EF4-FFF2-40B4-BE49-F238E27FC236}">
                <a16:creationId xmlns:a16="http://schemas.microsoft.com/office/drawing/2014/main" id="{6ABDD01F-C0AD-2E76-AFE5-00250310AEC9}"/>
              </a:ext>
            </a:extLst>
          </p:cNvPr>
          <p:cNvSpPr/>
          <p:nvPr/>
        </p:nvSpPr>
        <p:spPr>
          <a:xfrm>
            <a:off x="0" y="0"/>
            <a:ext cx="1706880"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928B2B26-376A-8DAC-AE4C-1359ECE0269F}"/>
              </a:ext>
            </a:extLst>
          </p:cNvPr>
          <p:cNvSpPr txBox="1"/>
          <p:nvPr/>
        </p:nvSpPr>
        <p:spPr>
          <a:xfrm>
            <a:off x="1265504" y="1578748"/>
            <a:ext cx="3119059" cy="369332"/>
          </a:xfrm>
          <a:prstGeom prst="rect">
            <a:avLst/>
          </a:prstGeom>
          <a:noFill/>
        </p:spPr>
        <p:txBody>
          <a:bodyPr wrap="none" rtlCol="0">
            <a:spAutoFit/>
          </a:bodyPr>
          <a:lstStyle/>
          <a:p>
            <a:r>
              <a:rPr lang="fr-FR" dirty="0">
                <a:solidFill>
                  <a:schemeClr val="tx1">
                    <a:lumMod val="95000"/>
                    <a:lumOff val="5000"/>
                  </a:schemeClr>
                </a:solidFill>
              </a:rPr>
              <a:t>Logo classique, vert et blanc :</a:t>
            </a:r>
          </a:p>
        </p:txBody>
      </p:sp>
      <p:sp>
        <p:nvSpPr>
          <p:cNvPr id="5" name="ZoneTexte 4">
            <a:extLst>
              <a:ext uri="{FF2B5EF4-FFF2-40B4-BE49-F238E27FC236}">
                <a16:creationId xmlns:a16="http://schemas.microsoft.com/office/drawing/2014/main" id="{A46BFAD7-5615-181B-B94A-E6012F8C2FCD}"/>
              </a:ext>
            </a:extLst>
          </p:cNvPr>
          <p:cNvSpPr txBox="1"/>
          <p:nvPr/>
        </p:nvSpPr>
        <p:spPr>
          <a:xfrm>
            <a:off x="5221747" y="1578748"/>
            <a:ext cx="2896242" cy="369332"/>
          </a:xfrm>
          <a:prstGeom prst="rect">
            <a:avLst/>
          </a:prstGeom>
          <a:noFill/>
        </p:spPr>
        <p:txBody>
          <a:bodyPr wrap="none" rtlCol="0">
            <a:spAutoFit/>
          </a:bodyPr>
          <a:lstStyle/>
          <a:p>
            <a:r>
              <a:rPr lang="fr-FR" dirty="0">
                <a:solidFill>
                  <a:schemeClr val="tx1">
                    <a:lumMod val="95000"/>
                    <a:lumOff val="5000"/>
                  </a:schemeClr>
                </a:solidFill>
              </a:rPr>
              <a:t>Logo classique, vert et noir:</a:t>
            </a:r>
          </a:p>
        </p:txBody>
      </p:sp>
      <p:pic>
        <p:nvPicPr>
          <p:cNvPr id="7" name="Image 6" descr="Une image contenant cercle, Graphique, Caractère coloré, symbole&#10;&#10;Le contenu généré par l’IA peut être incorrect.">
            <a:extLst>
              <a:ext uri="{FF2B5EF4-FFF2-40B4-BE49-F238E27FC236}">
                <a16:creationId xmlns:a16="http://schemas.microsoft.com/office/drawing/2014/main" id="{AC113A8E-F0E4-5ED4-18E2-BF79AF016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8083" y="2008883"/>
            <a:ext cx="1803570" cy="1803570"/>
          </a:xfrm>
          <a:prstGeom prst="rect">
            <a:avLst/>
          </a:prstGeom>
        </p:spPr>
      </p:pic>
      <p:sp>
        <p:nvSpPr>
          <p:cNvPr id="9" name="ZoneTexte 8">
            <a:extLst>
              <a:ext uri="{FF2B5EF4-FFF2-40B4-BE49-F238E27FC236}">
                <a16:creationId xmlns:a16="http://schemas.microsoft.com/office/drawing/2014/main" id="{0EDA2FDF-82C1-50A2-DF3D-3E459C95916F}"/>
              </a:ext>
            </a:extLst>
          </p:cNvPr>
          <p:cNvSpPr txBox="1"/>
          <p:nvPr/>
        </p:nvSpPr>
        <p:spPr>
          <a:xfrm>
            <a:off x="1056182" y="3894212"/>
            <a:ext cx="3537700" cy="369332"/>
          </a:xfrm>
          <a:prstGeom prst="rect">
            <a:avLst/>
          </a:prstGeom>
          <a:noFill/>
        </p:spPr>
        <p:txBody>
          <a:bodyPr wrap="none" rtlCol="0">
            <a:spAutoFit/>
          </a:bodyPr>
          <a:lstStyle/>
          <a:p>
            <a:r>
              <a:rPr lang="fr-FR" dirty="0">
                <a:solidFill>
                  <a:schemeClr val="tx1">
                    <a:lumMod val="95000"/>
                    <a:lumOff val="5000"/>
                  </a:schemeClr>
                </a:solidFill>
              </a:rPr>
              <a:t>Couleurs inversées, vert et blanc :</a:t>
            </a:r>
          </a:p>
        </p:txBody>
      </p:sp>
      <p:pic>
        <p:nvPicPr>
          <p:cNvPr id="11" name="Image 10" descr="Une image contenant cercle, Graphique, symbole, logo&#10;&#10;Le contenu généré par l’IA peut être incorrect.">
            <a:extLst>
              <a:ext uri="{FF2B5EF4-FFF2-40B4-BE49-F238E27FC236}">
                <a16:creationId xmlns:a16="http://schemas.microsoft.com/office/drawing/2014/main" id="{9093513A-F79B-1818-BB9B-938C1F881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247" y="4263544"/>
            <a:ext cx="1803570" cy="1803570"/>
          </a:xfrm>
          <a:prstGeom prst="rect">
            <a:avLst/>
          </a:prstGeom>
        </p:spPr>
      </p:pic>
      <p:pic>
        <p:nvPicPr>
          <p:cNvPr id="19" name="Image 18" descr="Une image contenant cercle, Caractère coloré, Graphique, symbole&#10;&#10;Le contenu généré par l’IA peut être incorrect.">
            <a:extLst>
              <a:ext uri="{FF2B5EF4-FFF2-40B4-BE49-F238E27FC236}">
                <a16:creationId xmlns:a16="http://schemas.microsoft.com/office/drawing/2014/main" id="{8D2A1C6C-DC80-ECB9-378D-D1913D0555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8083" y="4267593"/>
            <a:ext cx="1803570" cy="1803570"/>
          </a:xfrm>
          <a:prstGeom prst="rect">
            <a:avLst/>
          </a:prstGeom>
        </p:spPr>
      </p:pic>
      <p:sp>
        <p:nvSpPr>
          <p:cNvPr id="20" name="ZoneTexte 19">
            <a:extLst>
              <a:ext uri="{FF2B5EF4-FFF2-40B4-BE49-F238E27FC236}">
                <a16:creationId xmlns:a16="http://schemas.microsoft.com/office/drawing/2014/main" id="{F9B26CB4-5E3B-6E0E-E76E-A5B9216043E9}"/>
              </a:ext>
            </a:extLst>
          </p:cNvPr>
          <p:cNvSpPr txBox="1"/>
          <p:nvPr/>
        </p:nvSpPr>
        <p:spPr>
          <a:xfrm>
            <a:off x="4901018" y="3894212"/>
            <a:ext cx="3361369" cy="369332"/>
          </a:xfrm>
          <a:prstGeom prst="rect">
            <a:avLst/>
          </a:prstGeom>
          <a:noFill/>
        </p:spPr>
        <p:txBody>
          <a:bodyPr wrap="none" rtlCol="0">
            <a:spAutoFit/>
          </a:bodyPr>
          <a:lstStyle/>
          <a:p>
            <a:r>
              <a:rPr lang="fr-FR" dirty="0">
                <a:solidFill>
                  <a:schemeClr val="tx1">
                    <a:lumMod val="95000"/>
                    <a:lumOff val="5000"/>
                  </a:schemeClr>
                </a:solidFill>
              </a:rPr>
              <a:t>Couleurs inversées, vert et noir :</a:t>
            </a:r>
          </a:p>
        </p:txBody>
      </p:sp>
    </p:spTree>
    <p:extLst>
      <p:ext uri="{BB962C8B-B14F-4D97-AF65-F5344CB8AC3E}">
        <p14:creationId xmlns:p14="http://schemas.microsoft.com/office/powerpoint/2010/main" val="193243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659B6-146D-86FF-7DD6-B358733E7A0B}"/>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B1789824-15B2-1353-674C-5F6EA739E115}"/>
              </a:ext>
            </a:extLst>
          </p:cNvPr>
          <p:cNvSpPr/>
          <p:nvPr/>
        </p:nvSpPr>
        <p:spPr>
          <a:xfrm>
            <a:off x="6290160" y="1143666"/>
            <a:ext cx="5371563" cy="2676999"/>
          </a:xfrm>
          <a:prstGeom prst="rect">
            <a:avLst/>
          </a:prstGeom>
          <a:solidFill>
            <a:srgbClr val="0684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F9060BD4-89D0-29DF-2AF1-A1BDA5832D13}"/>
              </a:ext>
            </a:extLst>
          </p:cNvPr>
          <p:cNvSpPr/>
          <p:nvPr/>
        </p:nvSpPr>
        <p:spPr>
          <a:xfrm>
            <a:off x="6296628" y="3810003"/>
            <a:ext cx="5365095" cy="3047997"/>
          </a:xfrm>
          <a:prstGeom prst="rect">
            <a:avLst/>
          </a:prstGeom>
          <a:solidFill>
            <a:srgbClr val="61FF6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A668A009-BD88-A6A4-0F43-1D7CBDE0B52A}"/>
              </a:ext>
            </a:extLst>
          </p:cNvPr>
          <p:cNvSpPr/>
          <p:nvPr/>
        </p:nvSpPr>
        <p:spPr>
          <a:xfrm>
            <a:off x="601478" y="3809996"/>
            <a:ext cx="5695149" cy="3047997"/>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5962A005-1FFF-50CE-4400-2CB6525BA0A8}"/>
              </a:ext>
            </a:extLst>
          </p:cNvPr>
          <p:cNvSpPr>
            <a:spLocks noGrp="1"/>
          </p:cNvSpPr>
          <p:nvPr>
            <p:ph type="ctrTitle"/>
          </p:nvPr>
        </p:nvSpPr>
        <p:spPr>
          <a:xfrm>
            <a:off x="463590" y="-1243934"/>
            <a:ext cx="8903929" cy="2387600"/>
          </a:xfrm>
        </p:spPr>
        <p:txBody>
          <a:bodyPr>
            <a:normAutofit/>
          </a:bodyPr>
          <a:lstStyle/>
          <a:p>
            <a:r>
              <a:rPr lang="fr-FR" sz="4000" dirty="0">
                <a:solidFill>
                  <a:srgbClr val="0AC846"/>
                </a:solidFill>
                <a:latin typeface="Montserrat" panose="00000500000000000000" pitchFamily="50" charset="0"/>
              </a:rPr>
              <a:t>Utilisations sur fonds de couleur</a:t>
            </a:r>
          </a:p>
        </p:txBody>
      </p:sp>
      <p:sp>
        <p:nvSpPr>
          <p:cNvPr id="20" name="ZoneTexte 19">
            <a:extLst>
              <a:ext uri="{FF2B5EF4-FFF2-40B4-BE49-F238E27FC236}">
                <a16:creationId xmlns:a16="http://schemas.microsoft.com/office/drawing/2014/main" id="{5F572508-7FEA-D797-9540-1F3E91E656A8}"/>
              </a:ext>
            </a:extLst>
          </p:cNvPr>
          <p:cNvSpPr txBox="1"/>
          <p:nvPr/>
        </p:nvSpPr>
        <p:spPr>
          <a:xfrm>
            <a:off x="2735104" y="1813550"/>
            <a:ext cx="3391991" cy="1015663"/>
          </a:xfrm>
          <a:prstGeom prst="rect">
            <a:avLst/>
          </a:prstGeom>
          <a:noFill/>
        </p:spPr>
        <p:txBody>
          <a:bodyPr wrap="square">
            <a:spAutoFit/>
          </a:bodyPr>
          <a:lstStyle/>
          <a:p>
            <a:r>
              <a:rPr lang="fr-FR" sz="6000" dirty="0" err="1">
                <a:solidFill>
                  <a:srgbClr val="0AC846"/>
                </a:solidFill>
                <a:latin typeface="Proxima Nova" panose="02000506030000020004" pitchFamily="50" charset="0"/>
              </a:rPr>
              <a:t>EcoRide</a:t>
            </a:r>
            <a:endParaRPr lang="fr-FR" dirty="0">
              <a:latin typeface="Proxima Nova" panose="02000506030000020004" pitchFamily="50" charset="0"/>
            </a:endParaRPr>
          </a:p>
        </p:txBody>
      </p:sp>
      <p:pic>
        <p:nvPicPr>
          <p:cNvPr id="22" name="Image 21" descr="Une image contenant cercle, Graphique, Caractère coloré, symbole&#10;&#10;Le contenu généré par l’IA peut être incorrect.">
            <a:extLst>
              <a:ext uri="{FF2B5EF4-FFF2-40B4-BE49-F238E27FC236}">
                <a16:creationId xmlns:a16="http://schemas.microsoft.com/office/drawing/2014/main" id="{305A8E61-B701-3D6F-88E7-15A39A449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33" y="4432209"/>
            <a:ext cx="1803570" cy="1803570"/>
          </a:xfrm>
          <a:prstGeom prst="rect">
            <a:avLst/>
          </a:prstGeom>
        </p:spPr>
      </p:pic>
      <p:sp>
        <p:nvSpPr>
          <p:cNvPr id="24" name="ZoneTexte 23">
            <a:extLst>
              <a:ext uri="{FF2B5EF4-FFF2-40B4-BE49-F238E27FC236}">
                <a16:creationId xmlns:a16="http://schemas.microsoft.com/office/drawing/2014/main" id="{207FD1C8-CAAD-44BA-64E8-DCC501349937}"/>
              </a:ext>
            </a:extLst>
          </p:cNvPr>
          <p:cNvSpPr txBox="1"/>
          <p:nvPr/>
        </p:nvSpPr>
        <p:spPr>
          <a:xfrm>
            <a:off x="2735103" y="4826161"/>
            <a:ext cx="3391992" cy="1015663"/>
          </a:xfrm>
          <a:prstGeom prst="rect">
            <a:avLst/>
          </a:prstGeom>
          <a:noFill/>
        </p:spPr>
        <p:txBody>
          <a:bodyPr wrap="square">
            <a:spAutoFit/>
          </a:bodyPr>
          <a:lstStyle/>
          <a:p>
            <a:r>
              <a:rPr lang="fr-FR" sz="6000" dirty="0" err="1">
                <a:solidFill>
                  <a:srgbClr val="0AC846"/>
                </a:solidFill>
                <a:latin typeface="Proxima Nova" panose="02000506030000020004" pitchFamily="50" charset="0"/>
              </a:rPr>
              <a:t>EcoRide</a:t>
            </a:r>
            <a:endParaRPr lang="fr-FR" sz="6000" dirty="0">
              <a:latin typeface="Proxima Nova" panose="02000506030000020004" pitchFamily="50" charset="0"/>
            </a:endParaRPr>
          </a:p>
        </p:txBody>
      </p:sp>
      <p:pic>
        <p:nvPicPr>
          <p:cNvPr id="26" name="Image 25" descr="Une image contenant cercle, Caractère coloré, Graphique, symbole&#10;&#10;Le contenu généré par l’IA peut être incorrect.">
            <a:extLst>
              <a:ext uri="{FF2B5EF4-FFF2-40B4-BE49-F238E27FC236}">
                <a16:creationId xmlns:a16="http://schemas.microsoft.com/office/drawing/2014/main" id="{ABED08BC-EE8B-4ED3-55F3-B44BBDA54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161" y="4432208"/>
            <a:ext cx="1803570" cy="1803570"/>
          </a:xfrm>
          <a:prstGeom prst="rect">
            <a:avLst/>
          </a:prstGeom>
        </p:spPr>
      </p:pic>
      <p:sp>
        <p:nvSpPr>
          <p:cNvPr id="28" name="ZoneTexte 27">
            <a:extLst>
              <a:ext uri="{FF2B5EF4-FFF2-40B4-BE49-F238E27FC236}">
                <a16:creationId xmlns:a16="http://schemas.microsoft.com/office/drawing/2014/main" id="{290889D3-2BC9-51B8-A416-B061DD7845F1}"/>
              </a:ext>
            </a:extLst>
          </p:cNvPr>
          <p:cNvSpPr txBox="1"/>
          <p:nvPr/>
        </p:nvSpPr>
        <p:spPr>
          <a:xfrm>
            <a:off x="8269731" y="4826162"/>
            <a:ext cx="3391992" cy="1015663"/>
          </a:xfrm>
          <a:prstGeom prst="rect">
            <a:avLst/>
          </a:prstGeom>
          <a:noFill/>
        </p:spPr>
        <p:txBody>
          <a:bodyPr wrap="square">
            <a:spAutoFit/>
          </a:bodyPr>
          <a:lstStyle/>
          <a:p>
            <a:r>
              <a:rPr lang="fr-FR" sz="6000" dirty="0" err="1">
                <a:solidFill>
                  <a:srgbClr val="262626"/>
                </a:solidFill>
                <a:latin typeface="Proxima Nova" panose="02000506030000020004" pitchFamily="50" charset="0"/>
              </a:rPr>
              <a:t>EcoRide</a:t>
            </a:r>
            <a:endParaRPr lang="fr-FR" sz="6000" dirty="0">
              <a:solidFill>
                <a:srgbClr val="262626"/>
              </a:solidFill>
              <a:latin typeface="Proxima Nova" panose="02000506030000020004" pitchFamily="50" charset="0"/>
            </a:endParaRPr>
          </a:p>
        </p:txBody>
      </p:sp>
      <p:pic>
        <p:nvPicPr>
          <p:cNvPr id="30" name="Image 29" descr="Une image contenant cercle, Graphique, symbole, logo&#10;&#10;Le contenu généré par l’IA peut être incorrect.">
            <a:extLst>
              <a:ext uri="{FF2B5EF4-FFF2-40B4-BE49-F238E27FC236}">
                <a16:creationId xmlns:a16="http://schemas.microsoft.com/office/drawing/2014/main" id="{D41FEFA0-A884-629E-39A9-6DABF5E28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161" y="1415748"/>
            <a:ext cx="1803570" cy="1803570"/>
          </a:xfrm>
          <a:prstGeom prst="rect">
            <a:avLst/>
          </a:prstGeom>
        </p:spPr>
      </p:pic>
      <p:sp>
        <p:nvSpPr>
          <p:cNvPr id="32" name="ZoneTexte 31">
            <a:extLst>
              <a:ext uri="{FF2B5EF4-FFF2-40B4-BE49-F238E27FC236}">
                <a16:creationId xmlns:a16="http://schemas.microsoft.com/office/drawing/2014/main" id="{B20FEA22-251E-84F7-152E-E6E8796FBB5F}"/>
              </a:ext>
            </a:extLst>
          </p:cNvPr>
          <p:cNvSpPr txBox="1"/>
          <p:nvPr/>
        </p:nvSpPr>
        <p:spPr>
          <a:xfrm>
            <a:off x="8269731" y="1813550"/>
            <a:ext cx="3391992" cy="1015663"/>
          </a:xfrm>
          <a:prstGeom prst="rect">
            <a:avLst/>
          </a:prstGeom>
          <a:noFill/>
        </p:spPr>
        <p:txBody>
          <a:bodyPr wrap="square">
            <a:spAutoFit/>
          </a:bodyPr>
          <a:lstStyle/>
          <a:p>
            <a:r>
              <a:rPr lang="fr-FR" sz="6000" dirty="0" err="1">
                <a:solidFill>
                  <a:schemeClr val="bg1"/>
                </a:solidFill>
                <a:latin typeface="Proxima Nova" panose="02000506030000020004" pitchFamily="50" charset="0"/>
              </a:rPr>
              <a:t>EcoRide</a:t>
            </a:r>
            <a:endParaRPr lang="fr-FR" sz="6000" dirty="0">
              <a:solidFill>
                <a:schemeClr val="bg1"/>
              </a:solidFill>
              <a:latin typeface="Proxima Nova" panose="02000506030000020004" pitchFamily="50" charset="0"/>
            </a:endParaRPr>
          </a:p>
        </p:txBody>
      </p:sp>
      <p:pic>
        <p:nvPicPr>
          <p:cNvPr id="33" name="Image 32" descr="Une image contenant cercle, Graphique, Caractère coloré, symbole&#10;&#10;Le contenu généré par l’IA peut être incorrect.">
            <a:extLst>
              <a:ext uri="{FF2B5EF4-FFF2-40B4-BE49-F238E27FC236}">
                <a16:creationId xmlns:a16="http://schemas.microsoft.com/office/drawing/2014/main" id="{03062D82-0D87-BCA3-EAB4-3E4B2CAC6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533" y="1415748"/>
            <a:ext cx="1803570" cy="1803570"/>
          </a:xfrm>
          <a:prstGeom prst="rect">
            <a:avLst/>
          </a:prstGeom>
        </p:spPr>
      </p:pic>
      <p:sp>
        <p:nvSpPr>
          <p:cNvPr id="34" name="Triangle rectangle 33">
            <a:extLst>
              <a:ext uri="{FF2B5EF4-FFF2-40B4-BE49-F238E27FC236}">
                <a16:creationId xmlns:a16="http://schemas.microsoft.com/office/drawing/2014/main" id="{DECE498F-8A9D-534E-893C-EF22084569E6}"/>
              </a:ext>
            </a:extLst>
          </p:cNvPr>
          <p:cNvSpPr/>
          <p:nvPr/>
        </p:nvSpPr>
        <p:spPr>
          <a:xfrm rot="5400000">
            <a:off x="-1034093" y="1034091"/>
            <a:ext cx="2500132" cy="431946"/>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riangle rectangle 34">
            <a:extLst>
              <a:ext uri="{FF2B5EF4-FFF2-40B4-BE49-F238E27FC236}">
                <a16:creationId xmlns:a16="http://schemas.microsoft.com/office/drawing/2014/main" id="{798EC8D2-7EA6-ACB7-EEE2-79C77AEDF1E0}"/>
              </a:ext>
            </a:extLst>
          </p:cNvPr>
          <p:cNvSpPr/>
          <p:nvPr/>
        </p:nvSpPr>
        <p:spPr>
          <a:xfrm>
            <a:off x="0" y="0"/>
            <a:ext cx="431946"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Triangle rectangle 35">
            <a:extLst>
              <a:ext uri="{FF2B5EF4-FFF2-40B4-BE49-F238E27FC236}">
                <a16:creationId xmlns:a16="http://schemas.microsoft.com/office/drawing/2014/main" id="{2182C81F-0BDD-E07A-0EF3-9F136016F73F}"/>
              </a:ext>
            </a:extLst>
          </p:cNvPr>
          <p:cNvSpPr/>
          <p:nvPr/>
        </p:nvSpPr>
        <p:spPr>
          <a:xfrm rot="10800000">
            <a:off x="11728409" y="0"/>
            <a:ext cx="463588"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riangle rectangle 36">
            <a:extLst>
              <a:ext uri="{FF2B5EF4-FFF2-40B4-BE49-F238E27FC236}">
                <a16:creationId xmlns:a16="http://schemas.microsoft.com/office/drawing/2014/main" id="{5139D605-8E10-75AA-7DF1-B3DE7E556359}"/>
              </a:ext>
            </a:extLst>
          </p:cNvPr>
          <p:cNvSpPr/>
          <p:nvPr/>
        </p:nvSpPr>
        <p:spPr>
          <a:xfrm rot="16200000">
            <a:off x="10436205" y="5102201"/>
            <a:ext cx="3047997" cy="46359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6950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5355C-6B15-215C-CF36-B9368BEF0888}"/>
            </a:ext>
          </a:extLst>
        </p:cNvPr>
        <p:cNvGrpSpPr/>
        <p:nvPr/>
      </p:nvGrpSpPr>
      <p:grpSpPr>
        <a:xfrm>
          <a:off x="0" y="0"/>
          <a:ext cx="0" cy="0"/>
          <a:chOff x="0" y="0"/>
          <a:chExt cx="0" cy="0"/>
        </a:xfrm>
      </p:grpSpPr>
      <p:pic>
        <p:nvPicPr>
          <p:cNvPr id="7" name="Image 6" descr="Une image contenant personne, habits, plein air, voiture&#10;&#10;Le contenu généré par l’IA peut être incorrect.">
            <a:extLst>
              <a:ext uri="{FF2B5EF4-FFF2-40B4-BE49-F238E27FC236}">
                <a16:creationId xmlns:a16="http://schemas.microsoft.com/office/drawing/2014/main" id="{E8C5BF65-4196-DCBB-AA49-E6D115AB7221}"/>
              </a:ext>
            </a:extLst>
          </p:cNvPr>
          <p:cNvPicPr>
            <a:picLocks noChangeAspect="1"/>
          </p:cNvPicPr>
          <p:nvPr/>
        </p:nvPicPr>
        <p:blipFill>
          <a:blip r:embed="rId2">
            <a:extLst>
              <a:ext uri="{28A0092B-C50C-407E-A947-70E740481C1C}">
                <a14:useLocalDpi xmlns:a14="http://schemas.microsoft.com/office/drawing/2010/main" val="0"/>
              </a:ext>
            </a:extLst>
          </a:blip>
          <a:srcRect t="22117" r="28014" b="6713"/>
          <a:stretch>
            <a:fillRect/>
          </a:stretch>
        </p:blipFill>
        <p:spPr>
          <a:xfrm>
            <a:off x="568162" y="2119025"/>
            <a:ext cx="5389364" cy="3138665"/>
          </a:xfrm>
          <a:prstGeom prst="rect">
            <a:avLst/>
          </a:prstGeom>
        </p:spPr>
      </p:pic>
      <p:pic>
        <p:nvPicPr>
          <p:cNvPr id="25" name="Image 24" descr="Une image contenant plein air, plante, arbre, Forêts de conifères tropicales et subtropicales&#10;&#10;Le contenu généré par l’IA peut être incorrect.">
            <a:extLst>
              <a:ext uri="{FF2B5EF4-FFF2-40B4-BE49-F238E27FC236}">
                <a16:creationId xmlns:a16="http://schemas.microsoft.com/office/drawing/2014/main" id="{DAA930F6-4564-48F0-ACA4-25C53E3A9DD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094" b="7094"/>
          <a:stretch>
            <a:fillRect/>
          </a:stretch>
        </p:blipFill>
        <p:spPr>
          <a:xfrm>
            <a:off x="6105790" y="2119026"/>
            <a:ext cx="5486400" cy="3138664"/>
          </a:xfrm>
          <a:prstGeom prst="rect">
            <a:avLst/>
          </a:prstGeom>
        </p:spPr>
      </p:pic>
      <p:sp>
        <p:nvSpPr>
          <p:cNvPr id="2" name="Titre 1">
            <a:extLst>
              <a:ext uri="{FF2B5EF4-FFF2-40B4-BE49-F238E27FC236}">
                <a16:creationId xmlns:a16="http://schemas.microsoft.com/office/drawing/2014/main" id="{BDF54896-75A5-F473-8EEB-1D903E5AF51D}"/>
              </a:ext>
            </a:extLst>
          </p:cNvPr>
          <p:cNvSpPr>
            <a:spLocks noGrp="1"/>
          </p:cNvSpPr>
          <p:nvPr>
            <p:ph type="ctrTitle"/>
          </p:nvPr>
        </p:nvSpPr>
        <p:spPr>
          <a:xfrm>
            <a:off x="463590" y="-1243934"/>
            <a:ext cx="8903929" cy="2387600"/>
          </a:xfrm>
        </p:spPr>
        <p:txBody>
          <a:bodyPr>
            <a:normAutofit/>
          </a:bodyPr>
          <a:lstStyle/>
          <a:p>
            <a:r>
              <a:rPr lang="fr-FR" sz="4000" dirty="0">
                <a:solidFill>
                  <a:srgbClr val="0AC846"/>
                </a:solidFill>
                <a:latin typeface="Montserrat" panose="00000500000000000000" pitchFamily="50" charset="0"/>
              </a:rPr>
              <a:t>Utilisations sur visuels (1/2)</a:t>
            </a:r>
          </a:p>
        </p:txBody>
      </p:sp>
      <p:sp>
        <p:nvSpPr>
          <p:cNvPr id="13" name="Triangle rectangle 12">
            <a:extLst>
              <a:ext uri="{FF2B5EF4-FFF2-40B4-BE49-F238E27FC236}">
                <a16:creationId xmlns:a16="http://schemas.microsoft.com/office/drawing/2014/main" id="{A61A5A1C-2128-2584-0A30-7FAF5625B837}"/>
              </a:ext>
            </a:extLst>
          </p:cNvPr>
          <p:cNvSpPr/>
          <p:nvPr/>
        </p:nvSpPr>
        <p:spPr>
          <a:xfrm rot="10800000">
            <a:off x="11728409" y="0"/>
            <a:ext cx="463588"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rectangle 13">
            <a:extLst>
              <a:ext uri="{FF2B5EF4-FFF2-40B4-BE49-F238E27FC236}">
                <a16:creationId xmlns:a16="http://schemas.microsoft.com/office/drawing/2014/main" id="{949158EB-AFEC-7B2A-0F50-DFD11BF8F38A}"/>
              </a:ext>
            </a:extLst>
          </p:cNvPr>
          <p:cNvSpPr/>
          <p:nvPr/>
        </p:nvSpPr>
        <p:spPr>
          <a:xfrm rot="16200000">
            <a:off x="10436205" y="5102201"/>
            <a:ext cx="3047997" cy="46359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rectangle 14">
            <a:extLst>
              <a:ext uri="{FF2B5EF4-FFF2-40B4-BE49-F238E27FC236}">
                <a16:creationId xmlns:a16="http://schemas.microsoft.com/office/drawing/2014/main" id="{4D3560FA-EC08-EB1A-DAB2-BA0313AC1D2C}"/>
              </a:ext>
            </a:extLst>
          </p:cNvPr>
          <p:cNvSpPr/>
          <p:nvPr/>
        </p:nvSpPr>
        <p:spPr>
          <a:xfrm rot="5400000">
            <a:off x="-1034093" y="1034091"/>
            <a:ext cx="2500132" cy="431946"/>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rectangle 15">
            <a:extLst>
              <a:ext uri="{FF2B5EF4-FFF2-40B4-BE49-F238E27FC236}">
                <a16:creationId xmlns:a16="http://schemas.microsoft.com/office/drawing/2014/main" id="{ECDABBF0-2522-DAF3-F09C-D091D8BC8B36}"/>
              </a:ext>
            </a:extLst>
          </p:cNvPr>
          <p:cNvSpPr/>
          <p:nvPr/>
        </p:nvSpPr>
        <p:spPr>
          <a:xfrm>
            <a:off x="0" y="0"/>
            <a:ext cx="431946"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9AAF9EA5-B3C1-295B-0359-16CD8336482B}"/>
              </a:ext>
            </a:extLst>
          </p:cNvPr>
          <p:cNvSpPr txBox="1"/>
          <p:nvPr/>
        </p:nvSpPr>
        <p:spPr>
          <a:xfrm>
            <a:off x="8019989" y="3180527"/>
            <a:ext cx="3423937" cy="1015663"/>
          </a:xfrm>
          <a:prstGeom prst="rect">
            <a:avLst/>
          </a:prstGeom>
          <a:noFill/>
          <a:effectLst>
            <a:outerShdw blurRad="50800" dist="38100" dir="2700000" algn="tl" rotWithShape="0">
              <a:prstClr val="black">
                <a:alpha val="40000"/>
              </a:prstClr>
            </a:outerShdw>
          </a:effectLst>
        </p:spPr>
        <p:txBody>
          <a:bodyPr wrap="square">
            <a:spAutoFit/>
          </a:bodyPr>
          <a:lstStyle/>
          <a:p>
            <a:r>
              <a:rPr lang="fr-FR" sz="6000" dirty="0" err="1">
                <a:solidFill>
                  <a:schemeClr val="bg1"/>
                </a:solidFill>
                <a:latin typeface="Proxima Nova" panose="02000506030000020004" pitchFamily="50" charset="0"/>
              </a:rPr>
              <a:t>EcoRide</a:t>
            </a:r>
            <a:endParaRPr lang="fr-FR" sz="6000" dirty="0">
              <a:solidFill>
                <a:schemeClr val="bg1"/>
              </a:solidFill>
              <a:latin typeface="Proxima Nova" panose="02000506030000020004" pitchFamily="50" charset="0"/>
            </a:endParaRPr>
          </a:p>
        </p:txBody>
      </p:sp>
      <p:pic>
        <p:nvPicPr>
          <p:cNvPr id="32" name="Image 31" descr="Une image contenant cercle, Graphique, symbole, logo&#10;&#10;Le contenu généré par l’IA peut être incorrect.">
            <a:extLst>
              <a:ext uri="{FF2B5EF4-FFF2-40B4-BE49-F238E27FC236}">
                <a16:creationId xmlns:a16="http://schemas.microsoft.com/office/drawing/2014/main" id="{AE46593C-8675-AC8A-34C1-339121683A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4053" y="2786573"/>
            <a:ext cx="1803570" cy="1803570"/>
          </a:xfrm>
          <a:prstGeom prst="rect">
            <a:avLst/>
          </a:prstGeom>
          <a:effectLst>
            <a:outerShdw blurRad="50800" dist="38100" dir="2700000" algn="tl" rotWithShape="0">
              <a:prstClr val="black">
                <a:alpha val="40000"/>
              </a:prstClr>
            </a:outerShdw>
          </a:effectLst>
        </p:spPr>
      </p:pic>
      <p:sp>
        <p:nvSpPr>
          <p:cNvPr id="5" name="Arc 4">
            <a:extLst>
              <a:ext uri="{FF2B5EF4-FFF2-40B4-BE49-F238E27FC236}">
                <a16:creationId xmlns:a16="http://schemas.microsoft.com/office/drawing/2014/main" id="{A99BF524-7FEF-65E7-F83F-01CC6EAE1A72}"/>
              </a:ext>
            </a:extLst>
          </p:cNvPr>
          <p:cNvSpPr/>
          <p:nvPr/>
        </p:nvSpPr>
        <p:spPr>
          <a:xfrm>
            <a:off x="-3883804" y="3287831"/>
            <a:ext cx="8903928" cy="3939718"/>
          </a:xfrm>
          <a:prstGeom prst="arc">
            <a:avLst>
              <a:gd name="adj1" fmla="val 16202162"/>
              <a:gd name="adj2" fmla="val 0"/>
            </a:avLst>
          </a:prstGeom>
          <a:solidFill>
            <a:schemeClr val="bg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dirty="0"/>
          </a:p>
        </p:txBody>
      </p:sp>
      <p:pic>
        <p:nvPicPr>
          <p:cNvPr id="35" name="Image 34" descr="Une image contenant cercle, Graphique, Caractère coloré, symbole&#10;&#10;Le contenu généré par l’IA peut être incorrect.">
            <a:extLst>
              <a:ext uri="{FF2B5EF4-FFF2-40B4-BE49-F238E27FC236}">
                <a16:creationId xmlns:a16="http://schemas.microsoft.com/office/drawing/2014/main" id="{696F582E-C877-D31E-7CA0-5C04CA9333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274" y="3967499"/>
            <a:ext cx="1015663" cy="1015663"/>
          </a:xfrm>
          <a:prstGeom prst="rect">
            <a:avLst/>
          </a:prstGeom>
          <a:effectLst>
            <a:outerShdw blurRad="50800" dist="38100" dir="2700000" algn="tl" rotWithShape="0">
              <a:prstClr val="black">
                <a:alpha val="40000"/>
              </a:prstClr>
            </a:outerShdw>
          </a:effectLst>
        </p:spPr>
      </p:pic>
      <p:sp>
        <p:nvSpPr>
          <p:cNvPr id="36" name="ZoneTexte 35">
            <a:extLst>
              <a:ext uri="{FF2B5EF4-FFF2-40B4-BE49-F238E27FC236}">
                <a16:creationId xmlns:a16="http://schemas.microsoft.com/office/drawing/2014/main" id="{F4E41544-DE5F-22FC-E9B6-A2B01B04E2D0}"/>
              </a:ext>
            </a:extLst>
          </p:cNvPr>
          <p:cNvSpPr txBox="1"/>
          <p:nvPr/>
        </p:nvSpPr>
        <p:spPr>
          <a:xfrm>
            <a:off x="1819174" y="4105998"/>
            <a:ext cx="3275505" cy="738664"/>
          </a:xfrm>
          <a:prstGeom prst="rect">
            <a:avLst/>
          </a:prstGeom>
          <a:noFill/>
          <a:effectLst>
            <a:outerShdw blurRad="50800" dist="38100" dir="2700000" algn="tl" rotWithShape="0">
              <a:prstClr val="black">
                <a:alpha val="40000"/>
              </a:prstClr>
            </a:outerShdw>
          </a:effectLst>
        </p:spPr>
        <p:txBody>
          <a:bodyPr wrap="square">
            <a:spAutoFit/>
          </a:bodyPr>
          <a:lstStyle/>
          <a:p>
            <a:r>
              <a:rPr lang="fr-FR" sz="4200" dirty="0" err="1">
                <a:solidFill>
                  <a:srgbClr val="0AC846"/>
                </a:solidFill>
                <a:latin typeface="Proxima Nova" panose="02000506030000020004" pitchFamily="50" charset="0"/>
              </a:rPr>
              <a:t>EcoRide</a:t>
            </a:r>
            <a:endParaRPr lang="fr-FR" sz="4200" dirty="0">
              <a:solidFill>
                <a:srgbClr val="0AC846"/>
              </a:solidFill>
              <a:latin typeface="Proxima Nova" panose="02000506030000020004" pitchFamily="50" charset="0"/>
            </a:endParaRPr>
          </a:p>
        </p:txBody>
      </p:sp>
    </p:spTree>
    <p:extLst>
      <p:ext uri="{BB962C8B-B14F-4D97-AF65-F5344CB8AC3E}">
        <p14:creationId xmlns:p14="http://schemas.microsoft.com/office/powerpoint/2010/main" val="31970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0EDE6-0AD8-14C7-7712-BE792FF165B9}"/>
            </a:ext>
          </a:extLst>
        </p:cNvPr>
        <p:cNvGrpSpPr/>
        <p:nvPr/>
      </p:nvGrpSpPr>
      <p:grpSpPr>
        <a:xfrm>
          <a:off x="0" y="0"/>
          <a:ext cx="0" cy="0"/>
          <a:chOff x="0" y="0"/>
          <a:chExt cx="0" cy="0"/>
        </a:xfrm>
      </p:grpSpPr>
      <p:pic>
        <p:nvPicPr>
          <p:cNvPr id="17" name="Image 16" descr="Une image contenant Véhicule terrestre, véhicule, roue, Conception automobile&#10;&#10;Le contenu généré par l’IA peut être incorrect.">
            <a:extLst>
              <a:ext uri="{FF2B5EF4-FFF2-40B4-BE49-F238E27FC236}">
                <a16:creationId xmlns:a16="http://schemas.microsoft.com/office/drawing/2014/main" id="{43010128-AF91-B8DE-82C1-B199F5817146}"/>
              </a:ext>
            </a:extLst>
          </p:cNvPr>
          <p:cNvPicPr>
            <a:picLocks noChangeAspect="1"/>
          </p:cNvPicPr>
          <p:nvPr/>
        </p:nvPicPr>
        <p:blipFill>
          <a:blip r:embed="rId2">
            <a:extLst>
              <a:ext uri="{28A0092B-C50C-407E-A947-70E740481C1C}">
                <a14:useLocalDpi xmlns:a14="http://schemas.microsoft.com/office/drawing/2010/main" val="0"/>
              </a:ext>
            </a:extLst>
          </a:blip>
          <a:srcRect t="8522" b="-67"/>
          <a:stretch>
            <a:fillRect/>
          </a:stretch>
        </p:blipFill>
        <p:spPr>
          <a:xfrm>
            <a:off x="6100242" y="2123440"/>
            <a:ext cx="5486400" cy="3139052"/>
          </a:xfrm>
          <a:prstGeom prst="rect">
            <a:avLst/>
          </a:prstGeom>
        </p:spPr>
      </p:pic>
      <p:pic>
        <p:nvPicPr>
          <p:cNvPr id="8" name="Image 7" descr="Une image contenant plein air, soleil, lumière du jour, nuages&#10;&#10;Le contenu généré par l’IA peut être incorrect.">
            <a:extLst>
              <a:ext uri="{FF2B5EF4-FFF2-40B4-BE49-F238E27FC236}">
                <a16:creationId xmlns:a16="http://schemas.microsoft.com/office/drawing/2014/main" id="{8AB13B56-E568-E90A-97CD-C2BF8186495B}"/>
              </a:ext>
            </a:extLst>
          </p:cNvPr>
          <p:cNvPicPr>
            <a:picLocks noChangeAspect="1"/>
          </p:cNvPicPr>
          <p:nvPr/>
        </p:nvPicPr>
        <p:blipFill>
          <a:blip r:embed="rId3">
            <a:extLst>
              <a:ext uri="{28A0092B-C50C-407E-A947-70E740481C1C}">
                <a14:useLocalDpi xmlns:a14="http://schemas.microsoft.com/office/drawing/2010/main" val="0"/>
              </a:ext>
            </a:extLst>
          </a:blip>
          <a:srcRect t="-6243" b="6243"/>
          <a:stretch>
            <a:fillRect/>
          </a:stretch>
        </p:blipFill>
        <p:spPr>
          <a:xfrm>
            <a:off x="580209" y="1910047"/>
            <a:ext cx="5328269" cy="3347643"/>
          </a:xfrm>
          <a:prstGeom prst="rect">
            <a:avLst/>
          </a:prstGeom>
        </p:spPr>
      </p:pic>
      <p:sp>
        <p:nvSpPr>
          <p:cNvPr id="2" name="Titre 1">
            <a:extLst>
              <a:ext uri="{FF2B5EF4-FFF2-40B4-BE49-F238E27FC236}">
                <a16:creationId xmlns:a16="http://schemas.microsoft.com/office/drawing/2014/main" id="{F747EC99-1DF3-2504-452A-1EBD68DF7730}"/>
              </a:ext>
            </a:extLst>
          </p:cNvPr>
          <p:cNvSpPr>
            <a:spLocks noGrp="1"/>
          </p:cNvSpPr>
          <p:nvPr>
            <p:ph type="ctrTitle"/>
          </p:nvPr>
        </p:nvSpPr>
        <p:spPr>
          <a:xfrm>
            <a:off x="463590" y="-1243934"/>
            <a:ext cx="8903929" cy="2387600"/>
          </a:xfrm>
        </p:spPr>
        <p:txBody>
          <a:bodyPr>
            <a:normAutofit/>
          </a:bodyPr>
          <a:lstStyle/>
          <a:p>
            <a:r>
              <a:rPr lang="fr-FR" sz="4000" dirty="0">
                <a:solidFill>
                  <a:srgbClr val="0AC846"/>
                </a:solidFill>
                <a:latin typeface="Montserrat" panose="00000500000000000000" pitchFamily="50" charset="0"/>
              </a:rPr>
              <a:t>Utilisations sur visuels (2/2)</a:t>
            </a:r>
          </a:p>
        </p:txBody>
      </p:sp>
      <p:sp>
        <p:nvSpPr>
          <p:cNvPr id="13" name="Triangle rectangle 12">
            <a:extLst>
              <a:ext uri="{FF2B5EF4-FFF2-40B4-BE49-F238E27FC236}">
                <a16:creationId xmlns:a16="http://schemas.microsoft.com/office/drawing/2014/main" id="{DE4E7F56-8C66-0150-447D-56530D96FA2A}"/>
              </a:ext>
            </a:extLst>
          </p:cNvPr>
          <p:cNvSpPr/>
          <p:nvPr/>
        </p:nvSpPr>
        <p:spPr>
          <a:xfrm rot="10800000">
            <a:off x="11728409" y="0"/>
            <a:ext cx="463588"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rectangle 13">
            <a:extLst>
              <a:ext uri="{FF2B5EF4-FFF2-40B4-BE49-F238E27FC236}">
                <a16:creationId xmlns:a16="http://schemas.microsoft.com/office/drawing/2014/main" id="{7928143D-2EDE-081D-8AAB-38F7FF9DD252}"/>
              </a:ext>
            </a:extLst>
          </p:cNvPr>
          <p:cNvSpPr/>
          <p:nvPr/>
        </p:nvSpPr>
        <p:spPr>
          <a:xfrm rot="16200000">
            <a:off x="10436205" y="5102201"/>
            <a:ext cx="3047997" cy="46359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rectangle 14">
            <a:extLst>
              <a:ext uri="{FF2B5EF4-FFF2-40B4-BE49-F238E27FC236}">
                <a16:creationId xmlns:a16="http://schemas.microsoft.com/office/drawing/2014/main" id="{5CE3F1B3-B407-B822-C796-AE56C0DBA212}"/>
              </a:ext>
            </a:extLst>
          </p:cNvPr>
          <p:cNvSpPr/>
          <p:nvPr/>
        </p:nvSpPr>
        <p:spPr>
          <a:xfrm rot="5400000">
            <a:off x="-1034093" y="1034091"/>
            <a:ext cx="2500132" cy="431946"/>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rectangle 15">
            <a:extLst>
              <a:ext uri="{FF2B5EF4-FFF2-40B4-BE49-F238E27FC236}">
                <a16:creationId xmlns:a16="http://schemas.microsoft.com/office/drawing/2014/main" id="{ABCDA90F-D178-EDA9-8E1A-F55B0A006501}"/>
              </a:ext>
            </a:extLst>
          </p:cNvPr>
          <p:cNvSpPr/>
          <p:nvPr/>
        </p:nvSpPr>
        <p:spPr>
          <a:xfrm>
            <a:off x="0" y="0"/>
            <a:ext cx="431946"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Arc 3">
            <a:extLst>
              <a:ext uri="{FF2B5EF4-FFF2-40B4-BE49-F238E27FC236}">
                <a16:creationId xmlns:a16="http://schemas.microsoft.com/office/drawing/2014/main" id="{A9781DD4-326C-41E3-4704-265715103E43}"/>
              </a:ext>
            </a:extLst>
          </p:cNvPr>
          <p:cNvSpPr/>
          <p:nvPr/>
        </p:nvSpPr>
        <p:spPr>
          <a:xfrm>
            <a:off x="1669438" y="3428165"/>
            <a:ext cx="8812152" cy="3811662"/>
          </a:xfrm>
          <a:prstGeom prst="arc">
            <a:avLst/>
          </a:prstGeom>
          <a:solidFill>
            <a:schemeClr val="bg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0" name="ZoneTexte 29">
            <a:extLst>
              <a:ext uri="{FF2B5EF4-FFF2-40B4-BE49-F238E27FC236}">
                <a16:creationId xmlns:a16="http://schemas.microsoft.com/office/drawing/2014/main" id="{E9E7EAB9-7526-45F9-6009-5BB0677384B7}"/>
              </a:ext>
            </a:extLst>
          </p:cNvPr>
          <p:cNvSpPr txBox="1"/>
          <p:nvPr/>
        </p:nvSpPr>
        <p:spPr>
          <a:xfrm>
            <a:off x="7056093" y="4014268"/>
            <a:ext cx="3423937" cy="738664"/>
          </a:xfrm>
          <a:prstGeom prst="rect">
            <a:avLst/>
          </a:prstGeom>
          <a:noFill/>
          <a:effectLst>
            <a:outerShdw blurRad="50800" dist="38100" dir="2700000" algn="tl" rotWithShape="0">
              <a:prstClr val="black">
                <a:alpha val="40000"/>
              </a:prstClr>
            </a:outerShdw>
          </a:effectLst>
        </p:spPr>
        <p:txBody>
          <a:bodyPr wrap="square">
            <a:spAutoFit/>
          </a:bodyPr>
          <a:lstStyle/>
          <a:p>
            <a:r>
              <a:rPr lang="fr-FR" sz="4200" dirty="0" err="1">
                <a:solidFill>
                  <a:srgbClr val="0AC846"/>
                </a:solidFill>
                <a:latin typeface="Proxima Nova" panose="02000506030000020004" pitchFamily="50" charset="0"/>
              </a:rPr>
              <a:t>EcoRide</a:t>
            </a:r>
            <a:endParaRPr lang="fr-FR" sz="4200" dirty="0">
              <a:solidFill>
                <a:srgbClr val="0AC846"/>
              </a:solidFill>
              <a:latin typeface="Proxima Nova" panose="02000506030000020004" pitchFamily="50" charset="0"/>
            </a:endParaRPr>
          </a:p>
        </p:txBody>
      </p:sp>
      <p:sp>
        <p:nvSpPr>
          <p:cNvPr id="36" name="ZoneTexte 35">
            <a:extLst>
              <a:ext uri="{FF2B5EF4-FFF2-40B4-BE49-F238E27FC236}">
                <a16:creationId xmlns:a16="http://schemas.microsoft.com/office/drawing/2014/main" id="{5F5EF881-911D-4FD9-7DE6-4455415585DE}"/>
              </a:ext>
            </a:extLst>
          </p:cNvPr>
          <p:cNvSpPr txBox="1"/>
          <p:nvPr/>
        </p:nvSpPr>
        <p:spPr>
          <a:xfrm>
            <a:off x="2519997" y="3180527"/>
            <a:ext cx="3423937" cy="1015663"/>
          </a:xfrm>
          <a:prstGeom prst="rect">
            <a:avLst/>
          </a:prstGeom>
          <a:noFill/>
          <a:effectLst>
            <a:outerShdw blurRad="50800" dist="38100" dir="2700000" algn="tl" rotWithShape="0">
              <a:prstClr val="black">
                <a:alpha val="40000"/>
              </a:prstClr>
            </a:outerShdw>
          </a:effectLst>
        </p:spPr>
        <p:txBody>
          <a:bodyPr wrap="square">
            <a:spAutoFit/>
          </a:bodyPr>
          <a:lstStyle/>
          <a:p>
            <a:r>
              <a:rPr lang="fr-FR" sz="6000" dirty="0" err="1">
                <a:solidFill>
                  <a:srgbClr val="262626"/>
                </a:solidFill>
                <a:latin typeface="Proxima Nova" panose="02000506030000020004" pitchFamily="50" charset="0"/>
              </a:rPr>
              <a:t>EcoRide</a:t>
            </a:r>
            <a:endParaRPr lang="fr-FR" sz="6000" dirty="0">
              <a:solidFill>
                <a:srgbClr val="262626"/>
              </a:solidFill>
              <a:latin typeface="Proxima Nova" panose="02000506030000020004" pitchFamily="50" charset="0"/>
            </a:endParaRPr>
          </a:p>
        </p:txBody>
      </p:sp>
      <p:pic>
        <p:nvPicPr>
          <p:cNvPr id="9" name="Image 8" descr="Une image contenant cercle, Caractère coloré, Graphique, symbole&#10;&#10;Le contenu généré par l’IA peut être incorrect.">
            <a:extLst>
              <a:ext uri="{FF2B5EF4-FFF2-40B4-BE49-F238E27FC236}">
                <a16:creationId xmlns:a16="http://schemas.microsoft.com/office/drawing/2014/main" id="{E13A0210-7677-5E85-7B80-4AB56723D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653" y="2786573"/>
            <a:ext cx="1803570" cy="1803570"/>
          </a:xfrm>
          <a:prstGeom prst="rect">
            <a:avLst/>
          </a:prstGeom>
          <a:effectLst>
            <a:outerShdw blurRad="50800" dist="38100" dir="2700000" algn="tl" rotWithShape="0">
              <a:prstClr val="black">
                <a:alpha val="40000"/>
              </a:prstClr>
            </a:outerShdw>
          </a:effectLst>
        </p:spPr>
      </p:pic>
      <p:pic>
        <p:nvPicPr>
          <p:cNvPr id="18" name="Image 17" descr="Une image contenant cercle, Graphique, Caractère coloré, symbole&#10;&#10;Le contenu généré par l’IA peut être incorrect.">
            <a:extLst>
              <a:ext uri="{FF2B5EF4-FFF2-40B4-BE49-F238E27FC236}">
                <a16:creationId xmlns:a16="http://schemas.microsoft.com/office/drawing/2014/main" id="{819111B5-D06A-52FA-070F-3681F52F55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5329" y="3933218"/>
            <a:ext cx="900763" cy="90076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9201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936B7-4AE4-407E-7804-4BB25A9CD1F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BD81BB0-25D8-B37F-B596-33154176A3BC}"/>
              </a:ext>
            </a:extLst>
          </p:cNvPr>
          <p:cNvSpPr>
            <a:spLocks noGrp="1"/>
          </p:cNvSpPr>
          <p:nvPr>
            <p:ph type="ctrTitle"/>
          </p:nvPr>
        </p:nvSpPr>
        <p:spPr>
          <a:xfrm>
            <a:off x="463590" y="-1243934"/>
            <a:ext cx="8903929" cy="2387600"/>
          </a:xfrm>
        </p:spPr>
        <p:txBody>
          <a:bodyPr>
            <a:normAutofit/>
          </a:bodyPr>
          <a:lstStyle/>
          <a:p>
            <a:r>
              <a:rPr lang="fr-FR" sz="4000" dirty="0">
                <a:solidFill>
                  <a:srgbClr val="0AC846"/>
                </a:solidFill>
                <a:latin typeface="Montserrat" panose="00000500000000000000" pitchFamily="50" charset="0"/>
              </a:rPr>
              <a:t>Typographie</a:t>
            </a:r>
          </a:p>
        </p:txBody>
      </p:sp>
      <p:sp>
        <p:nvSpPr>
          <p:cNvPr id="13" name="Triangle rectangle 12">
            <a:extLst>
              <a:ext uri="{FF2B5EF4-FFF2-40B4-BE49-F238E27FC236}">
                <a16:creationId xmlns:a16="http://schemas.microsoft.com/office/drawing/2014/main" id="{4696BE7C-968A-58B9-589E-8813C263C189}"/>
              </a:ext>
            </a:extLst>
          </p:cNvPr>
          <p:cNvSpPr/>
          <p:nvPr/>
        </p:nvSpPr>
        <p:spPr>
          <a:xfrm rot="10800000">
            <a:off x="11728409" y="0"/>
            <a:ext cx="463588"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rectangle 13">
            <a:extLst>
              <a:ext uri="{FF2B5EF4-FFF2-40B4-BE49-F238E27FC236}">
                <a16:creationId xmlns:a16="http://schemas.microsoft.com/office/drawing/2014/main" id="{A86DA648-F30A-BD26-0C99-ADB264C2730F}"/>
              </a:ext>
            </a:extLst>
          </p:cNvPr>
          <p:cNvSpPr/>
          <p:nvPr/>
        </p:nvSpPr>
        <p:spPr>
          <a:xfrm rot="16200000">
            <a:off x="10436205" y="5102201"/>
            <a:ext cx="3047997" cy="463590"/>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rectangle 14">
            <a:extLst>
              <a:ext uri="{FF2B5EF4-FFF2-40B4-BE49-F238E27FC236}">
                <a16:creationId xmlns:a16="http://schemas.microsoft.com/office/drawing/2014/main" id="{1ED9C533-4612-E8E0-EE87-FB7DFEC2DD5D}"/>
              </a:ext>
            </a:extLst>
          </p:cNvPr>
          <p:cNvSpPr/>
          <p:nvPr/>
        </p:nvSpPr>
        <p:spPr>
          <a:xfrm rot="5400000">
            <a:off x="-1034093" y="1034091"/>
            <a:ext cx="2500132" cy="431946"/>
          </a:xfrm>
          <a:prstGeom prst="rtTriangle">
            <a:avLst/>
          </a:prstGeom>
          <a:solidFill>
            <a:srgbClr val="06842D">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rectangle 15">
            <a:extLst>
              <a:ext uri="{FF2B5EF4-FFF2-40B4-BE49-F238E27FC236}">
                <a16:creationId xmlns:a16="http://schemas.microsoft.com/office/drawing/2014/main" id="{8C0BA936-4A6D-1463-B8AD-2BE57C273036}"/>
              </a:ext>
            </a:extLst>
          </p:cNvPr>
          <p:cNvSpPr/>
          <p:nvPr/>
        </p:nvSpPr>
        <p:spPr>
          <a:xfrm>
            <a:off x="0" y="0"/>
            <a:ext cx="431946" cy="6858000"/>
          </a:xfrm>
          <a:prstGeom prst="rtTriangle">
            <a:avLst/>
          </a:prstGeom>
          <a:solidFill>
            <a:srgbClr val="0AC846">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F00A4C62-964B-9F48-379E-35A4FB3D8A30}"/>
              </a:ext>
            </a:extLst>
          </p:cNvPr>
          <p:cNvSpPr txBox="1"/>
          <p:nvPr/>
        </p:nvSpPr>
        <p:spPr>
          <a:xfrm>
            <a:off x="5264702" y="1915355"/>
            <a:ext cx="2425664" cy="584775"/>
          </a:xfrm>
          <a:prstGeom prst="rect">
            <a:avLst/>
          </a:prstGeom>
          <a:noFill/>
        </p:spPr>
        <p:txBody>
          <a:bodyPr wrap="none" rtlCol="0">
            <a:spAutoFit/>
          </a:bodyPr>
          <a:lstStyle/>
          <a:p>
            <a:pPr algn="ctr"/>
            <a:r>
              <a:rPr lang="fr-FR" sz="3200" dirty="0">
                <a:solidFill>
                  <a:schemeClr val="tx1">
                    <a:lumMod val="50000"/>
                    <a:lumOff val="50000"/>
                  </a:schemeClr>
                </a:solidFill>
                <a:latin typeface="Montserrat" panose="00000500000000000000" pitchFamily="50" charset="0"/>
              </a:rPr>
              <a:t>Montserrat</a:t>
            </a:r>
          </a:p>
        </p:txBody>
      </p:sp>
      <p:sp>
        <p:nvSpPr>
          <p:cNvPr id="4" name="ZoneTexte 3">
            <a:extLst>
              <a:ext uri="{FF2B5EF4-FFF2-40B4-BE49-F238E27FC236}">
                <a16:creationId xmlns:a16="http://schemas.microsoft.com/office/drawing/2014/main" id="{463418B6-8D02-33C0-0D2D-9233B33D931B}"/>
              </a:ext>
            </a:extLst>
          </p:cNvPr>
          <p:cNvSpPr txBox="1"/>
          <p:nvPr/>
        </p:nvSpPr>
        <p:spPr>
          <a:xfrm>
            <a:off x="5294358" y="2500130"/>
            <a:ext cx="2366352" cy="2031325"/>
          </a:xfrm>
          <a:prstGeom prst="rect">
            <a:avLst/>
          </a:prstGeom>
          <a:noFill/>
        </p:spPr>
        <p:txBody>
          <a:bodyPr wrap="none" rtlCol="0">
            <a:spAutoFit/>
          </a:bodyPr>
          <a:lstStyle/>
          <a:p>
            <a:pPr algn="ctr"/>
            <a:r>
              <a:rPr lang="fr-FR" dirty="0">
                <a:latin typeface="Montserrat" panose="00000500000000000000" pitchFamily="50" charset="0"/>
              </a:rPr>
              <a:t>ABCDEFGHIJKLMN</a:t>
            </a:r>
          </a:p>
          <a:p>
            <a:pPr algn="ctr"/>
            <a:r>
              <a:rPr lang="fr-FR" dirty="0">
                <a:latin typeface="Montserrat" panose="00000500000000000000" pitchFamily="50" charset="0"/>
              </a:rPr>
              <a:t>OPQRSTUVWXYZ</a:t>
            </a:r>
          </a:p>
          <a:p>
            <a:pPr algn="ctr"/>
            <a:endParaRPr lang="fr-FR" dirty="0">
              <a:latin typeface="Montserrat" panose="00000500000000000000" pitchFamily="50" charset="0"/>
            </a:endParaRPr>
          </a:p>
          <a:p>
            <a:pPr algn="ctr"/>
            <a:r>
              <a:rPr lang="fr-FR" dirty="0" err="1">
                <a:latin typeface="Montserrat" panose="00000500000000000000" pitchFamily="50" charset="0"/>
              </a:rPr>
              <a:t>Abcdefghijklmn</a:t>
            </a:r>
            <a:endParaRPr lang="fr-FR" dirty="0">
              <a:latin typeface="Montserrat" panose="00000500000000000000" pitchFamily="50" charset="0"/>
            </a:endParaRPr>
          </a:p>
          <a:p>
            <a:pPr algn="ctr"/>
            <a:r>
              <a:rPr lang="fr-FR" dirty="0" err="1">
                <a:latin typeface="Montserrat" panose="00000500000000000000" pitchFamily="50" charset="0"/>
              </a:rPr>
              <a:t>Opqrstuvwxyz</a:t>
            </a:r>
            <a:endParaRPr lang="fr-FR" dirty="0">
              <a:latin typeface="Montserrat" panose="00000500000000000000" pitchFamily="50" charset="0"/>
            </a:endParaRPr>
          </a:p>
          <a:p>
            <a:pPr algn="ctr"/>
            <a:endParaRPr lang="fr-FR" dirty="0">
              <a:latin typeface="Montserrat" panose="00000500000000000000" pitchFamily="50" charset="0"/>
            </a:endParaRPr>
          </a:p>
          <a:p>
            <a:pPr algn="ctr"/>
            <a:r>
              <a:rPr lang="fr-FR" dirty="0">
                <a:latin typeface="Montserrat" panose="00000500000000000000" pitchFamily="50" charset="0"/>
              </a:rPr>
              <a:t>0123456789</a:t>
            </a:r>
          </a:p>
        </p:txBody>
      </p:sp>
      <p:sp>
        <p:nvSpPr>
          <p:cNvPr id="5" name="ZoneTexte 4">
            <a:extLst>
              <a:ext uri="{FF2B5EF4-FFF2-40B4-BE49-F238E27FC236}">
                <a16:creationId xmlns:a16="http://schemas.microsoft.com/office/drawing/2014/main" id="{A7BA0A8C-0F8D-8D16-C136-20F4896E9FBE}"/>
              </a:ext>
            </a:extLst>
          </p:cNvPr>
          <p:cNvSpPr txBox="1"/>
          <p:nvPr/>
        </p:nvSpPr>
        <p:spPr>
          <a:xfrm>
            <a:off x="5330425" y="4531455"/>
            <a:ext cx="2294218" cy="461665"/>
          </a:xfrm>
          <a:prstGeom prst="rect">
            <a:avLst/>
          </a:prstGeom>
          <a:noFill/>
        </p:spPr>
        <p:txBody>
          <a:bodyPr wrap="none" rtlCol="0">
            <a:spAutoFit/>
          </a:bodyPr>
          <a:lstStyle/>
          <a:p>
            <a:pPr algn="ctr"/>
            <a:r>
              <a:rPr lang="fr-FR" sz="2400" dirty="0">
                <a:solidFill>
                  <a:schemeClr val="tx1">
                    <a:lumMod val="50000"/>
                    <a:lumOff val="50000"/>
                  </a:schemeClr>
                </a:solidFill>
                <a:latin typeface="Montserrat" panose="00000500000000000000" pitchFamily="50" charset="0"/>
              </a:rPr>
              <a:t>Pour les titres</a:t>
            </a:r>
          </a:p>
        </p:txBody>
      </p:sp>
      <p:sp>
        <p:nvSpPr>
          <p:cNvPr id="6" name="ZoneTexte 5">
            <a:extLst>
              <a:ext uri="{FF2B5EF4-FFF2-40B4-BE49-F238E27FC236}">
                <a16:creationId xmlns:a16="http://schemas.microsoft.com/office/drawing/2014/main" id="{E50BF0F9-2253-801E-5C79-9E9507E7D5E5}"/>
              </a:ext>
            </a:extLst>
          </p:cNvPr>
          <p:cNvSpPr txBox="1"/>
          <p:nvPr/>
        </p:nvSpPr>
        <p:spPr>
          <a:xfrm>
            <a:off x="8685009" y="1915355"/>
            <a:ext cx="1005403" cy="584775"/>
          </a:xfrm>
          <a:prstGeom prst="rect">
            <a:avLst/>
          </a:prstGeom>
          <a:noFill/>
        </p:spPr>
        <p:txBody>
          <a:bodyPr wrap="none" rtlCol="0">
            <a:spAutoFit/>
          </a:bodyPr>
          <a:lstStyle/>
          <a:p>
            <a:pPr algn="ctr"/>
            <a:r>
              <a:rPr lang="fr-FR" sz="3200" dirty="0">
                <a:solidFill>
                  <a:schemeClr val="tx1">
                    <a:lumMod val="50000"/>
                    <a:lumOff val="50000"/>
                  </a:schemeClr>
                </a:solidFill>
                <a:latin typeface="Arial" panose="020B0604020202020204" pitchFamily="34" charset="0"/>
                <a:cs typeface="Arial" panose="020B0604020202020204" pitchFamily="34" charset="0"/>
              </a:rPr>
              <a:t>Arial</a:t>
            </a:r>
          </a:p>
        </p:txBody>
      </p:sp>
      <p:sp>
        <p:nvSpPr>
          <p:cNvPr id="7" name="ZoneTexte 6">
            <a:extLst>
              <a:ext uri="{FF2B5EF4-FFF2-40B4-BE49-F238E27FC236}">
                <a16:creationId xmlns:a16="http://schemas.microsoft.com/office/drawing/2014/main" id="{108BE88A-67C9-9A8C-AC9F-EA6254CF1A6C}"/>
              </a:ext>
            </a:extLst>
          </p:cNvPr>
          <p:cNvSpPr txBox="1"/>
          <p:nvPr/>
        </p:nvSpPr>
        <p:spPr>
          <a:xfrm>
            <a:off x="8004535" y="2500130"/>
            <a:ext cx="2366352" cy="2031325"/>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ABCDEFGHIJKLMN</a:t>
            </a:r>
          </a:p>
          <a:p>
            <a:pPr algn="ctr"/>
            <a:r>
              <a:rPr lang="fr-FR" dirty="0">
                <a:latin typeface="Arial" panose="020B0604020202020204" pitchFamily="34" charset="0"/>
                <a:cs typeface="Arial" panose="020B0604020202020204" pitchFamily="34" charset="0"/>
              </a:rPr>
              <a:t>OPQRSTUVWXYZ</a:t>
            </a:r>
          </a:p>
          <a:p>
            <a:pPr algn="ctr"/>
            <a:endParaRPr lang="fr-FR" dirty="0">
              <a:latin typeface="Arial" panose="020B0604020202020204" pitchFamily="34" charset="0"/>
              <a:cs typeface="Arial" panose="020B0604020202020204" pitchFamily="34" charset="0"/>
            </a:endParaRPr>
          </a:p>
          <a:p>
            <a:pPr algn="ctr"/>
            <a:r>
              <a:rPr lang="fr-FR" dirty="0" err="1">
                <a:latin typeface="Arial" panose="020B0604020202020204" pitchFamily="34" charset="0"/>
                <a:cs typeface="Arial" panose="020B0604020202020204" pitchFamily="34" charset="0"/>
              </a:rPr>
              <a:t>Abcdefghijklmn</a:t>
            </a:r>
            <a:endParaRPr lang="fr-FR" dirty="0">
              <a:latin typeface="Arial" panose="020B0604020202020204" pitchFamily="34" charset="0"/>
              <a:cs typeface="Arial" panose="020B0604020202020204" pitchFamily="34" charset="0"/>
            </a:endParaRPr>
          </a:p>
          <a:p>
            <a:pPr algn="ctr"/>
            <a:r>
              <a:rPr lang="fr-FR" dirty="0" err="1">
                <a:latin typeface="Arial" panose="020B0604020202020204" pitchFamily="34" charset="0"/>
                <a:cs typeface="Arial" panose="020B0604020202020204" pitchFamily="34" charset="0"/>
              </a:rPr>
              <a:t>Opqrstuvwxyz</a:t>
            </a:r>
            <a:endParaRPr lang="fr-FR" dirty="0">
              <a:latin typeface="Arial" panose="020B0604020202020204" pitchFamily="34" charset="0"/>
              <a:cs typeface="Arial" panose="020B0604020202020204" pitchFamily="34" charset="0"/>
            </a:endParaRPr>
          </a:p>
          <a:p>
            <a:pPr algn="ctr"/>
            <a:endParaRPr lang="fr-FR" dirty="0">
              <a:latin typeface="Arial" panose="020B0604020202020204" pitchFamily="34" charset="0"/>
              <a:cs typeface="Arial" panose="020B0604020202020204" pitchFamily="34" charset="0"/>
            </a:endParaRPr>
          </a:p>
          <a:p>
            <a:pPr algn="ctr"/>
            <a:r>
              <a:rPr lang="fr-FR" dirty="0">
                <a:latin typeface="Arial" panose="020B0604020202020204" pitchFamily="34" charset="0"/>
                <a:cs typeface="Arial" panose="020B0604020202020204" pitchFamily="34" charset="0"/>
              </a:rPr>
              <a:t>0123456789</a:t>
            </a:r>
          </a:p>
        </p:txBody>
      </p:sp>
      <p:sp>
        <p:nvSpPr>
          <p:cNvPr id="10" name="ZoneTexte 9">
            <a:extLst>
              <a:ext uri="{FF2B5EF4-FFF2-40B4-BE49-F238E27FC236}">
                <a16:creationId xmlns:a16="http://schemas.microsoft.com/office/drawing/2014/main" id="{BD683F9A-3A86-CAC2-49E7-0784464A4581}"/>
              </a:ext>
            </a:extLst>
          </p:cNvPr>
          <p:cNvSpPr txBox="1"/>
          <p:nvPr/>
        </p:nvSpPr>
        <p:spPr>
          <a:xfrm>
            <a:off x="8229755" y="4531455"/>
            <a:ext cx="1915909" cy="830997"/>
          </a:xfrm>
          <a:prstGeom prst="rect">
            <a:avLst/>
          </a:prstGeom>
          <a:noFill/>
        </p:spPr>
        <p:txBody>
          <a:bodyPr wrap="none" rtlCol="0">
            <a:spAutoFit/>
          </a:bodyPr>
          <a:lstStyle/>
          <a:p>
            <a:pPr algn="ctr"/>
            <a:r>
              <a:rPr lang="fr-FR" sz="2400" dirty="0">
                <a:solidFill>
                  <a:schemeClr val="tx1">
                    <a:lumMod val="50000"/>
                    <a:lumOff val="50000"/>
                  </a:schemeClr>
                </a:solidFill>
                <a:latin typeface="Arial" panose="020B0604020202020204" pitchFamily="34" charset="0"/>
                <a:cs typeface="Arial" panose="020B0604020202020204" pitchFamily="34" charset="0"/>
              </a:rPr>
              <a:t>Pour les </a:t>
            </a:r>
          </a:p>
          <a:p>
            <a:pPr algn="ctr"/>
            <a:r>
              <a:rPr lang="fr-FR" sz="2400" dirty="0">
                <a:solidFill>
                  <a:schemeClr val="tx1">
                    <a:lumMod val="50000"/>
                    <a:lumOff val="50000"/>
                  </a:schemeClr>
                </a:solidFill>
                <a:latin typeface="Arial" panose="020B0604020202020204" pitchFamily="34" charset="0"/>
                <a:cs typeface="Arial" panose="020B0604020202020204" pitchFamily="34" charset="0"/>
              </a:rPr>
              <a:t>paragraphes</a:t>
            </a:r>
          </a:p>
        </p:txBody>
      </p:sp>
      <p:sp>
        <p:nvSpPr>
          <p:cNvPr id="12" name="ZoneTexte 11">
            <a:extLst>
              <a:ext uri="{FF2B5EF4-FFF2-40B4-BE49-F238E27FC236}">
                <a16:creationId xmlns:a16="http://schemas.microsoft.com/office/drawing/2014/main" id="{01A95E16-F892-A571-F841-138751A41CCC}"/>
              </a:ext>
            </a:extLst>
          </p:cNvPr>
          <p:cNvSpPr txBox="1"/>
          <p:nvPr/>
        </p:nvSpPr>
        <p:spPr>
          <a:xfrm>
            <a:off x="1789467" y="1915355"/>
            <a:ext cx="2814873" cy="584775"/>
          </a:xfrm>
          <a:prstGeom prst="rect">
            <a:avLst/>
          </a:prstGeom>
          <a:noFill/>
        </p:spPr>
        <p:txBody>
          <a:bodyPr wrap="none" rtlCol="0">
            <a:spAutoFit/>
          </a:bodyPr>
          <a:lstStyle/>
          <a:p>
            <a:pPr algn="ctr"/>
            <a:r>
              <a:rPr lang="fr-FR" sz="3200" dirty="0">
                <a:solidFill>
                  <a:schemeClr val="tx1">
                    <a:lumMod val="50000"/>
                    <a:lumOff val="50000"/>
                  </a:schemeClr>
                </a:solidFill>
                <a:latin typeface="Proxima Nova" panose="02000506030000020004" pitchFamily="50" charset="0"/>
              </a:rPr>
              <a:t>Proxima Nova</a:t>
            </a:r>
          </a:p>
        </p:txBody>
      </p:sp>
      <p:sp>
        <p:nvSpPr>
          <p:cNvPr id="8" name="ZoneTexte 7">
            <a:extLst>
              <a:ext uri="{FF2B5EF4-FFF2-40B4-BE49-F238E27FC236}">
                <a16:creationId xmlns:a16="http://schemas.microsoft.com/office/drawing/2014/main" id="{9A0902C4-7E8D-9A66-C35C-056F3A53A0AC}"/>
              </a:ext>
            </a:extLst>
          </p:cNvPr>
          <p:cNvSpPr txBox="1"/>
          <p:nvPr/>
        </p:nvSpPr>
        <p:spPr>
          <a:xfrm>
            <a:off x="2063419" y="2607099"/>
            <a:ext cx="2266967" cy="2031325"/>
          </a:xfrm>
          <a:prstGeom prst="rect">
            <a:avLst/>
          </a:prstGeom>
          <a:noFill/>
        </p:spPr>
        <p:txBody>
          <a:bodyPr wrap="none" rtlCol="0">
            <a:spAutoFit/>
          </a:bodyPr>
          <a:lstStyle/>
          <a:p>
            <a:pPr algn="ctr"/>
            <a:r>
              <a:rPr lang="fr-FR" dirty="0">
                <a:latin typeface="Proxima Nova" panose="02000506030000020004" pitchFamily="50" charset="0"/>
              </a:rPr>
              <a:t>ABCDEFGHIJKLMN</a:t>
            </a:r>
          </a:p>
          <a:p>
            <a:pPr algn="ctr"/>
            <a:r>
              <a:rPr lang="fr-FR" dirty="0">
                <a:latin typeface="Proxima Nova" panose="02000506030000020004" pitchFamily="50" charset="0"/>
              </a:rPr>
              <a:t>OPQRSTUVWXYZ</a:t>
            </a:r>
          </a:p>
          <a:p>
            <a:pPr algn="ctr"/>
            <a:endParaRPr lang="fr-FR" dirty="0">
              <a:latin typeface="Proxima Nova" panose="02000506030000020004" pitchFamily="50" charset="0"/>
            </a:endParaRPr>
          </a:p>
          <a:p>
            <a:pPr algn="ctr"/>
            <a:r>
              <a:rPr lang="fr-FR" dirty="0" err="1">
                <a:latin typeface="Proxima Nova" panose="02000506030000020004" pitchFamily="50" charset="0"/>
              </a:rPr>
              <a:t>Abcdefghijklmn</a:t>
            </a:r>
            <a:endParaRPr lang="fr-FR" dirty="0">
              <a:latin typeface="Proxima Nova" panose="02000506030000020004" pitchFamily="50" charset="0"/>
            </a:endParaRPr>
          </a:p>
          <a:p>
            <a:pPr algn="ctr"/>
            <a:r>
              <a:rPr lang="fr-FR" dirty="0" err="1">
                <a:latin typeface="Proxima Nova" panose="02000506030000020004" pitchFamily="50" charset="0"/>
              </a:rPr>
              <a:t>Opqrstuvwxyz</a:t>
            </a:r>
            <a:endParaRPr lang="fr-FR" dirty="0">
              <a:latin typeface="Proxima Nova" panose="02000506030000020004" pitchFamily="50" charset="0"/>
            </a:endParaRPr>
          </a:p>
          <a:p>
            <a:pPr algn="ctr"/>
            <a:endParaRPr lang="fr-FR" dirty="0">
              <a:latin typeface="Proxima Nova" panose="02000506030000020004" pitchFamily="50" charset="0"/>
            </a:endParaRPr>
          </a:p>
          <a:p>
            <a:pPr algn="ctr"/>
            <a:r>
              <a:rPr lang="fr-FR" dirty="0">
                <a:latin typeface="Proxima Nova" panose="02000506030000020004" pitchFamily="50" charset="0"/>
              </a:rPr>
              <a:t>0123456789</a:t>
            </a:r>
          </a:p>
        </p:txBody>
      </p:sp>
      <p:sp>
        <p:nvSpPr>
          <p:cNvPr id="9" name="ZoneTexte 8">
            <a:extLst>
              <a:ext uri="{FF2B5EF4-FFF2-40B4-BE49-F238E27FC236}">
                <a16:creationId xmlns:a16="http://schemas.microsoft.com/office/drawing/2014/main" id="{AD6F3BBA-B1E3-A4CD-2062-566E4C9E9C9F}"/>
              </a:ext>
            </a:extLst>
          </p:cNvPr>
          <p:cNvSpPr txBox="1"/>
          <p:nvPr/>
        </p:nvSpPr>
        <p:spPr>
          <a:xfrm>
            <a:off x="2257735" y="4638424"/>
            <a:ext cx="1878335" cy="461665"/>
          </a:xfrm>
          <a:prstGeom prst="rect">
            <a:avLst/>
          </a:prstGeom>
          <a:noFill/>
        </p:spPr>
        <p:txBody>
          <a:bodyPr wrap="none" rtlCol="0">
            <a:spAutoFit/>
          </a:bodyPr>
          <a:lstStyle/>
          <a:p>
            <a:pPr algn="ctr"/>
            <a:r>
              <a:rPr lang="fr-FR" sz="2400" dirty="0">
                <a:solidFill>
                  <a:schemeClr val="tx1">
                    <a:lumMod val="50000"/>
                    <a:lumOff val="50000"/>
                  </a:schemeClr>
                </a:solidFill>
                <a:latin typeface="Proxima Nova" panose="02000506030000020004" pitchFamily="50" charset="0"/>
              </a:rPr>
              <a:t>Pour le logo</a:t>
            </a:r>
          </a:p>
        </p:txBody>
      </p:sp>
    </p:spTree>
    <p:extLst>
      <p:ext uri="{BB962C8B-B14F-4D97-AF65-F5344CB8AC3E}">
        <p14:creationId xmlns:p14="http://schemas.microsoft.com/office/powerpoint/2010/main" val="20399199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241</TotalTime>
  <Words>201</Words>
  <Application>Microsoft Office PowerPoint</Application>
  <PresentationFormat>Grand écran</PresentationFormat>
  <Paragraphs>78</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Montserrat</vt:lpstr>
      <vt:lpstr>Aptos Display</vt:lpstr>
      <vt:lpstr>Proxima Nova</vt:lpstr>
      <vt:lpstr>Aptos</vt:lpstr>
      <vt:lpstr>Arial</vt:lpstr>
      <vt:lpstr>Thème Office</vt:lpstr>
      <vt:lpstr>EcoRide</vt:lpstr>
      <vt:lpstr>Sommaire</vt:lpstr>
      <vt:lpstr>Logo</vt:lpstr>
      <vt:lpstr>Couleurs</vt:lpstr>
      <vt:lpstr>Déclinaisons</vt:lpstr>
      <vt:lpstr>Utilisations sur fonds de couleur</vt:lpstr>
      <vt:lpstr>Utilisations sur visuels (1/2)</vt:lpstr>
      <vt:lpstr>Utilisations sur visuels (2/2)</vt:lpstr>
      <vt:lpstr>Typographie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Angelo Haddad</dc:creator>
  <cp:lastModifiedBy>Angelo Haddad</cp:lastModifiedBy>
  <cp:revision>39</cp:revision>
  <cp:lastPrinted>2025-07-21T21:34:42Z</cp:lastPrinted>
  <dcterms:created xsi:type="dcterms:W3CDTF">2025-07-21T17:42:32Z</dcterms:created>
  <dcterms:modified xsi:type="dcterms:W3CDTF">2025-07-21T21:48:38Z</dcterms:modified>
</cp:coreProperties>
</file>