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6858000" cy="9144000" type="screen4x3"/>
  <p:notesSz cx="6858000" cy="9144000"/>
  <p:defaultTextStyle>
    <a:defPPr>
      <a:defRPr lang="sl-S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91F7"/>
    <a:srgbClr val="FFEC9B"/>
    <a:srgbClr val="F8DF46"/>
    <a:srgbClr val="FFF6D1"/>
    <a:srgbClr val="F9F3A1"/>
    <a:srgbClr val="F3DA47"/>
    <a:srgbClr val="DC9B1A"/>
    <a:srgbClr val="C89400"/>
    <a:srgbClr val="FFF63F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128" autoAdjust="0"/>
    <p:restoredTop sz="94660"/>
  </p:normalViewPr>
  <p:slideViewPr>
    <p:cSldViewPr>
      <p:cViewPr>
        <p:scale>
          <a:sx n="150" d="100"/>
          <a:sy n="150" d="100"/>
        </p:scale>
        <p:origin x="-2160" y="-72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l-SI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D98F4B-A2B9-4675-8C71-7E3401ED598E}" type="datetimeFigureOut">
              <a:rPr lang="sl-SI" smtClean="0"/>
              <a:t>10. 11. 2022</a:t>
            </a:fld>
            <a:endParaRPr lang="sl-SI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l-SI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70F0D5-A4AF-4849-AE1A-F64598F64DC6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2886092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l-S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70F0D5-A4AF-4849-AE1A-F64598F64DC6}" type="slidenum">
              <a:rPr lang="sl-SI" smtClean="0"/>
              <a:t>2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6566522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l-S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70F0D5-A4AF-4849-AE1A-F64598F64DC6}" type="slidenum">
              <a:rPr lang="sl-SI" smtClean="0"/>
              <a:t>3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7643299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sl-S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3EF3B-1B9F-4297-8311-FBB69B5E278B}" type="datetimeFigureOut">
              <a:rPr lang="sl-SI" smtClean="0"/>
              <a:t>10. 11. 2022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72501-54A7-4891-AC29-316F3A00791D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69444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3EF3B-1B9F-4297-8311-FBB69B5E278B}" type="datetimeFigureOut">
              <a:rPr lang="sl-SI" smtClean="0"/>
              <a:t>10. 11. 2022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72501-54A7-4891-AC29-316F3A00791D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613572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3EF3B-1B9F-4297-8311-FBB69B5E278B}" type="datetimeFigureOut">
              <a:rPr lang="sl-SI" smtClean="0"/>
              <a:t>10. 11. 2022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72501-54A7-4891-AC29-316F3A00791D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943809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3EF3B-1B9F-4297-8311-FBB69B5E278B}" type="datetimeFigureOut">
              <a:rPr lang="sl-SI" smtClean="0"/>
              <a:t>10. 11. 2022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72501-54A7-4891-AC29-316F3A00791D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102666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3EF3B-1B9F-4297-8311-FBB69B5E278B}" type="datetimeFigureOut">
              <a:rPr lang="sl-SI" smtClean="0"/>
              <a:t>10. 11. 2022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72501-54A7-4891-AC29-316F3A00791D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985475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3EF3B-1B9F-4297-8311-FBB69B5E278B}" type="datetimeFigureOut">
              <a:rPr lang="sl-SI" smtClean="0"/>
              <a:t>10. 11. 2022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72501-54A7-4891-AC29-316F3A00791D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823080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3EF3B-1B9F-4297-8311-FBB69B5E278B}" type="datetimeFigureOut">
              <a:rPr lang="sl-SI" smtClean="0"/>
              <a:t>10. 11. 2022</a:t>
            </a:fld>
            <a:endParaRPr lang="sl-S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72501-54A7-4891-AC29-316F3A00791D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401156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3EF3B-1B9F-4297-8311-FBB69B5E278B}" type="datetimeFigureOut">
              <a:rPr lang="sl-SI" smtClean="0"/>
              <a:t>10. 11. 2022</a:t>
            </a:fld>
            <a:endParaRPr lang="sl-S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72501-54A7-4891-AC29-316F3A00791D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80348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3EF3B-1B9F-4297-8311-FBB69B5E278B}" type="datetimeFigureOut">
              <a:rPr lang="sl-SI" smtClean="0"/>
              <a:t>10. 11. 2022</a:t>
            </a:fld>
            <a:endParaRPr lang="sl-S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72501-54A7-4891-AC29-316F3A00791D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818329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3EF3B-1B9F-4297-8311-FBB69B5E278B}" type="datetimeFigureOut">
              <a:rPr lang="sl-SI" smtClean="0"/>
              <a:t>10. 11. 2022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72501-54A7-4891-AC29-316F3A00791D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889033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l-S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3EF3B-1B9F-4297-8311-FBB69B5E278B}" type="datetimeFigureOut">
              <a:rPr lang="sl-SI" smtClean="0"/>
              <a:t>10. 11. 2022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72501-54A7-4891-AC29-316F3A00791D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90624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E3EF3B-1B9F-4297-8311-FBB69B5E278B}" type="datetimeFigureOut">
              <a:rPr lang="sl-SI" smtClean="0"/>
              <a:t>10. 11. 2022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F72501-54A7-4891-AC29-316F3A00791D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730866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l-S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Relationship Id="rId14" Type="http://schemas.openxmlformats.org/officeDocument/2006/relationships/image" Target="../media/image3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12" Type="http://schemas.openxmlformats.org/officeDocument/2006/relationships/image" Target="../media/image45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5" Type="http://schemas.openxmlformats.org/officeDocument/2006/relationships/image" Target="../media/image38.png"/><Relationship Id="rId10" Type="http://schemas.openxmlformats.org/officeDocument/2006/relationships/image" Target="../media/image43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12" Type="http://schemas.openxmlformats.org/officeDocument/2006/relationships/image" Target="../media/image56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0.png"/><Relationship Id="rId11" Type="http://schemas.openxmlformats.org/officeDocument/2006/relationships/image" Target="../media/image55.png"/><Relationship Id="rId5" Type="http://schemas.openxmlformats.org/officeDocument/2006/relationships/image" Target="../media/image49.png"/><Relationship Id="rId10" Type="http://schemas.openxmlformats.org/officeDocument/2006/relationships/image" Target="../media/image54.png"/><Relationship Id="rId4" Type="http://schemas.openxmlformats.org/officeDocument/2006/relationships/image" Target="../media/image48.png"/><Relationship Id="rId9" Type="http://schemas.openxmlformats.org/officeDocument/2006/relationships/image" Target="../media/image5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image" Target="../media/image58.png"/><Relationship Id="rId7" Type="http://schemas.openxmlformats.org/officeDocument/2006/relationships/image" Target="../media/image62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1.png"/><Relationship Id="rId11" Type="http://schemas.openxmlformats.org/officeDocument/2006/relationships/image" Target="../media/image66.png"/><Relationship Id="rId5" Type="http://schemas.openxmlformats.org/officeDocument/2006/relationships/image" Target="../media/image60.png"/><Relationship Id="rId10" Type="http://schemas.openxmlformats.org/officeDocument/2006/relationships/image" Target="../media/image65.png"/><Relationship Id="rId4" Type="http://schemas.openxmlformats.org/officeDocument/2006/relationships/image" Target="../media/image59.png"/><Relationship Id="rId9" Type="http://schemas.openxmlformats.org/officeDocument/2006/relationships/image" Target="../media/image6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3010" y="5894550"/>
            <a:ext cx="1447853" cy="955697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PoljeZBesedilom 1"/>
          <p:cNvSpPr txBox="1"/>
          <p:nvPr/>
        </p:nvSpPr>
        <p:spPr>
          <a:xfrm>
            <a:off x="165770" y="251520"/>
            <a:ext cx="6467912" cy="40011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sl-SI" sz="2000" b="1" dirty="0" smtClean="0">
                <a:solidFill>
                  <a:schemeClr val="bg1"/>
                </a:solidFill>
                <a:latin typeface="Cascadia Mono SemiBold" pitchFamily="49" charset="0"/>
                <a:cs typeface="Cascadia Mono SemiBold" pitchFamily="49" charset="0"/>
              </a:rPr>
              <a:t>OSNOVE UMETNE INTELIGENCE</a:t>
            </a:r>
            <a:endParaRPr lang="sl-SI" sz="2000" b="1" dirty="0">
              <a:solidFill>
                <a:schemeClr val="bg1"/>
              </a:solidFill>
              <a:latin typeface="Cascadia Mono SemiBold" pitchFamily="49" charset="0"/>
              <a:cs typeface="Cascadia Mono SemiBold" pitchFamily="49" charset="0"/>
            </a:endParaRPr>
          </a:p>
        </p:txBody>
      </p:sp>
      <p:sp>
        <p:nvSpPr>
          <p:cNvPr id="4" name="PoljeZBesedilom 2"/>
          <p:cNvSpPr txBox="1"/>
          <p:nvPr/>
        </p:nvSpPr>
        <p:spPr>
          <a:xfrm>
            <a:off x="179512" y="1187624"/>
            <a:ext cx="2601416" cy="86177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buSzPct val="130000"/>
            </a:pPr>
            <a:r>
              <a:rPr lang="sl-SI" sz="900" b="1" dirty="0" smtClean="0">
                <a:solidFill>
                  <a:srgbClr val="22322A"/>
                </a:solidFill>
                <a:latin typeface="Bahnschrift" pitchFamily="34" charset="0"/>
                <a:ea typeface="Malgun Gothic" pitchFamily="34" charset="-127"/>
                <a:cs typeface="Arial" pitchFamily="34" charset="0"/>
              </a:rPr>
              <a:t>Kaj je umetna inteligenca?</a:t>
            </a:r>
          </a:p>
          <a:p>
            <a:pPr>
              <a:buSzPct val="130000"/>
            </a:pPr>
            <a:endParaRPr lang="sl-SI" sz="100" dirty="0" smtClean="0">
              <a:solidFill>
                <a:srgbClr val="22322A"/>
              </a:solidFill>
              <a:latin typeface="Bahnschrift" pitchFamily="34" charset="0"/>
              <a:ea typeface="Malgun Gothic" pitchFamily="34" charset="-127"/>
              <a:cs typeface="Arial" pitchFamily="34" charset="0"/>
            </a:endParaRPr>
          </a:p>
          <a:p>
            <a:pPr marL="171450" indent="-171450">
              <a:buSzPct val="110000"/>
              <a:buFont typeface="Arial" pitchFamily="34" charset="0"/>
              <a:buChar char="→"/>
            </a:pPr>
            <a:r>
              <a:rPr lang="sl-SI" sz="8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razumeti in zgraditi </a:t>
            </a:r>
            <a:r>
              <a:rPr lang="sl-SI" sz="8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inteligentne</a:t>
            </a:r>
            <a:r>
              <a:rPr lang="sl-SI" sz="8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 </a:t>
            </a:r>
            <a:r>
              <a:rPr lang="sl-SI" sz="8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sisteme </a:t>
            </a:r>
          </a:p>
          <a:p>
            <a:pPr marL="171450" indent="-171450">
              <a:buSzPct val="110000"/>
              <a:buFont typeface="Arial" pitchFamily="34" charset="0"/>
              <a:buChar char="→"/>
            </a:pPr>
            <a:r>
              <a:rPr lang="sl-SI" sz="8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na osnovi razumevanja človeškega </a:t>
            </a:r>
            <a:r>
              <a:rPr lang="sl-SI" sz="8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razmišljanja</a:t>
            </a:r>
            <a:r>
              <a:rPr lang="sl-SI" sz="8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, sklepanja, učenja in komuniciranja</a:t>
            </a:r>
          </a:p>
          <a:p>
            <a:pPr marL="171450" indent="-171450">
              <a:buSzPct val="110000"/>
              <a:buFont typeface="Arial" pitchFamily="34" charset="0"/>
              <a:buChar char="→"/>
            </a:pPr>
            <a:r>
              <a:rPr lang="sl-SI" sz="8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težko definiramo </a:t>
            </a:r>
            <a:r>
              <a:rPr lang="sl-SI" sz="8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inteligenco</a:t>
            </a:r>
          </a:p>
          <a:p>
            <a:pPr marL="171450" indent="-171450">
              <a:buSzPct val="110000"/>
              <a:buFont typeface="Arial" pitchFamily="34" charset="0"/>
              <a:buChar char="→"/>
            </a:pPr>
            <a:r>
              <a:rPr lang="sl-SI" sz="8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vse kar počne človek ni inteligentno</a:t>
            </a:r>
          </a:p>
        </p:txBody>
      </p:sp>
      <p:sp>
        <p:nvSpPr>
          <p:cNvPr id="5" name="PoljeZBesedilom 29"/>
          <p:cNvSpPr txBox="1"/>
          <p:nvPr/>
        </p:nvSpPr>
        <p:spPr>
          <a:xfrm>
            <a:off x="165771" y="755576"/>
            <a:ext cx="6467911" cy="307777"/>
          </a:xfrm>
          <a:prstGeom prst="rect">
            <a:avLst/>
          </a:prstGeom>
          <a:solidFill>
            <a:srgbClr val="37A37A"/>
          </a:solidFill>
        </p:spPr>
        <p:txBody>
          <a:bodyPr wrap="square" rtlCol="0">
            <a:spAutoFit/>
          </a:bodyPr>
          <a:lstStyle/>
          <a:p>
            <a:r>
              <a:rPr lang="sl-SI" sz="1400" dirty="0" smtClean="0">
                <a:latin typeface="Cascadia Mono SemiBold" pitchFamily="49" charset="0"/>
                <a:cs typeface="Cascadia Mono SemiBold" pitchFamily="49" charset="0"/>
              </a:rPr>
              <a:t>1. PREDAVANJE</a:t>
            </a:r>
            <a:endParaRPr lang="sl-SI" sz="1400" dirty="0">
              <a:latin typeface="Cascadia Mono SemiBold" pitchFamily="49" charset="0"/>
              <a:cs typeface="Cascadia Mono SemiBold" pitchFamily="49" charset="0"/>
            </a:endParaRPr>
          </a:p>
        </p:txBody>
      </p:sp>
      <p:sp>
        <p:nvSpPr>
          <p:cNvPr id="8" name="PoljeZBesedilom 2"/>
          <p:cNvSpPr txBox="1"/>
          <p:nvPr/>
        </p:nvSpPr>
        <p:spPr>
          <a:xfrm>
            <a:off x="2874516" y="1201764"/>
            <a:ext cx="1841872" cy="136960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buSzPct val="130000"/>
            </a:pPr>
            <a:r>
              <a:rPr lang="sl-SI" sz="900" b="1" dirty="0" smtClean="0">
                <a:solidFill>
                  <a:srgbClr val="22322A"/>
                </a:solidFill>
                <a:latin typeface="Bahnschrift" pitchFamily="34" charset="0"/>
                <a:ea typeface="Malgun Gothic" pitchFamily="34" charset="-127"/>
                <a:cs typeface="Arial" pitchFamily="34" charset="0"/>
              </a:rPr>
              <a:t>TURINGOV TEST:</a:t>
            </a:r>
            <a:endParaRPr lang="sl-SI" sz="800" b="1" dirty="0" smtClean="0">
              <a:solidFill>
                <a:srgbClr val="22322A"/>
              </a:solidFill>
              <a:latin typeface="Bahnschrift" pitchFamily="34" charset="0"/>
              <a:ea typeface="Malgun Gothic" pitchFamily="34" charset="-127"/>
              <a:cs typeface="Arial" pitchFamily="34" charset="0"/>
            </a:endParaRPr>
          </a:p>
          <a:p>
            <a:pPr>
              <a:buSzPct val="130000"/>
            </a:pPr>
            <a:endParaRPr lang="sl-SI" sz="100" dirty="0" smtClean="0">
              <a:solidFill>
                <a:srgbClr val="22322A"/>
              </a:solidFill>
              <a:latin typeface="Bahnschrift" pitchFamily="34" charset="0"/>
              <a:ea typeface="Malgun Gothic" pitchFamily="34" charset="-127"/>
              <a:cs typeface="Arial" pitchFamily="34" charset="0"/>
            </a:endParaRPr>
          </a:p>
          <a:p>
            <a:pPr>
              <a:buSzPct val="130000"/>
            </a:pPr>
            <a:endParaRPr lang="sl-SI" sz="100" b="1" dirty="0" smtClean="0">
              <a:solidFill>
                <a:schemeClr val="accent4">
                  <a:lumMod val="50000"/>
                </a:schemeClr>
              </a:solidFill>
              <a:latin typeface="Bahnschrift" pitchFamily="34" charset="0"/>
              <a:ea typeface="Malgun Gothic" pitchFamily="34" charset="-127"/>
              <a:cs typeface="Arial" pitchFamily="34" charset="0"/>
            </a:endParaRPr>
          </a:p>
          <a:p>
            <a:pPr marL="171450" indent="-171450">
              <a:buSzPct val="110000"/>
              <a:buFont typeface="Arial" pitchFamily="34" charset="0"/>
              <a:buChar char="→"/>
            </a:pPr>
            <a:r>
              <a:rPr lang="sl-SI" sz="8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računalnik </a:t>
            </a:r>
            <a:r>
              <a:rPr lang="sl-SI" sz="8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na eni strani</a:t>
            </a:r>
          </a:p>
          <a:p>
            <a:pPr marL="171450" indent="-171450">
              <a:buSzPct val="110000"/>
              <a:buFont typeface="Arial" pitchFamily="34" charset="0"/>
              <a:buChar char="→"/>
            </a:pPr>
            <a:r>
              <a:rPr lang="sl-SI" sz="8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človek </a:t>
            </a:r>
            <a:r>
              <a:rPr lang="sl-SI" sz="8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na drugi strani</a:t>
            </a:r>
          </a:p>
          <a:p>
            <a:pPr marL="171450" indent="-171450">
              <a:buSzPct val="110000"/>
              <a:buFont typeface="Arial" pitchFamily="34" charset="0"/>
              <a:buChar char="→"/>
            </a:pPr>
            <a:r>
              <a:rPr lang="sl-SI" sz="8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računalnik preskus opravi če človek po zastavljenih vprašanjih ne ve ali se pogovarja z </a:t>
            </a:r>
            <a:r>
              <a:rPr lang="sl-SI" sz="8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človekom</a:t>
            </a:r>
            <a:r>
              <a:rPr lang="sl-SI" sz="8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 ali z </a:t>
            </a:r>
            <a:r>
              <a:rPr lang="sl-SI" sz="8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strojem</a:t>
            </a:r>
          </a:p>
          <a:p>
            <a:pPr marL="171450" indent="-171450">
              <a:buSzPct val="110000"/>
              <a:buFont typeface="Arial" pitchFamily="34" charset="0"/>
              <a:buChar char="→"/>
            </a:pPr>
            <a:r>
              <a:rPr lang="sl-SI" sz="8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problem</a:t>
            </a:r>
            <a:r>
              <a:rPr lang="sl-SI" sz="8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: testa ni možno reproducirati z matematično analizo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7152" y="1208492"/>
            <a:ext cx="1728192" cy="774943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8497108"/>
              </p:ext>
            </p:extLst>
          </p:nvPr>
        </p:nvGraphicFramePr>
        <p:xfrm>
          <a:off x="179512" y="2123728"/>
          <a:ext cx="2601416" cy="15876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5028"/>
                <a:gridCol w="1206388"/>
              </a:tblGrid>
              <a:tr h="216024">
                <a:tc>
                  <a:txBody>
                    <a:bodyPr/>
                    <a:lstStyle/>
                    <a:p>
                      <a:r>
                        <a:rPr lang="sl-SI" sz="800" dirty="0" smtClean="0">
                          <a:latin typeface="Arial" pitchFamily="34" charset="0"/>
                          <a:cs typeface="Arial" pitchFamily="34" charset="0"/>
                        </a:rPr>
                        <a:t>Kaj že znamo</a:t>
                      </a:r>
                      <a:r>
                        <a:rPr lang="sl-SI" sz="800" baseline="0" dirty="0" smtClean="0">
                          <a:latin typeface="Arial" pitchFamily="34" charset="0"/>
                          <a:cs typeface="Arial" pitchFamily="34" charset="0"/>
                        </a:rPr>
                        <a:t> ?</a:t>
                      </a:r>
                      <a:endParaRPr lang="sl-SI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sl-SI" sz="800" dirty="0" smtClean="0">
                          <a:latin typeface="Arial" pitchFamily="34" charset="0"/>
                          <a:cs typeface="Arial" pitchFamily="34" charset="0"/>
                        </a:rPr>
                        <a:t>Kaj</a:t>
                      </a:r>
                      <a:r>
                        <a:rPr lang="sl-SI" sz="800" baseline="0" dirty="0" smtClean="0">
                          <a:latin typeface="Arial" pitchFamily="34" charset="0"/>
                          <a:cs typeface="Arial" pitchFamily="34" charset="0"/>
                        </a:rPr>
                        <a:t> še ne znamo ?</a:t>
                      </a:r>
                      <a:endParaRPr lang="sl-SI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7355">
                <a:tc>
                  <a:txBody>
                    <a:bodyPr/>
                    <a:lstStyle/>
                    <a:p>
                      <a:pPr marL="171450" indent="-171450">
                        <a:buSzPct val="111000"/>
                        <a:buFont typeface="Arial" pitchFamily="34" charset="0"/>
                        <a:buChar char="→"/>
                      </a:pPr>
                      <a:r>
                        <a:rPr lang="sl-SI" sz="700" dirty="0" smtClean="0">
                          <a:latin typeface="Arial" pitchFamily="34" charset="0"/>
                          <a:cs typeface="Arial" pitchFamily="34" charset="0"/>
                        </a:rPr>
                        <a:t>avtonomna vozila</a:t>
                      </a:r>
                    </a:p>
                    <a:p>
                      <a:pPr marL="171450" indent="-171450">
                        <a:buSzPct val="111000"/>
                        <a:buFont typeface="Arial" pitchFamily="34" charset="0"/>
                        <a:buChar char="→"/>
                      </a:pPr>
                      <a:r>
                        <a:rPr lang="sl-SI" sz="700" dirty="0" smtClean="0">
                          <a:latin typeface="Arial" pitchFamily="34" charset="0"/>
                          <a:cs typeface="Arial" pitchFamily="34" charset="0"/>
                        </a:rPr>
                        <a:t>robotska opravila </a:t>
                      </a:r>
                    </a:p>
                    <a:p>
                      <a:pPr marL="171450" indent="-171450">
                        <a:buSzPct val="111000"/>
                        <a:buFont typeface="Arial" pitchFamily="34" charset="0"/>
                        <a:buChar char="→"/>
                      </a:pPr>
                      <a:r>
                        <a:rPr lang="sl-SI" sz="700" dirty="0" smtClean="0">
                          <a:latin typeface="Arial" pitchFamily="34" charset="0"/>
                          <a:cs typeface="Arial" pitchFamily="34" charset="0"/>
                        </a:rPr>
                        <a:t>razpoznavanje govora</a:t>
                      </a:r>
                    </a:p>
                    <a:p>
                      <a:pPr marL="171450" indent="-171450">
                        <a:buSzPct val="111000"/>
                        <a:buFont typeface="Arial" pitchFamily="34" charset="0"/>
                        <a:buChar char="→"/>
                      </a:pPr>
                      <a:r>
                        <a:rPr lang="sl-SI" sz="700" dirty="0" smtClean="0">
                          <a:latin typeface="Arial" pitchFamily="34" charset="0"/>
                          <a:cs typeface="Arial" pitchFamily="34" charset="0"/>
                        </a:rPr>
                        <a:t>igranje iger </a:t>
                      </a:r>
                    </a:p>
                    <a:p>
                      <a:pPr marL="171450" indent="-171450">
                        <a:buSzPct val="111000"/>
                        <a:buFont typeface="Arial" pitchFamily="34" charset="0"/>
                        <a:buChar char="→"/>
                      </a:pPr>
                      <a:r>
                        <a:rPr lang="sl-SI" sz="700" dirty="0" smtClean="0">
                          <a:latin typeface="Arial" pitchFamily="34" charset="0"/>
                          <a:cs typeface="Arial" pitchFamily="34" charset="0"/>
                        </a:rPr>
                        <a:t>načrtovanje logistike </a:t>
                      </a:r>
                    </a:p>
                    <a:p>
                      <a:pPr marL="171450" indent="-171450">
                        <a:buSzPct val="111000"/>
                        <a:buFont typeface="Arial" pitchFamily="34" charset="0"/>
                        <a:buChar char="→"/>
                      </a:pPr>
                      <a:r>
                        <a:rPr lang="sl-SI" sz="700" dirty="0" smtClean="0">
                          <a:latin typeface="Arial" pitchFamily="34" charset="0"/>
                          <a:cs typeface="Arial" pitchFamily="34" charset="0"/>
                        </a:rPr>
                        <a:t>detekcija neželene elektronske pošte</a:t>
                      </a:r>
                    </a:p>
                    <a:p>
                      <a:pPr marL="171450" indent="-171450">
                        <a:buSzPct val="111000"/>
                        <a:buFont typeface="Arial" pitchFamily="34" charset="0"/>
                        <a:buChar char="→"/>
                      </a:pPr>
                      <a:r>
                        <a:rPr lang="sl-SI" sz="700" dirty="0" smtClean="0">
                          <a:latin typeface="Arial" pitchFamily="34" charset="0"/>
                          <a:cs typeface="Arial" pitchFamily="34" charset="0"/>
                        </a:rPr>
                        <a:t>strojno prevajanje</a:t>
                      </a:r>
                    </a:p>
                    <a:p>
                      <a:pPr marL="171450" indent="-171450">
                        <a:buSzPct val="111000"/>
                        <a:buFont typeface="Arial" pitchFamily="34" charset="0"/>
                        <a:buChar char="→"/>
                      </a:pPr>
                      <a:r>
                        <a:rPr lang="sl-SI" sz="700" dirty="0" smtClean="0">
                          <a:latin typeface="Arial" pitchFamily="34" charset="0"/>
                          <a:cs typeface="Arial" pitchFamily="34" charset="0"/>
                        </a:rPr>
                        <a:t>iskanje in izpeljava novih matematičnih dokazov</a:t>
                      </a:r>
                    </a:p>
                    <a:p>
                      <a:pPr marL="171450" indent="-171450">
                        <a:buSzPct val="111000"/>
                        <a:buFont typeface="Arial" pitchFamily="34" charset="0"/>
                        <a:buChar char="→"/>
                      </a:pPr>
                      <a:r>
                        <a:rPr lang="sl-SI" sz="700" dirty="0" smtClean="0">
                          <a:latin typeface="Arial" pitchFamily="34" charset="0"/>
                          <a:cs typeface="Arial" pitchFamily="34" charset="0"/>
                        </a:rPr>
                        <a:t>pogovor</a:t>
                      </a:r>
                      <a:r>
                        <a:rPr lang="sl-SI" sz="700" baseline="0" dirty="0" smtClean="0">
                          <a:latin typeface="Arial" pitchFamily="34" charset="0"/>
                          <a:cs typeface="Arial" pitchFamily="34" charset="0"/>
                        </a:rPr>
                        <a:t> z osebo</a:t>
                      </a:r>
                      <a:endParaRPr lang="sl-SI" sz="700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171450" indent="-171450">
                        <a:buSzPct val="111000"/>
                        <a:buFont typeface="Arial" pitchFamily="34" charset="0"/>
                        <a:buChar char="→"/>
                      </a:pPr>
                      <a:r>
                        <a:rPr lang="sl-SI" sz="700" dirty="0" smtClean="0">
                          <a:latin typeface="Arial" pitchFamily="34" charset="0"/>
                          <a:cs typeface="Arial" pitchFamily="34" charset="0"/>
                        </a:rPr>
                        <a:t>analiza jezika</a:t>
                      </a:r>
                      <a:endParaRPr lang="sl-SI" sz="7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SzPct val="111000"/>
                        <a:buFont typeface="Arial" pitchFamily="34" charset="0"/>
                        <a:buChar char="→"/>
                      </a:pPr>
                      <a:r>
                        <a:rPr lang="sl-SI" sz="700" dirty="0" smtClean="0">
                          <a:latin typeface="Arial" pitchFamily="34" charset="0"/>
                          <a:cs typeface="Arial" pitchFamily="34" charset="0"/>
                        </a:rPr>
                        <a:t>razlaga odločitev</a:t>
                      </a:r>
                    </a:p>
                    <a:p>
                      <a:pPr marL="171450" indent="-171450">
                        <a:buSzPct val="111000"/>
                        <a:buFont typeface="Arial" pitchFamily="34" charset="0"/>
                        <a:buChar char="→"/>
                      </a:pPr>
                      <a:r>
                        <a:rPr lang="sl-SI" sz="700" dirty="0" smtClean="0">
                          <a:latin typeface="Arial" pitchFamily="34" charset="0"/>
                          <a:cs typeface="Arial" pitchFamily="34" charset="0"/>
                        </a:rPr>
                        <a:t>odločanje</a:t>
                      </a:r>
                      <a:r>
                        <a:rPr lang="sl-SI" sz="700" baseline="0" dirty="0" smtClean="0">
                          <a:latin typeface="Arial" pitchFamily="34" charset="0"/>
                          <a:cs typeface="Arial" pitchFamily="34" charset="0"/>
                        </a:rPr>
                        <a:t> po moralnih načelih</a:t>
                      </a:r>
                    </a:p>
                    <a:p>
                      <a:pPr marL="171450" indent="-171450">
                        <a:buSzPct val="111000"/>
                        <a:buFont typeface="Arial" pitchFamily="34" charset="0"/>
                        <a:buChar char="→"/>
                      </a:pPr>
                      <a:r>
                        <a:rPr lang="sl-SI" sz="700" baseline="0" dirty="0" smtClean="0">
                          <a:latin typeface="Arial" pitchFamily="34" charset="0"/>
                          <a:cs typeface="Arial" pitchFamily="34" charset="0"/>
                        </a:rPr>
                        <a:t>empatija, simpatija</a:t>
                      </a:r>
                    </a:p>
                    <a:p>
                      <a:pPr marL="171450" indent="-171450">
                        <a:buSzPct val="111000"/>
                        <a:buFont typeface="Arial" pitchFamily="34" charset="0"/>
                        <a:buChar char="→"/>
                      </a:pPr>
                      <a:r>
                        <a:rPr lang="sl-SI" sz="700" baseline="0" dirty="0" smtClean="0">
                          <a:latin typeface="Arial" pitchFamily="34" charset="0"/>
                          <a:cs typeface="Arial" pitchFamily="34" charset="0"/>
                        </a:rPr>
                        <a:t>vsa čustva</a:t>
                      </a:r>
                    </a:p>
                    <a:p>
                      <a:pPr marL="171450" indent="-171450">
                        <a:buSzPct val="111000"/>
                        <a:buFont typeface="Arial" pitchFamily="34" charset="0"/>
                        <a:buChar char="→"/>
                      </a:pPr>
                      <a:r>
                        <a:rPr lang="sl-SI" sz="700" baseline="0" dirty="0" smtClean="0">
                          <a:latin typeface="Arial" pitchFamily="34" charset="0"/>
                          <a:cs typeface="Arial" pitchFamily="34" charset="0"/>
                        </a:rPr>
                        <a:t>kreativnost</a:t>
                      </a:r>
                    </a:p>
                    <a:p>
                      <a:pPr marL="171450" indent="-171450">
                        <a:buSzPct val="111000"/>
                        <a:buFont typeface="Arial" pitchFamily="34" charset="0"/>
                        <a:buChar char="→"/>
                      </a:pPr>
                      <a:r>
                        <a:rPr lang="sl-SI" sz="700" baseline="0" dirty="0" smtClean="0">
                          <a:latin typeface="Arial" pitchFamily="34" charset="0"/>
                          <a:cs typeface="Arial" pitchFamily="34" charset="0"/>
                        </a:rPr>
                        <a:t>zavedanje</a:t>
                      </a:r>
                    </a:p>
                    <a:p>
                      <a:pPr marL="171450" indent="-171450">
                        <a:buSzPct val="111000"/>
                        <a:buFont typeface="Arial" pitchFamily="34" charset="0"/>
                        <a:buChar char="→"/>
                      </a:pPr>
                      <a:r>
                        <a:rPr lang="sl-SI" sz="700" baseline="0" dirty="0" smtClean="0">
                          <a:latin typeface="Arial" pitchFamily="34" charset="0"/>
                          <a:cs typeface="Arial" pitchFamily="34" charset="0"/>
                        </a:rPr>
                        <a:t>popolno nadomeščanje delavcev</a:t>
                      </a:r>
                      <a:r>
                        <a:rPr lang="sl-SI" sz="70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</a:p>
                    <a:p>
                      <a:endParaRPr lang="sl-SI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>
            <a:off x="1700808" y="1331640"/>
            <a:ext cx="1008112" cy="0"/>
          </a:xfrm>
          <a:prstGeom prst="straightConnector1">
            <a:avLst/>
          </a:prstGeom>
          <a:ln w="3175">
            <a:solidFill>
              <a:schemeClr val="tx1"/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PoljeZBesedilom 2"/>
          <p:cNvSpPr txBox="1"/>
          <p:nvPr/>
        </p:nvSpPr>
        <p:spPr>
          <a:xfrm>
            <a:off x="2874516" y="2627784"/>
            <a:ext cx="1922636" cy="846386"/>
          </a:xfrm>
          <a:prstGeom prst="rect">
            <a:avLst/>
          </a:prstGeom>
          <a:solidFill>
            <a:srgbClr val="82D8A3"/>
          </a:solidFill>
          <a:ln w="3175">
            <a:noFill/>
            <a:prstDash val="dash"/>
          </a:ln>
        </p:spPr>
        <p:txBody>
          <a:bodyPr wrap="square" rtlCol="0">
            <a:spAutoFit/>
          </a:bodyPr>
          <a:lstStyle/>
          <a:p>
            <a:pPr algn="ctr">
              <a:buSzPct val="110000"/>
            </a:pPr>
            <a:r>
              <a:rPr lang="sl-SI" sz="900" b="1" dirty="0" smtClean="0">
                <a:solidFill>
                  <a:srgbClr val="22322A"/>
                </a:solidFill>
                <a:latin typeface="Bahnschrift" pitchFamily="34" charset="0"/>
                <a:ea typeface="Malgun Gothic" pitchFamily="34" charset="-127"/>
                <a:cs typeface="Arial" pitchFamily="34" charset="0"/>
              </a:rPr>
              <a:t>osnovna opravila:</a:t>
            </a:r>
            <a:endParaRPr lang="sl-SI" sz="400" b="1" dirty="0" smtClean="0">
              <a:solidFill>
                <a:srgbClr val="CC3300"/>
              </a:solidFill>
              <a:latin typeface="Arial" pitchFamily="34" charset="0"/>
              <a:ea typeface="Malgun Gothic" pitchFamily="34" charset="-127"/>
              <a:cs typeface="Arial" pitchFamily="34" charset="0"/>
            </a:endParaRPr>
          </a:p>
          <a:p>
            <a:pPr marL="171450" indent="-171450">
              <a:buSzPct val="110000"/>
              <a:buFont typeface="Arial" pitchFamily="34" charset="0"/>
              <a:buChar char="→"/>
            </a:pPr>
            <a:r>
              <a:rPr lang="sl-SI" sz="8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odkrivanje zakonitosti v podatkih in </a:t>
            </a:r>
            <a:r>
              <a:rPr lang="sl-SI" sz="800" b="1" dirty="0" smtClean="0">
                <a:solidFill>
                  <a:srgbClr val="C00000"/>
                </a:solidFill>
                <a:latin typeface="Arial" pitchFamily="34" charset="0"/>
                <a:ea typeface="Malgun Gothic" pitchFamily="34" charset="-127"/>
                <a:cs typeface="Arial" pitchFamily="34" charset="0"/>
              </a:rPr>
              <a:t>strojno</a:t>
            </a:r>
            <a:r>
              <a:rPr lang="sl-SI" sz="800" dirty="0" smtClean="0">
                <a:solidFill>
                  <a:srgbClr val="C00000"/>
                </a:solidFill>
                <a:latin typeface="Arial" pitchFamily="34" charset="0"/>
                <a:ea typeface="Malgun Gothic" pitchFamily="34" charset="-127"/>
                <a:cs typeface="Arial" pitchFamily="34" charset="0"/>
              </a:rPr>
              <a:t> </a:t>
            </a:r>
            <a:r>
              <a:rPr lang="sl-SI" sz="800" b="1" dirty="0" smtClean="0">
                <a:solidFill>
                  <a:srgbClr val="C00000"/>
                </a:solidFill>
                <a:latin typeface="Arial" pitchFamily="34" charset="0"/>
                <a:ea typeface="Malgun Gothic" pitchFamily="34" charset="-127"/>
                <a:cs typeface="Arial" pitchFamily="34" charset="0"/>
              </a:rPr>
              <a:t>učenje</a:t>
            </a:r>
          </a:p>
          <a:p>
            <a:pPr marL="171450" indent="-171450">
              <a:buSzPct val="110000"/>
              <a:buFont typeface="Arial" pitchFamily="34" charset="0"/>
              <a:buChar char="→"/>
            </a:pPr>
            <a:r>
              <a:rPr lang="sl-SI" sz="8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reševanje</a:t>
            </a:r>
            <a:r>
              <a:rPr lang="sl-SI" sz="8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 </a:t>
            </a:r>
            <a:r>
              <a:rPr lang="sl-SI" sz="8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problemov </a:t>
            </a:r>
          </a:p>
          <a:p>
            <a:pPr marL="171450" indent="-171450">
              <a:buSzPct val="110000"/>
              <a:buFont typeface="Arial" pitchFamily="34" charset="0"/>
              <a:buChar char="→"/>
            </a:pPr>
            <a:r>
              <a:rPr lang="sl-SI" sz="8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planiranje in razporejanje </a:t>
            </a:r>
            <a:r>
              <a:rPr lang="sl-SI" sz="8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opravil</a:t>
            </a:r>
          </a:p>
          <a:p>
            <a:pPr marL="171450" indent="-171450">
              <a:buSzPct val="110000"/>
              <a:buFont typeface="Arial" pitchFamily="34" charset="0"/>
              <a:buChar char="→"/>
            </a:pPr>
            <a:r>
              <a:rPr lang="sl-SI" sz="8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avtomatsko </a:t>
            </a:r>
            <a:r>
              <a:rPr lang="sl-SI" sz="8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sklepanje</a:t>
            </a:r>
          </a:p>
        </p:txBody>
      </p:sp>
      <p:sp>
        <p:nvSpPr>
          <p:cNvPr id="20" name="PoljeZBesedilom 2"/>
          <p:cNvSpPr txBox="1"/>
          <p:nvPr/>
        </p:nvSpPr>
        <p:spPr>
          <a:xfrm>
            <a:off x="4868788" y="2049398"/>
            <a:ext cx="1841872" cy="1000274"/>
          </a:xfrm>
          <a:prstGeom prst="rect">
            <a:avLst/>
          </a:prstGeom>
          <a:solidFill>
            <a:srgbClr val="FCE0F9"/>
          </a:solidFill>
        </p:spPr>
        <p:txBody>
          <a:bodyPr wrap="square" rtlCol="0">
            <a:spAutoFit/>
          </a:bodyPr>
          <a:lstStyle/>
          <a:p>
            <a:pPr algn="ctr">
              <a:buSzPct val="130000"/>
            </a:pPr>
            <a:r>
              <a:rPr lang="sl-SI" sz="900" spc="200" dirty="0" smtClean="0">
                <a:solidFill>
                  <a:srgbClr val="C00000"/>
                </a:solidFill>
                <a:latin typeface="Segoe UI Black" pitchFamily="34" charset="0"/>
                <a:ea typeface="Segoe UI Black" pitchFamily="34" charset="0"/>
                <a:cs typeface="Cascadia Mono SemiBold" pitchFamily="49" charset="0"/>
              </a:rPr>
              <a:t>STROJNO UČENJE</a:t>
            </a:r>
            <a:endParaRPr lang="sl-SI" sz="800" spc="200" dirty="0" smtClean="0">
              <a:solidFill>
                <a:srgbClr val="C00000"/>
              </a:solidFill>
              <a:latin typeface="Segoe UI Black" pitchFamily="34" charset="0"/>
              <a:ea typeface="Segoe UI Black" pitchFamily="34" charset="0"/>
              <a:cs typeface="Cascadia Mono SemiBold" pitchFamily="49" charset="0"/>
            </a:endParaRPr>
          </a:p>
          <a:p>
            <a:pPr>
              <a:buSzPct val="130000"/>
            </a:pPr>
            <a:endParaRPr lang="sl-SI" sz="100" dirty="0" smtClean="0">
              <a:solidFill>
                <a:srgbClr val="22322A"/>
              </a:solidFill>
              <a:latin typeface="Bahnschrift" pitchFamily="34" charset="0"/>
              <a:ea typeface="Malgun Gothic" pitchFamily="34" charset="-127"/>
              <a:cs typeface="Arial" pitchFamily="34" charset="0"/>
            </a:endParaRPr>
          </a:p>
          <a:p>
            <a:pPr>
              <a:buSzPct val="130000"/>
            </a:pPr>
            <a:endParaRPr lang="sl-SI" sz="100" b="1" dirty="0" smtClean="0">
              <a:solidFill>
                <a:schemeClr val="accent4">
                  <a:lumMod val="50000"/>
                </a:schemeClr>
              </a:solidFill>
              <a:latin typeface="Bahnschrift" pitchFamily="34" charset="0"/>
              <a:ea typeface="Malgun Gothic" pitchFamily="34" charset="-127"/>
              <a:cs typeface="Arial" pitchFamily="34" charset="0"/>
            </a:endParaRPr>
          </a:p>
          <a:p>
            <a:pPr marL="171450" indent="-171450">
              <a:buSzPct val="110000"/>
              <a:buFont typeface="Arial" pitchFamily="34" charset="0"/>
              <a:buChar char="→"/>
            </a:pPr>
            <a:r>
              <a:rPr lang="sl-SI" sz="8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s pomočjo umetne inteligence se lahko </a:t>
            </a:r>
            <a:r>
              <a:rPr lang="sl-SI" sz="8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algoritmi</a:t>
            </a:r>
            <a:r>
              <a:rPr lang="sl-SI" sz="8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 </a:t>
            </a:r>
            <a:r>
              <a:rPr lang="sl-SI" sz="8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samodejno</a:t>
            </a:r>
            <a:r>
              <a:rPr lang="sl-SI" sz="8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 </a:t>
            </a:r>
            <a:r>
              <a:rPr lang="sl-SI" sz="8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izboljšujejo</a:t>
            </a:r>
          </a:p>
          <a:p>
            <a:pPr marL="171450" indent="-171450">
              <a:buSzPct val="110000"/>
              <a:buFont typeface="Arial" pitchFamily="34" charset="0"/>
              <a:buChar char="→"/>
            </a:pPr>
            <a:r>
              <a:rPr lang="sl-SI" sz="8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za to potrebujejo </a:t>
            </a:r>
            <a:r>
              <a:rPr lang="sl-SI" sz="8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izkušnje</a:t>
            </a:r>
          </a:p>
          <a:p>
            <a:pPr marL="171450" indent="-171450">
              <a:buSzPct val="110000"/>
              <a:buFont typeface="Arial" pitchFamily="34" charset="0"/>
              <a:buChar char="→"/>
            </a:pPr>
            <a:r>
              <a:rPr lang="sl-SI" sz="8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analizirati moramo učne podatke</a:t>
            </a:r>
          </a:p>
          <a:p>
            <a:pPr marL="171450" indent="-171450">
              <a:buSzPct val="110000"/>
              <a:buFont typeface="Arial" pitchFamily="34" charset="0"/>
              <a:buChar char="→"/>
            </a:pPr>
            <a:r>
              <a:rPr lang="sl-SI" sz="8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zgraditi moramo </a:t>
            </a:r>
            <a:r>
              <a:rPr lang="sl-SI" sz="8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model</a:t>
            </a:r>
          </a:p>
        </p:txBody>
      </p:sp>
      <p:sp>
        <p:nvSpPr>
          <p:cNvPr id="21" name="PoljeZBesedilom 2"/>
          <p:cNvSpPr txBox="1"/>
          <p:nvPr/>
        </p:nvSpPr>
        <p:spPr>
          <a:xfrm>
            <a:off x="4932874" y="3138118"/>
            <a:ext cx="1700808" cy="630942"/>
          </a:xfrm>
          <a:prstGeom prst="rect">
            <a:avLst/>
          </a:prstGeom>
          <a:solidFill>
            <a:srgbClr val="F0CDFF"/>
          </a:solidFill>
          <a:ln w="3175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>
              <a:buSzPct val="110000"/>
            </a:pPr>
            <a:r>
              <a:rPr lang="sl-SI" sz="700" b="1" dirty="0">
                <a:solidFill>
                  <a:srgbClr val="3E003E"/>
                </a:solidFill>
                <a:latin typeface="Arial" pitchFamily="34" charset="0"/>
                <a:ea typeface="Malgun Gothic" pitchFamily="34" charset="-127"/>
                <a:cs typeface="Arial" pitchFamily="34" charset="0"/>
              </a:rPr>
              <a:t>Z</a:t>
            </a:r>
            <a:r>
              <a:rPr lang="sl-SI" sz="700" b="1" dirty="0" smtClean="0">
                <a:solidFill>
                  <a:srgbClr val="3E003E"/>
                </a:solidFill>
                <a:latin typeface="Arial" pitchFamily="34" charset="0"/>
                <a:ea typeface="Malgun Gothic" pitchFamily="34" charset="-127"/>
                <a:cs typeface="Arial" pitchFamily="34" charset="0"/>
              </a:rPr>
              <a:t>akaj ne vključimo vsega znanja kar v program?</a:t>
            </a:r>
            <a:r>
              <a:rPr lang="sl-SI" sz="700" dirty="0" smtClean="0">
                <a:solidFill>
                  <a:srgbClr val="3E003E"/>
                </a:solidFill>
                <a:latin typeface="Arial" pitchFamily="34" charset="0"/>
                <a:ea typeface="Malgun Gothic" pitchFamily="34" charset="-127"/>
                <a:cs typeface="Arial" pitchFamily="34" charset="0"/>
              </a:rPr>
              <a:t>  </a:t>
            </a:r>
            <a:r>
              <a:rPr lang="sl-SI" sz="7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Ne moremo predvidevati vseh možnih problemskih situacij, sprememb okolja skozi čas, niti mi nimamo vedno tega znanja</a:t>
            </a:r>
            <a:endParaRPr lang="sl-SI" sz="700" dirty="0">
              <a:latin typeface="Arial" pitchFamily="34" charset="0"/>
              <a:ea typeface="Malgun Gothic" pitchFamily="34" charset="-127"/>
              <a:cs typeface="Arial" pitchFamily="34" charset="0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1916832" y="3751202"/>
            <a:ext cx="957684" cy="172726"/>
          </a:xfrm>
          <a:prstGeom prst="straightConnector1">
            <a:avLst/>
          </a:prstGeom>
          <a:ln w="3175">
            <a:solidFill>
              <a:schemeClr val="tx1"/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PoljeZBesedilom 29"/>
          <p:cNvSpPr txBox="1"/>
          <p:nvPr/>
        </p:nvSpPr>
        <p:spPr>
          <a:xfrm>
            <a:off x="2874516" y="3535758"/>
            <a:ext cx="1939590" cy="215444"/>
          </a:xfrm>
          <a:prstGeom prst="rect">
            <a:avLst/>
          </a:prstGeom>
          <a:solidFill>
            <a:srgbClr val="F9BDF2"/>
          </a:solidFill>
        </p:spPr>
        <p:txBody>
          <a:bodyPr wrap="square" rtlCol="0">
            <a:spAutoFit/>
          </a:bodyPr>
          <a:lstStyle/>
          <a:p>
            <a:pPr algn="ctr"/>
            <a:r>
              <a:rPr lang="sl-SI" sz="800" dirty="0" smtClean="0">
                <a:latin typeface="Cascadia Mono SemiBold" pitchFamily="49" charset="0"/>
                <a:cs typeface="Cascadia Mono SemiBold" pitchFamily="49" charset="0"/>
              </a:rPr>
              <a:t>VRSTE UČENJA</a:t>
            </a:r>
            <a:endParaRPr lang="sl-SI" sz="800" dirty="0">
              <a:latin typeface="Cascadia Mono SemiBold" pitchFamily="49" charset="0"/>
              <a:cs typeface="Cascadia Mono SemiBold" pitchFamily="49" charset="0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3399726" y="3746638"/>
            <a:ext cx="0" cy="249298"/>
          </a:xfrm>
          <a:prstGeom prst="straightConnector1">
            <a:avLst/>
          </a:prstGeom>
          <a:ln w="3175">
            <a:solidFill>
              <a:schemeClr val="tx1"/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4005064" y="3746638"/>
            <a:ext cx="216024" cy="249298"/>
          </a:xfrm>
          <a:prstGeom prst="straightConnector1">
            <a:avLst/>
          </a:prstGeom>
          <a:ln w="3175">
            <a:solidFill>
              <a:schemeClr val="tx1"/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PoljeZBesedilom 2"/>
          <p:cNvSpPr txBox="1"/>
          <p:nvPr/>
        </p:nvSpPr>
        <p:spPr>
          <a:xfrm>
            <a:off x="165771" y="3835137"/>
            <a:ext cx="1679054" cy="969496"/>
          </a:xfrm>
          <a:prstGeom prst="rect">
            <a:avLst/>
          </a:prstGeom>
          <a:solidFill>
            <a:srgbClr val="F8D1FF"/>
          </a:solidFill>
          <a:ln w="3175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>
              <a:buSzPct val="110000"/>
            </a:pPr>
            <a:r>
              <a:rPr lang="sl-SI" sz="900" dirty="0" smtClean="0">
                <a:solidFill>
                  <a:srgbClr val="2C0458"/>
                </a:solidFill>
                <a:latin typeface="Franklin Gothic Demi" pitchFamily="34" charset="0"/>
                <a:ea typeface="Malgun Gothic" pitchFamily="34" charset="-127"/>
                <a:cs typeface="Arial" pitchFamily="34" charset="0"/>
              </a:rPr>
              <a:t>nadzorovano učenje</a:t>
            </a:r>
          </a:p>
          <a:p>
            <a:pPr marL="171450" indent="-171450">
              <a:buSzPct val="110000"/>
              <a:buFont typeface="Arial" pitchFamily="34" charset="0"/>
              <a:buChar char="→"/>
            </a:pPr>
            <a:r>
              <a:rPr lang="sl-SI" sz="8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učni</a:t>
            </a:r>
            <a:r>
              <a:rPr lang="sl-SI" sz="800" b="1" dirty="0">
                <a:latin typeface="Arial" pitchFamily="34" charset="0"/>
                <a:ea typeface="Malgun Gothic" pitchFamily="34" charset="-127"/>
                <a:cs typeface="Arial" pitchFamily="34" charset="0"/>
              </a:rPr>
              <a:t> </a:t>
            </a:r>
            <a:r>
              <a:rPr lang="sl-SI" sz="8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primeri</a:t>
            </a:r>
            <a:r>
              <a:rPr lang="sl-SI" sz="800" b="1" dirty="0">
                <a:latin typeface="Arial" pitchFamily="34" charset="0"/>
                <a:ea typeface="Malgun Gothic" pitchFamily="34" charset="-127"/>
                <a:cs typeface="Arial" pitchFamily="34" charset="0"/>
              </a:rPr>
              <a:t> </a:t>
            </a:r>
            <a:r>
              <a:rPr lang="sl-SI" sz="8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so </a:t>
            </a:r>
            <a:r>
              <a:rPr lang="sl-SI" sz="8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vrednosti </a:t>
            </a:r>
            <a:r>
              <a:rPr lang="sl-SI" sz="8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vhodov</a:t>
            </a:r>
            <a:r>
              <a:rPr lang="sl-SI" sz="8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, </a:t>
            </a:r>
            <a:r>
              <a:rPr lang="sl-SI" sz="8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izhodov</a:t>
            </a:r>
          </a:p>
          <a:p>
            <a:pPr marL="171450" indent="-171450">
              <a:buSzPct val="110000"/>
              <a:buFont typeface="Arial" pitchFamily="34" charset="0"/>
              <a:buChar char="→"/>
            </a:pPr>
            <a:r>
              <a:rPr lang="sl-SI" sz="8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učni primeri so </a:t>
            </a:r>
            <a:r>
              <a:rPr lang="sl-SI" sz="8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označeni</a:t>
            </a:r>
          </a:p>
          <a:p>
            <a:pPr marL="171450" indent="-171450">
              <a:buSzPct val="110000"/>
              <a:buFont typeface="Arial" pitchFamily="34" charset="0"/>
              <a:buChar char="→"/>
            </a:pPr>
            <a:r>
              <a:rPr lang="sl-SI" sz="8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učimo se </a:t>
            </a:r>
            <a:r>
              <a:rPr lang="sl-SI" sz="8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funkcije</a:t>
            </a:r>
            <a:r>
              <a:rPr lang="sl-SI" sz="8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, preslika </a:t>
            </a:r>
            <a:r>
              <a:rPr lang="sl-SI" sz="8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vhode v </a:t>
            </a:r>
            <a:r>
              <a:rPr lang="sl-SI" sz="8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izhode</a:t>
            </a:r>
          </a:p>
          <a:p>
            <a:pPr marL="171450" indent="-171450">
              <a:buSzPct val="110000"/>
              <a:buFont typeface="Arial" pitchFamily="34" charset="0"/>
              <a:buChar char="→"/>
            </a:pPr>
            <a:r>
              <a:rPr lang="sl-SI" sz="8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primer: </a:t>
            </a:r>
            <a:r>
              <a:rPr lang="sl-SI" sz="8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odločitveno drevo</a:t>
            </a:r>
            <a:r>
              <a:rPr lang="sl-SI" sz="8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 </a:t>
            </a:r>
            <a:endParaRPr lang="sl-SI" sz="800" dirty="0">
              <a:latin typeface="Arial" pitchFamily="34" charset="0"/>
              <a:ea typeface="Malgun Gothic" pitchFamily="34" charset="-127"/>
              <a:cs typeface="Arial" pitchFamily="34" charset="0"/>
            </a:endParaRPr>
          </a:p>
        </p:txBody>
      </p:sp>
      <p:sp>
        <p:nvSpPr>
          <p:cNvPr id="30" name="PoljeZBesedilom 2"/>
          <p:cNvSpPr txBox="1"/>
          <p:nvPr/>
        </p:nvSpPr>
        <p:spPr>
          <a:xfrm>
            <a:off x="1910358" y="4083427"/>
            <a:ext cx="1734077" cy="600164"/>
          </a:xfrm>
          <a:prstGeom prst="rect">
            <a:avLst/>
          </a:prstGeom>
          <a:solidFill>
            <a:srgbClr val="F8D1FF"/>
          </a:solidFill>
          <a:ln w="3175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>
              <a:buSzPct val="110000"/>
            </a:pPr>
            <a:r>
              <a:rPr lang="sl-SI" sz="900" dirty="0" smtClean="0">
                <a:solidFill>
                  <a:srgbClr val="2C0458"/>
                </a:solidFill>
                <a:latin typeface="Franklin Gothic Demi" pitchFamily="34" charset="0"/>
                <a:ea typeface="Malgun Gothic" pitchFamily="34" charset="-127"/>
                <a:cs typeface="Arial" pitchFamily="34" charset="0"/>
              </a:rPr>
              <a:t>nenadzorovano učenje</a:t>
            </a:r>
          </a:p>
          <a:p>
            <a:pPr marL="171450" indent="-171450">
              <a:buSzPct val="110000"/>
              <a:buFont typeface="Arial" pitchFamily="34" charset="0"/>
              <a:buChar char="→"/>
            </a:pPr>
            <a:r>
              <a:rPr lang="sl-SI" sz="8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učni</a:t>
            </a:r>
            <a:r>
              <a:rPr lang="sl-SI" sz="800" b="1" dirty="0">
                <a:latin typeface="Arial" pitchFamily="34" charset="0"/>
                <a:ea typeface="Malgun Gothic" pitchFamily="34" charset="-127"/>
                <a:cs typeface="Arial" pitchFamily="34" charset="0"/>
              </a:rPr>
              <a:t> </a:t>
            </a:r>
            <a:r>
              <a:rPr lang="sl-SI" sz="8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primeri</a:t>
            </a:r>
            <a:r>
              <a:rPr lang="sl-SI" sz="800" b="1" dirty="0">
                <a:latin typeface="Arial" pitchFamily="34" charset="0"/>
                <a:ea typeface="Malgun Gothic" pitchFamily="34" charset="-127"/>
                <a:cs typeface="Arial" pitchFamily="34" charset="0"/>
              </a:rPr>
              <a:t> niso </a:t>
            </a:r>
            <a:r>
              <a:rPr lang="sl-SI" sz="8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označeni</a:t>
            </a:r>
          </a:p>
          <a:p>
            <a:pPr marL="171450" indent="-171450">
              <a:buSzPct val="110000"/>
              <a:buFont typeface="Arial" pitchFamily="34" charset="0"/>
              <a:buChar char="→"/>
            </a:pPr>
            <a:r>
              <a:rPr lang="sl-SI" sz="8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učimo se vzorcev v podatkih</a:t>
            </a:r>
          </a:p>
          <a:p>
            <a:pPr marL="171450" indent="-171450">
              <a:buSzPct val="110000"/>
              <a:buFont typeface="Arial" pitchFamily="34" charset="0"/>
              <a:buChar char="→"/>
            </a:pPr>
            <a:r>
              <a:rPr lang="sl-SI" sz="8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primer: </a:t>
            </a:r>
            <a:r>
              <a:rPr lang="sl-SI" sz="8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gručenje</a:t>
            </a:r>
            <a:endParaRPr lang="sl-SI" sz="800" dirty="0">
              <a:latin typeface="Arial" pitchFamily="34" charset="0"/>
              <a:ea typeface="Malgun Gothic" pitchFamily="34" charset="-127"/>
              <a:cs typeface="Arial" pitchFamily="34" charset="0"/>
            </a:endParaRPr>
          </a:p>
        </p:txBody>
      </p:sp>
      <p:sp>
        <p:nvSpPr>
          <p:cNvPr id="31" name="PoljeZBesedilom 2"/>
          <p:cNvSpPr txBox="1"/>
          <p:nvPr/>
        </p:nvSpPr>
        <p:spPr>
          <a:xfrm>
            <a:off x="3717032" y="4083427"/>
            <a:ext cx="1288439" cy="600164"/>
          </a:xfrm>
          <a:prstGeom prst="rect">
            <a:avLst/>
          </a:prstGeom>
          <a:solidFill>
            <a:srgbClr val="F8D1FF"/>
          </a:solidFill>
          <a:ln w="3175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>
              <a:buSzPct val="110000"/>
            </a:pPr>
            <a:r>
              <a:rPr lang="sl-SI" sz="900" dirty="0" smtClean="0">
                <a:solidFill>
                  <a:srgbClr val="2C0458"/>
                </a:solidFill>
                <a:latin typeface="Franklin Gothic Demi" pitchFamily="34" charset="0"/>
                <a:ea typeface="Malgun Gothic" pitchFamily="34" charset="-127"/>
                <a:cs typeface="Arial" pitchFamily="34" charset="0"/>
              </a:rPr>
              <a:t>spodbujevalno učenje</a:t>
            </a:r>
          </a:p>
          <a:p>
            <a:pPr marL="171450" indent="-171450">
              <a:buSzPct val="110000"/>
              <a:buFont typeface="Arial" pitchFamily="34" charset="0"/>
              <a:buChar char="→"/>
            </a:pPr>
            <a:r>
              <a:rPr lang="sl-SI" sz="8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inteligentni </a:t>
            </a:r>
            <a:r>
              <a:rPr lang="sl-SI" sz="8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agent se uči iz </a:t>
            </a:r>
            <a:r>
              <a:rPr lang="sl-SI" sz="8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zaporedja </a:t>
            </a:r>
            <a:r>
              <a:rPr lang="sl-SI" sz="8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nagrad</a:t>
            </a:r>
            <a:r>
              <a:rPr lang="sl-SI" sz="8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 </a:t>
            </a:r>
            <a:r>
              <a:rPr lang="sl-SI" sz="8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in </a:t>
            </a:r>
            <a:r>
              <a:rPr lang="sl-SI" sz="800" b="1" dirty="0">
                <a:latin typeface="Arial" pitchFamily="34" charset="0"/>
                <a:ea typeface="Malgun Gothic" pitchFamily="34" charset="-127"/>
                <a:cs typeface="Arial" pitchFamily="34" charset="0"/>
              </a:rPr>
              <a:t>kazni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658354" y="4804633"/>
            <a:ext cx="0" cy="199415"/>
          </a:xfrm>
          <a:prstGeom prst="straightConnector1">
            <a:avLst/>
          </a:prstGeom>
          <a:ln w="3175">
            <a:solidFill>
              <a:schemeClr val="tx1"/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PoljeZBesedilom 2"/>
          <p:cNvSpPr txBox="1"/>
          <p:nvPr/>
        </p:nvSpPr>
        <p:spPr>
          <a:xfrm>
            <a:off x="165771" y="5076056"/>
            <a:ext cx="2409304" cy="1308050"/>
          </a:xfrm>
          <a:prstGeom prst="rect">
            <a:avLst/>
          </a:prstGeom>
          <a:solidFill>
            <a:srgbClr val="CCF4DE"/>
          </a:solidFill>
          <a:ln w="3175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>
              <a:buSzPct val="110000"/>
            </a:pPr>
            <a:endParaRPr lang="sl-SI" sz="200" b="1" dirty="0" smtClean="0">
              <a:latin typeface="Arial" pitchFamily="34" charset="0"/>
              <a:ea typeface="Malgun Gothic" pitchFamily="34" charset="-127"/>
              <a:cs typeface="Arial" pitchFamily="34" charset="0"/>
            </a:endParaRPr>
          </a:p>
          <a:p>
            <a:pPr marL="228600" indent="-228600">
              <a:buSzPct val="110000"/>
              <a:buFont typeface="Arial" pitchFamily="34" charset="0"/>
              <a:buChar char="•"/>
            </a:pPr>
            <a:r>
              <a:rPr lang="sl-SI" sz="7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podana je množica </a:t>
            </a:r>
            <a:r>
              <a:rPr lang="sl-SI" sz="700" dirty="0" smtClean="0">
                <a:solidFill>
                  <a:srgbClr val="C00000"/>
                </a:solidFill>
                <a:latin typeface="Arial" pitchFamily="34" charset="0"/>
                <a:ea typeface="Malgun Gothic" pitchFamily="34" charset="-127"/>
                <a:cs typeface="Arial" pitchFamily="34" charset="0"/>
              </a:rPr>
              <a:t>učnih</a:t>
            </a:r>
            <a:r>
              <a:rPr lang="sl-SI" sz="700" b="1" dirty="0" smtClean="0">
                <a:solidFill>
                  <a:srgbClr val="C00000"/>
                </a:solidFill>
                <a:latin typeface="Arial" pitchFamily="34" charset="0"/>
                <a:ea typeface="Malgun Gothic" pitchFamily="34" charset="-127"/>
                <a:cs typeface="Arial" pitchFamily="34" charset="0"/>
              </a:rPr>
              <a:t> </a:t>
            </a:r>
            <a:r>
              <a:rPr lang="sl-SI" sz="700" dirty="0" smtClean="0">
                <a:solidFill>
                  <a:srgbClr val="C00000"/>
                </a:solidFill>
                <a:latin typeface="Arial" pitchFamily="34" charset="0"/>
                <a:ea typeface="Malgun Gothic" pitchFamily="34" charset="-127"/>
                <a:cs typeface="Arial" pitchFamily="34" charset="0"/>
              </a:rPr>
              <a:t>primerov</a:t>
            </a:r>
          </a:p>
          <a:p>
            <a:pPr marL="228600" indent="-228600">
              <a:buSzPct val="110000"/>
              <a:buFont typeface="Arial" pitchFamily="34" charset="0"/>
              <a:buChar char="•"/>
            </a:pPr>
            <a:r>
              <a:rPr lang="sl-SI" sz="7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učni primeri: (</a:t>
            </a:r>
            <a:r>
              <a:rPr lang="sl-SI" sz="7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x</a:t>
            </a:r>
            <a:r>
              <a:rPr lang="sl-SI" sz="1050" b="1" baseline="-250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1</a:t>
            </a:r>
            <a:r>
              <a:rPr lang="sl-SI" sz="7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, </a:t>
            </a:r>
            <a:r>
              <a:rPr lang="sl-SI" sz="7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y</a:t>
            </a:r>
            <a:r>
              <a:rPr lang="sl-SI" sz="1050" b="1" baseline="-250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1</a:t>
            </a:r>
            <a:r>
              <a:rPr lang="sl-SI" sz="7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) … (</a:t>
            </a:r>
            <a:r>
              <a:rPr lang="sl-SI" sz="7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x</a:t>
            </a:r>
            <a:r>
              <a:rPr lang="sl-SI" sz="1050" b="1" baseline="-250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n</a:t>
            </a:r>
            <a:r>
              <a:rPr lang="sl-SI" sz="7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, </a:t>
            </a:r>
            <a:r>
              <a:rPr lang="sl-SI" sz="7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y</a:t>
            </a:r>
            <a:r>
              <a:rPr lang="sl-SI" sz="1050" b="1" baseline="-250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n</a:t>
            </a:r>
            <a:r>
              <a:rPr lang="sl-SI" sz="7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)</a:t>
            </a:r>
          </a:p>
          <a:p>
            <a:pPr marL="228600" indent="-228600">
              <a:buSzPct val="110000"/>
              <a:buFont typeface="Arial" pitchFamily="34" charset="0"/>
              <a:buChar char="•"/>
            </a:pPr>
            <a:r>
              <a:rPr lang="sl-SI" sz="7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vsak </a:t>
            </a:r>
            <a:r>
              <a:rPr lang="sl-SI" sz="7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y</a:t>
            </a:r>
            <a:r>
              <a:rPr lang="sl-SI" sz="1050" b="1" baseline="-250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i</a:t>
            </a:r>
            <a:r>
              <a:rPr lang="sl-SI" sz="7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 je vrednost </a:t>
            </a:r>
            <a:r>
              <a:rPr lang="sl-SI" sz="700" dirty="0" smtClean="0">
                <a:solidFill>
                  <a:srgbClr val="C00000"/>
                </a:solidFill>
                <a:latin typeface="Arial" pitchFamily="34" charset="0"/>
                <a:ea typeface="Malgun Gothic" pitchFamily="34" charset="-127"/>
                <a:cs typeface="Arial" pitchFamily="34" charset="0"/>
              </a:rPr>
              <a:t>neznane</a:t>
            </a:r>
            <a:r>
              <a:rPr lang="sl-SI" sz="7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 funkcije</a:t>
            </a:r>
          </a:p>
          <a:p>
            <a:pPr marL="228600" indent="-228600">
              <a:buSzPct val="110000"/>
              <a:buFont typeface="Arial" pitchFamily="34" charset="0"/>
              <a:buChar char="•"/>
            </a:pPr>
            <a:r>
              <a:rPr lang="sl-SI" sz="7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funkcija torej </a:t>
            </a:r>
            <a:r>
              <a:rPr lang="sl-SI" sz="7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f</a:t>
            </a:r>
            <a:r>
              <a:rPr lang="sl-SI" sz="7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(</a:t>
            </a:r>
            <a:r>
              <a:rPr lang="sl-SI" sz="7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x</a:t>
            </a:r>
            <a:r>
              <a:rPr lang="sl-SI" sz="7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) = </a:t>
            </a:r>
            <a:r>
              <a:rPr lang="sl-SI" sz="7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y</a:t>
            </a:r>
          </a:p>
          <a:p>
            <a:pPr marL="228600" indent="-228600">
              <a:buSzPct val="110000"/>
              <a:buFont typeface="Arial" pitchFamily="34" charset="0"/>
              <a:buChar char="•"/>
            </a:pPr>
            <a:r>
              <a:rPr lang="sl-SI" sz="7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iščemo funkcijo </a:t>
            </a:r>
            <a:r>
              <a:rPr lang="sl-SI" sz="7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h</a:t>
            </a:r>
            <a:r>
              <a:rPr lang="sl-SI" sz="7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, </a:t>
            </a:r>
            <a:r>
              <a:rPr lang="sl-SI" sz="7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ki je najboljši </a:t>
            </a:r>
            <a:r>
              <a:rPr lang="sl-SI" sz="700" dirty="0">
                <a:solidFill>
                  <a:srgbClr val="C00000"/>
                </a:solidFill>
                <a:latin typeface="Arial" pitchFamily="34" charset="0"/>
                <a:ea typeface="Malgun Gothic" pitchFamily="34" charset="-127"/>
                <a:cs typeface="Arial" pitchFamily="34" charset="0"/>
              </a:rPr>
              <a:t>približek</a:t>
            </a:r>
            <a:r>
              <a:rPr lang="sl-SI" sz="7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 </a:t>
            </a:r>
            <a:r>
              <a:rPr lang="sl-SI" sz="7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funkciji </a:t>
            </a:r>
            <a:r>
              <a:rPr lang="sl-SI" sz="7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f</a:t>
            </a:r>
          </a:p>
          <a:p>
            <a:pPr marL="228600" indent="-228600">
              <a:buSzPct val="110000"/>
              <a:buFont typeface="Arial" pitchFamily="34" charset="0"/>
              <a:buChar char="•"/>
            </a:pPr>
            <a:r>
              <a:rPr lang="sl-SI" sz="7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x</a:t>
            </a:r>
            <a:r>
              <a:rPr lang="sl-SI" sz="1050" b="1" baseline="-250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i</a:t>
            </a:r>
            <a:r>
              <a:rPr lang="sl-SI" sz="7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 </a:t>
            </a:r>
            <a:r>
              <a:rPr lang="sl-SI" sz="7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so</a:t>
            </a:r>
            <a:r>
              <a:rPr lang="sl-SI" sz="700" b="1" dirty="0">
                <a:latin typeface="Arial" pitchFamily="34" charset="0"/>
                <a:ea typeface="Malgun Gothic" pitchFamily="34" charset="-127"/>
                <a:cs typeface="Arial" pitchFamily="34" charset="0"/>
              </a:rPr>
              <a:t> </a:t>
            </a:r>
            <a:r>
              <a:rPr lang="sl-SI" sz="7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atributi:</a:t>
            </a:r>
            <a:r>
              <a:rPr lang="sl-SI" sz="7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 vrednost </a:t>
            </a:r>
            <a:r>
              <a:rPr lang="sl-SI" sz="7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ali</a:t>
            </a:r>
            <a:r>
              <a:rPr lang="sl-SI" sz="700" b="1" dirty="0">
                <a:latin typeface="Arial" pitchFamily="34" charset="0"/>
                <a:ea typeface="Malgun Gothic" pitchFamily="34" charset="-127"/>
                <a:cs typeface="Arial" pitchFamily="34" charset="0"/>
              </a:rPr>
              <a:t> </a:t>
            </a:r>
            <a:r>
              <a:rPr lang="sl-SI" sz="7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vektor</a:t>
            </a:r>
            <a:endParaRPr lang="sl-SI" sz="700" b="1" dirty="0">
              <a:latin typeface="Arial" pitchFamily="34" charset="0"/>
              <a:ea typeface="Malgun Gothic" pitchFamily="34" charset="-127"/>
              <a:cs typeface="Arial" pitchFamily="34" charset="0"/>
            </a:endParaRPr>
          </a:p>
          <a:p>
            <a:pPr marL="228600" indent="-228600">
              <a:buSzPct val="110000"/>
              <a:buFont typeface="Arial" pitchFamily="34" charset="0"/>
              <a:buChar char="•"/>
            </a:pPr>
            <a:r>
              <a:rPr lang="sl-SI" sz="7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funkcija </a:t>
            </a:r>
            <a:r>
              <a:rPr lang="sl-SI" sz="7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h </a:t>
            </a:r>
            <a:r>
              <a:rPr lang="sl-SI" sz="7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je </a:t>
            </a:r>
            <a:r>
              <a:rPr lang="sl-SI" sz="700" dirty="0" smtClean="0">
                <a:solidFill>
                  <a:srgbClr val="C00000"/>
                </a:solidFill>
                <a:latin typeface="Arial" pitchFamily="34" charset="0"/>
                <a:ea typeface="Malgun Gothic" pitchFamily="34" charset="-127"/>
                <a:cs typeface="Arial" pitchFamily="34" charset="0"/>
              </a:rPr>
              <a:t>hipoteza</a:t>
            </a:r>
          </a:p>
          <a:p>
            <a:pPr marL="228600" indent="-228600">
              <a:buSzPct val="110000"/>
              <a:buFont typeface="Arial" pitchFamily="34" charset="0"/>
              <a:buChar char="•"/>
            </a:pPr>
            <a:r>
              <a:rPr lang="sl-SI" sz="7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obstaja</a:t>
            </a:r>
            <a:r>
              <a:rPr lang="sl-SI" sz="700" dirty="0" smtClean="0">
                <a:solidFill>
                  <a:srgbClr val="C00000"/>
                </a:solidFill>
                <a:latin typeface="Arial" pitchFamily="34" charset="0"/>
                <a:ea typeface="Malgun Gothic" pitchFamily="34" charset="-127"/>
                <a:cs typeface="Arial" pitchFamily="34" charset="0"/>
              </a:rPr>
              <a:t> </a:t>
            </a:r>
            <a:r>
              <a:rPr lang="sl-SI" sz="700" b="1" dirty="0" smtClean="0">
                <a:solidFill>
                  <a:srgbClr val="C00000"/>
                </a:solidFill>
                <a:latin typeface="Arial" pitchFamily="34" charset="0"/>
                <a:ea typeface="Malgun Gothic" pitchFamily="34" charset="-127"/>
                <a:cs typeface="Arial" pitchFamily="34" charset="0"/>
              </a:rPr>
              <a:t>klasifikacijski problem</a:t>
            </a:r>
            <a:r>
              <a:rPr lang="sl-SI" sz="7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: če je </a:t>
            </a:r>
            <a:r>
              <a:rPr lang="sl-SI" sz="7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y</a:t>
            </a:r>
            <a:r>
              <a:rPr lang="sl-SI" sz="1050" b="1" baseline="-250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i</a:t>
            </a:r>
            <a:r>
              <a:rPr lang="sl-SI" sz="7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 </a:t>
            </a:r>
            <a:r>
              <a:rPr lang="sl-SI" sz="700" dirty="0" smtClean="0">
                <a:solidFill>
                  <a:srgbClr val="7A0000"/>
                </a:solidFill>
                <a:latin typeface="Arial" pitchFamily="34" charset="0"/>
                <a:ea typeface="Malgun Gothic" pitchFamily="34" charset="-127"/>
                <a:cs typeface="Arial" pitchFamily="34" charset="0"/>
              </a:rPr>
              <a:t>diskretna </a:t>
            </a:r>
            <a:r>
              <a:rPr lang="sl-SI" sz="7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oz. </a:t>
            </a:r>
            <a:r>
              <a:rPr lang="sl-SI" sz="700" dirty="0" smtClean="0">
                <a:solidFill>
                  <a:srgbClr val="7A0000"/>
                </a:solidFill>
                <a:latin typeface="Arial" pitchFamily="34" charset="0"/>
                <a:ea typeface="Malgun Gothic" pitchFamily="34" charset="-127"/>
                <a:cs typeface="Arial" pitchFamily="34" charset="0"/>
              </a:rPr>
              <a:t>kategorična </a:t>
            </a:r>
            <a:r>
              <a:rPr lang="sl-SI" sz="7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spremenljivka</a:t>
            </a:r>
          </a:p>
          <a:p>
            <a:pPr marL="228600" indent="-228600">
              <a:buSzPct val="110000"/>
              <a:buFont typeface="Arial" pitchFamily="34" charset="0"/>
              <a:buChar char="•"/>
            </a:pPr>
            <a:r>
              <a:rPr lang="sl-SI" sz="7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obstaja </a:t>
            </a:r>
            <a:r>
              <a:rPr lang="sl-SI" sz="700" b="1" dirty="0" smtClean="0">
                <a:solidFill>
                  <a:srgbClr val="C00000"/>
                </a:solidFill>
                <a:latin typeface="Arial" pitchFamily="34" charset="0"/>
                <a:ea typeface="Malgun Gothic" pitchFamily="34" charset="-127"/>
                <a:cs typeface="Arial" pitchFamily="34" charset="0"/>
              </a:rPr>
              <a:t>regresijski problem</a:t>
            </a:r>
            <a:r>
              <a:rPr lang="sl-SI" sz="7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: </a:t>
            </a:r>
            <a:r>
              <a:rPr lang="sl-SI" sz="7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y</a:t>
            </a:r>
            <a:r>
              <a:rPr lang="sl-SI" sz="1050" b="1" baseline="-250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i</a:t>
            </a:r>
            <a:r>
              <a:rPr lang="sl-SI" sz="7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 je </a:t>
            </a:r>
            <a:r>
              <a:rPr lang="sl-SI" sz="700" dirty="0" smtClean="0">
                <a:solidFill>
                  <a:srgbClr val="7A0000"/>
                </a:solidFill>
                <a:latin typeface="Arial" pitchFamily="34" charset="0"/>
                <a:ea typeface="Malgun Gothic" pitchFamily="34" charset="-127"/>
                <a:cs typeface="Arial" pitchFamily="34" charset="0"/>
              </a:rPr>
              <a:t>zvezna </a:t>
            </a:r>
            <a:r>
              <a:rPr lang="sl-SI" sz="7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spremenljivka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2575075" y="5651500"/>
            <a:ext cx="282425" cy="288653"/>
          </a:xfrm>
          <a:prstGeom prst="straightConnector1">
            <a:avLst/>
          </a:prstGeom>
          <a:ln w="3175">
            <a:solidFill>
              <a:schemeClr val="tx1"/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2583901" y="6184691"/>
            <a:ext cx="290615" cy="0"/>
          </a:xfrm>
          <a:prstGeom prst="straightConnector1">
            <a:avLst/>
          </a:prstGeom>
          <a:ln w="3175">
            <a:solidFill>
              <a:schemeClr val="tx1"/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PoljeZBesedilom 2"/>
          <p:cNvSpPr txBox="1"/>
          <p:nvPr/>
        </p:nvSpPr>
        <p:spPr>
          <a:xfrm>
            <a:off x="2683117" y="4816440"/>
            <a:ext cx="1249939" cy="754053"/>
          </a:xfrm>
          <a:prstGeom prst="rect">
            <a:avLst/>
          </a:prstGeom>
          <a:solidFill>
            <a:srgbClr val="46C677"/>
          </a:solidFill>
          <a:ln w="3175">
            <a:noFill/>
            <a:prstDash val="dash"/>
          </a:ln>
        </p:spPr>
        <p:txBody>
          <a:bodyPr wrap="square" rtlCol="0">
            <a:spAutoFit/>
          </a:bodyPr>
          <a:lstStyle/>
          <a:p>
            <a:pPr algn="ctr">
              <a:buSzPct val="110000"/>
            </a:pPr>
            <a:r>
              <a:rPr lang="sl-SI" sz="800" b="1" dirty="0" smtClean="0">
                <a:solidFill>
                  <a:srgbClr val="22322A"/>
                </a:solidFill>
                <a:latin typeface="Bahnschrift" pitchFamily="34" charset="0"/>
                <a:ea typeface="Malgun Gothic" pitchFamily="34" charset="-127"/>
                <a:cs typeface="Arial" pitchFamily="34" charset="0"/>
              </a:rPr>
              <a:t>klasifikacija:</a:t>
            </a:r>
            <a:endParaRPr lang="sl-SI" sz="300" b="1" dirty="0" smtClean="0">
              <a:solidFill>
                <a:srgbClr val="CC3300"/>
              </a:solidFill>
              <a:latin typeface="Arial" pitchFamily="34" charset="0"/>
              <a:ea typeface="Malgun Gothic" pitchFamily="34" charset="-127"/>
              <a:cs typeface="Arial" pitchFamily="34" charset="0"/>
            </a:endParaRPr>
          </a:p>
          <a:p>
            <a:pPr marL="171450" indent="-171450">
              <a:buSzPct val="110000"/>
              <a:buFont typeface="Arial" pitchFamily="34" charset="0"/>
              <a:buChar char="→"/>
            </a:pPr>
            <a:r>
              <a:rPr lang="sl-SI" sz="7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y </a:t>
            </a:r>
            <a:r>
              <a:rPr lang="sl-SI" sz="7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pripada </a:t>
            </a:r>
            <a:r>
              <a:rPr lang="sl-SI" sz="7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končnemu</a:t>
            </a:r>
            <a:r>
              <a:rPr lang="sl-SI" sz="7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 naboru vrednosti</a:t>
            </a:r>
          </a:p>
          <a:p>
            <a:pPr marL="171450" indent="-171450">
              <a:buSzPct val="110000"/>
              <a:buFont typeface="Arial" pitchFamily="34" charset="0"/>
              <a:buChar char="→"/>
            </a:pPr>
            <a:r>
              <a:rPr lang="sl-SI" sz="7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torej je </a:t>
            </a:r>
            <a:r>
              <a:rPr lang="sl-SI" sz="7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diskretna</a:t>
            </a:r>
            <a:r>
              <a:rPr lang="sl-SI" sz="7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 spremenljivka</a:t>
            </a:r>
          </a:p>
          <a:p>
            <a:pPr marL="171450" indent="-171450">
              <a:buSzPct val="110000"/>
              <a:buFont typeface="Arial" pitchFamily="34" charset="0"/>
              <a:buChar char="→"/>
            </a:pPr>
            <a:r>
              <a:rPr lang="sl-SI" sz="7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y </a:t>
            </a:r>
            <a:r>
              <a:rPr lang="sl-SI" sz="7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imenujemo </a:t>
            </a:r>
            <a:r>
              <a:rPr lang="sl-SI" sz="7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razred</a:t>
            </a:r>
          </a:p>
        </p:txBody>
      </p:sp>
      <p:sp>
        <p:nvSpPr>
          <p:cNvPr id="36" name="PoljeZBesedilom 2"/>
          <p:cNvSpPr txBox="1"/>
          <p:nvPr/>
        </p:nvSpPr>
        <p:spPr>
          <a:xfrm>
            <a:off x="2963214" y="5677760"/>
            <a:ext cx="1545906" cy="646331"/>
          </a:xfrm>
          <a:prstGeom prst="rect">
            <a:avLst/>
          </a:prstGeom>
          <a:solidFill>
            <a:srgbClr val="46C677"/>
          </a:solidFill>
          <a:ln w="3175">
            <a:noFill/>
            <a:prstDash val="dash"/>
          </a:ln>
        </p:spPr>
        <p:txBody>
          <a:bodyPr wrap="square" rtlCol="0">
            <a:spAutoFit/>
          </a:bodyPr>
          <a:lstStyle/>
          <a:p>
            <a:pPr algn="ctr">
              <a:buSzPct val="110000"/>
            </a:pPr>
            <a:r>
              <a:rPr lang="sl-SI" sz="800" b="1" dirty="0" smtClean="0">
                <a:solidFill>
                  <a:srgbClr val="22322A"/>
                </a:solidFill>
                <a:latin typeface="Bahnschrift" pitchFamily="34" charset="0"/>
                <a:ea typeface="Malgun Gothic" pitchFamily="34" charset="-127"/>
                <a:cs typeface="Arial" pitchFamily="34" charset="0"/>
              </a:rPr>
              <a:t>regresija:</a:t>
            </a:r>
            <a:endParaRPr lang="sl-SI" sz="300" b="1" dirty="0" smtClean="0">
              <a:solidFill>
                <a:srgbClr val="CC3300"/>
              </a:solidFill>
              <a:latin typeface="Arial" pitchFamily="34" charset="0"/>
              <a:ea typeface="Malgun Gothic" pitchFamily="34" charset="-127"/>
              <a:cs typeface="Arial" pitchFamily="34" charset="0"/>
            </a:endParaRPr>
          </a:p>
          <a:p>
            <a:pPr marL="171450" indent="-171450">
              <a:buSzPct val="110000"/>
              <a:buFont typeface="Arial" pitchFamily="34" charset="0"/>
              <a:buChar char="→"/>
            </a:pPr>
            <a:r>
              <a:rPr lang="sl-SI" sz="7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y </a:t>
            </a:r>
            <a:r>
              <a:rPr lang="sl-SI" sz="7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je število, </a:t>
            </a:r>
            <a:r>
              <a:rPr lang="sl-SI" sz="7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običajno pripada </a:t>
            </a:r>
            <a:r>
              <a:rPr lang="sl-SI" sz="700" b="1" dirty="0">
                <a:latin typeface="Arial" pitchFamily="34" charset="0"/>
                <a:ea typeface="Malgun Gothic" pitchFamily="34" charset="-127"/>
                <a:cs typeface="Arial" pitchFamily="34" charset="0"/>
              </a:rPr>
              <a:t>realnim</a:t>
            </a:r>
            <a:r>
              <a:rPr lang="sl-SI" sz="7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 </a:t>
            </a:r>
            <a:r>
              <a:rPr lang="sl-SI" sz="7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številom</a:t>
            </a:r>
          </a:p>
          <a:p>
            <a:pPr marL="171450" indent="-171450">
              <a:buSzPct val="110000"/>
              <a:buFont typeface="Arial" pitchFamily="34" charset="0"/>
              <a:buChar char="→"/>
            </a:pPr>
            <a:r>
              <a:rPr lang="sl-SI" sz="7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torej je </a:t>
            </a:r>
            <a:r>
              <a:rPr lang="sl-SI" sz="7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zvezna </a:t>
            </a:r>
            <a:r>
              <a:rPr lang="sl-SI" sz="7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spremenljivka</a:t>
            </a:r>
          </a:p>
          <a:p>
            <a:pPr marL="171450" indent="-171450">
              <a:buSzPct val="110000"/>
              <a:buFont typeface="Arial" pitchFamily="34" charset="0"/>
              <a:buChar char="→"/>
            </a:pPr>
            <a:r>
              <a:rPr lang="sl-SI" sz="7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y </a:t>
            </a:r>
            <a:r>
              <a:rPr lang="sl-SI" sz="7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imenujemo </a:t>
            </a:r>
            <a:r>
              <a:rPr lang="sl-SI" sz="7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označba</a:t>
            </a:r>
          </a:p>
        </p:txBody>
      </p:sp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6657" y="4771369"/>
            <a:ext cx="977116" cy="1042258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4820" y="3871287"/>
            <a:ext cx="1528862" cy="900082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PoljeZBesedilom 2"/>
          <p:cNvSpPr txBox="1"/>
          <p:nvPr/>
        </p:nvSpPr>
        <p:spPr>
          <a:xfrm>
            <a:off x="5005471" y="4859888"/>
            <a:ext cx="655777" cy="1846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noFill/>
            <a:prstDash val="dash"/>
          </a:ln>
        </p:spPr>
        <p:txBody>
          <a:bodyPr wrap="square" rtlCol="0">
            <a:spAutoFit/>
          </a:bodyPr>
          <a:lstStyle/>
          <a:p>
            <a:pPr>
              <a:buSzPct val="110000"/>
            </a:pPr>
            <a:r>
              <a:rPr lang="sl-SI" sz="600" b="1" dirty="0" smtClean="0">
                <a:solidFill>
                  <a:srgbClr val="C00000"/>
                </a:solidFill>
                <a:latin typeface="Arial" pitchFamily="34" charset="0"/>
                <a:ea typeface="Malgun Gothic" pitchFamily="34" charset="-127"/>
                <a:cs typeface="Arial" pitchFamily="34" charset="0"/>
              </a:rPr>
              <a:t>klasifikacija</a:t>
            </a:r>
          </a:p>
        </p:txBody>
      </p:sp>
      <p:sp>
        <p:nvSpPr>
          <p:cNvPr id="40" name="PoljeZBesedilom 2"/>
          <p:cNvSpPr txBox="1"/>
          <p:nvPr/>
        </p:nvSpPr>
        <p:spPr>
          <a:xfrm>
            <a:off x="5302212" y="4228995"/>
            <a:ext cx="593483" cy="1846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noFill/>
            <a:prstDash val="dash"/>
          </a:ln>
        </p:spPr>
        <p:txBody>
          <a:bodyPr wrap="square" rtlCol="0">
            <a:spAutoFit/>
          </a:bodyPr>
          <a:lstStyle/>
          <a:p>
            <a:pPr>
              <a:buSzPct val="110000"/>
            </a:pPr>
            <a:r>
              <a:rPr lang="sl-SI" sz="600" b="1" dirty="0" smtClean="0">
                <a:solidFill>
                  <a:srgbClr val="C00000"/>
                </a:solidFill>
                <a:latin typeface="Arial" pitchFamily="34" charset="0"/>
                <a:ea typeface="Malgun Gothic" pitchFamily="34" charset="-127"/>
                <a:cs typeface="Arial" pitchFamily="34" charset="0"/>
              </a:rPr>
              <a:t>regresija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770" y="6452351"/>
            <a:ext cx="2975198" cy="1476385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PoljeZBesedilom 2"/>
          <p:cNvSpPr txBox="1"/>
          <p:nvPr/>
        </p:nvSpPr>
        <p:spPr>
          <a:xfrm>
            <a:off x="3158706" y="6443024"/>
            <a:ext cx="1154922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noFill/>
            <a:prstDash val="dash"/>
          </a:ln>
        </p:spPr>
        <p:txBody>
          <a:bodyPr wrap="square" rtlCol="0">
            <a:spAutoFit/>
          </a:bodyPr>
          <a:lstStyle/>
          <a:p>
            <a:pPr>
              <a:buSzPct val="110000"/>
            </a:pPr>
            <a:r>
              <a:rPr lang="sl-SI" sz="600" dirty="0" smtClean="0">
                <a:solidFill>
                  <a:srgbClr val="C00000"/>
                </a:solidFill>
                <a:latin typeface="Arial" pitchFamily="34" charset="0"/>
                <a:ea typeface="Malgun Gothic" pitchFamily="34" charset="-127"/>
                <a:cs typeface="Arial" pitchFamily="34" charset="0"/>
              </a:rPr>
              <a:t>atributna</a:t>
            </a:r>
            <a:r>
              <a:rPr lang="sl-SI" sz="6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 </a:t>
            </a:r>
            <a:r>
              <a:rPr lang="sl-SI" sz="600" dirty="0" smtClean="0">
                <a:solidFill>
                  <a:srgbClr val="C00000"/>
                </a:solidFill>
                <a:latin typeface="Arial" pitchFamily="34" charset="0"/>
                <a:ea typeface="Malgun Gothic" pitchFamily="34" charset="-127"/>
                <a:cs typeface="Arial" pitchFamily="34" charset="0"/>
              </a:rPr>
              <a:t>predstavitev podatkov</a:t>
            </a:r>
            <a:r>
              <a:rPr lang="sl-SI" sz="6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: ali čakamo na prosto mesto v restavraciji?</a:t>
            </a:r>
          </a:p>
        </p:txBody>
      </p:sp>
      <p:sp>
        <p:nvSpPr>
          <p:cNvPr id="43" name="PoljeZBesedilom 2"/>
          <p:cNvSpPr txBox="1"/>
          <p:nvPr/>
        </p:nvSpPr>
        <p:spPr>
          <a:xfrm>
            <a:off x="5119127" y="5153998"/>
            <a:ext cx="1328302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noFill/>
            <a:prstDash val="dash"/>
          </a:ln>
        </p:spPr>
        <p:txBody>
          <a:bodyPr wrap="square" rtlCol="0">
            <a:spAutoFit/>
          </a:bodyPr>
          <a:lstStyle/>
          <a:p>
            <a:pPr>
              <a:buSzPct val="110000"/>
            </a:pPr>
            <a:r>
              <a:rPr lang="sl-SI" sz="600" b="1" dirty="0" smtClean="0">
                <a:solidFill>
                  <a:srgbClr val="C00000"/>
                </a:solidFill>
                <a:latin typeface="Arial" pitchFamily="34" charset="0"/>
                <a:ea typeface="Malgun Gothic" pitchFamily="34" charset="-127"/>
                <a:cs typeface="Arial" pitchFamily="34" charset="0"/>
              </a:rPr>
              <a:t>primer z gobami:</a:t>
            </a:r>
          </a:p>
          <a:p>
            <a:pPr marL="171450" indent="-171450">
              <a:buSzPct val="110000"/>
              <a:buFont typeface="Arial" pitchFamily="34" charset="0"/>
              <a:buChar char="•"/>
            </a:pPr>
            <a:r>
              <a:rPr lang="sl-SI" sz="6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razpoznavanje užitnih gob</a:t>
            </a:r>
          </a:p>
          <a:p>
            <a:pPr marL="171450" indent="-171450">
              <a:buSzPct val="110000"/>
              <a:buFont typeface="Arial" pitchFamily="34" charset="0"/>
              <a:buChar char="•"/>
            </a:pPr>
            <a:r>
              <a:rPr lang="sl-SI" sz="6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atributa: </a:t>
            </a:r>
            <a:r>
              <a:rPr lang="sl-SI" sz="6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višina</a:t>
            </a:r>
            <a:r>
              <a:rPr lang="sl-SI" sz="6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 in </a:t>
            </a:r>
            <a:r>
              <a:rPr lang="sl-SI" sz="6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širina</a:t>
            </a:r>
          </a:p>
          <a:p>
            <a:pPr marL="171450" indent="-171450">
              <a:buSzPct val="110000"/>
              <a:buFont typeface="Arial" pitchFamily="34" charset="0"/>
              <a:buChar char="•"/>
            </a:pPr>
            <a:r>
              <a:rPr lang="sl-SI" sz="6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razreda: </a:t>
            </a:r>
            <a:r>
              <a:rPr lang="sl-SI" sz="6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strupena</a:t>
            </a:r>
            <a:r>
              <a:rPr lang="sl-SI" sz="6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 in </a:t>
            </a:r>
            <a:r>
              <a:rPr lang="sl-SI" sz="6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užitna</a:t>
            </a:r>
          </a:p>
          <a:p>
            <a:pPr marL="171450" indent="-171450">
              <a:buSzPct val="110000"/>
              <a:buFont typeface="Arial" pitchFamily="34" charset="0"/>
              <a:buChar char="•"/>
            </a:pPr>
            <a:r>
              <a:rPr lang="sl-SI" sz="6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imamo več možnih interpretacij</a:t>
            </a:r>
          </a:p>
        </p:txBody>
      </p:sp>
      <p:sp>
        <p:nvSpPr>
          <p:cNvPr id="45" name="PoljeZBesedilom 2"/>
          <p:cNvSpPr txBox="1"/>
          <p:nvPr/>
        </p:nvSpPr>
        <p:spPr>
          <a:xfrm>
            <a:off x="5926051" y="6083482"/>
            <a:ext cx="485633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noFill/>
            <a:prstDash val="dash"/>
          </a:ln>
        </p:spPr>
        <p:txBody>
          <a:bodyPr wrap="square" rtlCol="0">
            <a:spAutoFit/>
          </a:bodyPr>
          <a:lstStyle/>
          <a:p>
            <a:pPr>
              <a:buSzPct val="110000"/>
            </a:pPr>
            <a:r>
              <a:rPr lang="sl-SI" sz="6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učni primeri</a:t>
            </a: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0344" y="6925850"/>
            <a:ext cx="1234708" cy="1002886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1411" y="6925850"/>
            <a:ext cx="1471431" cy="997413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1472" y="8004089"/>
            <a:ext cx="1325014" cy="999402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3498" y="8004089"/>
            <a:ext cx="1363866" cy="971338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" name="PoljeZBesedilom 2"/>
          <p:cNvSpPr txBox="1"/>
          <p:nvPr/>
        </p:nvSpPr>
        <p:spPr>
          <a:xfrm>
            <a:off x="179513" y="8100392"/>
            <a:ext cx="2025352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noFill/>
            <a:prstDash val="dash"/>
          </a:ln>
        </p:spPr>
        <p:txBody>
          <a:bodyPr wrap="square" rtlCol="0">
            <a:spAutoFit/>
          </a:bodyPr>
          <a:lstStyle/>
          <a:p>
            <a:pPr marL="171450" indent="-171450">
              <a:buSzPct val="110000"/>
              <a:buFont typeface="Arial" pitchFamily="34" charset="0"/>
              <a:buChar char="•"/>
            </a:pPr>
            <a:r>
              <a:rPr lang="sl-SI" sz="6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vse hipoteze so </a:t>
            </a:r>
            <a:r>
              <a:rPr lang="sl-SI" sz="6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konsistentne </a:t>
            </a:r>
            <a:r>
              <a:rPr lang="sl-SI" sz="6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z učno množico</a:t>
            </a:r>
            <a:endParaRPr lang="sl-SI" sz="600" b="1" dirty="0" smtClean="0">
              <a:latin typeface="Arial" pitchFamily="34" charset="0"/>
              <a:ea typeface="Malgun Gothic" pitchFamily="34" charset="-127"/>
              <a:cs typeface="Arial" pitchFamily="34" charset="0"/>
            </a:endParaRPr>
          </a:p>
          <a:p>
            <a:pPr marL="171450" indent="-171450">
              <a:buSzPct val="110000"/>
              <a:buFont typeface="Arial" pitchFamily="34" charset="0"/>
              <a:buChar char="•"/>
            </a:pPr>
            <a:r>
              <a:rPr lang="pl-PL" sz="6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dobra hipoteza je dovolj </a:t>
            </a:r>
            <a:r>
              <a:rPr lang="pl-PL" sz="6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splošna</a:t>
            </a:r>
          </a:p>
          <a:p>
            <a:pPr marL="171450" indent="-171450">
              <a:buSzPct val="110000"/>
              <a:buFont typeface="Arial" pitchFamily="34" charset="0"/>
              <a:buChar char="•"/>
            </a:pPr>
            <a:r>
              <a:rPr lang="pl-PL" sz="6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napovedati more pravilno vrednost </a:t>
            </a:r>
            <a:r>
              <a:rPr lang="pl-PL" sz="6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y </a:t>
            </a:r>
            <a:r>
              <a:rPr lang="pl-PL" sz="6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za ostale še nevidene primere</a:t>
            </a:r>
          </a:p>
          <a:p>
            <a:pPr marL="171450" indent="-171450">
              <a:buSzPct val="110000"/>
              <a:buFont typeface="Arial" pitchFamily="34" charset="0"/>
              <a:buChar char="•"/>
            </a:pPr>
            <a:r>
              <a:rPr lang="pl-PL" sz="6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princim </a:t>
            </a:r>
            <a:r>
              <a:rPr lang="pl-PL" sz="6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Ockhamove britve</a:t>
            </a:r>
            <a:r>
              <a:rPr lang="pl-PL" sz="6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: prava hipoteza je najbolj preprosta</a:t>
            </a:r>
            <a:endParaRPr lang="sl-SI" sz="600" dirty="0" smtClean="0">
              <a:latin typeface="Arial" pitchFamily="34" charset="0"/>
              <a:ea typeface="Malgun Gothic" pitchFamily="34" charset="-127"/>
              <a:cs typeface="Arial" pitchFamily="34" charset="0"/>
            </a:endParaRPr>
          </a:p>
        </p:txBody>
      </p: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60" y="8006827"/>
            <a:ext cx="1450207" cy="969180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PoljeZBesedilom 2"/>
          <p:cNvSpPr txBox="1"/>
          <p:nvPr/>
        </p:nvSpPr>
        <p:spPr>
          <a:xfrm>
            <a:off x="5975155" y="7028258"/>
            <a:ext cx="632209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noFill/>
            <a:prstDash val="dash"/>
          </a:ln>
        </p:spPr>
        <p:txBody>
          <a:bodyPr wrap="square" rtlCol="0">
            <a:spAutoFit/>
          </a:bodyPr>
          <a:lstStyle/>
          <a:p>
            <a:pPr>
              <a:buSzPct val="110000"/>
            </a:pPr>
            <a:r>
              <a:rPr lang="sl-SI" sz="6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prostor hipotez vsebuje več hipotez</a:t>
            </a:r>
          </a:p>
        </p:txBody>
      </p:sp>
    </p:spTree>
    <p:extLst>
      <p:ext uri="{BB962C8B-B14F-4D97-AF65-F5344CB8AC3E}">
        <p14:creationId xmlns:p14="http://schemas.microsoft.com/office/powerpoint/2010/main" val="2259259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514" y="179512"/>
            <a:ext cx="2088232" cy="1535039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PoljeZBesedilom 2"/>
          <p:cNvSpPr txBox="1"/>
          <p:nvPr/>
        </p:nvSpPr>
        <p:spPr>
          <a:xfrm>
            <a:off x="2348880" y="179512"/>
            <a:ext cx="1800200" cy="140038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noFill/>
            <a:prstDash val="dash"/>
          </a:ln>
        </p:spPr>
        <p:txBody>
          <a:bodyPr wrap="square" rtlCol="0">
            <a:spAutoFit/>
          </a:bodyPr>
          <a:lstStyle/>
          <a:p>
            <a:pPr algn="ctr">
              <a:buSzPct val="110000"/>
            </a:pPr>
            <a:r>
              <a:rPr lang="sl-SI" sz="800" b="1" dirty="0" smtClean="0">
                <a:solidFill>
                  <a:srgbClr val="2C0458"/>
                </a:solidFill>
                <a:latin typeface="Bahnschrift" pitchFamily="34" charset="0"/>
                <a:ea typeface="Malgun Gothic" pitchFamily="34" charset="-127"/>
                <a:cs typeface="Arial" pitchFamily="34" charset="0"/>
              </a:rPr>
              <a:t>prostor hipotez:</a:t>
            </a:r>
          </a:p>
          <a:p>
            <a:pPr marL="171450" indent="-171450">
              <a:buSzPct val="110000"/>
              <a:buFont typeface="Arial" pitchFamily="34" charset="0"/>
              <a:buChar char="→"/>
            </a:pPr>
            <a:r>
              <a:rPr lang="sl-SI" sz="7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imamo binarno klasifikacijo</a:t>
            </a:r>
          </a:p>
          <a:p>
            <a:pPr marL="171450" indent="-171450">
              <a:buSzPct val="110000"/>
              <a:buFont typeface="Arial" pitchFamily="34" charset="0"/>
              <a:buChar char="→"/>
            </a:pPr>
            <a:r>
              <a:rPr lang="sl-SI" sz="7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imamo n binarnih atributov</a:t>
            </a:r>
          </a:p>
          <a:p>
            <a:pPr marL="171450" indent="-171450">
              <a:buSzPct val="110000"/>
              <a:buFont typeface="Arial" pitchFamily="34" charset="0"/>
              <a:buChar char="→"/>
            </a:pPr>
            <a:r>
              <a:rPr lang="sl-SI" sz="7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2</a:t>
            </a:r>
            <a:r>
              <a:rPr lang="sl-SI" sz="1000" b="1" baseline="300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n</a:t>
            </a:r>
            <a:r>
              <a:rPr lang="sl-SI" sz="7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 </a:t>
            </a:r>
            <a:r>
              <a:rPr lang="sl-SI" sz="7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učnih primerov</a:t>
            </a:r>
          </a:p>
          <a:p>
            <a:pPr marL="171450" indent="-171450">
              <a:buSzPct val="110000"/>
              <a:buFont typeface="Arial" pitchFamily="34" charset="0"/>
              <a:buChar char="→"/>
            </a:pPr>
            <a:r>
              <a:rPr lang="sl-SI" sz="700" b="1" dirty="0">
                <a:latin typeface="Arial" pitchFamily="34" charset="0"/>
                <a:ea typeface="Malgun Gothic" pitchFamily="34" charset="-127"/>
                <a:cs typeface="Arial" pitchFamily="34" charset="0"/>
              </a:rPr>
              <a:t>2</a:t>
            </a:r>
            <a:r>
              <a:rPr lang="sl-SI" sz="1000" b="1" baseline="300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n</a:t>
            </a:r>
            <a:r>
              <a:rPr lang="sl-SI" sz="700" b="1" dirty="0">
                <a:latin typeface="Arial" pitchFamily="34" charset="0"/>
                <a:ea typeface="Malgun Gothic" pitchFamily="34" charset="-127"/>
                <a:cs typeface="Arial" pitchFamily="34" charset="0"/>
              </a:rPr>
              <a:t> </a:t>
            </a:r>
            <a:r>
              <a:rPr lang="sl-SI" sz="7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hipotez</a:t>
            </a:r>
          </a:p>
          <a:p>
            <a:pPr marL="171450" indent="-171450">
              <a:buSzPct val="110000"/>
              <a:buFont typeface="Arial" pitchFamily="34" charset="0"/>
              <a:buChar char="→"/>
            </a:pPr>
            <a:r>
              <a:rPr lang="sl-SI" sz="7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hipotezo opišemo s tabelo napovedi za vse primere</a:t>
            </a:r>
          </a:p>
          <a:p>
            <a:pPr marL="171450" indent="-171450">
              <a:buSzPct val="110000"/>
              <a:buFont typeface="Arial" pitchFamily="34" charset="0"/>
              <a:buChar char="→"/>
            </a:pPr>
            <a:r>
              <a:rPr lang="sl-SI" sz="7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vidimo, da je hipotez ogromno, zato potrebujemo </a:t>
            </a:r>
            <a:r>
              <a:rPr lang="sl-SI" sz="7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algoritme</a:t>
            </a:r>
            <a:r>
              <a:rPr lang="sl-SI" sz="7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 za gradnjo </a:t>
            </a:r>
            <a:r>
              <a:rPr lang="sl-SI" sz="7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dobrih</a:t>
            </a:r>
            <a:r>
              <a:rPr lang="sl-SI" sz="7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 hipotez</a:t>
            </a:r>
            <a:endParaRPr lang="sl-SI" sz="700" dirty="0">
              <a:latin typeface="Arial" pitchFamily="34" charset="0"/>
              <a:ea typeface="Malgun Gothic" pitchFamily="34" charset="-127"/>
              <a:cs typeface="Arial" pitchFamily="34" charset="0"/>
            </a:endParaRPr>
          </a:p>
          <a:p>
            <a:pPr marL="171450" indent="-171450">
              <a:buSzPct val="110000"/>
              <a:buFont typeface="Arial" pitchFamily="34" charset="0"/>
              <a:buChar char="→"/>
            </a:pPr>
            <a:r>
              <a:rPr lang="sl-SI" sz="7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metode za </a:t>
            </a:r>
            <a:r>
              <a:rPr lang="sl-SI" sz="7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ocenjevanje hipotez</a:t>
            </a:r>
          </a:p>
          <a:p>
            <a:pPr marL="171450" indent="-171450">
              <a:buSzPct val="110000"/>
              <a:buFont typeface="Arial" pitchFamily="34" charset="0"/>
              <a:buChar char="→"/>
            </a:pPr>
            <a:r>
              <a:rPr lang="sl-SI" sz="7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zavedanje o </a:t>
            </a:r>
            <a:r>
              <a:rPr lang="sl-SI" sz="7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pristranosti </a:t>
            </a:r>
            <a:r>
              <a:rPr lang="sl-SI" sz="7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hipotez</a:t>
            </a:r>
            <a:endParaRPr lang="sl-SI" sz="700" dirty="0" smtClean="0">
              <a:latin typeface="Arial" pitchFamily="34" charset="0"/>
              <a:ea typeface="Malgun Gothic" pitchFamily="34" charset="-127"/>
              <a:cs typeface="Arial" pitchFamily="34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717032" y="300921"/>
            <a:ext cx="576064" cy="0"/>
          </a:xfrm>
          <a:prstGeom prst="straightConnector1">
            <a:avLst/>
          </a:prstGeom>
          <a:ln w="3175">
            <a:solidFill>
              <a:schemeClr val="tx1"/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oljeZBesedilom 2"/>
          <p:cNvSpPr txBox="1"/>
          <p:nvPr/>
        </p:nvSpPr>
        <p:spPr>
          <a:xfrm>
            <a:off x="4343102" y="179511"/>
            <a:ext cx="2326258" cy="538609"/>
          </a:xfrm>
          <a:prstGeom prst="rect">
            <a:avLst/>
          </a:prstGeom>
          <a:solidFill>
            <a:srgbClr val="F8D1FF"/>
          </a:solidFill>
          <a:ln w="3175">
            <a:noFill/>
            <a:prstDash val="dash"/>
          </a:ln>
        </p:spPr>
        <p:txBody>
          <a:bodyPr wrap="square" rtlCol="0">
            <a:spAutoFit/>
          </a:bodyPr>
          <a:lstStyle/>
          <a:p>
            <a:pPr algn="ctr">
              <a:buSzPct val="110000"/>
            </a:pPr>
            <a:r>
              <a:rPr lang="sl-SI" sz="800" b="1" dirty="0" smtClean="0">
                <a:solidFill>
                  <a:srgbClr val="2C0458"/>
                </a:solidFill>
                <a:latin typeface="Bahnschrift" pitchFamily="34" charset="0"/>
                <a:ea typeface="Malgun Gothic" pitchFamily="34" charset="-127"/>
                <a:cs typeface="Arial" pitchFamily="34" charset="0"/>
              </a:rPr>
              <a:t>evalviranje hipotez:</a:t>
            </a:r>
          </a:p>
          <a:p>
            <a:pPr marL="171450" indent="-171450">
              <a:buSzPct val="110000"/>
              <a:buFont typeface="Arial" pitchFamily="34" charset="0"/>
              <a:buChar char="→"/>
            </a:pPr>
            <a:r>
              <a:rPr lang="sl-SI" sz="7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konsistentnost</a:t>
            </a:r>
            <a:r>
              <a:rPr lang="sl-SI" sz="7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: hipoteze z učnimi primeri</a:t>
            </a:r>
          </a:p>
          <a:p>
            <a:pPr marL="171450" indent="-171450">
              <a:buSzPct val="110000"/>
              <a:buFont typeface="Arial" pitchFamily="34" charset="0"/>
              <a:buChar char="→"/>
            </a:pPr>
            <a:r>
              <a:rPr lang="sl-SI" sz="7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splošnost</a:t>
            </a:r>
            <a:r>
              <a:rPr lang="sl-SI" sz="7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: točnost za nevidene primere</a:t>
            </a:r>
          </a:p>
          <a:p>
            <a:pPr marL="171450" indent="-171450">
              <a:buSzPct val="110000"/>
              <a:buFont typeface="Arial" pitchFamily="34" charset="0"/>
              <a:buChar char="→"/>
            </a:pPr>
            <a:r>
              <a:rPr lang="sl-SI" sz="7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razumljivost </a:t>
            </a:r>
            <a:r>
              <a:rPr lang="sl-SI" sz="7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oz. </a:t>
            </a:r>
            <a:r>
              <a:rPr lang="sl-SI" sz="7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kompleksnost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1088" y="819843"/>
            <a:ext cx="2304256" cy="974455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PoljeZBesedilom 29"/>
          <p:cNvSpPr txBox="1"/>
          <p:nvPr/>
        </p:nvSpPr>
        <p:spPr>
          <a:xfrm>
            <a:off x="201448" y="1979712"/>
            <a:ext cx="6467911" cy="307777"/>
          </a:xfrm>
          <a:prstGeom prst="rect">
            <a:avLst/>
          </a:prstGeom>
          <a:solidFill>
            <a:srgbClr val="F6972E"/>
          </a:solidFill>
        </p:spPr>
        <p:txBody>
          <a:bodyPr wrap="square" rtlCol="0">
            <a:spAutoFit/>
          </a:bodyPr>
          <a:lstStyle/>
          <a:p>
            <a:r>
              <a:rPr lang="sl-SI" sz="1400" dirty="0">
                <a:latin typeface="Cascadia Mono SemiBold" pitchFamily="49" charset="0"/>
                <a:cs typeface="Cascadia Mono SemiBold" pitchFamily="49" charset="0"/>
              </a:rPr>
              <a:t>2</a:t>
            </a:r>
            <a:r>
              <a:rPr lang="sl-SI" sz="1400" dirty="0" smtClean="0">
                <a:latin typeface="Cascadia Mono SemiBold" pitchFamily="49" charset="0"/>
                <a:cs typeface="Cascadia Mono SemiBold" pitchFamily="49" charset="0"/>
              </a:rPr>
              <a:t>. PREDAVANJE</a:t>
            </a:r>
            <a:endParaRPr lang="sl-SI" sz="1400" dirty="0">
              <a:latin typeface="Cascadia Mono SemiBold" pitchFamily="49" charset="0"/>
              <a:cs typeface="Cascadia Mono SemiBold" pitchFamily="49" charset="0"/>
            </a:endParaRPr>
          </a:p>
        </p:txBody>
      </p:sp>
      <p:sp>
        <p:nvSpPr>
          <p:cNvPr id="7" name="PoljeZBesedilom 2"/>
          <p:cNvSpPr txBox="1"/>
          <p:nvPr/>
        </p:nvSpPr>
        <p:spPr>
          <a:xfrm>
            <a:off x="1556792" y="1695552"/>
            <a:ext cx="2592288" cy="1846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noFill/>
            <a:prstDash val="dash"/>
          </a:ln>
        </p:spPr>
        <p:txBody>
          <a:bodyPr wrap="square" rtlCol="0">
            <a:spAutoFit/>
          </a:bodyPr>
          <a:lstStyle/>
          <a:p>
            <a:pPr>
              <a:buSzPct val="110000"/>
            </a:pPr>
            <a:r>
              <a:rPr lang="sl-SI" sz="6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problem izbire hipoteze imamo lahko tudi z </a:t>
            </a:r>
            <a:r>
              <a:rPr lang="sl-SI" sz="6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regresijskim</a:t>
            </a:r>
            <a:r>
              <a:rPr lang="sl-SI" sz="6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 </a:t>
            </a:r>
            <a:r>
              <a:rPr lang="sl-SI" sz="6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problemom</a:t>
            </a:r>
          </a:p>
        </p:txBody>
      </p:sp>
      <p:sp>
        <p:nvSpPr>
          <p:cNvPr id="16" name="PoljeZBesedilom 2"/>
          <p:cNvSpPr txBox="1"/>
          <p:nvPr/>
        </p:nvSpPr>
        <p:spPr>
          <a:xfrm>
            <a:off x="230296" y="2374285"/>
            <a:ext cx="1542520" cy="136960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buSzPct val="130000"/>
            </a:pPr>
            <a:r>
              <a:rPr lang="sl-SI" sz="900" b="1" dirty="0" smtClean="0">
                <a:solidFill>
                  <a:srgbClr val="9C3902"/>
                </a:solidFill>
                <a:latin typeface="Bahnschrift" pitchFamily="34" charset="0"/>
                <a:ea typeface="Malgun Gothic" pitchFamily="34" charset="-127"/>
                <a:cs typeface="Arial" pitchFamily="34" charset="0"/>
              </a:rPr>
              <a:t>ODLOČITVENO DREVO:</a:t>
            </a:r>
            <a:endParaRPr lang="sl-SI" sz="800" b="1" dirty="0" smtClean="0">
              <a:solidFill>
                <a:srgbClr val="9C3902"/>
              </a:solidFill>
              <a:latin typeface="Bahnschrift" pitchFamily="34" charset="0"/>
              <a:ea typeface="Malgun Gothic" pitchFamily="34" charset="-127"/>
              <a:cs typeface="Arial" pitchFamily="34" charset="0"/>
            </a:endParaRPr>
          </a:p>
          <a:p>
            <a:pPr>
              <a:buSzPct val="130000"/>
            </a:pPr>
            <a:endParaRPr lang="sl-SI" sz="100" dirty="0" smtClean="0">
              <a:solidFill>
                <a:srgbClr val="22322A"/>
              </a:solidFill>
              <a:latin typeface="Bahnschrift" pitchFamily="34" charset="0"/>
              <a:ea typeface="Malgun Gothic" pitchFamily="34" charset="-127"/>
              <a:cs typeface="Arial" pitchFamily="34" charset="0"/>
            </a:endParaRPr>
          </a:p>
          <a:p>
            <a:pPr>
              <a:buSzPct val="130000"/>
            </a:pPr>
            <a:endParaRPr lang="sl-SI" sz="100" b="1" dirty="0" smtClean="0">
              <a:solidFill>
                <a:schemeClr val="accent4">
                  <a:lumMod val="50000"/>
                </a:schemeClr>
              </a:solidFill>
              <a:latin typeface="Bahnschrift" pitchFamily="34" charset="0"/>
              <a:ea typeface="Malgun Gothic" pitchFamily="34" charset="-127"/>
              <a:cs typeface="Arial" pitchFamily="34" charset="0"/>
            </a:endParaRPr>
          </a:p>
          <a:p>
            <a:pPr marL="171450" indent="-171450">
              <a:buSzPct val="110000"/>
              <a:buFont typeface="Arial" pitchFamily="34" charset="0"/>
              <a:buChar char="→"/>
            </a:pPr>
            <a:r>
              <a:rPr lang="sl-SI" sz="8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relacija </a:t>
            </a:r>
            <a:r>
              <a:rPr lang="sl-SI" sz="8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med </a:t>
            </a:r>
            <a:r>
              <a:rPr lang="sl-SI" sz="8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atributi </a:t>
            </a:r>
            <a:r>
              <a:rPr lang="sl-SI" sz="8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in </a:t>
            </a:r>
            <a:r>
              <a:rPr lang="sl-SI" sz="8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odločitvijo</a:t>
            </a:r>
            <a:r>
              <a:rPr lang="sl-SI" sz="8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, torej </a:t>
            </a:r>
            <a:r>
              <a:rPr lang="sl-SI" sz="8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razred </a:t>
            </a:r>
            <a:r>
              <a:rPr lang="sl-SI" sz="8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ali </a:t>
            </a:r>
            <a:r>
              <a:rPr lang="sl-SI" sz="8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označba</a:t>
            </a:r>
          </a:p>
          <a:p>
            <a:pPr marL="171450" indent="-171450">
              <a:buSzPct val="110000"/>
              <a:buFont typeface="Arial" pitchFamily="34" charset="0"/>
              <a:buChar char="→"/>
            </a:pPr>
            <a:r>
              <a:rPr lang="sl-SI" sz="800" b="1" dirty="0">
                <a:latin typeface="Arial" pitchFamily="34" charset="0"/>
                <a:ea typeface="Malgun Gothic" pitchFamily="34" charset="-127"/>
                <a:cs typeface="Arial" pitchFamily="34" charset="0"/>
              </a:rPr>
              <a:t>notranja</a:t>
            </a:r>
            <a:r>
              <a:rPr lang="sl-SI" sz="8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 </a:t>
            </a:r>
            <a:r>
              <a:rPr lang="sl-SI" sz="800" b="1" dirty="0">
                <a:latin typeface="Arial" pitchFamily="34" charset="0"/>
                <a:ea typeface="Malgun Gothic" pitchFamily="34" charset="-127"/>
                <a:cs typeface="Arial" pitchFamily="34" charset="0"/>
              </a:rPr>
              <a:t>vozlišča</a:t>
            </a:r>
            <a:r>
              <a:rPr lang="sl-SI" sz="8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: test glede na vrednost </a:t>
            </a:r>
            <a:r>
              <a:rPr lang="sl-SI" sz="8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posameznega atributa</a:t>
            </a:r>
          </a:p>
          <a:p>
            <a:pPr marL="171450" indent="-171450">
              <a:buSzPct val="110000"/>
              <a:buFont typeface="Arial" pitchFamily="34" charset="0"/>
              <a:buChar char="→"/>
            </a:pPr>
            <a:r>
              <a:rPr lang="sl-SI" sz="800" b="1" dirty="0">
                <a:latin typeface="Arial" pitchFamily="34" charset="0"/>
                <a:ea typeface="Malgun Gothic" pitchFamily="34" charset="-127"/>
                <a:cs typeface="Arial" pitchFamily="34" charset="0"/>
              </a:rPr>
              <a:t>listi</a:t>
            </a:r>
            <a:r>
              <a:rPr lang="sl-SI" sz="8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: </a:t>
            </a:r>
            <a:r>
              <a:rPr lang="sl-SI" sz="8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odločitev</a:t>
            </a:r>
          </a:p>
          <a:p>
            <a:pPr marL="171450" indent="-171450">
              <a:buSzPct val="110000"/>
              <a:buFont typeface="Arial" pitchFamily="34" charset="0"/>
              <a:buChar char="→"/>
            </a:pPr>
            <a:r>
              <a:rPr lang="sl-SI" sz="800" b="1" dirty="0">
                <a:latin typeface="Arial" pitchFamily="34" charset="0"/>
                <a:ea typeface="Malgun Gothic" pitchFamily="34" charset="-127"/>
                <a:cs typeface="Arial" pitchFamily="34" charset="0"/>
              </a:rPr>
              <a:t>pot</a:t>
            </a:r>
            <a:r>
              <a:rPr lang="sl-SI" sz="8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: konjunkcija pogojev v notranjih vozliščih na </a:t>
            </a:r>
            <a:r>
              <a:rPr lang="sl-SI" sz="8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poti</a:t>
            </a:r>
            <a:endParaRPr lang="sl-SI" sz="800" dirty="0">
              <a:latin typeface="Arial" pitchFamily="34" charset="0"/>
              <a:ea typeface="Malgun Gothic" pitchFamily="34" charset="-127"/>
              <a:cs typeface="Arial" pitchFamily="34" charset="0"/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6742" y="2374285"/>
            <a:ext cx="2326494" cy="1563286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8" name="Straight Arrow Connector 17"/>
          <p:cNvCxnSpPr/>
          <p:nvPr/>
        </p:nvCxnSpPr>
        <p:spPr>
          <a:xfrm>
            <a:off x="3167173" y="2627784"/>
            <a:ext cx="1125923" cy="0"/>
          </a:xfrm>
          <a:prstGeom prst="straightConnector1">
            <a:avLst/>
          </a:prstGeom>
          <a:ln w="3175">
            <a:solidFill>
              <a:schemeClr val="tx1"/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PoljeZBesedilom 2"/>
          <p:cNvSpPr txBox="1"/>
          <p:nvPr/>
        </p:nvSpPr>
        <p:spPr>
          <a:xfrm>
            <a:off x="4343102" y="2374285"/>
            <a:ext cx="1822202" cy="984885"/>
          </a:xfrm>
          <a:prstGeom prst="rect">
            <a:avLst/>
          </a:prstGeom>
          <a:solidFill>
            <a:srgbClr val="FFD54F"/>
          </a:solidFill>
          <a:ln w="3175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>
              <a:buSzPct val="110000"/>
            </a:pPr>
            <a:r>
              <a:rPr lang="sl-SI" sz="900" dirty="0" smtClean="0">
                <a:solidFill>
                  <a:srgbClr val="C00000"/>
                </a:solidFill>
                <a:latin typeface="Franklin Gothic Demi" pitchFamily="34" charset="0"/>
                <a:ea typeface="Malgun Gothic" pitchFamily="34" charset="-127"/>
                <a:cs typeface="Arial" pitchFamily="34" charset="0"/>
              </a:rPr>
              <a:t>gradnja drevesa:</a:t>
            </a:r>
          </a:p>
          <a:p>
            <a:pPr marL="171450" indent="-171450">
              <a:buSzPct val="110000"/>
              <a:buFont typeface="Arial" pitchFamily="34" charset="0"/>
              <a:buChar char="→"/>
            </a:pPr>
            <a:r>
              <a:rPr lang="sl-SI" sz="7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želimo čim </a:t>
            </a:r>
            <a:r>
              <a:rPr lang="sl-SI" sz="7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manjše </a:t>
            </a:r>
            <a:r>
              <a:rPr lang="sl-SI" sz="7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drevo</a:t>
            </a:r>
          </a:p>
          <a:p>
            <a:pPr marL="171450" indent="-171450">
              <a:buSzPct val="110000"/>
              <a:buFont typeface="Arial" pitchFamily="34" charset="0"/>
              <a:buChar char="→"/>
            </a:pPr>
            <a:r>
              <a:rPr lang="sl-SI" sz="7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mora biti </a:t>
            </a:r>
            <a:r>
              <a:rPr lang="sl-SI" sz="7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konsistentno</a:t>
            </a:r>
          </a:p>
          <a:p>
            <a:pPr marL="171450" indent="-171450">
              <a:buSzPct val="110000"/>
              <a:buFont typeface="Arial" pitchFamily="34" charset="0"/>
              <a:buChar char="→"/>
            </a:pPr>
            <a:r>
              <a:rPr lang="sl-SI" sz="7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prostor iskanja: vsa možna drevesa</a:t>
            </a:r>
          </a:p>
          <a:p>
            <a:pPr marL="171450" indent="-171450">
              <a:buSzPct val="110000"/>
              <a:buFont typeface="Arial" pitchFamily="34" charset="0"/>
              <a:buChar char="→"/>
            </a:pPr>
            <a:r>
              <a:rPr lang="sl-SI" sz="700" b="1" dirty="0">
                <a:latin typeface="Arial" pitchFamily="34" charset="0"/>
                <a:ea typeface="Malgun Gothic" pitchFamily="34" charset="-127"/>
                <a:cs typeface="Arial" pitchFamily="34" charset="0"/>
              </a:rPr>
              <a:t>hevristični</a:t>
            </a:r>
            <a:r>
              <a:rPr lang="sl-SI" sz="7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 </a:t>
            </a:r>
            <a:r>
              <a:rPr lang="sl-SI" sz="700" b="1" dirty="0">
                <a:latin typeface="Arial" pitchFamily="34" charset="0"/>
                <a:ea typeface="Malgun Gothic" pitchFamily="34" charset="-127"/>
                <a:cs typeface="Arial" pitchFamily="34" charset="0"/>
              </a:rPr>
              <a:t>požrešni</a:t>
            </a:r>
            <a:r>
              <a:rPr lang="sl-SI" sz="7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 </a:t>
            </a:r>
            <a:r>
              <a:rPr lang="sl-SI" sz="700" b="1" dirty="0">
                <a:latin typeface="Arial" pitchFamily="34" charset="0"/>
                <a:ea typeface="Malgun Gothic" pitchFamily="34" charset="-127"/>
                <a:cs typeface="Arial" pitchFamily="34" charset="0"/>
              </a:rPr>
              <a:t>algoritem</a:t>
            </a:r>
            <a:r>
              <a:rPr lang="sl-SI" sz="7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 s strategijo </a:t>
            </a:r>
            <a:r>
              <a:rPr lang="sl-SI" sz="700" b="1" dirty="0">
                <a:latin typeface="Arial" pitchFamily="34" charset="0"/>
                <a:ea typeface="Malgun Gothic" pitchFamily="34" charset="-127"/>
                <a:cs typeface="Arial" pitchFamily="34" charset="0"/>
              </a:rPr>
              <a:t>razveji</a:t>
            </a:r>
            <a:r>
              <a:rPr lang="sl-SI" sz="7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 in </a:t>
            </a:r>
            <a:r>
              <a:rPr lang="sl-SI" sz="7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omeji</a:t>
            </a:r>
          </a:p>
          <a:p>
            <a:pPr marL="171450" indent="-171450">
              <a:buSzPct val="110000"/>
              <a:buFont typeface="Arial" pitchFamily="34" charset="0"/>
              <a:buChar char="→"/>
            </a:pPr>
            <a:r>
              <a:rPr lang="sl-SI" sz="7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takim drevesom rečemo: </a:t>
            </a:r>
            <a:r>
              <a:rPr lang="en-US" sz="700" b="1" dirty="0">
                <a:solidFill>
                  <a:srgbClr val="C00000"/>
                </a:solidFill>
                <a:latin typeface="Arial" pitchFamily="34" charset="0"/>
                <a:ea typeface="Malgun Gothic" pitchFamily="34" charset="-127"/>
                <a:cs typeface="Arial" pitchFamily="34" charset="0"/>
              </a:rPr>
              <a:t>T</a:t>
            </a:r>
            <a:r>
              <a:rPr lang="en-US" sz="7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op </a:t>
            </a:r>
            <a:r>
              <a:rPr lang="en-US" sz="700" b="1" dirty="0">
                <a:solidFill>
                  <a:srgbClr val="C00000"/>
                </a:solidFill>
                <a:latin typeface="Arial" pitchFamily="34" charset="0"/>
                <a:ea typeface="Malgun Gothic" pitchFamily="34" charset="-127"/>
                <a:cs typeface="Arial" pitchFamily="34" charset="0"/>
              </a:rPr>
              <a:t>D</a:t>
            </a:r>
            <a:r>
              <a:rPr lang="en-US" sz="7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own </a:t>
            </a:r>
            <a:r>
              <a:rPr lang="en-US" sz="700" b="1" dirty="0">
                <a:solidFill>
                  <a:srgbClr val="C00000"/>
                </a:solidFill>
                <a:latin typeface="Arial" pitchFamily="34" charset="0"/>
                <a:ea typeface="Malgun Gothic" pitchFamily="34" charset="-127"/>
                <a:cs typeface="Arial" pitchFamily="34" charset="0"/>
              </a:rPr>
              <a:t>I</a:t>
            </a:r>
            <a:r>
              <a:rPr lang="en-US" sz="7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nduction of </a:t>
            </a:r>
            <a:r>
              <a:rPr lang="en-US" sz="700" b="1" dirty="0">
                <a:solidFill>
                  <a:srgbClr val="C00000"/>
                </a:solidFill>
                <a:latin typeface="Arial" pitchFamily="34" charset="0"/>
                <a:ea typeface="Malgun Gothic" pitchFamily="34" charset="-127"/>
                <a:cs typeface="Arial" pitchFamily="34" charset="0"/>
              </a:rPr>
              <a:t>D</a:t>
            </a:r>
            <a:r>
              <a:rPr lang="en-US" sz="7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ecision </a:t>
            </a:r>
            <a:r>
              <a:rPr lang="en-US" sz="700" b="1" dirty="0">
                <a:solidFill>
                  <a:srgbClr val="C00000"/>
                </a:solidFill>
                <a:latin typeface="Arial" pitchFamily="34" charset="0"/>
                <a:ea typeface="Malgun Gothic" pitchFamily="34" charset="-127"/>
                <a:cs typeface="Arial" pitchFamily="34" charset="0"/>
              </a:rPr>
              <a:t>T</a:t>
            </a:r>
            <a:r>
              <a:rPr lang="en-US" sz="7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rees </a:t>
            </a:r>
            <a:r>
              <a:rPr lang="en-US" sz="7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TDIDT</a:t>
            </a:r>
            <a:endParaRPr lang="sl-SI" sz="700" b="1" dirty="0" smtClean="0">
              <a:latin typeface="Arial" pitchFamily="34" charset="0"/>
              <a:ea typeface="Malgun Gothic" pitchFamily="34" charset="-127"/>
              <a:cs typeface="Arial" pitchFamily="34" charset="0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4691241" y="3359170"/>
            <a:ext cx="0" cy="204718"/>
          </a:xfrm>
          <a:prstGeom prst="straightConnector1">
            <a:avLst/>
          </a:prstGeom>
          <a:ln w="3175">
            <a:solidFill>
              <a:schemeClr val="tx1"/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oljeZBesedilom 2"/>
          <p:cNvSpPr txBox="1"/>
          <p:nvPr/>
        </p:nvSpPr>
        <p:spPr>
          <a:xfrm>
            <a:off x="4118322" y="3607520"/>
            <a:ext cx="2643727" cy="846386"/>
          </a:xfrm>
          <a:prstGeom prst="rect">
            <a:avLst/>
          </a:prstGeom>
          <a:solidFill>
            <a:srgbClr val="FFDC6D"/>
          </a:solidFill>
          <a:ln w="3175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>
              <a:buSzPct val="110000"/>
            </a:pPr>
            <a:r>
              <a:rPr lang="sl-SI" sz="700" b="1" dirty="0" smtClean="0">
                <a:solidFill>
                  <a:srgbClr val="C00000"/>
                </a:solidFill>
                <a:latin typeface="Arial" pitchFamily="34" charset="0"/>
                <a:ea typeface="Malgun Gothic" pitchFamily="34" charset="-127"/>
                <a:cs typeface="Arial" pitchFamily="34" charset="0"/>
              </a:rPr>
              <a:t>hevristični</a:t>
            </a:r>
            <a:r>
              <a:rPr lang="sl-SI" sz="700" dirty="0" smtClean="0">
                <a:solidFill>
                  <a:srgbClr val="C00000"/>
                </a:solidFill>
                <a:latin typeface="Arial" pitchFamily="34" charset="0"/>
                <a:ea typeface="Malgun Gothic" pitchFamily="34" charset="-127"/>
                <a:cs typeface="Arial" pitchFamily="34" charset="0"/>
              </a:rPr>
              <a:t> </a:t>
            </a:r>
            <a:r>
              <a:rPr lang="sl-SI" sz="700" b="1" dirty="0">
                <a:solidFill>
                  <a:srgbClr val="C00000"/>
                </a:solidFill>
                <a:latin typeface="Arial" pitchFamily="34" charset="0"/>
                <a:ea typeface="Malgun Gothic" pitchFamily="34" charset="-127"/>
                <a:cs typeface="Arial" pitchFamily="34" charset="0"/>
              </a:rPr>
              <a:t>požrešni</a:t>
            </a:r>
            <a:r>
              <a:rPr lang="sl-SI" sz="700" dirty="0">
                <a:solidFill>
                  <a:srgbClr val="C00000"/>
                </a:solidFill>
                <a:latin typeface="Arial" pitchFamily="34" charset="0"/>
                <a:ea typeface="Malgun Gothic" pitchFamily="34" charset="-127"/>
                <a:cs typeface="Arial" pitchFamily="34" charset="0"/>
              </a:rPr>
              <a:t> </a:t>
            </a:r>
            <a:r>
              <a:rPr lang="sl-SI" sz="700" b="1" dirty="0">
                <a:solidFill>
                  <a:srgbClr val="C00000"/>
                </a:solidFill>
                <a:latin typeface="Arial" pitchFamily="34" charset="0"/>
                <a:ea typeface="Malgun Gothic" pitchFamily="34" charset="-127"/>
                <a:cs typeface="Arial" pitchFamily="34" charset="0"/>
              </a:rPr>
              <a:t>algoritem</a:t>
            </a:r>
            <a:r>
              <a:rPr lang="sl-SI" sz="700" dirty="0">
                <a:solidFill>
                  <a:srgbClr val="C00000"/>
                </a:solidFill>
                <a:latin typeface="Arial" pitchFamily="34" charset="0"/>
                <a:ea typeface="Malgun Gothic" pitchFamily="34" charset="-127"/>
                <a:cs typeface="Arial" pitchFamily="34" charset="0"/>
              </a:rPr>
              <a:t> </a:t>
            </a:r>
            <a:r>
              <a:rPr lang="sl-SI" sz="700" dirty="0" smtClean="0">
                <a:solidFill>
                  <a:srgbClr val="C00000"/>
                </a:solidFill>
                <a:latin typeface="Arial" pitchFamily="34" charset="0"/>
                <a:ea typeface="Malgun Gothic" pitchFamily="34" charset="-127"/>
                <a:cs typeface="Arial" pitchFamily="34" charset="0"/>
              </a:rPr>
              <a:t>:</a:t>
            </a:r>
          </a:p>
          <a:p>
            <a:pPr marL="171450" indent="-171450">
              <a:buSzPct val="110000"/>
              <a:buFont typeface="Arial" pitchFamily="34" charset="0"/>
              <a:buChar char="•"/>
            </a:pPr>
            <a:r>
              <a:rPr lang="sl-SI" sz="7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izberi najbolj </a:t>
            </a:r>
            <a:r>
              <a:rPr lang="sl-SI" sz="700" b="1" dirty="0">
                <a:latin typeface="Arial" pitchFamily="34" charset="0"/>
                <a:ea typeface="Malgun Gothic" pitchFamily="34" charset="-127"/>
                <a:cs typeface="Arial" pitchFamily="34" charset="0"/>
              </a:rPr>
              <a:t>pomemben</a:t>
            </a:r>
            <a:r>
              <a:rPr lang="sl-SI" sz="7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 </a:t>
            </a:r>
            <a:r>
              <a:rPr lang="sl-SI" sz="7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atribut to je atribut</a:t>
            </a:r>
            <a:r>
              <a:rPr lang="sl-SI" sz="7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, ki najbolj </a:t>
            </a:r>
            <a:r>
              <a:rPr lang="sl-SI" sz="700" b="1" dirty="0">
                <a:latin typeface="Arial" pitchFamily="34" charset="0"/>
                <a:ea typeface="Malgun Gothic" pitchFamily="34" charset="-127"/>
                <a:cs typeface="Arial" pitchFamily="34" charset="0"/>
              </a:rPr>
              <a:t>odločilno</a:t>
            </a:r>
            <a:r>
              <a:rPr lang="sl-SI" sz="7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 </a:t>
            </a:r>
            <a:r>
              <a:rPr lang="sl-SI" sz="700" b="1" dirty="0">
                <a:latin typeface="Arial" pitchFamily="34" charset="0"/>
                <a:ea typeface="Malgun Gothic" pitchFamily="34" charset="-127"/>
                <a:cs typeface="Arial" pitchFamily="34" charset="0"/>
              </a:rPr>
              <a:t>vpliva</a:t>
            </a:r>
            <a:r>
              <a:rPr lang="sl-SI" sz="7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 </a:t>
            </a:r>
            <a:r>
              <a:rPr lang="sl-SI" sz="7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na klasifikacijo primera</a:t>
            </a:r>
            <a:endParaRPr lang="sl-SI" sz="700" dirty="0">
              <a:latin typeface="Arial" pitchFamily="34" charset="0"/>
              <a:ea typeface="Malgun Gothic" pitchFamily="34" charset="-127"/>
              <a:cs typeface="Arial" pitchFamily="34" charset="0"/>
            </a:endParaRPr>
          </a:p>
          <a:p>
            <a:pPr marL="171450" indent="-171450">
              <a:buSzPct val="110000"/>
              <a:buFont typeface="Arial" pitchFamily="34" charset="0"/>
              <a:buChar char="•"/>
            </a:pPr>
            <a:r>
              <a:rPr lang="sl-SI" sz="7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razdeli primere v </a:t>
            </a:r>
            <a:r>
              <a:rPr lang="sl-SI" sz="700" b="1" dirty="0">
                <a:latin typeface="Arial" pitchFamily="34" charset="0"/>
                <a:ea typeface="Malgun Gothic" pitchFamily="34" charset="-127"/>
                <a:cs typeface="Arial" pitchFamily="34" charset="0"/>
              </a:rPr>
              <a:t>poddrevesa</a:t>
            </a:r>
            <a:r>
              <a:rPr lang="sl-SI" sz="7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 glede </a:t>
            </a:r>
            <a:r>
              <a:rPr lang="sl-SI" sz="7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na njegove vrednosti</a:t>
            </a:r>
          </a:p>
          <a:p>
            <a:pPr marL="171450" indent="-171450">
              <a:buSzPct val="110000"/>
              <a:buFont typeface="Arial" pitchFamily="34" charset="0"/>
              <a:buChar char="•"/>
            </a:pPr>
            <a:r>
              <a:rPr lang="sl-SI" sz="700" b="1" dirty="0">
                <a:latin typeface="Arial" pitchFamily="34" charset="0"/>
                <a:ea typeface="Malgun Gothic" pitchFamily="34" charset="-127"/>
                <a:cs typeface="Arial" pitchFamily="34" charset="0"/>
              </a:rPr>
              <a:t>rekurzivno</a:t>
            </a:r>
            <a:r>
              <a:rPr lang="sl-SI" sz="7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 ponovi za </a:t>
            </a:r>
            <a:r>
              <a:rPr lang="sl-SI" sz="7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poddrevesa</a:t>
            </a:r>
          </a:p>
          <a:p>
            <a:pPr marL="171450" indent="-171450">
              <a:buSzPct val="110000"/>
              <a:buFont typeface="Arial" pitchFamily="34" charset="0"/>
              <a:buChar char="•"/>
            </a:pPr>
            <a:r>
              <a:rPr lang="sl-SI" sz="7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če vsi elementi v listu pripadajo istemu razredu ali vozlišča ni </a:t>
            </a:r>
            <a:r>
              <a:rPr lang="sl-SI" sz="7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možno deliti </a:t>
            </a:r>
            <a:r>
              <a:rPr lang="sl-SI" sz="7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naprej </a:t>
            </a:r>
            <a:r>
              <a:rPr lang="sl-SI" sz="7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ustavi gradnjo</a:t>
            </a: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5711" y="4572000"/>
            <a:ext cx="1185714" cy="1258235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6" name="Straight Arrow Connector 25"/>
          <p:cNvCxnSpPr/>
          <p:nvPr/>
        </p:nvCxnSpPr>
        <p:spPr>
          <a:xfrm>
            <a:off x="4285337" y="4453906"/>
            <a:ext cx="0" cy="204718"/>
          </a:xfrm>
          <a:prstGeom prst="straightConnector1">
            <a:avLst/>
          </a:prstGeom>
          <a:ln w="3175">
            <a:solidFill>
              <a:schemeClr val="tx1"/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oljeZBesedilom 2"/>
          <p:cNvSpPr txBox="1"/>
          <p:nvPr/>
        </p:nvSpPr>
        <p:spPr>
          <a:xfrm>
            <a:off x="3475288" y="4724063"/>
            <a:ext cx="1897928" cy="954107"/>
          </a:xfrm>
          <a:prstGeom prst="rect">
            <a:avLst/>
          </a:prstGeom>
          <a:solidFill>
            <a:srgbClr val="FFE38B"/>
          </a:solidFill>
          <a:ln w="3175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>
              <a:buSzPct val="110000"/>
            </a:pPr>
            <a:r>
              <a:rPr lang="sl-SI" sz="700" b="1" dirty="0" smtClean="0">
                <a:solidFill>
                  <a:srgbClr val="C00000"/>
                </a:solidFill>
                <a:latin typeface="Arial" pitchFamily="34" charset="0"/>
                <a:ea typeface="Malgun Gothic" pitchFamily="34" charset="-127"/>
                <a:cs typeface="Arial" pitchFamily="34" charset="0"/>
              </a:rPr>
              <a:t>izbira najbolj pomembnega atributa:</a:t>
            </a:r>
            <a:endParaRPr lang="sl-SI" sz="700" dirty="0" smtClean="0">
              <a:solidFill>
                <a:srgbClr val="C00000"/>
              </a:solidFill>
              <a:latin typeface="Arial" pitchFamily="34" charset="0"/>
              <a:ea typeface="Malgun Gothic" pitchFamily="34" charset="-127"/>
              <a:cs typeface="Arial" pitchFamily="34" charset="0"/>
            </a:endParaRPr>
          </a:p>
          <a:p>
            <a:pPr marL="171450" indent="-171450">
              <a:buSzPct val="110000"/>
              <a:buFont typeface="Arial" pitchFamily="34" charset="0"/>
              <a:buChar char="•"/>
            </a:pPr>
            <a:r>
              <a:rPr lang="sl-SI" sz="7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razdeli učno množico v najbolj </a:t>
            </a:r>
            <a:r>
              <a:rPr lang="sl-SI" sz="7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čiste </a:t>
            </a:r>
            <a:r>
              <a:rPr lang="sl-SI" sz="7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podmnožice</a:t>
            </a:r>
          </a:p>
          <a:p>
            <a:pPr marL="171450" indent="-171450">
              <a:buSzPct val="110000"/>
              <a:buFont typeface="Arial" pitchFamily="34" charset="0"/>
              <a:buChar char="•"/>
            </a:pPr>
            <a:r>
              <a:rPr lang="sl-SI" sz="7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uporabimo lahko </a:t>
            </a:r>
            <a:r>
              <a:rPr lang="sl-SI" sz="7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mero entropije</a:t>
            </a:r>
          </a:p>
          <a:p>
            <a:pPr marL="171450" indent="-171450">
              <a:buSzPct val="110000"/>
              <a:buFont typeface="Arial" pitchFamily="34" charset="0"/>
              <a:buChar char="•"/>
            </a:pPr>
            <a:r>
              <a:rPr lang="sl-SI" sz="7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mera </a:t>
            </a:r>
            <a:r>
              <a:rPr lang="sl-SI" sz="700" b="1" dirty="0">
                <a:latin typeface="Arial" pitchFamily="34" charset="0"/>
                <a:ea typeface="Malgun Gothic" pitchFamily="34" charset="-127"/>
                <a:cs typeface="Arial" pitchFamily="34" charset="0"/>
              </a:rPr>
              <a:t>nečistoče</a:t>
            </a:r>
            <a:r>
              <a:rPr lang="sl-SI" sz="7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 oz. mera nedoločenosti </a:t>
            </a:r>
            <a:r>
              <a:rPr lang="sl-SI" sz="7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naključne spremenljivke</a:t>
            </a:r>
          </a:p>
          <a:p>
            <a:pPr marL="171450" indent="-171450">
              <a:buSzPct val="110000"/>
              <a:buFont typeface="Arial" pitchFamily="34" charset="0"/>
              <a:buChar char="•"/>
            </a:pPr>
            <a:r>
              <a:rPr lang="sl-SI" sz="700" b="1" dirty="0">
                <a:latin typeface="Arial" pitchFamily="34" charset="0"/>
                <a:ea typeface="Malgun Gothic" pitchFamily="34" charset="-127"/>
                <a:cs typeface="Arial" pitchFamily="34" charset="0"/>
              </a:rPr>
              <a:t>enota</a:t>
            </a:r>
            <a:r>
              <a:rPr lang="sl-SI" sz="7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: količina informacije v bitih, ki jo </a:t>
            </a:r>
            <a:r>
              <a:rPr lang="sl-SI" sz="7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pridobimo</a:t>
            </a:r>
          </a:p>
        </p:txBody>
      </p:sp>
      <p:sp>
        <p:nvSpPr>
          <p:cNvPr id="28" name="PoljeZBesedilom 2"/>
          <p:cNvSpPr txBox="1"/>
          <p:nvPr/>
        </p:nvSpPr>
        <p:spPr>
          <a:xfrm>
            <a:off x="2132856" y="3999593"/>
            <a:ext cx="1872208" cy="646331"/>
          </a:xfrm>
          <a:prstGeom prst="rect">
            <a:avLst/>
          </a:prstGeom>
          <a:solidFill>
            <a:srgbClr val="FFFFB9"/>
          </a:solidFill>
          <a:ln w="3175">
            <a:noFill/>
            <a:prstDash val="dash"/>
          </a:ln>
        </p:spPr>
        <p:txBody>
          <a:bodyPr wrap="square" rtlCol="0">
            <a:spAutoFit/>
          </a:bodyPr>
          <a:lstStyle/>
          <a:p>
            <a:pPr>
              <a:buSzPct val="110000"/>
            </a:pPr>
            <a:r>
              <a:rPr lang="sl-SI" sz="600" b="1" dirty="0" smtClean="0">
                <a:solidFill>
                  <a:srgbClr val="C00000"/>
                </a:solidFill>
                <a:latin typeface="Arial" pitchFamily="34" charset="0"/>
                <a:ea typeface="Malgun Gothic" pitchFamily="34" charset="-127"/>
                <a:cs typeface="Arial" pitchFamily="34" charset="0"/>
              </a:rPr>
              <a:t>primer mer entropije:</a:t>
            </a:r>
          </a:p>
          <a:p>
            <a:pPr marL="171450" indent="-171450">
              <a:buSzPct val="110000"/>
              <a:buFont typeface="Arial" pitchFamily="34" charset="0"/>
              <a:buChar char="•"/>
            </a:pPr>
            <a:r>
              <a:rPr lang="sl-SI" sz="6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met kovanca: 1 </a:t>
            </a:r>
            <a:r>
              <a:rPr lang="sl-SI" sz="6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bit informacije</a:t>
            </a:r>
          </a:p>
          <a:p>
            <a:pPr marL="171450" indent="-171450">
              <a:buSzPct val="110000"/>
              <a:buFont typeface="Arial" pitchFamily="34" charset="0"/>
              <a:buChar char="•"/>
            </a:pPr>
            <a:r>
              <a:rPr lang="sl-SI" sz="6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poskus s štirimi enako verjetnimi </a:t>
            </a:r>
            <a:r>
              <a:rPr lang="sl-SI" sz="6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možnimi izidi</a:t>
            </a:r>
            <a:r>
              <a:rPr lang="sl-SI" sz="6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: 2 bita informacije</a:t>
            </a:r>
          </a:p>
          <a:p>
            <a:pPr marL="171450" indent="-171450">
              <a:buSzPct val="110000"/>
              <a:buFont typeface="Arial" pitchFamily="34" charset="0"/>
              <a:buChar char="•"/>
            </a:pPr>
            <a:r>
              <a:rPr lang="sl-SI" sz="6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poskus z dvema izidoma, od katerih je </a:t>
            </a:r>
            <a:r>
              <a:rPr lang="sl-SI" sz="6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eden 99</a:t>
            </a:r>
            <a:r>
              <a:rPr lang="sl-SI" sz="6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%: </a:t>
            </a:r>
            <a:r>
              <a:rPr lang="sl-SI" sz="6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približno </a:t>
            </a:r>
            <a:r>
              <a:rPr lang="sl-SI" sz="6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0 bitov </a:t>
            </a:r>
            <a:r>
              <a:rPr lang="sl-SI" sz="6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informacije</a:t>
            </a:r>
            <a:endParaRPr lang="sl-SI" sz="600" dirty="0">
              <a:latin typeface="Arial" pitchFamily="34" charset="0"/>
              <a:ea typeface="Malgun Gothic" pitchFamily="34" charset="-127"/>
              <a:cs typeface="Arial" pitchFamily="34" charset="0"/>
            </a:endParaRPr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5337" y="5573836"/>
            <a:ext cx="997794" cy="34741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0" name="Straight Arrow Connector 29"/>
          <p:cNvCxnSpPr/>
          <p:nvPr/>
        </p:nvCxnSpPr>
        <p:spPr>
          <a:xfrm flipH="1">
            <a:off x="3248980" y="4996398"/>
            <a:ext cx="225396" cy="0"/>
          </a:xfrm>
          <a:prstGeom prst="straightConnector1">
            <a:avLst/>
          </a:prstGeom>
          <a:ln w="3175">
            <a:solidFill>
              <a:schemeClr val="tx1"/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PoljeZBesedilom 2"/>
          <p:cNvSpPr txBox="1"/>
          <p:nvPr/>
        </p:nvSpPr>
        <p:spPr>
          <a:xfrm>
            <a:off x="1196858" y="4788024"/>
            <a:ext cx="2008459" cy="738664"/>
          </a:xfrm>
          <a:prstGeom prst="rect">
            <a:avLst/>
          </a:prstGeom>
          <a:solidFill>
            <a:srgbClr val="FFEDB3"/>
          </a:solidFill>
          <a:ln w="3175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>
              <a:buSzPct val="110000"/>
            </a:pPr>
            <a:r>
              <a:rPr lang="sl-SI" sz="700" b="1" dirty="0" smtClean="0">
                <a:solidFill>
                  <a:srgbClr val="C00000"/>
                </a:solidFill>
                <a:latin typeface="Arial" pitchFamily="34" charset="0"/>
                <a:ea typeface="Malgun Gothic" pitchFamily="34" charset="-127"/>
                <a:cs typeface="Arial" pitchFamily="34" charset="0"/>
              </a:rPr>
              <a:t>informacijski prispevek:</a:t>
            </a:r>
            <a:endParaRPr lang="sl-SI" sz="700" dirty="0" smtClean="0">
              <a:solidFill>
                <a:srgbClr val="C00000"/>
              </a:solidFill>
              <a:latin typeface="Arial" pitchFamily="34" charset="0"/>
              <a:ea typeface="Malgun Gothic" pitchFamily="34" charset="-127"/>
              <a:cs typeface="Arial" pitchFamily="34" charset="0"/>
            </a:endParaRPr>
          </a:p>
          <a:p>
            <a:pPr marL="171450" indent="-171450">
              <a:buSzPct val="110000"/>
              <a:buFont typeface="Arial" pitchFamily="34" charset="0"/>
              <a:buChar char="•"/>
            </a:pPr>
            <a:r>
              <a:rPr lang="pl-PL" sz="7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znižanje</a:t>
            </a:r>
            <a:r>
              <a:rPr lang="pl-PL" sz="7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 </a:t>
            </a:r>
            <a:r>
              <a:rPr lang="pl-PL" sz="7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entropije, ob delitvi učne množice glede </a:t>
            </a:r>
            <a:r>
              <a:rPr lang="pl-PL" sz="7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na vrednosti </a:t>
            </a:r>
            <a:r>
              <a:rPr lang="pl-PL" sz="7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atributa </a:t>
            </a:r>
            <a:r>
              <a:rPr lang="pl-PL" sz="7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A</a:t>
            </a:r>
          </a:p>
          <a:p>
            <a:pPr marL="171450" indent="-171450">
              <a:buSzPct val="110000"/>
              <a:buFont typeface="Arial" pitchFamily="34" charset="0"/>
              <a:buChar char="•"/>
            </a:pPr>
            <a:r>
              <a:rPr lang="sl-SI" sz="7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najbolj informativni </a:t>
            </a:r>
            <a:r>
              <a:rPr lang="sl-SI" sz="7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atribut </a:t>
            </a:r>
            <a:r>
              <a:rPr lang="sl-SI" sz="7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maksimizira</a:t>
            </a:r>
            <a:r>
              <a:rPr lang="sl-SI" sz="7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 informacijski prispevek</a:t>
            </a:r>
          </a:p>
          <a:p>
            <a:pPr marL="171450" indent="-171450">
              <a:buSzPct val="110000"/>
              <a:buFont typeface="Arial" pitchFamily="34" charset="0"/>
              <a:buChar char="•"/>
            </a:pPr>
            <a:r>
              <a:rPr lang="sl-SI" sz="7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torej </a:t>
            </a:r>
            <a:r>
              <a:rPr lang="sl-SI" sz="7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minimizira</a:t>
            </a:r>
            <a:r>
              <a:rPr lang="sl-SI" sz="7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 </a:t>
            </a:r>
            <a:r>
              <a:rPr lang="sl-SI" sz="7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I</a:t>
            </a:r>
            <a:r>
              <a:rPr lang="sl-SI" sz="1000" b="1" baseline="-250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res</a:t>
            </a:r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481" y="3824503"/>
            <a:ext cx="1558298" cy="855205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448" y="4724063"/>
            <a:ext cx="919932" cy="1058383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PoljeZBesedilom 2"/>
          <p:cNvSpPr txBox="1"/>
          <p:nvPr/>
        </p:nvSpPr>
        <p:spPr>
          <a:xfrm>
            <a:off x="1206988" y="5609041"/>
            <a:ext cx="1429924" cy="276999"/>
          </a:xfrm>
          <a:prstGeom prst="rect">
            <a:avLst/>
          </a:prstGeom>
          <a:solidFill>
            <a:srgbClr val="FFFFB9"/>
          </a:solidFill>
          <a:ln w="3175">
            <a:noFill/>
            <a:prstDash val="dash"/>
          </a:ln>
        </p:spPr>
        <p:txBody>
          <a:bodyPr wrap="square" rtlCol="0">
            <a:spAutoFit/>
          </a:bodyPr>
          <a:lstStyle/>
          <a:p>
            <a:pPr>
              <a:buSzPct val="110000"/>
            </a:pPr>
            <a:r>
              <a:rPr lang="sl-SI" sz="6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entropije, utežene </a:t>
            </a:r>
            <a:r>
              <a:rPr lang="sl-SI" sz="6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z </a:t>
            </a:r>
            <a:r>
              <a:rPr lang="sl-SI" sz="6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verjetnostmi</a:t>
            </a:r>
            <a:r>
              <a:rPr lang="sl-SI" sz="6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 posameznih </a:t>
            </a:r>
            <a:r>
              <a:rPr lang="sl-SI" sz="6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poddreves</a:t>
            </a:r>
            <a:endParaRPr lang="sl-SI" sz="600" b="1" dirty="0">
              <a:latin typeface="Arial" pitchFamily="34" charset="0"/>
              <a:ea typeface="Malgun Gothic" pitchFamily="34" charset="-127"/>
              <a:cs typeface="Arial" pitchFamily="34" charset="0"/>
            </a:endParaRPr>
          </a:p>
        </p:txBody>
      </p:sp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712" y="5996631"/>
            <a:ext cx="2024494" cy="1201926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PoljeZBesedilom 2"/>
          <p:cNvSpPr txBox="1"/>
          <p:nvPr/>
        </p:nvSpPr>
        <p:spPr>
          <a:xfrm>
            <a:off x="1417413" y="6084168"/>
            <a:ext cx="715443" cy="369332"/>
          </a:xfrm>
          <a:prstGeom prst="rect">
            <a:avLst/>
          </a:prstGeom>
          <a:solidFill>
            <a:srgbClr val="FFFFB9"/>
          </a:solidFill>
          <a:ln w="3175">
            <a:noFill/>
            <a:prstDash val="dash"/>
          </a:ln>
        </p:spPr>
        <p:txBody>
          <a:bodyPr wrap="square" rtlCol="0">
            <a:spAutoFit/>
          </a:bodyPr>
          <a:lstStyle/>
          <a:p>
            <a:pPr>
              <a:buSzPct val="110000"/>
            </a:pPr>
            <a:r>
              <a:rPr lang="sl-SI" sz="6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tako dobimo manjše drevo kot prej</a:t>
            </a:r>
            <a:endParaRPr lang="sl-SI" sz="600" dirty="0">
              <a:latin typeface="Arial" pitchFamily="34" charset="0"/>
              <a:ea typeface="Malgun Gothic" pitchFamily="34" charset="-127"/>
              <a:cs typeface="Arial" pitchFamily="34" charset="0"/>
            </a:endParaRPr>
          </a:p>
        </p:txBody>
      </p:sp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8881" y="5996631"/>
            <a:ext cx="3240360" cy="1387422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PoljeZBesedilom 2"/>
          <p:cNvSpPr txBox="1"/>
          <p:nvPr/>
        </p:nvSpPr>
        <p:spPr>
          <a:xfrm>
            <a:off x="2567206" y="7107054"/>
            <a:ext cx="1109506" cy="276999"/>
          </a:xfrm>
          <a:prstGeom prst="rect">
            <a:avLst/>
          </a:prstGeom>
          <a:solidFill>
            <a:srgbClr val="FFFFB9"/>
          </a:solidFill>
          <a:ln w="3175">
            <a:noFill/>
            <a:prstDash val="dash"/>
          </a:ln>
        </p:spPr>
        <p:txBody>
          <a:bodyPr wrap="square" rtlCol="0">
            <a:spAutoFit/>
          </a:bodyPr>
          <a:lstStyle/>
          <a:p>
            <a:pPr>
              <a:buSzPct val="110000"/>
            </a:pPr>
            <a:r>
              <a:rPr lang="sl-SI" sz="6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primer izbora najbolj pomembnega atributa</a:t>
            </a:r>
            <a:endParaRPr lang="sl-SI" sz="600" dirty="0">
              <a:latin typeface="Arial" pitchFamily="34" charset="0"/>
              <a:ea typeface="Malgun Gothic" pitchFamily="34" charset="-127"/>
              <a:cs typeface="Arial" pitchFamily="34" charset="0"/>
            </a:endParaRPr>
          </a:p>
        </p:txBody>
      </p:sp>
      <p:sp>
        <p:nvSpPr>
          <p:cNvPr id="42" name="PoljeZBesedilom 2"/>
          <p:cNvSpPr txBox="1"/>
          <p:nvPr/>
        </p:nvSpPr>
        <p:spPr>
          <a:xfrm>
            <a:off x="173709" y="7289881"/>
            <a:ext cx="2393497" cy="984885"/>
          </a:xfrm>
          <a:prstGeom prst="rect">
            <a:avLst/>
          </a:prstGeom>
          <a:solidFill>
            <a:srgbClr val="FDD4C7"/>
          </a:solidFill>
          <a:ln w="3175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>
              <a:buSzPct val="110000"/>
            </a:pPr>
            <a:r>
              <a:rPr lang="sl-SI" sz="900" dirty="0" smtClean="0">
                <a:solidFill>
                  <a:srgbClr val="C00000"/>
                </a:solidFill>
                <a:latin typeface="Franklin Gothic Demi" pitchFamily="34" charset="0"/>
                <a:ea typeface="Malgun Gothic" pitchFamily="34" charset="-127"/>
                <a:cs typeface="Arial" pitchFamily="34" charset="0"/>
              </a:rPr>
              <a:t>večvrednostni atributi:</a:t>
            </a:r>
          </a:p>
          <a:p>
            <a:pPr marL="171450" indent="-171450">
              <a:buSzPct val="110000"/>
              <a:buFont typeface="Arial" pitchFamily="34" charset="0"/>
              <a:buChar char="→"/>
            </a:pPr>
            <a:r>
              <a:rPr lang="sl-SI" sz="7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informacijski prispevek </a:t>
            </a:r>
            <a:r>
              <a:rPr lang="sl-SI" sz="7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preceni njihovo kakovost</a:t>
            </a:r>
          </a:p>
          <a:p>
            <a:pPr marL="171450" indent="-171450">
              <a:buSzPct val="110000"/>
              <a:buFont typeface="Arial" pitchFamily="34" charset="0"/>
              <a:buChar char="→"/>
            </a:pPr>
            <a:r>
              <a:rPr lang="sl-SI" sz="7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entropija je višja </a:t>
            </a:r>
            <a:r>
              <a:rPr lang="sl-SI" sz="7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zaradi </a:t>
            </a:r>
            <a:r>
              <a:rPr lang="sl-SI" sz="7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večjega</a:t>
            </a:r>
            <a:r>
              <a:rPr lang="sl-SI" sz="7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 </a:t>
            </a:r>
            <a:r>
              <a:rPr lang="sl-SI" sz="700" b="1" dirty="0">
                <a:latin typeface="Arial" pitchFamily="34" charset="0"/>
                <a:ea typeface="Malgun Gothic" pitchFamily="34" charset="-127"/>
                <a:cs typeface="Arial" pitchFamily="34" charset="0"/>
              </a:rPr>
              <a:t>števila</a:t>
            </a:r>
            <a:r>
              <a:rPr lang="sl-SI" sz="7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 </a:t>
            </a:r>
            <a:r>
              <a:rPr lang="sl-SI" sz="700" b="1" dirty="0">
                <a:latin typeface="Arial" pitchFamily="34" charset="0"/>
                <a:ea typeface="Malgun Gothic" pitchFamily="34" charset="-127"/>
                <a:cs typeface="Arial" pitchFamily="34" charset="0"/>
              </a:rPr>
              <a:t>vrednosti</a:t>
            </a:r>
            <a:r>
              <a:rPr lang="sl-SI" sz="7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 in ne </a:t>
            </a:r>
            <a:r>
              <a:rPr lang="sl-SI" sz="7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kakovosti atributa</a:t>
            </a:r>
          </a:p>
          <a:p>
            <a:pPr marL="171450" indent="-171450">
              <a:buSzPct val="110000"/>
              <a:buFont typeface="Arial" pitchFamily="34" charset="0"/>
              <a:buChar char="→"/>
            </a:pPr>
            <a:r>
              <a:rPr lang="sl-SI" sz="7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rešitev </a:t>
            </a:r>
            <a:r>
              <a:rPr lang="sl-SI" sz="700" b="1" dirty="0">
                <a:latin typeface="Arial" pitchFamily="34" charset="0"/>
                <a:ea typeface="Malgun Gothic" pitchFamily="34" charset="-127"/>
                <a:cs typeface="Arial" pitchFamily="34" charset="0"/>
              </a:rPr>
              <a:t>1</a:t>
            </a:r>
            <a:r>
              <a:rPr lang="sl-SI" sz="7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: </a:t>
            </a:r>
            <a:r>
              <a:rPr lang="sl-SI" sz="700" b="1" dirty="0">
                <a:latin typeface="Arial" pitchFamily="34" charset="0"/>
                <a:ea typeface="Malgun Gothic" pitchFamily="34" charset="-127"/>
                <a:cs typeface="Arial" pitchFamily="34" charset="0"/>
              </a:rPr>
              <a:t>normalizacija</a:t>
            </a:r>
            <a:r>
              <a:rPr lang="sl-SI" sz="7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 informacijskega </a:t>
            </a:r>
            <a:r>
              <a:rPr lang="sl-SI" sz="7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prispevka, torej relativen prispevek</a:t>
            </a:r>
          </a:p>
          <a:p>
            <a:pPr marL="171450" indent="-171450">
              <a:buSzPct val="110000"/>
              <a:buFont typeface="Arial" pitchFamily="34" charset="0"/>
              <a:buChar char="→"/>
            </a:pPr>
            <a:r>
              <a:rPr lang="sl-SI" sz="7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rešitev </a:t>
            </a:r>
            <a:r>
              <a:rPr lang="sl-SI" sz="7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2</a:t>
            </a:r>
            <a:r>
              <a:rPr lang="sl-SI" sz="7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: uporaba </a:t>
            </a:r>
            <a:r>
              <a:rPr lang="sl-SI" sz="700" b="1" dirty="0">
                <a:latin typeface="Arial" pitchFamily="34" charset="0"/>
                <a:ea typeface="Malgun Gothic" pitchFamily="34" charset="-127"/>
                <a:cs typeface="Arial" pitchFamily="34" charset="0"/>
              </a:rPr>
              <a:t>alternativnih</a:t>
            </a:r>
            <a:r>
              <a:rPr lang="sl-SI" sz="7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 </a:t>
            </a:r>
            <a:r>
              <a:rPr lang="sl-SI" sz="7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mer</a:t>
            </a:r>
          </a:p>
          <a:p>
            <a:pPr marL="171450" indent="-171450">
              <a:buSzPct val="110000"/>
              <a:buFont typeface="Arial" pitchFamily="34" charset="0"/>
              <a:buChar char="→"/>
            </a:pPr>
            <a:r>
              <a:rPr lang="sl-SI" sz="7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rešitev </a:t>
            </a:r>
            <a:r>
              <a:rPr lang="sl-SI" sz="7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3</a:t>
            </a:r>
            <a:r>
              <a:rPr lang="sl-SI" sz="7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: </a:t>
            </a:r>
            <a:r>
              <a:rPr lang="sl-SI" sz="700" b="1" dirty="0">
                <a:latin typeface="Arial" pitchFamily="34" charset="0"/>
                <a:ea typeface="Malgun Gothic" pitchFamily="34" charset="-127"/>
                <a:cs typeface="Arial" pitchFamily="34" charset="0"/>
              </a:rPr>
              <a:t>binarizacija</a:t>
            </a:r>
            <a:r>
              <a:rPr lang="sl-SI" sz="7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 atributov</a:t>
            </a:r>
            <a:endParaRPr lang="sl-SI" sz="700" dirty="0" smtClean="0">
              <a:latin typeface="Arial" pitchFamily="34" charset="0"/>
              <a:ea typeface="Malgun Gothic" pitchFamily="34" charset="-127"/>
              <a:cs typeface="Arial" pitchFamily="34" charset="0"/>
            </a:endParaRPr>
          </a:p>
        </p:txBody>
      </p:sp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4192" y="7452320"/>
            <a:ext cx="3384376" cy="418005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PoljeZBesedilom 2"/>
          <p:cNvSpPr txBox="1"/>
          <p:nvPr/>
        </p:nvSpPr>
        <p:spPr>
          <a:xfrm>
            <a:off x="2674192" y="7927595"/>
            <a:ext cx="2085948" cy="184666"/>
          </a:xfrm>
          <a:prstGeom prst="rect">
            <a:avLst/>
          </a:prstGeom>
          <a:solidFill>
            <a:srgbClr val="FFFFB9"/>
          </a:solidFill>
          <a:ln w="3175">
            <a:noFill/>
            <a:prstDash val="dash"/>
          </a:ln>
        </p:spPr>
        <p:txBody>
          <a:bodyPr wrap="square" rtlCol="0">
            <a:spAutoFit/>
          </a:bodyPr>
          <a:lstStyle/>
          <a:p>
            <a:pPr>
              <a:buSzPct val="110000"/>
            </a:pPr>
            <a:r>
              <a:rPr lang="sl-SI" sz="6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primer: dve situaciji z enako </a:t>
            </a:r>
            <a:r>
              <a:rPr lang="sl-SI" sz="6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nedoločenostjo </a:t>
            </a:r>
            <a:r>
              <a:rPr lang="sl-SI" sz="6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razredov</a:t>
            </a:r>
            <a:endParaRPr lang="sl-SI" sz="600" b="1" dirty="0">
              <a:latin typeface="Arial" pitchFamily="34" charset="0"/>
              <a:ea typeface="Malgun Gothic" pitchFamily="34" charset="-127"/>
              <a:cs typeface="Arial" pitchFamily="34" charset="0"/>
            </a:endParaRPr>
          </a:p>
        </p:txBody>
      </p:sp>
      <p:pic>
        <p:nvPicPr>
          <p:cNvPr id="2061" name="Picture 13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246" y="8367828"/>
            <a:ext cx="1656078" cy="645966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" name="PoljeZBesedilom 2"/>
          <p:cNvSpPr txBox="1"/>
          <p:nvPr/>
        </p:nvSpPr>
        <p:spPr>
          <a:xfrm>
            <a:off x="1912989" y="8367827"/>
            <a:ext cx="1199118" cy="461665"/>
          </a:xfrm>
          <a:prstGeom prst="rect">
            <a:avLst/>
          </a:prstGeom>
          <a:solidFill>
            <a:srgbClr val="FC9696"/>
          </a:solidFill>
          <a:ln w="3175">
            <a:noFill/>
            <a:prstDash val="dash"/>
          </a:ln>
        </p:spPr>
        <p:txBody>
          <a:bodyPr wrap="square" rtlCol="0">
            <a:spAutoFit/>
          </a:bodyPr>
          <a:lstStyle/>
          <a:p>
            <a:pPr>
              <a:buSzPct val="110000"/>
            </a:pPr>
            <a:r>
              <a:rPr lang="sl-SI" sz="600" b="1" dirty="0" smtClean="0">
                <a:solidFill>
                  <a:srgbClr val="C00000"/>
                </a:solidFill>
                <a:latin typeface="Arial" pitchFamily="34" charset="0"/>
                <a:ea typeface="Malgun Gothic" pitchFamily="34" charset="-127"/>
                <a:cs typeface="Arial" pitchFamily="34" charset="0"/>
              </a:rPr>
              <a:t>REŠITEV 1:</a:t>
            </a:r>
          </a:p>
          <a:p>
            <a:pPr marL="171450" indent="-171450">
              <a:buSzPct val="110000"/>
              <a:buFont typeface="Arial" pitchFamily="34" charset="0"/>
              <a:buChar char="•"/>
            </a:pPr>
            <a:r>
              <a:rPr lang="sl-SI" sz="6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v</a:t>
            </a:r>
            <a:r>
              <a:rPr lang="sl-SI" sz="6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 je vrednost atributa</a:t>
            </a:r>
          </a:p>
          <a:p>
            <a:pPr marL="171450" indent="-171450">
              <a:buSzPct val="110000"/>
              <a:buFont typeface="Arial" pitchFamily="34" charset="0"/>
              <a:buChar char="•"/>
            </a:pPr>
            <a:r>
              <a:rPr lang="sl-SI" sz="6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c</a:t>
            </a:r>
            <a:r>
              <a:rPr lang="sl-SI" sz="6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 je razred</a:t>
            </a:r>
          </a:p>
          <a:p>
            <a:pPr marL="171450" indent="-171450">
              <a:buSzPct val="110000"/>
              <a:buFont typeface="Arial" pitchFamily="34" charset="0"/>
              <a:buChar char="•"/>
            </a:pPr>
            <a:r>
              <a:rPr lang="sl-SI" sz="6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I</a:t>
            </a:r>
            <a:r>
              <a:rPr lang="sl-SI" sz="6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(</a:t>
            </a:r>
            <a:r>
              <a:rPr lang="sl-SI" sz="6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A</a:t>
            </a:r>
            <a:r>
              <a:rPr lang="sl-SI" sz="6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) je entropija atributa</a:t>
            </a:r>
            <a:endParaRPr lang="sl-SI" sz="600" dirty="0">
              <a:latin typeface="Arial" pitchFamily="34" charset="0"/>
              <a:ea typeface="Malgun Gothic" pitchFamily="34" charset="-127"/>
              <a:cs typeface="Arial" pitchFamily="34" charset="0"/>
            </a:endParaRPr>
          </a:p>
        </p:txBody>
      </p:sp>
      <p:pic>
        <p:nvPicPr>
          <p:cNvPr id="2062" name="Picture 14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9409" y="8259727"/>
            <a:ext cx="1817825" cy="683018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PoljeZBesedilom 2"/>
          <p:cNvSpPr txBox="1"/>
          <p:nvPr/>
        </p:nvSpPr>
        <p:spPr>
          <a:xfrm>
            <a:off x="4840626" y="7982728"/>
            <a:ext cx="1199118" cy="553998"/>
          </a:xfrm>
          <a:prstGeom prst="rect">
            <a:avLst/>
          </a:prstGeom>
          <a:solidFill>
            <a:srgbClr val="FC9696"/>
          </a:solidFill>
          <a:ln w="3175">
            <a:noFill/>
            <a:prstDash val="dash"/>
          </a:ln>
        </p:spPr>
        <p:txBody>
          <a:bodyPr wrap="square" rtlCol="0">
            <a:spAutoFit/>
          </a:bodyPr>
          <a:lstStyle/>
          <a:p>
            <a:pPr>
              <a:buSzPct val="110000"/>
            </a:pPr>
            <a:r>
              <a:rPr lang="sl-SI" sz="600" b="1" dirty="0" smtClean="0">
                <a:solidFill>
                  <a:srgbClr val="C00000"/>
                </a:solidFill>
                <a:latin typeface="Arial" pitchFamily="34" charset="0"/>
                <a:ea typeface="Malgun Gothic" pitchFamily="34" charset="-127"/>
                <a:cs typeface="Arial" pitchFamily="34" charset="0"/>
              </a:rPr>
              <a:t>REŠITEV 2:</a:t>
            </a:r>
          </a:p>
          <a:p>
            <a:pPr marL="171450" indent="-171450">
              <a:buSzPct val="110000"/>
              <a:buFont typeface="Arial" pitchFamily="34" charset="0"/>
              <a:buChar char="•"/>
            </a:pPr>
            <a:r>
              <a:rPr lang="sl-SI" sz="6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ocena pričakovane klasifikacijske </a:t>
            </a:r>
            <a:r>
              <a:rPr lang="sl-SI" sz="6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napake</a:t>
            </a:r>
          </a:p>
          <a:p>
            <a:pPr marL="171450" indent="-171450">
              <a:buSzPct val="110000"/>
              <a:buFont typeface="Arial" pitchFamily="34" charset="0"/>
              <a:buChar char="•"/>
            </a:pPr>
            <a:r>
              <a:rPr lang="sl-SI" sz="6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vsota produktov verjetnosti razredov</a:t>
            </a:r>
          </a:p>
        </p:txBody>
      </p:sp>
      <p:sp>
        <p:nvSpPr>
          <p:cNvPr id="53" name="PoljeZBesedilom 2"/>
          <p:cNvSpPr txBox="1"/>
          <p:nvPr/>
        </p:nvSpPr>
        <p:spPr>
          <a:xfrm>
            <a:off x="5669032" y="6268915"/>
            <a:ext cx="992543" cy="1107996"/>
          </a:xfrm>
          <a:prstGeom prst="rect">
            <a:avLst/>
          </a:prstGeom>
          <a:solidFill>
            <a:srgbClr val="FC9696"/>
          </a:solidFill>
          <a:ln w="3175">
            <a:noFill/>
            <a:prstDash val="dash"/>
          </a:ln>
        </p:spPr>
        <p:txBody>
          <a:bodyPr wrap="square" rtlCol="0">
            <a:spAutoFit/>
          </a:bodyPr>
          <a:lstStyle/>
          <a:p>
            <a:pPr>
              <a:buSzPct val="110000"/>
            </a:pPr>
            <a:r>
              <a:rPr lang="sl-SI" sz="600" b="1" dirty="0" smtClean="0">
                <a:solidFill>
                  <a:srgbClr val="C00000"/>
                </a:solidFill>
                <a:latin typeface="Arial" pitchFamily="34" charset="0"/>
                <a:ea typeface="Malgun Gothic" pitchFamily="34" charset="-127"/>
                <a:cs typeface="Arial" pitchFamily="34" charset="0"/>
              </a:rPr>
              <a:t>REŠITEV 3:</a:t>
            </a:r>
          </a:p>
          <a:p>
            <a:pPr marL="171450" indent="-171450">
              <a:buSzPct val="110000"/>
              <a:buFont typeface="Arial" pitchFamily="34" charset="0"/>
              <a:buChar char="•"/>
            </a:pPr>
            <a:r>
              <a:rPr lang="sl-SI" sz="6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zalogo vrednosti atributa lahko razbijemo v </a:t>
            </a:r>
            <a:r>
              <a:rPr lang="sl-SI" sz="600" b="1" dirty="0">
                <a:latin typeface="Arial" pitchFamily="34" charset="0"/>
                <a:ea typeface="Malgun Gothic" pitchFamily="34" charset="-127"/>
                <a:cs typeface="Arial" pitchFamily="34" charset="0"/>
              </a:rPr>
              <a:t>dve</a:t>
            </a:r>
            <a:r>
              <a:rPr lang="sl-SI" sz="6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 </a:t>
            </a:r>
            <a:r>
              <a:rPr lang="sl-SI" sz="6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množici</a:t>
            </a:r>
          </a:p>
          <a:p>
            <a:pPr marL="171450" indent="-171450">
              <a:buSzPct val="110000"/>
              <a:buFont typeface="Arial" pitchFamily="34" charset="0"/>
              <a:buChar char="•"/>
            </a:pPr>
            <a:r>
              <a:rPr lang="sl-SI" sz="6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za to imamo </a:t>
            </a:r>
            <a:r>
              <a:rPr lang="sl-SI" sz="6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več</a:t>
            </a:r>
            <a:r>
              <a:rPr lang="sl-SI" sz="6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 </a:t>
            </a:r>
            <a:r>
              <a:rPr lang="sl-SI" sz="6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načinov</a:t>
            </a:r>
            <a:r>
              <a:rPr lang="sl-SI" sz="6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 npr. one vs. all ali pa dva po dva</a:t>
            </a:r>
            <a:endParaRPr lang="sl-SI" sz="600" dirty="0">
              <a:latin typeface="Arial" pitchFamily="34" charset="0"/>
              <a:ea typeface="Malgun Gothic" pitchFamily="34" charset="-127"/>
              <a:cs typeface="Arial" pitchFamily="34" charset="0"/>
            </a:endParaRPr>
          </a:p>
          <a:p>
            <a:pPr marL="171450" indent="-171450">
              <a:buSzPct val="110000"/>
              <a:buFont typeface="Arial" pitchFamily="34" charset="0"/>
              <a:buChar char="•"/>
            </a:pPr>
            <a:r>
              <a:rPr lang="sl-SI" sz="6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prednost: manjše vejanje </a:t>
            </a:r>
            <a:r>
              <a:rPr lang="sl-SI" sz="6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drevesa</a:t>
            </a:r>
          </a:p>
        </p:txBody>
      </p:sp>
    </p:spTree>
    <p:extLst>
      <p:ext uri="{BB962C8B-B14F-4D97-AF65-F5344CB8AC3E}">
        <p14:creationId xmlns:p14="http://schemas.microsoft.com/office/powerpoint/2010/main" val="391760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jeZBesedilom 2"/>
          <p:cNvSpPr txBox="1"/>
          <p:nvPr/>
        </p:nvSpPr>
        <p:spPr>
          <a:xfrm>
            <a:off x="223714" y="221844"/>
            <a:ext cx="1897928" cy="523220"/>
          </a:xfrm>
          <a:prstGeom prst="rect">
            <a:avLst/>
          </a:prstGeom>
          <a:solidFill>
            <a:srgbClr val="FFE38B"/>
          </a:solidFill>
          <a:ln w="3175">
            <a:noFill/>
            <a:prstDash val="dash"/>
          </a:ln>
        </p:spPr>
        <p:txBody>
          <a:bodyPr wrap="square" rtlCol="0">
            <a:spAutoFit/>
          </a:bodyPr>
          <a:lstStyle/>
          <a:p>
            <a:pPr>
              <a:buSzPct val="110000"/>
            </a:pPr>
            <a:r>
              <a:rPr lang="sl-SI" sz="700" b="1" dirty="0" smtClean="0">
                <a:solidFill>
                  <a:srgbClr val="C00000"/>
                </a:solidFill>
                <a:latin typeface="Arial" pitchFamily="34" charset="0"/>
                <a:ea typeface="Malgun Gothic" pitchFamily="34" charset="-127"/>
                <a:cs typeface="Arial" pitchFamily="34" charset="0"/>
              </a:rPr>
              <a:t>kratkovidnost algoritma TDIDT:</a:t>
            </a:r>
            <a:endParaRPr lang="sl-SI" sz="700" dirty="0" smtClean="0">
              <a:solidFill>
                <a:srgbClr val="C00000"/>
              </a:solidFill>
              <a:latin typeface="Arial" pitchFamily="34" charset="0"/>
              <a:ea typeface="Malgun Gothic" pitchFamily="34" charset="-127"/>
              <a:cs typeface="Arial" pitchFamily="34" charset="0"/>
            </a:endParaRPr>
          </a:p>
          <a:p>
            <a:pPr marL="171450" indent="-171450">
              <a:buSzPct val="110000"/>
              <a:buFont typeface="Arial" pitchFamily="34" charset="0"/>
              <a:buChar char="•"/>
            </a:pPr>
            <a:r>
              <a:rPr lang="sl-SI" sz="7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lokalno izbira najboljši atribut</a:t>
            </a:r>
          </a:p>
          <a:p>
            <a:pPr marL="171450" indent="-171450">
              <a:buSzPct val="110000"/>
              <a:buFont typeface="Arial" pitchFamily="34" charset="0"/>
              <a:buChar char="•"/>
            </a:pPr>
            <a:r>
              <a:rPr lang="sl-SI" sz="7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ne upošteva kako dobro drugi algoritmi dopolnjujejo izbrani atribut</a:t>
            </a:r>
          </a:p>
        </p:txBody>
      </p:sp>
      <p:sp>
        <p:nvSpPr>
          <p:cNvPr id="3" name="PoljeZBesedilom 2"/>
          <p:cNvSpPr txBox="1"/>
          <p:nvPr/>
        </p:nvSpPr>
        <p:spPr>
          <a:xfrm>
            <a:off x="2276872" y="221844"/>
            <a:ext cx="2160240" cy="163121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buSzPct val="130000"/>
            </a:pPr>
            <a:r>
              <a:rPr lang="sl-SI" sz="900" b="1" dirty="0" smtClean="0">
                <a:solidFill>
                  <a:srgbClr val="9C3902"/>
                </a:solidFill>
                <a:latin typeface="Bahnschrift" pitchFamily="34" charset="0"/>
                <a:ea typeface="Malgun Gothic" pitchFamily="34" charset="-127"/>
                <a:cs typeface="Arial" pitchFamily="34" charset="0"/>
              </a:rPr>
              <a:t>PROSTOR HIPOTEZ </a:t>
            </a:r>
          </a:p>
          <a:p>
            <a:pPr>
              <a:buSzPct val="130000"/>
            </a:pPr>
            <a:r>
              <a:rPr lang="sl-SI" sz="900" b="1" dirty="0" smtClean="0">
                <a:solidFill>
                  <a:srgbClr val="9C3902"/>
                </a:solidFill>
                <a:latin typeface="Bahnschrift" pitchFamily="34" charset="0"/>
                <a:ea typeface="Malgun Gothic" pitchFamily="34" charset="-127"/>
                <a:cs typeface="Arial" pitchFamily="34" charset="0"/>
              </a:rPr>
              <a:t>za odločitvena drevesa:</a:t>
            </a:r>
            <a:endParaRPr lang="sl-SI" sz="800" b="1" dirty="0" smtClean="0">
              <a:solidFill>
                <a:srgbClr val="9C3902"/>
              </a:solidFill>
              <a:latin typeface="Bahnschrift" pitchFamily="34" charset="0"/>
              <a:ea typeface="Malgun Gothic" pitchFamily="34" charset="-127"/>
              <a:cs typeface="Arial" pitchFamily="34" charset="0"/>
            </a:endParaRPr>
          </a:p>
          <a:p>
            <a:pPr>
              <a:buSzPct val="130000"/>
            </a:pPr>
            <a:endParaRPr lang="sl-SI" sz="100" dirty="0" smtClean="0">
              <a:solidFill>
                <a:srgbClr val="22322A"/>
              </a:solidFill>
              <a:latin typeface="Bahnschrift" pitchFamily="34" charset="0"/>
              <a:ea typeface="Malgun Gothic" pitchFamily="34" charset="-127"/>
              <a:cs typeface="Arial" pitchFamily="34" charset="0"/>
            </a:endParaRPr>
          </a:p>
          <a:p>
            <a:pPr>
              <a:buSzPct val="130000"/>
            </a:pPr>
            <a:endParaRPr lang="sl-SI" sz="100" b="1" dirty="0" smtClean="0">
              <a:solidFill>
                <a:schemeClr val="accent4">
                  <a:lumMod val="50000"/>
                </a:schemeClr>
              </a:solidFill>
              <a:latin typeface="Bahnschrift" pitchFamily="34" charset="0"/>
              <a:ea typeface="Malgun Gothic" pitchFamily="34" charset="-127"/>
              <a:cs typeface="Arial" pitchFamily="34" charset="0"/>
            </a:endParaRPr>
          </a:p>
          <a:p>
            <a:pPr marL="171450" indent="-171450">
              <a:buSzPct val="110000"/>
              <a:buFont typeface="Arial" pitchFamily="34" charset="0"/>
              <a:buChar char="→"/>
            </a:pPr>
            <a:r>
              <a:rPr lang="sl-SI" sz="800" b="1" dirty="0">
                <a:latin typeface="Arial" pitchFamily="34" charset="0"/>
                <a:ea typeface="Malgun Gothic" pitchFamily="34" charset="-127"/>
                <a:cs typeface="Arial" pitchFamily="34" charset="0"/>
              </a:rPr>
              <a:t>diskretni</a:t>
            </a:r>
            <a:r>
              <a:rPr lang="sl-SI" sz="8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 </a:t>
            </a:r>
            <a:r>
              <a:rPr lang="sl-SI" sz="8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atributi: prvotna učna množica </a:t>
            </a:r>
            <a:r>
              <a:rPr lang="sl-SI" sz="8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na vse </a:t>
            </a:r>
            <a:r>
              <a:rPr lang="sl-SI" sz="8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manjše podmnožice</a:t>
            </a:r>
          </a:p>
          <a:p>
            <a:pPr marL="171450" indent="-171450">
              <a:buSzPct val="110000"/>
              <a:buFont typeface="Arial" pitchFamily="34" charset="0"/>
              <a:buChar char="→"/>
            </a:pPr>
            <a:r>
              <a:rPr lang="sl-SI" sz="800" b="1" dirty="0">
                <a:latin typeface="Arial" pitchFamily="34" charset="0"/>
                <a:ea typeface="Malgun Gothic" pitchFamily="34" charset="-127"/>
                <a:cs typeface="Arial" pitchFamily="34" charset="0"/>
              </a:rPr>
              <a:t>zvezni</a:t>
            </a:r>
            <a:r>
              <a:rPr lang="sl-SI" sz="8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 </a:t>
            </a:r>
            <a:r>
              <a:rPr lang="sl-SI" sz="8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atributi: delitev na </a:t>
            </a:r>
            <a:r>
              <a:rPr lang="sl-SI" sz="8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smiselno mejo izbranega </a:t>
            </a:r>
            <a:r>
              <a:rPr lang="sl-SI" sz="8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atributa</a:t>
            </a:r>
          </a:p>
          <a:p>
            <a:pPr marL="171450" indent="-171450">
              <a:buSzPct val="110000"/>
              <a:buFont typeface="Arial" pitchFamily="34" charset="0"/>
              <a:buChar char="→"/>
            </a:pPr>
            <a:r>
              <a:rPr lang="sl-SI" sz="8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pri zveznih v vozliščih običajno testiramo </a:t>
            </a:r>
            <a:r>
              <a:rPr lang="sl-SI" sz="800" b="1" dirty="0">
                <a:latin typeface="Arial" pitchFamily="34" charset="0"/>
                <a:ea typeface="Malgun Gothic" pitchFamily="34" charset="-127"/>
                <a:cs typeface="Arial" pitchFamily="34" charset="0"/>
              </a:rPr>
              <a:t>primerjavo</a:t>
            </a:r>
            <a:r>
              <a:rPr lang="sl-SI" sz="8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 </a:t>
            </a:r>
            <a:r>
              <a:rPr lang="sl-SI" sz="800" b="1" dirty="0">
                <a:latin typeface="Arial" pitchFamily="34" charset="0"/>
                <a:ea typeface="Malgun Gothic" pitchFamily="34" charset="-127"/>
                <a:cs typeface="Arial" pitchFamily="34" charset="0"/>
              </a:rPr>
              <a:t>zveznega</a:t>
            </a:r>
            <a:r>
              <a:rPr lang="sl-SI" sz="8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 </a:t>
            </a:r>
            <a:r>
              <a:rPr lang="sl-SI" sz="800" b="1" dirty="0">
                <a:latin typeface="Arial" pitchFamily="34" charset="0"/>
                <a:ea typeface="Malgun Gothic" pitchFamily="34" charset="-127"/>
                <a:cs typeface="Arial" pitchFamily="34" charset="0"/>
              </a:rPr>
              <a:t>atributa</a:t>
            </a:r>
            <a:r>
              <a:rPr lang="sl-SI" sz="8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 z izbrano </a:t>
            </a:r>
            <a:r>
              <a:rPr lang="sl-SI" sz="8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mejo</a:t>
            </a:r>
          </a:p>
          <a:p>
            <a:pPr marL="171450" indent="-171450">
              <a:buSzPct val="110000"/>
              <a:buFont typeface="Arial" pitchFamily="34" charset="0"/>
              <a:buChar char="→"/>
            </a:pPr>
            <a:r>
              <a:rPr lang="sl-SI" sz="8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delijo </a:t>
            </a:r>
            <a:r>
              <a:rPr lang="sl-SI" sz="8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prostor na </a:t>
            </a:r>
            <a:r>
              <a:rPr lang="sl-SI" sz="8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particije</a:t>
            </a:r>
            <a:r>
              <a:rPr lang="sl-SI" sz="8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, meje so vzporedne koordinatnim osem</a:t>
            </a:r>
          </a:p>
          <a:p>
            <a:pPr marL="171450" indent="-171450">
              <a:buSzPct val="110000"/>
              <a:buFont typeface="Arial" pitchFamily="34" charset="0"/>
              <a:buChar char="→"/>
            </a:pPr>
            <a:endParaRPr lang="sl-SI" sz="800" b="1" dirty="0">
              <a:latin typeface="Arial" pitchFamily="34" charset="0"/>
              <a:ea typeface="Malgun Gothic" pitchFamily="34" charset="-127"/>
              <a:cs typeface="Arial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452" y="790482"/>
            <a:ext cx="1730896" cy="1186900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PoljeZBesedilom 2"/>
          <p:cNvSpPr txBox="1"/>
          <p:nvPr/>
        </p:nvSpPr>
        <p:spPr>
          <a:xfrm>
            <a:off x="2160834" y="1760727"/>
            <a:ext cx="784243" cy="184666"/>
          </a:xfrm>
          <a:prstGeom prst="rect">
            <a:avLst/>
          </a:prstGeom>
          <a:solidFill>
            <a:srgbClr val="FFFFB9"/>
          </a:solidFill>
          <a:ln w="3175">
            <a:noFill/>
            <a:prstDash val="dash"/>
          </a:ln>
        </p:spPr>
        <p:txBody>
          <a:bodyPr wrap="square" rtlCol="0">
            <a:spAutoFit/>
          </a:bodyPr>
          <a:lstStyle/>
          <a:p>
            <a:pPr>
              <a:buSzPct val="110000"/>
            </a:pPr>
            <a:r>
              <a:rPr lang="sl-SI" sz="600" b="1" dirty="0" smtClean="0">
                <a:solidFill>
                  <a:srgbClr val="C00000"/>
                </a:solidFill>
                <a:latin typeface="Arial" pitchFamily="34" charset="0"/>
                <a:ea typeface="Malgun Gothic" pitchFamily="34" charset="-127"/>
                <a:cs typeface="Arial" pitchFamily="34" charset="0"/>
              </a:rPr>
              <a:t>zvezen problem</a:t>
            </a:r>
          </a:p>
        </p:txBody>
      </p:sp>
      <p:sp>
        <p:nvSpPr>
          <p:cNvPr id="6" name="PoljeZBesedilom 2"/>
          <p:cNvSpPr txBox="1"/>
          <p:nvPr/>
        </p:nvSpPr>
        <p:spPr>
          <a:xfrm>
            <a:off x="4509120" y="232769"/>
            <a:ext cx="2044774" cy="646331"/>
          </a:xfrm>
          <a:prstGeom prst="rect">
            <a:avLst/>
          </a:prstGeom>
          <a:solidFill>
            <a:srgbClr val="FDD7B1"/>
          </a:solidFill>
          <a:ln w="3175">
            <a:noFill/>
            <a:prstDash val="dash"/>
          </a:ln>
        </p:spPr>
        <p:txBody>
          <a:bodyPr wrap="square" rtlCol="0">
            <a:spAutoFit/>
          </a:bodyPr>
          <a:lstStyle/>
          <a:p>
            <a:pPr algn="ctr">
              <a:buSzPct val="110000"/>
            </a:pPr>
            <a:r>
              <a:rPr lang="sl-SI" sz="800" b="1" spc="300" dirty="0" smtClean="0">
                <a:ln w="3175">
                  <a:solidFill>
                    <a:schemeClr val="tx1"/>
                  </a:solidFill>
                </a:ln>
                <a:solidFill>
                  <a:srgbClr val="FC7F02"/>
                </a:solidFill>
                <a:latin typeface="Arial" pitchFamily="34" charset="0"/>
                <a:ea typeface="Malgun Gothic" pitchFamily="34" charset="-127"/>
                <a:cs typeface="Arial" pitchFamily="34" charset="0"/>
              </a:rPr>
              <a:t>PRIVZETA TOČNOST:</a:t>
            </a:r>
          </a:p>
          <a:p>
            <a:pPr marL="171450" indent="-171450">
              <a:buSzPct val="110000"/>
              <a:buFont typeface="Arial" pitchFamily="34" charset="0"/>
              <a:buChar char="•"/>
            </a:pPr>
            <a:r>
              <a:rPr lang="sl-SI" sz="7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mera </a:t>
            </a:r>
            <a:r>
              <a:rPr lang="sl-SI" sz="7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je verjetnost </a:t>
            </a:r>
            <a:r>
              <a:rPr lang="sl-SI" sz="700" b="1" dirty="0">
                <a:latin typeface="Arial" pitchFamily="34" charset="0"/>
                <a:ea typeface="Malgun Gothic" pitchFamily="34" charset="-127"/>
                <a:cs typeface="Arial" pitchFamily="34" charset="0"/>
              </a:rPr>
              <a:t>večinskega</a:t>
            </a:r>
            <a:r>
              <a:rPr lang="sl-SI" sz="7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 </a:t>
            </a:r>
            <a:r>
              <a:rPr lang="sl-SI" sz="700" b="1" dirty="0">
                <a:latin typeface="Arial" pitchFamily="34" charset="0"/>
                <a:ea typeface="Malgun Gothic" pitchFamily="34" charset="-127"/>
                <a:cs typeface="Arial" pitchFamily="34" charset="0"/>
              </a:rPr>
              <a:t>razreda</a:t>
            </a:r>
            <a:r>
              <a:rPr lang="sl-SI" sz="7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 v učni </a:t>
            </a:r>
            <a:r>
              <a:rPr lang="sl-SI" sz="7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množici</a:t>
            </a:r>
          </a:p>
          <a:p>
            <a:pPr marL="171450" indent="-171450">
              <a:buSzPct val="110000"/>
              <a:buFont typeface="Arial" pitchFamily="34" charset="0"/>
              <a:buChar char="•"/>
            </a:pPr>
            <a:r>
              <a:rPr lang="sl-SI" sz="7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drevo je </a:t>
            </a:r>
            <a:r>
              <a:rPr lang="sl-SI" sz="7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koristno oz. uporabno</a:t>
            </a:r>
            <a:r>
              <a:rPr lang="sl-SI" sz="7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, če je njegova točnost </a:t>
            </a:r>
            <a:r>
              <a:rPr lang="sl-SI" sz="700" b="1" dirty="0">
                <a:latin typeface="Arial" pitchFamily="34" charset="0"/>
                <a:ea typeface="Malgun Gothic" pitchFamily="34" charset="-127"/>
                <a:cs typeface="Arial" pitchFamily="34" charset="0"/>
              </a:rPr>
              <a:t>višja</a:t>
            </a:r>
            <a:r>
              <a:rPr lang="sl-SI" sz="7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 od privzete </a:t>
            </a:r>
            <a:r>
              <a:rPr lang="sl-SI" sz="7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točnosti</a:t>
            </a:r>
            <a:endParaRPr lang="sl-SI" sz="700" dirty="0">
              <a:latin typeface="Arial" pitchFamily="34" charset="0"/>
              <a:ea typeface="Malgun Gothic" pitchFamily="34" charset="-127"/>
              <a:cs typeface="Arial" pitchFamily="34" charset="0"/>
            </a:endParaRPr>
          </a:p>
        </p:txBody>
      </p:sp>
      <p:sp>
        <p:nvSpPr>
          <p:cNvPr id="7" name="PoljeZBesedilom 2"/>
          <p:cNvSpPr txBox="1"/>
          <p:nvPr/>
        </p:nvSpPr>
        <p:spPr>
          <a:xfrm>
            <a:off x="4509120" y="971600"/>
            <a:ext cx="2044774" cy="861774"/>
          </a:xfrm>
          <a:prstGeom prst="rect">
            <a:avLst/>
          </a:prstGeom>
          <a:solidFill>
            <a:srgbClr val="FDD7B1"/>
          </a:solidFill>
          <a:ln w="3175">
            <a:noFill/>
            <a:prstDash val="dash"/>
          </a:ln>
        </p:spPr>
        <p:txBody>
          <a:bodyPr wrap="square" rtlCol="0">
            <a:spAutoFit/>
          </a:bodyPr>
          <a:lstStyle/>
          <a:p>
            <a:pPr algn="ctr">
              <a:buSzPct val="110000"/>
            </a:pPr>
            <a:r>
              <a:rPr lang="sl-SI" sz="800" b="1" spc="300" dirty="0" smtClean="0">
                <a:ln w="3175">
                  <a:solidFill>
                    <a:schemeClr val="tx1"/>
                  </a:solidFill>
                </a:ln>
                <a:solidFill>
                  <a:srgbClr val="FC7F02"/>
                </a:solidFill>
                <a:latin typeface="Arial" pitchFamily="34" charset="0"/>
                <a:ea typeface="Malgun Gothic" pitchFamily="34" charset="-127"/>
                <a:cs typeface="Arial" pitchFamily="34" charset="0"/>
              </a:rPr>
              <a:t>PRISTRANOST:</a:t>
            </a:r>
          </a:p>
          <a:p>
            <a:pPr marL="171450" indent="-171450">
              <a:buSzPct val="110000"/>
              <a:buFont typeface="Arial" pitchFamily="34" charset="0"/>
              <a:buChar char="•"/>
            </a:pPr>
            <a:r>
              <a:rPr lang="sl-SI" sz="7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maksimiziraj pričakovano točnost </a:t>
            </a:r>
            <a:r>
              <a:rPr lang="sl-SI" sz="7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drevesa</a:t>
            </a:r>
          </a:p>
          <a:p>
            <a:pPr marL="171450" indent="-171450">
              <a:buSzPct val="110000"/>
              <a:buFont typeface="Arial" pitchFamily="34" charset="0"/>
              <a:buChar char="•"/>
            </a:pPr>
            <a:r>
              <a:rPr lang="sl-SI" sz="7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ne na učnih </a:t>
            </a:r>
            <a:r>
              <a:rPr lang="sl-SI" sz="7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podatkih</a:t>
            </a:r>
          </a:p>
          <a:p>
            <a:pPr marL="171450" indent="-171450">
              <a:buSzPct val="110000"/>
              <a:buFont typeface="Arial" pitchFamily="34" charset="0"/>
              <a:buChar char="•"/>
            </a:pPr>
            <a:r>
              <a:rPr lang="sl-SI" sz="7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izvzamemo posebno množico </a:t>
            </a:r>
            <a:r>
              <a:rPr lang="sl-SI" sz="700" b="1" dirty="0">
                <a:latin typeface="Arial" pitchFamily="34" charset="0"/>
                <a:ea typeface="Malgun Gothic" pitchFamily="34" charset="-127"/>
                <a:cs typeface="Arial" pitchFamily="34" charset="0"/>
              </a:rPr>
              <a:t>testnih</a:t>
            </a:r>
            <a:r>
              <a:rPr lang="sl-SI" sz="7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 </a:t>
            </a:r>
            <a:r>
              <a:rPr lang="sl-SI" sz="700" b="1" dirty="0">
                <a:latin typeface="Arial" pitchFamily="34" charset="0"/>
                <a:ea typeface="Malgun Gothic" pitchFamily="34" charset="-127"/>
                <a:cs typeface="Arial" pitchFamily="34" charset="0"/>
              </a:rPr>
              <a:t>primerov</a:t>
            </a:r>
            <a:r>
              <a:rPr lang="sl-SI" sz="7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, </a:t>
            </a:r>
            <a:r>
              <a:rPr lang="sl-SI" sz="7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če imamo </a:t>
            </a:r>
            <a:r>
              <a:rPr lang="sl-SI" sz="7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dovolj </a:t>
            </a:r>
            <a:r>
              <a:rPr lang="sl-SI" sz="7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podatkov</a:t>
            </a:r>
          </a:p>
          <a:p>
            <a:pPr marL="171450" indent="-171450">
              <a:buSzPct val="110000"/>
              <a:buFont typeface="Arial" pitchFamily="34" charset="0"/>
              <a:buChar char="•"/>
            </a:pPr>
            <a:r>
              <a:rPr lang="sl-SI" sz="7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tipična delitev podatkov: </a:t>
            </a:r>
            <a:r>
              <a:rPr lang="sl-SI" sz="700" b="1" dirty="0">
                <a:latin typeface="Arial" pitchFamily="34" charset="0"/>
                <a:ea typeface="Malgun Gothic" pitchFamily="34" charset="-127"/>
                <a:cs typeface="Arial" pitchFamily="34" charset="0"/>
              </a:rPr>
              <a:t>učna</a:t>
            </a:r>
            <a:r>
              <a:rPr lang="sl-SI" sz="7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 </a:t>
            </a:r>
            <a:r>
              <a:rPr lang="sl-SI" sz="700" b="1" dirty="0">
                <a:latin typeface="Arial" pitchFamily="34" charset="0"/>
                <a:ea typeface="Malgun Gothic" pitchFamily="34" charset="-127"/>
                <a:cs typeface="Arial" pitchFamily="34" charset="0"/>
              </a:rPr>
              <a:t>množica</a:t>
            </a:r>
            <a:r>
              <a:rPr lang="sl-SI" sz="7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 (</a:t>
            </a:r>
            <a:r>
              <a:rPr lang="sl-SI" sz="700" b="1" dirty="0">
                <a:latin typeface="Arial" pitchFamily="34" charset="0"/>
                <a:ea typeface="Malgun Gothic" pitchFamily="34" charset="-127"/>
                <a:cs typeface="Arial" pitchFamily="34" charset="0"/>
              </a:rPr>
              <a:t>70</a:t>
            </a:r>
            <a:r>
              <a:rPr lang="sl-SI" sz="7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%</a:t>
            </a:r>
            <a:r>
              <a:rPr lang="sl-SI" sz="7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), </a:t>
            </a:r>
            <a:r>
              <a:rPr lang="sl-SI" sz="7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testna</a:t>
            </a:r>
            <a:r>
              <a:rPr lang="sl-SI" sz="7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 </a:t>
            </a:r>
            <a:r>
              <a:rPr lang="sl-SI" sz="700" b="1" dirty="0">
                <a:latin typeface="Arial" pitchFamily="34" charset="0"/>
                <a:ea typeface="Malgun Gothic" pitchFamily="34" charset="-127"/>
                <a:cs typeface="Arial" pitchFamily="34" charset="0"/>
              </a:rPr>
              <a:t>množica</a:t>
            </a:r>
            <a:r>
              <a:rPr lang="sl-SI" sz="7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 (</a:t>
            </a:r>
            <a:r>
              <a:rPr lang="sl-SI" sz="700" b="1" dirty="0">
                <a:latin typeface="Arial" pitchFamily="34" charset="0"/>
                <a:ea typeface="Malgun Gothic" pitchFamily="34" charset="-127"/>
                <a:cs typeface="Arial" pitchFamily="34" charset="0"/>
              </a:rPr>
              <a:t>30%</a:t>
            </a:r>
            <a:r>
              <a:rPr lang="sl-SI" sz="7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)</a:t>
            </a:r>
          </a:p>
        </p:txBody>
      </p:sp>
      <p:sp>
        <p:nvSpPr>
          <p:cNvPr id="8" name="PoljeZBesedilom 29"/>
          <p:cNvSpPr txBox="1"/>
          <p:nvPr/>
        </p:nvSpPr>
        <p:spPr>
          <a:xfrm>
            <a:off x="201447" y="2104133"/>
            <a:ext cx="6467911" cy="307777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sl-SI" sz="1400" dirty="0" smtClean="0">
                <a:latin typeface="Cascadia Mono SemiBold" pitchFamily="49" charset="0"/>
                <a:cs typeface="Cascadia Mono SemiBold" pitchFamily="49" charset="0"/>
              </a:rPr>
              <a:t>3. PREDAVANJE</a:t>
            </a:r>
            <a:endParaRPr lang="sl-SI" sz="1400" dirty="0">
              <a:latin typeface="Cascadia Mono SemiBold" pitchFamily="49" charset="0"/>
              <a:cs typeface="Cascadia Mono SemiBold" pitchFamily="49" charset="0"/>
            </a:endParaRPr>
          </a:p>
        </p:txBody>
      </p:sp>
      <p:sp>
        <p:nvSpPr>
          <p:cNvPr id="9" name="PoljeZBesedilom 2"/>
          <p:cNvSpPr txBox="1"/>
          <p:nvPr/>
        </p:nvSpPr>
        <p:spPr>
          <a:xfrm>
            <a:off x="223713" y="2555776"/>
            <a:ext cx="1897929" cy="120032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>
              <a:buSzPct val="110000"/>
            </a:pPr>
            <a:r>
              <a:rPr lang="sl-SI" sz="900" dirty="0" smtClean="0">
                <a:solidFill>
                  <a:srgbClr val="C00000"/>
                </a:solidFill>
                <a:latin typeface="Franklin Gothic Demi" pitchFamily="34" charset="0"/>
                <a:ea typeface="Malgun Gothic" pitchFamily="34" charset="-127"/>
                <a:cs typeface="Arial" pitchFamily="34" charset="0"/>
              </a:rPr>
              <a:t>učenje </a:t>
            </a:r>
            <a:r>
              <a:rPr lang="sl-SI" sz="900" dirty="0">
                <a:solidFill>
                  <a:srgbClr val="C00000"/>
                </a:solidFill>
                <a:latin typeface="Franklin Gothic Demi" pitchFamily="34" charset="0"/>
                <a:ea typeface="Malgun Gothic" pitchFamily="34" charset="-127"/>
                <a:cs typeface="Arial" pitchFamily="34" charset="0"/>
              </a:rPr>
              <a:t>dreves iz šumnih </a:t>
            </a:r>
            <a:r>
              <a:rPr lang="sl-SI" sz="900" dirty="0" smtClean="0">
                <a:solidFill>
                  <a:srgbClr val="C00000"/>
                </a:solidFill>
                <a:latin typeface="Franklin Gothic Demi" pitchFamily="34" charset="0"/>
                <a:ea typeface="Malgun Gothic" pitchFamily="34" charset="-127"/>
                <a:cs typeface="Arial" pitchFamily="34" charset="0"/>
              </a:rPr>
              <a:t>podatkov:</a:t>
            </a:r>
          </a:p>
          <a:p>
            <a:pPr marL="171450" indent="-171450">
              <a:buSzPct val="110000"/>
              <a:buFont typeface="Arial" pitchFamily="34" charset="0"/>
              <a:buChar char="→"/>
            </a:pPr>
            <a:r>
              <a:rPr lang="sl-SI" sz="7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večje drevo pomeni večje prilagajanje</a:t>
            </a:r>
          </a:p>
          <a:p>
            <a:pPr marL="171450" indent="-171450">
              <a:buSzPct val="110000"/>
              <a:buFont typeface="Arial" pitchFamily="34" charset="0"/>
              <a:buChar char="→"/>
            </a:pPr>
            <a:r>
              <a:rPr lang="sl-SI" sz="7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napaka</a:t>
            </a:r>
            <a:r>
              <a:rPr lang="sl-SI" sz="7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: učenje </a:t>
            </a:r>
            <a:r>
              <a:rPr lang="sl-SI" sz="700" b="1" dirty="0">
                <a:latin typeface="Arial" pitchFamily="34" charset="0"/>
                <a:ea typeface="Malgun Gothic" pitchFamily="34" charset="-127"/>
                <a:cs typeface="Arial" pitchFamily="34" charset="0"/>
              </a:rPr>
              <a:t>šuma</a:t>
            </a:r>
            <a:r>
              <a:rPr lang="sl-SI" sz="7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 in ne dejanske </a:t>
            </a:r>
            <a:r>
              <a:rPr lang="sl-SI" sz="7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funkcije</a:t>
            </a:r>
            <a:r>
              <a:rPr lang="sl-SI" sz="7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, </a:t>
            </a:r>
            <a:r>
              <a:rPr lang="sl-SI" sz="7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ki generira podatke</a:t>
            </a:r>
          </a:p>
          <a:p>
            <a:pPr marL="171450" indent="-171450">
              <a:buSzPct val="110000"/>
              <a:buFont typeface="Arial" pitchFamily="34" charset="0"/>
              <a:buChar char="→"/>
            </a:pPr>
            <a:r>
              <a:rPr lang="sl-SI" sz="7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napaka</a:t>
            </a:r>
            <a:r>
              <a:rPr lang="sl-SI" sz="7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: pretirano </a:t>
            </a:r>
            <a:r>
              <a:rPr lang="sl-SI" sz="7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prilagajanje </a:t>
            </a:r>
            <a:r>
              <a:rPr lang="sl-SI" sz="7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oz. overfitting povzroči </a:t>
            </a:r>
            <a:r>
              <a:rPr lang="sl-SI" sz="7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prevelika drevesa</a:t>
            </a:r>
          </a:p>
          <a:p>
            <a:pPr marL="171450" indent="-171450">
              <a:buSzPct val="110000"/>
              <a:buFont typeface="Arial" pitchFamily="34" charset="0"/>
              <a:buChar char="→"/>
            </a:pPr>
            <a:r>
              <a:rPr lang="sl-SI" sz="700" b="1" dirty="0">
                <a:latin typeface="Arial" pitchFamily="34" charset="0"/>
                <a:ea typeface="Malgun Gothic" pitchFamily="34" charset="-127"/>
                <a:cs typeface="Arial" pitchFamily="34" charset="0"/>
              </a:rPr>
              <a:t>rešitev</a:t>
            </a:r>
            <a:r>
              <a:rPr lang="sl-SI" sz="7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: rezanje odločitvenega drevesa</a:t>
            </a:r>
            <a:endParaRPr lang="sl-SI" sz="700" dirty="0" smtClean="0">
              <a:latin typeface="Arial" pitchFamily="34" charset="0"/>
              <a:ea typeface="Malgun Gothic" pitchFamily="34" charset="-127"/>
              <a:cs typeface="Arial" pitchFamily="34" charset="0"/>
            </a:endParaRPr>
          </a:p>
          <a:p>
            <a:pPr marL="171450" indent="-171450">
              <a:buSzPct val="110000"/>
              <a:buFont typeface="Arial" pitchFamily="34" charset="0"/>
              <a:buChar char="→"/>
            </a:pPr>
            <a:r>
              <a:rPr lang="sl-SI" sz="7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napaka</a:t>
            </a:r>
            <a:r>
              <a:rPr lang="sl-SI" sz="7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: slaba razumljivost </a:t>
            </a:r>
            <a:r>
              <a:rPr lang="sl-SI" sz="7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dreves</a:t>
            </a:r>
          </a:p>
          <a:p>
            <a:pPr marL="171450" indent="-171450">
              <a:buSzPct val="110000"/>
              <a:buFont typeface="Arial" pitchFamily="34" charset="0"/>
              <a:buChar char="→"/>
            </a:pPr>
            <a:r>
              <a:rPr lang="sl-SI" sz="7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posledice: </a:t>
            </a:r>
            <a:r>
              <a:rPr lang="sl-SI" sz="7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nižja klasifikacijska </a:t>
            </a:r>
            <a:r>
              <a:rPr lang="sl-SI" sz="7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točnost na nevidenih podatkih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121642" y="2699792"/>
            <a:ext cx="227238" cy="0"/>
          </a:xfrm>
          <a:prstGeom prst="straightConnector1">
            <a:avLst/>
          </a:prstGeom>
          <a:ln w="3175">
            <a:solidFill>
              <a:schemeClr val="tx1"/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oljeZBesedilom 2"/>
          <p:cNvSpPr txBox="1"/>
          <p:nvPr/>
        </p:nvSpPr>
        <p:spPr>
          <a:xfrm>
            <a:off x="2420888" y="2555776"/>
            <a:ext cx="2601416" cy="55399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buSzPct val="130000"/>
            </a:pPr>
            <a:r>
              <a:rPr lang="sl-SI" sz="800" b="1" dirty="0" smtClean="0">
                <a:solidFill>
                  <a:srgbClr val="22322A"/>
                </a:solidFill>
                <a:latin typeface="Bahnschrift" pitchFamily="34" charset="0"/>
                <a:ea typeface="Malgun Gothic" pitchFamily="34" charset="-127"/>
                <a:cs typeface="Arial" pitchFamily="34" charset="0"/>
              </a:rPr>
              <a:t>Kako režemo drevesa?</a:t>
            </a:r>
            <a:r>
              <a:rPr lang="sl-SI" sz="8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 </a:t>
            </a:r>
            <a:r>
              <a:rPr lang="sl-SI" sz="6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po navadi s </a:t>
            </a:r>
            <a:r>
              <a:rPr lang="sl-SI" sz="6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škarjami in žago</a:t>
            </a:r>
            <a:r>
              <a:rPr lang="sl-SI" sz="600" b="1" dirty="0" smtClean="0">
                <a:solidFill>
                  <a:srgbClr val="22322A"/>
                </a:solidFill>
                <a:latin typeface="Bahnschrift" pitchFamily="34" charset="0"/>
                <a:ea typeface="Malgun Gothic" pitchFamily="34" charset="-127"/>
                <a:cs typeface="Arial" pitchFamily="34" charset="0"/>
              </a:rPr>
              <a:t> </a:t>
            </a:r>
            <a:endParaRPr lang="sl-SI" sz="800" b="1" dirty="0" smtClean="0">
              <a:solidFill>
                <a:srgbClr val="22322A"/>
              </a:solidFill>
              <a:latin typeface="Bahnschrift" pitchFamily="34" charset="0"/>
              <a:ea typeface="Malgun Gothic" pitchFamily="34" charset="-127"/>
              <a:cs typeface="Arial" pitchFamily="34" charset="0"/>
            </a:endParaRPr>
          </a:p>
          <a:p>
            <a:pPr>
              <a:buSzPct val="130000"/>
            </a:pPr>
            <a:endParaRPr lang="sl-SI" sz="100" dirty="0" smtClean="0">
              <a:solidFill>
                <a:srgbClr val="22322A"/>
              </a:solidFill>
              <a:latin typeface="Bahnschrift" pitchFamily="34" charset="0"/>
              <a:ea typeface="Malgun Gothic" pitchFamily="34" charset="-127"/>
              <a:cs typeface="Arial" pitchFamily="34" charset="0"/>
            </a:endParaRPr>
          </a:p>
          <a:p>
            <a:pPr marL="171450" indent="-171450">
              <a:buSzPct val="110000"/>
              <a:buFont typeface="Arial" pitchFamily="34" charset="0"/>
              <a:buChar char="→"/>
            </a:pPr>
            <a:r>
              <a:rPr lang="sl-SI" sz="7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odstranimo </a:t>
            </a:r>
            <a:r>
              <a:rPr lang="sl-SI" sz="7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spodnje</a:t>
            </a:r>
            <a:r>
              <a:rPr lang="sl-SI" sz="7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 dele drevesa</a:t>
            </a:r>
          </a:p>
          <a:p>
            <a:pPr marL="171450" indent="-171450">
              <a:buSzPct val="110000"/>
              <a:buFont typeface="Arial" pitchFamily="34" charset="0"/>
              <a:buChar char="→"/>
            </a:pPr>
            <a:r>
              <a:rPr lang="sl-SI" sz="7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dosežemo boljšo </a:t>
            </a:r>
            <a:r>
              <a:rPr lang="sl-SI" sz="700" b="1" dirty="0">
                <a:latin typeface="Arial" pitchFamily="34" charset="0"/>
                <a:ea typeface="Malgun Gothic" pitchFamily="34" charset="-127"/>
                <a:cs typeface="Arial" pitchFamily="34" charset="0"/>
              </a:rPr>
              <a:t>posplošitev</a:t>
            </a:r>
            <a:r>
              <a:rPr lang="sl-SI" sz="7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 </a:t>
            </a:r>
            <a:r>
              <a:rPr lang="sl-SI" sz="7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naučenega drevesa</a:t>
            </a:r>
          </a:p>
          <a:p>
            <a:pPr marL="171450" indent="-171450">
              <a:buSzPct val="110000"/>
              <a:buFont typeface="Arial" pitchFamily="34" charset="0"/>
              <a:buChar char="→"/>
            </a:pPr>
            <a:r>
              <a:rPr lang="sl-SI" sz="7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imamo </a:t>
            </a:r>
            <a:r>
              <a:rPr lang="sl-SI" sz="7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več</a:t>
            </a:r>
            <a:r>
              <a:rPr lang="sl-SI" sz="7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 strategij rezanja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1628" y="2353129"/>
            <a:ext cx="1401142" cy="833693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4" name="Straight Arrow Connector 13"/>
          <p:cNvCxnSpPr/>
          <p:nvPr/>
        </p:nvCxnSpPr>
        <p:spPr>
          <a:xfrm flipH="1">
            <a:off x="2276872" y="3109774"/>
            <a:ext cx="260730" cy="646331"/>
          </a:xfrm>
          <a:prstGeom prst="straightConnector1">
            <a:avLst/>
          </a:prstGeom>
          <a:ln w="3175">
            <a:solidFill>
              <a:schemeClr val="tx1"/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3861048" y="3109774"/>
            <a:ext cx="1" cy="207687"/>
          </a:xfrm>
          <a:prstGeom prst="straightConnector1">
            <a:avLst/>
          </a:prstGeom>
          <a:ln w="3175">
            <a:solidFill>
              <a:schemeClr val="tx1"/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581127" y="3804882"/>
            <a:ext cx="288033" cy="0"/>
          </a:xfrm>
          <a:prstGeom prst="straightConnector1">
            <a:avLst/>
          </a:prstGeom>
          <a:ln w="3175">
            <a:solidFill>
              <a:schemeClr val="tx1"/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PoljeZBesedilom 2"/>
          <p:cNvSpPr txBox="1"/>
          <p:nvPr/>
        </p:nvSpPr>
        <p:spPr>
          <a:xfrm>
            <a:off x="201447" y="3860701"/>
            <a:ext cx="2329241" cy="1000274"/>
          </a:xfrm>
          <a:prstGeom prst="rect">
            <a:avLst/>
          </a:prstGeom>
          <a:solidFill>
            <a:srgbClr val="F7F79B"/>
          </a:solidFill>
          <a:ln w="3175">
            <a:noFill/>
            <a:prstDash val="dash"/>
          </a:ln>
        </p:spPr>
        <p:txBody>
          <a:bodyPr wrap="square" rtlCol="0">
            <a:spAutoFit/>
          </a:bodyPr>
          <a:lstStyle/>
          <a:p>
            <a:pPr>
              <a:buSzPct val="110000"/>
            </a:pPr>
            <a:endParaRPr lang="sl-SI" sz="200" b="1" dirty="0" smtClean="0">
              <a:latin typeface="Arial" pitchFamily="34" charset="0"/>
              <a:ea typeface="Malgun Gothic" pitchFamily="34" charset="-127"/>
              <a:cs typeface="Arial" pitchFamily="34" charset="0"/>
            </a:endParaRPr>
          </a:p>
          <a:p>
            <a:pPr>
              <a:buSzPct val="110000"/>
            </a:pPr>
            <a:r>
              <a:rPr lang="sl-SI" sz="800" kern="1500" spc="100" dirty="0" smtClean="0">
                <a:solidFill>
                  <a:srgbClr val="587313"/>
                </a:solidFill>
                <a:latin typeface="Cooper Black" pitchFamily="18" charset="0"/>
                <a:ea typeface="Malgun Gothic" pitchFamily="34" charset="-127"/>
                <a:cs typeface="Arial" pitchFamily="34" charset="0"/>
              </a:rPr>
              <a:t>rezanje vnaprej:</a:t>
            </a:r>
          </a:p>
          <a:p>
            <a:pPr marL="228600" indent="-228600">
              <a:buSzPct val="110000"/>
              <a:buFont typeface="Arial" pitchFamily="34" charset="0"/>
              <a:buChar char="•"/>
            </a:pPr>
            <a:r>
              <a:rPr lang="sl-SI" sz="7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uporaba dodatnega kriterija: </a:t>
            </a:r>
            <a:r>
              <a:rPr lang="sl-SI" sz="7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obseg</a:t>
            </a:r>
            <a:r>
              <a:rPr lang="sl-SI" sz="7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 </a:t>
            </a:r>
            <a:r>
              <a:rPr lang="sl-SI" sz="7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šuma</a:t>
            </a:r>
          </a:p>
          <a:p>
            <a:pPr marL="228600" indent="-228600">
              <a:buSzPct val="110000"/>
              <a:buFont typeface="Arial" pitchFamily="34" charset="0"/>
              <a:buChar char="•"/>
            </a:pPr>
            <a:r>
              <a:rPr lang="sl-SI" sz="7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ustavimo</a:t>
            </a:r>
            <a:r>
              <a:rPr lang="sl-SI" sz="7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 gradnjo drevesa</a:t>
            </a:r>
          </a:p>
          <a:p>
            <a:pPr marL="228600" indent="-228600">
              <a:buSzPct val="110000"/>
              <a:buFont typeface="Arial" pitchFamily="34" charset="0"/>
              <a:buChar char="•"/>
            </a:pPr>
            <a:r>
              <a:rPr lang="sl-SI" sz="7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npr. </a:t>
            </a:r>
            <a:r>
              <a:rPr lang="sl-SI" sz="7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glede na </a:t>
            </a:r>
            <a:r>
              <a:rPr lang="sl-SI" sz="7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število primerov</a:t>
            </a:r>
            <a:r>
              <a:rPr lang="sl-SI" sz="7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, večinski razred, smiselnost delitve </a:t>
            </a:r>
            <a:r>
              <a:rPr lang="sl-SI" sz="7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v poddrevesa </a:t>
            </a:r>
            <a:r>
              <a:rPr lang="sl-SI" sz="7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glede na informacijski </a:t>
            </a:r>
            <a:r>
              <a:rPr lang="sl-SI" sz="7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prispevek …</a:t>
            </a:r>
          </a:p>
          <a:p>
            <a:pPr marL="228600" indent="-228600">
              <a:buSzPct val="110000"/>
              <a:buFont typeface="Arial" pitchFamily="34" charset="0"/>
              <a:buChar char="•"/>
            </a:pPr>
            <a:r>
              <a:rPr lang="sl-SI" sz="7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kratkovidno</a:t>
            </a:r>
            <a:r>
              <a:rPr lang="sl-SI" sz="7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: upošteva samo zgornji del</a:t>
            </a:r>
          </a:p>
          <a:p>
            <a:pPr marL="228600" indent="-228600">
              <a:buSzPct val="110000"/>
              <a:buFont typeface="Arial" pitchFamily="34" charset="0"/>
              <a:buChar char="•"/>
            </a:pPr>
            <a:r>
              <a:rPr lang="sl-SI" sz="7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zelo </a:t>
            </a:r>
            <a:r>
              <a:rPr lang="sl-SI" sz="7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hitro</a:t>
            </a:r>
            <a:endParaRPr lang="sl-SI" sz="700" b="1" dirty="0">
              <a:latin typeface="Arial" pitchFamily="34" charset="0"/>
              <a:ea typeface="Malgun Gothic" pitchFamily="34" charset="-127"/>
              <a:cs typeface="Arial" pitchFamily="34" charset="0"/>
            </a:endParaRPr>
          </a:p>
        </p:txBody>
      </p:sp>
      <p:sp>
        <p:nvSpPr>
          <p:cNvPr id="22" name="PoljeZBesedilom 2"/>
          <p:cNvSpPr txBox="1"/>
          <p:nvPr/>
        </p:nvSpPr>
        <p:spPr>
          <a:xfrm>
            <a:off x="2569846" y="3347864"/>
            <a:ext cx="2011281" cy="1000274"/>
          </a:xfrm>
          <a:prstGeom prst="rect">
            <a:avLst/>
          </a:prstGeom>
          <a:solidFill>
            <a:srgbClr val="F6F369"/>
          </a:solidFill>
          <a:ln w="3175">
            <a:noFill/>
            <a:prstDash val="dash"/>
          </a:ln>
        </p:spPr>
        <p:txBody>
          <a:bodyPr wrap="square" rtlCol="0">
            <a:spAutoFit/>
          </a:bodyPr>
          <a:lstStyle/>
          <a:p>
            <a:pPr>
              <a:buSzPct val="110000"/>
            </a:pPr>
            <a:endParaRPr lang="sl-SI" sz="200" b="1" dirty="0" smtClean="0">
              <a:latin typeface="Arial" pitchFamily="34" charset="0"/>
              <a:ea typeface="Malgun Gothic" pitchFamily="34" charset="-127"/>
              <a:cs typeface="Arial" pitchFamily="34" charset="0"/>
            </a:endParaRPr>
          </a:p>
          <a:p>
            <a:pPr>
              <a:buSzPct val="110000"/>
            </a:pPr>
            <a:r>
              <a:rPr lang="sl-SI" sz="800" kern="1500" spc="100" dirty="0" smtClean="0">
                <a:solidFill>
                  <a:srgbClr val="587313"/>
                </a:solidFill>
                <a:latin typeface="Cooper Black" pitchFamily="18" charset="0"/>
                <a:ea typeface="Malgun Gothic" pitchFamily="34" charset="-127"/>
                <a:cs typeface="Arial" pitchFamily="34" charset="0"/>
              </a:rPr>
              <a:t>rezanje nazaj:</a:t>
            </a:r>
          </a:p>
          <a:p>
            <a:pPr marL="228600" indent="-228600">
              <a:buSzPct val="110000"/>
              <a:buFont typeface="Arial" pitchFamily="34" charset="0"/>
              <a:buChar char="•"/>
            </a:pPr>
            <a:r>
              <a:rPr lang="sl-SI" sz="7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zgradimo </a:t>
            </a:r>
            <a:r>
              <a:rPr lang="sl-SI" sz="7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celotno </a:t>
            </a:r>
            <a:r>
              <a:rPr lang="sl-SI" sz="7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drevo</a:t>
            </a:r>
          </a:p>
          <a:p>
            <a:pPr marL="228600" indent="-228600">
              <a:buSzPct val="110000"/>
              <a:buFont typeface="Arial" pitchFamily="34" charset="0"/>
              <a:buChar char="•"/>
            </a:pPr>
            <a:r>
              <a:rPr lang="sl-SI" sz="7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odstranimo</a:t>
            </a:r>
            <a:r>
              <a:rPr lang="sl-SI" sz="7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 manj zanesljive dele</a:t>
            </a:r>
          </a:p>
          <a:p>
            <a:pPr marL="228600" indent="-228600">
              <a:buSzPct val="110000"/>
              <a:buFont typeface="Arial" pitchFamily="34" charset="0"/>
              <a:buChar char="•"/>
            </a:pPr>
            <a:r>
              <a:rPr lang="sl-SI" sz="7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deli zgrajeni iz </a:t>
            </a:r>
            <a:r>
              <a:rPr lang="sl-SI" sz="700" b="1" dirty="0">
                <a:latin typeface="Arial" pitchFamily="34" charset="0"/>
                <a:ea typeface="Malgun Gothic" pitchFamily="34" charset="-127"/>
                <a:cs typeface="Arial" pitchFamily="34" charset="0"/>
              </a:rPr>
              <a:t>manj</a:t>
            </a:r>
            <a:r>
              <a:rPr lang="sl-SI" sz="7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 podatkov in z manj informativnimi </a:t>
            </a:r>
            <a:r>
              <a:rPr lang="sl-SI" sz="7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atributi</a:t>
            </a:r>
          </a:p>
          <a:p>
            <a:pPr marL="228600" indent="-228600">
              <a:buSzPct val="110000"/>
              <a:buFont typeface="Arial" pitchFamily="34" charset="0"/>
              <a:buChar char="•"/>
            </a:pPr>
            <a:r>
              <a:rPr lang="sl-SI" sz="7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počasneje</a:t>
            </a:r>
            <a:r>
              <a:rPr lang="sl-SI" sz="7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: post procesiranje</a:t>
            </a:r>
          </a:p>
          <a:p>
            <a:pPr marL="228600" indent="-228600">
              <a:buSzPct val="110000"/>
              <a:buFont typeface="Arial" pitchFamily="34" charset="0"/>
              <a:buChar char="•"/>
            </a:pPr>
            <a:r>
              <a:rPr lang="sl-SI" sz="7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upošteva informacije celotnega drevesa</a:t>
            </a:r>
          </a:p>
          <a:p>
            <a:pPr marL="228600" indent="-228600">
              <a:buSzPct val="110000"/>
              <a:buFont typeface="Arial" pitchFamily="34" charset="0"/>
              <a:buChar char="•"/>
            </a:pPr>
            <a:r>
              <a:rPr lang="sl-SI" sz="7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imamo </a:t>
            </a:r>
            <a:r>
              <a:rPr lang="sl-SI" sz="7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dve</a:t>
            </a:r>
            <a:r>
              <a:rPr lang="sl-SI" sz="7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 strategiji</a:t>
            </a:r>
            <a:endParaRPr lang="sl-SI" sz="700" dirty="0">
              <a:latin typeface="Arial" pitchFamily="34" charset="0"/>
              <a:ea typeface="Malgun Gothic" pitchFamily="34" charset="-127"/>
              <a:cs typeface="Arial" pitchFamily="34" charset="0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3573015" y="4343020"/>
            <a:ext cx="2471" cy="190220"/>
          </a:xfrm>
          <a:prstGeom prst="straightConnector1">
            <a:avLst/>
          </a:prstGeom>
          <a:ln w="3175">
            <a:solidFill>
              <a:schemeClr val="tx1"/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oljeZBesedilom 2"/>
          <p:cNvSpPr txBox="1"/>
          <p:nvPr/>
        </p:nvSpPr>
        <p:spPr>
          <a:xfrm>
            <a:off x="2649311" y="4643435"/>
            <a:ext cx="2045992" cy="1985159"/>
          </a:xfrm>
          <a:prstGeom prst="rect">
            <a:avLst/>
          </a:prstGeom>
          <a:solidFill>
            <a:srgbClr val="EFFCC4"/>
          </a:solidFill>
          <a:ln w="3175">
            <a:noFill/>
            <a:prstDash val="dash"/>
          </a:ln>
        </p:spPr>
        <p:txBody>
          <a:bodyPr wrap="square" rtlCol="0">
            <a:spAutoFit/>
          </a:bodyPr>
          <a:lstStyle/>
          <a:p>
            <a:pPr>
              <a:buSzPct val="110000"/>
            </a:pPr>
            <a:endParaRPr lang="sl-SI" sz="200" b="1" dirty="0" smtClean="0">
              <a:latin typeface="Arial" pitchFamily="34" charset="0"/>
              <a:ea typeface="Malgun Gothic" pitchFamily="34" charset="-127"/>
              <a:cs typeface="Arial" pitchFamily="34" charset="0"/>
            </a:endParaRPr>
          </a:p>
          <a:p>
            <a:pPr>
              <a:buSzPct val="110000"/>
            </a:pPr>
            <a:r>
              <a:rPr lang="sl-SI" sz="800" kern="1500" spc="100" dirty="0" smtClean="0">
                <a:solidFill>
                  <a:srgbClr val="587313"/>
                </a:solidFill>
                <a:latin typeface="Cooper Black" pitchFamily="18" charset="0"/>
                <a:ea typeface="Malgun Gothic" pitchFamily="34" charset="-127"/>
                <a:cs typeface="Arial" pitchFamily="34" charset="0"/>
              </a:rPr>
              <a:t>rezanje z zmanjševanjem napake </a:t>
            </a:r>
            <a:r>
              <a:rPr lang="sl-SI" sz="700" kern="1500" spc="100" dirty="0" smtClean="0">
                <a:solidFill>
                  <a:srgbClr val="587313"/>
                </a:solidFill>
                <a:latin typeface="Cooper Black" pitchFamily="18" charset="0"/>
                <a:ea typeface="Malgun Gothic" pitchFamily="34" charset="-127"/>
                <a:cs typeface="Arial" pitchFamily="34" charset="0"/>
              </a:rPr>
              <a:t>REP</a:t>
            </a:r>
            <a:r>
              <a:rPr lang="sl-SI" sz="800" kern="1500" spc="100" dirty="0" smtClean="0">
                <a:solidFill>
                  <a:srgbClr val="587313"/>
                </a:solidFill>
                <a:latin typeface="Cooper Black" pitchFamily="18" charset="0"/>
                <a:ea typeface="Malgun Gothic" pitchFamily="34" charset="-127"/>
                <a:cs typeface="Arial" pitchFamily="34" charset="0"/>
              </a:rPr>
              <a:t>:</a:t>
            </a:r>
          </a:p>
          <a:p>
            <a:pPr marL="228600" indent="-228600">
              <a:buSzPct val="110000"/>
              <a:buFont typeface="Arial" pitchFamily="34" charset="0"/>
              <a:buChar char="•"/>
            </a:pPr>
            <a:r>
              <a:rPr lang="sl-SI" sz="700" i="1" dirty="0">
                <a:latin typeface="Arial" pitchFamily="34" charset="0"/>
                <a:ea typeface="Malgun Gothic" pitchFamily="34" charset="-127"/>
                <a:cs typeface="Arial" pitchFamily="34" charset="0"/>
              </a:rPr>
              <a:t>reduced error </a:t>
            </a:r>
            <a:r>
              <a:rPr lang="sl-SI" sz="700" i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pruning</a:t>
            </a:r>
          </a:p>
          <a:p>
            <a:pPr marL="228600" indent="-228600">
              <a:buSzPct val="110000"/>
              <a:buFont typeface="Arial" pitchFamily="34" charset="0"/>
              <a:buChar char="•"/>
            </a:pPr>
            <a:r>
              <a:rPr lang="pl-PL" sz="7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uporablja posebno </a:t>
            </a:r>
            <a:r>
              <a:rPr lang="pl-PL" sz="700" b="1" dirty="0">
                <a:latin typeface="Arial" pitchFamily="34" charset="0"/>
                <a:ea typeface="Malgun Gothic" pitchFamily="34" charset="-127"/>
                <a:cs typeface="Arial" pitchFamily="34" charset="0"/>
              </a:rPr>
              <a:t>rezalno</a:t>
            </a:r>
            <a:r>
              <a:rPr lang="pl-PL" sz="7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 </a:t>
            </a:r>
            <a:r>
              <a:rPr lang="pl-PL" sz="7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oz. </a:t>
            </a:r>
            <a:r>
              <a:rPr lang="pl-PL" sz="7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validacijsko</a:t>
            </a:r>
            <a:r>
              <a:rPr lang="pl-PL" sz="7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 množico</a:t>
            </a:r>
          </a:p>
          <a:p>
            <a:pPr marL="228600" indent="-228600">
              <a:buSzPct val="110000"/>
              <a:buFont typeface="Arial" pitchFamily="34" charset="0"/>
              <a:buChar char="•"/>
            </a:pPr>
            <a:r>
              <a:rPr lang="pl-PL" sz="7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potrebna primerna </a:t>
            </a:r>
            <a:r>
              <a:rPr lang="pl-PL" sz="7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velikost množice za zanesljivost</a:t>
            </a:r>
          </a:p>
          <a:p>
            <a:pPr marL="228600" indent="-228600">
              <a:buSzPct val="110000"/>
              <a:buFont typeface="Arial" pitchFamily="34" charset="0"/>
              <a:buChar char="•"/>
            </a:pPr>
            <a:r>
              <a:rPr lang="sl-SI" sz="7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70</a:t>
            </a:r>
            <a:r>
              <a:rPr lang="sl-SI" sz="7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% učne množice za </a:t>
            </a:r>
            <a:r>
              <a:rPr lang="sl-SI" sz="7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gradnjo</a:t>
            </a:r>
          </a:p>
          <a:p>
            <a:pPr marL="228600" indent="-228600">
              <a:buSzPct val="110000"/>
              <a:buFont typeface="Arial" pitchFamily="34" charset="0"/>
              <a:buChar char="•"/>
            </a:pPr>
            <a:r>
              <a:rPr lang="sl-SI" sz="7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30</a:t>
            </a:r>
            <a:r>
              <a:rPr lang="sl-SI" sz="7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% učne množice je </a:t>
            </a:r>
            <a:r>
              <a:rPr lang="sl-SI" sz="7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rezalna </a:t>
            </a:r>
          </a:p>
          <a:p>
            <a:pPr marL="228600" indent="-228600">
              <a:buSzPct val="110000"/>
              <a:buFont typeface="Arial" pitchFamily="34" charset="0"/>
              <a:buChar char="•"/>
            </a:pPr>
            <a:r>
              <a:rPr lang="sl-SI" sz="7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potujemo od listov navzgor</a:t>
            </a:r>
          </a:p>
          <a:p>
            <a:pPr marL="228600" indent="-228600">
              <a:buSzPct val="110000"/>
              <a:buFont typeface="Arial" pitchFamily="34" charset="0"/>
              <a:buChar char="•"/>
            </a:pPr>
            <a:r>
              <a:rPr lang="sl-SI" sz="7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za vsako vozlišče </a:t>
            </a:r>
            <a:r>
              <a:rPr lang="sl-SI" sz="7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v </a:t>
            </a:r>
            <a:r>
              <a:rPr lang="sl-SI" sz="7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izračunamo </a:t>
            </a:r>
            <a:r>
              <a:rPr lang="sl-SI" sz="7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dobitek rezanja</a:t>
            </a:r>
            <a:endParaRPr lang="sl-SI" sz="700" dirty="0" smtClean="0">
              <a:latin typeface="Arial" pitchFamily="34" charset="0"/>
              <a:ea typeface="Malgun Gothic" pitchFamily="34" charset="-127"/>
              <a:cs typeface="Arial" pitchFamily="34" charset="0"/>
            </a:endParaRPr>
          </a:p>
          <a:p>
            <a:pPr marL="228600" indent="-228600">
              <a:buSzPct val="110000"/>
              <a:buFont typeface="Arial" pitchFamily="34" charset="0"/>
              <a:buChar char="•"/>
            </a:pPr>
            <a:r>
              <a:rPr lang="sl-SI" sz="7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št</a:t>
            </a:r>
            <a:r>
              <a:rPr lang="sl-SI" sz="7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. napačnih klasifikacij v vozlišču </a:t>
            </a:r>
            <a:r>
              <a:rPr lang="sl-SI" sz="7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je tudi št. napačnih klasifikacij v poddrevesu</a:t>
            </a:r>
          </a:p>
          <a:p>
            <a:pPr marL="228600" indent="-228600">
              <a:buSzPct val="110000"/>
              <a:buFont typeface="Arial" pitchFamily="34" charset="0"/>
              <a:buChar char="•"/>
            </a:pPr>
            <a:r>
              <a:rPr lang="sl-SI" sz="7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če je </a:t>
            </a:r>
            <a:r>
              <a:rPr lang="sl-SI" sz="7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dobitek</a:t>
            </a:r>
            <a:r>
              <a:rPr lang="sl-SI" sz="7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 več od </a:t>
            </a:r>
            <a:r>
              <a:rPr lang="sl-SI" sz="7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0</a:t>
            </a:r>
            <a:r>
              <a:rPr lang="sl-SI" sz="7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 odrežemo poddrevo in nadaljujemo na </a:t>
            </a:r>
            <a:r>
              <a:rPr lang="sl-SI" sz="7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staršu</a:t>
            </a:r>
            <a:r>
              <a:rPr lang="sl-SI" sz="7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 otherwise </a:t>
            </a:r>
            <a:r>
              <a:rPr lang="sl-SI" sz="7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ustavimo</a:t>
            </a:r>
            <a:endParaRPr lang="sl-SI" sz="700" b="1" dirty="0">
              <a:latin typeface="Arial" pitchFamily="34" charset="0"/>
              <a:ea typeface="Malgun Gothic" pitchFamily="34" charset="-127"/>
              <a:cs typeface="Arial" pitchFamily="34" charset="0"/>
            </a:endParaRPr>
          </a:p>
        </p:txBody>
      </p:sp>
      <p:sp>
        <p:nvSpPr>
          <p:cNvPr id="28" name="PoljeZBesedilom 2"/>
          <p:cNvSpPr txBox="1"/>
          <p:nvPr/>
        </p:nvSpPr>
        <p:spPr>
          <a:xfrm>
            <a:off x="4941168" y="3296579"/>
            <a:ext cx="1800200" cy="2092881"/>
          </a:xfrm>
          <a:prstGeom prst="rect">
            <a:avLst/>
          </a:prstGeom>
          <a:solidFill>
            <a:srgbClr val="F7F79B"/>
          </a:solidFill>
          <a:ln w="3175">
            <a:noFill/>
            <a:prstDash val="dash"/>
          </a:ln>
        </p:spPr>
        <p:txBody>
          <a:bodyPr wrap="square" rtlCol="0">
            <a:spAutoFit/>
          </a:bodyPr>
          <a:lstStyle/>
          <a:p>
            <a:pPr>
              <a:buSzPct val="110000"/>
            </a:pPr>
            <a:endParaRPr lang="sl-SI" sz="200" b="1" dirty="0" smtClean="0">
              <a:latin typeface="Arial" pitchFamily="34" charset="0"/>
              <a:ea typeface="Malgun Gothic" pitchFamily="34" charset="-127"/>
              <a:cs typeface="Arial" pitchFamily="34" charset="0"/>
            </a:endParaRPr>
          </a:p>
          <a:p>
            <a:pPr>
              <a:buSzPct val="110000"/>
            </a:pPr>
            <a:r>
              <a:rPr lang="sl-SI" sz="800" kern="1500" spc="100" dirty="0" smtClean="0">
                <a:solidFill>
                  <a:srgbClr val="587313"/>
                </a:solidFill>
                <a:latin typeface="Cooper Black" pitchFamily="18" charset="0"/>
                <a:ea typeface="Malgun Gothic" pitchFamily="34" charset="-127"/>
                <a:cs typeface="Arial" pitchFamily="34" charset="0"/>
              </a:rPr>
              <a:t>rezanje z minimizacijo napake </a:t>
            </a:r>
            <a:r>
              <a:rPr lang="sl-SI" sz="700" kern="1500" spc="100" dirty="0">
                <a:solidFill>
                  <a:srgbClr val="587313"/>
                </a:solidFill>
                <a:latin typeface="Cooper Black" pitchFamily="18" charset="0"/>
                <a:ea typeface="Malgun Gothic" pitchFamily="34" charset="-127"/>
                <a:cs typeface="Arial" pitchFamily="34" charset="0"/>
              </a:rPr>
              <a:t>M</a:t>
            </a:r>
            <a:r>
              <a:rPr lang="sl-SI" sz="700" kern="1500" spc="100" dirty="0" smtClean="0">
                <a:solidFill>
                  <a:srgbClr val="587313"/>
                </a:solidFill>
                <a:latin typeface="Cooper Black" pitchFamily="18" charset="0"/>
                <a:ea typeface="Malgun Gothic" pitchFamily="34" charset="-127"/>
                <a:cs typeface="Arial" pitchFamily="34" charset="0"/>
              </a:rPr>
              <a:t>EP</a:t>
            </a:r>
            <a:r>
              <a:rPr lang="sl-SI" sz="800" kern="1500" spc="100" dirty="0" smtClean="0">
                <a:solidFill>
                  <a:srgbClr val="587313"/>
                </a:solidFill>
                <a:latin typeface="Cooper Black" pitchFamily="18" charset="0"/>
                <a:ea typeface="Malgun Gothic" pitchFamily="34" charset="-127"/>
                <a:cs typeface="Arial" pitchFamily="34" charset="0"/>
              </a:rPr>
              <a:t>:</a:t>
            </a:r>
          </a:p>
          <a:p>
            <a:pPr marL="228600" indent="-228600">
              <a:buSzPct val="110000"/>
              <a:buFont typeface="Arial" pitchFamily="34" charset="0"/>
              <a:buChar char="•"/>
            </a:pPr>
            <a:r>
              <a:rPr lang="sl-SI" sz="700" i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minimal error pruning</a:t>
            </a:r>
          </a:p>
          <a:p>
            <a:pPr marL="228600" indent="-228600">
              <a:buSzPct val="110000"/>
              <a:buFont typeface="Arial" pitchFamily="34" charset="0"/>
              <a:buChar char="•"/>
            </a:pPr>
            <a:r>
              <a:rPr lang="pl-PL" sz="7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uporablja množico za </a:t>
            </a:r>
            <a:r>
              <a:rPr lang="pl-PL" sz="700" b="1" dirty="0">
                <a:latin typeface="Arial" pitchFamily="34" charset="0"/>
                <a:ea typeface="Malgun Gothic" pitchFamily="34" charset="-127"/>
                <a:cs typeface="Arial" pitchFamily="34" charset="0"/>
              </a:rPr>
              <a:t>gradnjo</a:t>
            </a:r>
            <a:r>
              <a:rPr lang="pl-PL" sz="7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 </a:t>
            </a:r>
            <a:r>
              <a:rPr lang="pl-PL" sz="7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drevesa, brez rezalne</a:t>
            </a:r>
          </a:p>
          <a:p>
            <a:pPr marL="228600" indent="-228600">
              <a:buSzPct val="110000"/>
              <a:buFont typeface="Arial" pitchFamily="34" charset="0"/>
              <a:buChar char="•"/>
            </a:pPr>
            <a:r>
              <a:rPr lang="pl-PL" sz="7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cilj: odrezati da ocenjena klasifikacijska napaka </a:t>
            </a:r>
            <a:r>
              <a:rPr lang="pl-PL" sz="7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minimalna</a:t>
            </a:r>
          </a:p>
          <a:p>
            <a:pPr marL="228600" indent="-228600">
              <a:buSzPct val="110000"/>
              <a:buFont typeface="Arial" pitchFamily="34" charset="0"/>
              <a:buChar char="•"/>
            </a:pPr>
            <a:r>
              <a:rPr lang="pl-PL" sz="7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za </a:t>
            </a:r>
            <a:r>
              <a:rPr lang="pl-PL" sz="7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v </a:t>
            </a:r>
            <a:r>
              <a:rPr lang="pl-PL" sz="7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izračunamo </a:t>
            </a:r>
            <a:r>
              <a:rPr lang="pl-PL" sz="700" b="1" dirty="0">
                <a:latin typeface="Arial" pitchFamily="34" charset="0"/>
                <a:ea typeface="Malgun Gothic" pitchFamily="34" charset="-127"/>
                <a:cs typeface="Arial" pitchFamily="34" charset="0"/>
              </a:rPr>
              <a:t>statično</a:t>
            </a:r>
            <a:r>
              <a:rPr lang="pl-PL" sz="7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 napako </a:t>
            </a:r>
            <a:endParaRPr lang="pl-PL" sz="700" dirty="0" smtClean="0">
              <a:latin typeface="Arial" pitchFamily="34" charset="0"/>
              <a:ea typeface="Malgun Gothic" pitchFamily="34" charset="-127"/>
              <a:cs typeface="Arial" pitchFamily="34" charset="0"/>
            </a:endParaRPr>
          </a:p>
          <a:p>
            <a:pPr marL="228600" indent="-228600">
              <a:buSzPct val="110000"/>
              <a:buFont typeface="Arial" pitchFamily="34" charset="0"/>
              <a:buChar char="•"/>
            </a:pPr>
            <a:r>
              <a:rPr lang="pl-PL" sz="7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statična napaka: verjetnost klasifikacije v </a:t>
            </a:r>
            <a:r>
              <a:rPr lang="pl-PL" sz="7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napačen</a:t>
            </a:r>
            <a:r>
              <a:rPr lang="pl-PL" sz="7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 </a:t>
            </a:r>
            <a:r>
              <a:rPr lang="pl-PL" sz="7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razred</a:t>
            </a:r>
          </a:p>
          <a:p>
            <a:pPr marL="228600" indent="-228600">
              <a:buSzPct val="110000"/>
              <a:buFont typeface="Arial" pitchFamily="34" charset="0"/>
              <a:buChar char="•"/>
            </a:pPr>
            <a:endParaRPr lang="pl-PL" sz="700" b="1" dirty="0">
              <a:latin typeface="Arial" pitchFamily="34" charset="0"/>
              <a:ea typeface="Malgun Gothic" pitchFamily="34" charset="-127"/>
              <a:cs typeface="Arial" pitchFamily="34" charset="0"/>
            </a:endParaRPr>
          </a:p>
          <a:p>
            <a:pPr marL="228600" indent="-228600">
              <a:buSzPct val="110000"/>
              <a:buFont typeface="Arial" pitchFamily="34" charset="0"/>
              <a:buChar char="•"/>
            </a:pPr>
            <a:endParaRPr lang="pl-PL" sz="700" b="1" dirty="0" smtClean="0">
              <a:latin typeface="Arial" pitchFamily="34" charset="0"/>
              <a:ea typeface="Malgun Gothic" pitchFamily="34" charset="-127"/>
              <a:cs typeface="Arial" pitchFamily="34" charset="0"/>
            </a:endParaRPr>
          </a:p>
          <a:p>
            <a:pPr marL="228600" indent="-228600">
              <a:buSzPct val="110000"/>
              <a:buFont typeface="Arial" pitchFamily="34" charset="0"/>
              <a:buChar char="•"/>
            </a:pPr>
            <a:r>
              <a:rPr lang="pl-PL" sz="7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za </a:t>
            </a:r>
            <a:r>
              <a:rPr lang="pl-PL" sz="700" b="1" dirty="0">
                <a:latin typeface="Arial" pitchFamily="34" charset="0"/>
                <a:ea typeface="Malgun Gothic" pitchFamily="34" charset="-127"/>
                <a:cs typeface="Arial" pitchFamily="34" charset="0"/>
              </a:rPr>
              <a:t>v </a:t>
            </a:r>
            <a:r>
              <a:rPr lang="pl-PL" sz="7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izračunamo </a:t>
            </a:r>
            <a:r>
              <a:rPr lang="pl-PL" sz="7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vzvratno </a:t>
            </a:r>
            <a:r>
              <a:rPr lang="pl-PL" sz="7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napako</a:t>
            </a:r>
          </a:p>
          <a:p>
            <a:pPr marL="228600" indent="-228600">
              <a:buSzPct val="110000"/>
              <a:buFont typeface="Arial" pitchFamily="34" charset="0"/>
              <a:buChar char="•"/>
            </a:pPr>
            <a:endParaRPr lang="pl-PL" sz="700" dirty="0">
              <a:latin typeface="Arial" pitchFamily="34" charset="0"/>
              <a:ea typeface="Malgun Gothic" pitchFamily="34" charset="-127"/>
              <a:cs typeface="Arial" pitchFamily="34" charset="0"/>
            </a:endParaRPr>
          </a:p>
          <a:p>
            <a:pPr>
              <a:buSzPct val="110000"/>
            </a:pPr>
            <a:endParaRPr lang="pl-PL" sz="700" dirty="0">
              <a:latin typeface="Arial" pitchFamily="34" charset="0"/>
              <a:ea typeface="Malgun Gothic" pitchFamily="34" charset="-127"/>
              <a:cs typeface="Arial" pitchFamily="34" charset="0"/>
            </a:endParaRPr>
          </a:p>
          <a:p>
            <a:pPr marL="228600" indent="-228600">
              <a:buSzPct val="110000"/>
              <a:buFont typeface="Arial" pitchFamily="34" charset="0"/>
              <a:buChar char="•"/>
            </a:pPr>
            <a:r>
              <a:rPr lang="pl-PL" sz="7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režemo če </a:t>
            </a:r>
            <a:r>
              <a:rPr lang="pl-PL" sz="7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statična večja </a:t>
            </a:r>
            <a:endParaRPr lang="pl-PL" sz="700" dirty="0">
              <a:latin typeface="Arial" pitchFamily="34" charset="0"/>
              <a:ea typeface="Malgun Gothic" pitchFamily="34" charset="-127"/>
              <a:cs typeface="Arial" pitchFamily="34" charset="0"/>
            </a:endParaRPr>
          </a:p>
          <a:p>
            <a:pPr marL="228600" indent="-228600">
              <a:buSzPct val="110000"/>
              <a:buFont typeface="Arial" pitchFamily="34" charset="0"/>
              <a:buChar char="•"/>
            </a:pPr>
            <a:r>
              <a:rPr lang="pl-PL" sz="7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namesto minimizacije napake </a:t>
            </a:r>
            <a:r>
              <a:rPr lang="pl-PL" sz="7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E</a:t>
            </a:r>
            <a:r>
              <a:rPr lang="pl-PL" sz="7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 lahko maksimiziramo </a:t>
            </a:r>
            <a:r>
              <a:rPr lang="pl-PL" sz="7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CA</a:t>
            </a:r>
            <a:endParaRPr lang="pl-PL" sz="700" b="1" dirty="0">
              <a:latin typeface="Arial" pitchFamily="34" charset="0"/>
              <a:ea typeface="Malgun Gothic" pitchFamily="34" charset="-127"/>
              <a:cs typeface="Arial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25" y="4978853"/>
            <a:ext cx="2664296" cy="1309376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156" y="6372200"/>
            <a:ext cx="1224136" cy="299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PoljeZBesedilom 2"/>
          <p:cNvSpPr txBox="1"/>
          <p:nvPr/>
        </p:nvSpPr>
        <p:spPr>
          <a:xfrm>
            <a:off x="1576334" y="6258726"/>
            <a:ext cx="1199118" cy="369332"/>
          </a:xfrm>
          <a:prstGeom prst="rect">
            <a:avLst/>
          </a:prstGeom>
          <a:solidFill>
            <a:srgbClr val="FC9696"/>
          </a:solidFill>
          <a:ln w="3175">
            <a:noFill/>
            <a:prstDash val="dash"/>
          </a:ln>
        </p:spPr>
        <p:txBody>
          <a:bodyPr wrap="square" rtlCol="0">
            <a:spAutoFit/>
          </a:bodyPr>
          <a:lstStyle/>
          <a:p>
            <a:pPr>
              <a:buSzPct val="110000"/>
            </a:pPr>
            <a:r>
              <a:rPr lang="sl-SI" sz="6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podane so </a:t>
            </a:r>
            <a:r>
              <a:rPr lang="sl-SI" sz="600" b="1" dirty="0">
                <a:latin typeface="Arial" pitchFamily="34" charset="0"/>
                <a:ea typeface="Malgun Gothic" pitchFamily="34" charset="-127"/>
                <a:cs typeface="Arial" pitchFamily="34" charset="0"/>
              </a:rPr>
              <a:t>klasifikacije</a:t>
            </a:r>
            <a:r>
              <a:rPr lang="sl-SI" sz="6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 </a:t>
            </a:r>
            <a:r>
              <a:rPr lang="sl-SI" sz="600" b="1" dirty="0">
                <a:latin typeface="Arial" pitchFamily="34" charset="0"/>
                <a:ea typeface="Malgun Gothic" pitchFamily="34" charset="-127"/>
                <a:cs typeface="Arial" pitchFamily="34" charset="0"/>
              </a:rPr>
              <a:t>primerov</a:t>
            </a:r>
            <a:r>
              <a:rPr lang="sl-SI" sz="6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 iz </a:t>
            </a:r>
            <a:r>
              <a:rPr lang="sl-SI" sz="600" b="1" dirty="0">
                <a:latin typeface="Arial" pitchFamily="34" charset="0"/>
                <a:ea typeface="Malgun Gothic" pitchFamily="34" charset="-127"/>
                <a:cs typeface="Arial" pitchFamily="34" charset="0"/>
              </a:rPr>
              <a:t>rezalne</a:t>
            </a:r>
            <a:r>
              <a:rPr lang="sl-SI" sz="6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 </a:t>
            </a:r>
            <a:r>
              <a:rPr lang="sl-SI" sz="600" b="1" dirty="0">
                <a:latin typeface="Arial" pitchFamily="34" charset="0"/>
                <a:ea typeface="Malgun Gothic" pitchFamily="34" charset="-127"/>
                <a:cs typeface="Arial" pitchFamily="34" charset="0"/>
              </a:rPr>
              <a:t>množice</a:t>
            </a:r>
            <a:r>
              <a:rPr lang="sl-SI" sz="6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 v posameznih vozliščih</a:t>
            </a: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7112" y="4499676"/>
            <a:ext cx="2232246" cy="1415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793"/>
          <a:stretch/>
        </p:blipFill>
        <p:spPr bwMode="auto">
          <a:xfrm>
            <a:off x="4744523" y="4820558"/>
            <a:ext cx="1573968" cy="174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6521" y="5505742"/>
            <a:ext cx="1797373" cy="337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9" name="Straight Arrow Connector 28"/>
          <p:cNvCxnSpPr/>
          <p:nvPr/>
        </p:nvCxnSpPr>
        <p:spPr>
          <a:xfrm>
            <a:off x="6597352" y="5389460"/>
            <a:ext cx="0" cy="431709"/>
          </a:xfrm>
          <a:prstGeom prst="straightConnector1">
            <a:avLst/>
          </a:prstGeom>
          <a:ln w="3175">
            <a:solidFill>
              <a:schemeClr val="tx1"/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PoljeZBesedilom 2"/>
          <p:cNvSpPr txBox="1"/>
          <p:nvPr/>
        </p:nvSpPr>
        <p:spPr>
          <a:xfrm>
            <a:off x="4756521" y="5955056"/>
            <a:ext cx="1897929" cy="183127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175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>
              <a:buSzPct val="110000"/>
            </a:pPr>
            <a:r>
              <a:rPr lang="sl-SI" sz="800" dirty="0" smtClean="0">
                <a:solidFill>
                  <a:srgbClr val="C00000"/>
                </a:solidFill>
                <a:latin typeface="Franklin Gothic Demi" pitchFamily="34" charset="0"/>
                <a:ea typeface="Malgun Gothic" pitchFamily="34" charset="-127"/>
                <a:cs typeface="Arial" pitchFamily="34" charset="0"/>
              </a:rPr>
              <a:t>kako oceniti statično napako?</a:t>
            </a:r>
          </a:p>
          <a:p>
            <a:pPr marL="171450" indent="-171450">
              <a:buSzPct val="110000"/>
              <a:buFont typeface="Arial" pitchFamily="34" charset="0"/>
              <a:buChar char="→"/>
            </a:pPr>
            <a:r>
              <a:rPr lang="sl-SI" sz="7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uporaba </a:t>
            </a:r>
            <a:r>
              <a:rPr lang="sl-SI" sz="7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relativne frekvence</a:t>
            </a:r>
            <a:endParaRPr lang="sl-SI" sz="700" dirty="0" smtClean="0">
              <a:latin typeface="Arial" pitchFamily="34" charset="0"/>
              <a:ea typeface="Malgun Gothic" pitchFamily="34" charset="-127"/>
              <a:cs typeface="Arial" pitchFamily="34" charset="0"/>
            </a:endParaRPr>
          </a:p>
          <a:p>
            <a:pPr marL="171450" indent="-171450">
              <a:buSzPct val="110000"/>
              <a:buFont typeface="Arial" pitchFamily="34" charset="0"/>
              <a:buChar char="→"/>
            </a:pPr>
            <a:r>
              <a:rPr lang="sl-SI" sz="7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N</a:t>
            </a:r>
            <a:r>
              <a:rPr lang="sl-SI" sz="7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: št. primerov v vozlišču</a:t>
            </a:r>
          </a:p>
          <a:p>
            <a:pPr marL="171450" indent="-171450">
              <a:buSzPct val="110000"/>
              <a:buFont typeface="Arial" pitchFamily="34" charset="0"/>
              <a:buChar char="→"/>
            </a:pPr>
            <a:r>
              <a:rPr lang="sl-SI" sz="7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n</a:t>
            </a:r>
            <a:r>
              <a:rPr lang="sl-SI" sz="7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: št. primerov v večinskem razredu </a:t>
            </a:r>
            <a:r>
              <a:rPr lang="sl-SI" sz="7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C</a:t>
            </a:r>
          </a:p>
          <a:p>
            <a:pPr marL="171450" indent="-171450">
              <a:buSzPct val="110000"/>
              <a:buFont typeface="Arial" pitchFamily="34" charset="0"/>
              <a:buChar char="→"/>
            </a:pPr>
            <a:endParaRPr lang="sl-SI" sz="700" dirty="0" smtClean="0">
              <a:latin typeface="Arial" pitchFamily="34" charset="0"/>
              <a:ea typeface="Malgun Gothic" pitchFamily="34" charset="-127"/>
              <a:cs typeface="Arial" pitchFamily="34" charset="0"/>
            </a:endParaRPr>
          </a:p>
          <a:p>
            <a:pPr marL="171450" indent="-171450">
              <a:buSzPct val="110000"/>
              <a:buFont typeface="Arial" pitchFamily="34" charset="0"/>
              <a:buChar char="→"/>
            </a:pPr>
            <a:endParaRPr lang="sl-SI" sz="700" dirty="0">
              <a:latin typeface="Arial" pitchFamily="34" charset="0"/>
              <a:ea typeface="Malgun Gothic" pitchFamily="34" charset="-127"/>
              <a:cs typeface="Arial" pitchFamily="34" charset="0"/>
            </a:endParaRPr>
          </a:p>
          <a:p>
            <a:pPr marL="171450" indent="-171450">
              <a:buSzPct val="110000"/>
              <a:buFont typeface="Arial" pitchFamily="34" charset="0"/>
              <a:buChar char="→"/>
            </a:pPr>
            <a:endParaRPr lang="sl-SI" sz="700" dirty="0" smtClean="0">
              <a:latin typeface="Arial" pitchFamily="34" charset="0"/>
              <a:ea typeface="Malgun Gothic" pitchFamily="34" charset="-127"/>
              <a:cs typeface="Arial" pitchFamily="34" charset="0"/>
            </a:endParaRPr>
          </a:p>
          <a:p>
            <a:pPr marL="171450" indent="-171450">
              <a:buSzPct val="110000"/>
              <a:buFont typeface="Arial" pitchFamily="34" charset="0"/>
              <a:buChar char="→"/>
            </a:pPr>
            <a:r>
              <a:rPr lang="sl-SI" sz="7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problem če imamo premalo primerov je ocena </a:t>
            </a:r>
            <a:r>
              <a:rPr lang="sl-SI" sz="7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nestabilna</a:t>
            </a:r>
          </a:p>
          <a:p>
            <a:pPr marL="171450" indent="-171450">
              <a:buSzPct val="110000"/>
              <a:buFont typeface="Arial" pitchFamily="34" charset="0"/>
              <a:buChar char="→"/>
            </a:pPr>
            <a:r>
              <a:rPr lang="sl-SI" sz="7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potrebujemo </a:t>
            </a:r>
            <a:r>
              <a:rPr lang="sl-SI" sz="700" b="1" dirty="0">
                <a:latin typeface="Arial" pitchFamily="34" charset="0"/>
                <a:ea typeface="Malgun Gothic" pitchFamily="34" charset="-127"/>
                <a:cs typeface="Arial" pitchFamily="34" charset="0"/>
              </a:rPr>
              <a:t>približek</a:t>
            </a:r>
            <a:r>
              <a:rPr lang="sl-SI" sz="7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 prave verjetnosti dogodka in </a:t>
            </a:r>
            <a:r>
              <a:rPr lang="sl-SI" sz="7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ima zaželene </a:t>
            </a:r>
            <a:r>
              <a:rPr lang="sl-SI" sz="7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matematične </a:t>
            </a:r>
            <a:r>
              <a:rPr lang="sl-SI" sz="7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lastnosti ne nujno po aksiomih verjetnosti</a:t>
            </a:r>
          </a:p>
          <a:p>
            <a:pPr marL="171450" indent="-171450">
              <a:buSzPct val="110000"/>
              <a:buFont typeface="Arial" pitchFamily="34" charset="0"/>
              <a:buChar char="→"/>
            </a:pPr>
            <a:r>
              <a:rPr lang="sl-SI" sz="7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smiselno je, da ocena </a:t>
            </a:r>
            <a:r>
              <a:rPr lang="sl-SI" sz="7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upošteva </a:t>
            </a:r>
            <a:r>
              <a:rPr lang="sl-SI" sz="7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tudi </a:t>
            </a:r>
            <a:r>
              <a:rPr lang="sl-SI" sz="700" b="1" dirty="0">
                <a:latin typeface="Arial" pitchFamily="34" charset="0"/>
                <a:ea typeface="Malgun Gothic" pitchFamily="34" charset="-127"/>
                <a:cs typeface="Arial" pitchFamily="34" charset="0"/>
              </a:rPr>
              <a:t>apriorno</a:t>
            </a:r>
            <a:r>
              <a:rPr lang="sl-SI" sz="7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 </a:t>
            </a:r>
            <a:r>
              <a:rPr lang="sl-SI" sz="7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verjetnost</a:t>
            </a:r>
            <a:r>
              <a:rPr lang="sl-SI" sz="7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 oz. tisto ki jo že poznamo vnaprej</a:t>
            </a:r>
            <a:endParaRPr lang="sl-SI" sz="700" b="1" dirty="0" smtClean="0">
              <a:latin typeface="Arial" pitchFamily="34" charset="0"/>
              <a:ea typeface="Malgun Gothic" pitchFamily="34" charset="-127"/>
              <a:cs typeface="Arial" pitchFamily="34" charset="0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657" y="6522136"/>
            <a:ext cx="1339700" cy="245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PoljeZBesedilom 2"/>
          <p:cNvSpPr txBox="1"/>
          <p:nvPr/>
        </p:nvSpPr>
        <p:spPr>
          <a:xfrm>
            <a:off x="5489351" y="8172400"/>
            <a:ext cx="1190003" cy="75405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175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>
              <a:buSzPct val="110000"/>
            </a:pPr>
            <a:r>
              <a:rPr lang="sl-SI" sz="800" dirty="0" smtClean="0">
                <a:solidFill>
                  <a:srgbClr val="C00000"/>
                </a:solidFill>
                <a:latin typeface="Franklin Gothic Demi" pitchFamily="34" charset="0"/>
                <a:ea typeface="Malgun Gothic" pitchFamily="34" charset="-127"/>
                <a:cs typeface="Arial" pitchFamily="34" charset="0"/>
              </a:rPr>
              <a:t>Laplaceova ocena:</a:t>
            </a:r>
          </a:p>
          <a:p>
            <a:pPr marL="171450" indent="-171450">
              <a:buSzPct val="110000"/>
              <a:buFont typeface="Arial" pitchFamily="34" charset="0"/>
              <a:buChar char="→"/>
            </a:pPr>
            <a:r>
              <a:rPr lang="sl-SI" sz="7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N</a:t>
            </a:r>
            <a:r>
              <a:rPr lang="sl-SI" sz="7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: št. primerov v vozlišču</a:t>
            </a:r>
          </a:p>
          <a:p>
            <a:pPr marL="171450" indent="-171450">
              <a:buSzPct val="110000"/>
              <a:buFont typeface="Arial" pitchFamily="34" charset="0"/>
              <a:buChar char="→"/>
            </a:pPr>
            <a:r>
              <a:rPr lang="sl-SI" sz="7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n</a:t>
            </a:r>
            <a:r>
              <a:rPr lang="sl-SI" sz="7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: št. primerov v večinskem razredu </a:t>
            </a:r>
            <a:r>
              <a:rPr lang="sl-SI" sz="7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C</a:t>
            </a:r>
            <a:endParaRPr lang="sl-SI" sz="700" dirty="0" smtClean="0">
              <a:latin typeface="Arial" pitchFamily="34" charset="0"/>
              <a:ea typeface="Malgun Gothic" pitchFamily="34" charset="-127"/>
              <a:cs typeface="Arial" pitchFamily="34" charset="0"/>
            </a:endParaRPr>
          </a:p>
          <a:p>
            <a:pPr marL="171450" indent="-171450">
              <a:buSzPct val="110000"/>
              <a:buFont typeface="Arial" pitchFamily="34" charset="0"/>
              <a:buChar char="→"/>
            </a:pPr>
            <a:r>
              <a:rPr lang="sl-SI" sz="7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k</a:t>
            </a:r>
            <a:r>
              <a:rPr lang="sl-SI" sz="7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 št. vseh primerov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6201357" y="7786326"/>
            <a:ext cx="0" cy="256433"/>
          </a:xfrm>
          <a:prstGeom prst="straightConnector1">
            <a:avLst/>
          </a:prstGeom>
          <a:ln w="3175">
            <a:solidFill>
              <a:schemeClr val="tx1"/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PoljeZBesedilom 2"/>
              <p:cNvSpPr txBox="1"/>
              <p:nvPr/>
            </p:nvSpPr>
            <p:spPr>
              <a:xfrm>
                <a:off x="3356992" y="7889914"/>
                <a:ext cx="2056095" cy="1122167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  <a:prstDash val="dash"/>
              </a:ln>
            </p:spPr>
            <p:txBody>
              <a:bodyPr wrap="square" rtlCol="0">
                <a:spAutoFit/>
              </a:bodyPr>
              <a:lstStyle/>
              <a:p>
                <a:pPr>
                  <a:buSzPct val="110000"/>
                </a:pPr>
                <a:r>
                  <a:rPr lang="sl-SI" sz="800" dirty="0" smtClean="0">
                    <a:solidFill>
                      <a:srgbClr val="C00000"/>
                    </a:solidFill>
                    <a:latin typeface="Franklin Gothic Demi" pitchFamily="34" charset="0"/>
                    <a:ea typeface="Malgun Gothic" pitchFamily="34" charset="-127"/>
                    <a:cs typeface="Arial" pitchFamily="34" charset="0"/>
                  </a:rPr>
                  <a:t>m ocena:</a:t>
                </a:r>
              </a:p>
              <a:p>
                <a:pPr marL="171450" indent="-171450">
                  <a:buSzPct val="110000"/>
                  <a:buFont typeface="Arial" pitchFamily="34" charset="0"/>
                  <a:buChar char="→"/>
                </a:pPr>
                <a:r>
                  <a:rPr lang="sl-SI" sz="700" b="1" dirty="0" smtClean="0">
                    <a:latin typeface="Arial" pitchFamily="34" charset="0"/>
                    <a:ea typeface="Malgun Gothic" pitchFamily="34" charset="-127"/>
                    <a:cs typeface="Arial" pitchFamily="34" charset="0"/>
                  </a:rPr>
                  <a:t>p</a:t>
                </a:r>
                <a:r>
                  <a:rPr lang="sl-SI" sz="1000" b="1" baseline="-25000" dirty="0" smtClean="0">
                    <a:latin typeface="Arial" pitchFamily="34" charset="0"/>
                    <a:ea typeface="Malgun Gothic" pitchFamily="34" charset="-127"/>
                    <a:cs typeface="Arial" pitchFamily="34" charset="0"/>
                  </a:rPr>
                  <a:t>a</a:t>
                </a:r>
                <a:r>
                  <a:rPr lang="sl-SI" sz="700" dirty="0" smtClean="0">
                    <a:latin typeface="Arial" pitchFamily="34" charset="0"/>
                    <a:ea typeface="Malgun Gothic" pitchFamily="34" charset="-127"/>
                    <a:cs typeface="Arial" pitchFamily="34" charset="0"/>
                  </a:rPr>
                  <a:t>: apriorna verjetnost razreda C</a:t>
                </a:r>
              </a:p>
              <a:p>
                <a:pPr marL="171450" indent="-171450">
                  <a:buSzPct val="110000"/>
                  <a:buFont typeface="Arial" pitchFamily="34" charset="0"/>
                  <a:buChar char="→"/>
                </a:pPr>
                <a:r>
                  <a:rPr lang="sl-SI" sz="700" b="1" dirty="0" smtClean="0">
                    <a:latin typeface="Arial" pitchFamily="34" charset="0"/>
                    <a:ea typeface="Malgun Gothic" pitchFamily="34" charset="-127"/>
                    <a:cs typeface="Arial" pitchFamily="34" charset="0"/>
                  </a:rPr>
                  <a:t>m</a:t>
                </a:r>
                <a:r>
                  <a:rPr lang="sl-SI" sz="700" dirty="0" smtClean="0">
                    <a:latin typeface="Arial" pitchFamily="34" charset="0"/>
                    <a:ea typeface="Malgun Gothic" pitchFamily="34" charset="-127"/>
                    <a:cs typeface="Arial" pitchFamily="34" charset="0"/>
                  </a:rPr>
                  <a:t>: prameter ocene</a:t>
                </a:r>
              </a:p>
              <a:p>
                <a:pPr marL="171450" indent="-171450">
                  <a:buSzPct val="110000"/>
                  <a:buFont typeface="Arial" pitchFamily="34" charset="0"/>
                  <a:buChar char="→"/>
                </a:pPr>
                <a:r>
                  <a:rPr lang="sl-SI" sz="700" b="1" dirty="0">
                    <a:latin typeface="Arial" pitchFamily="34" charset="0"/>
                    <a:ea typeface="Malgun Gothic" pitchFamily="34" charset="-127"/>
                    <a:cs typeface="Arial" pitchFamily="34" charset="0"/>
                  </a:rPr>
                  <a:t>N</a:t>
                </a:r>
                <a:r>
                  <a:rPr lang="sl-SI" sz="700" dirty="0">
                    <a:latin typeface="Arial" pitchFamily="34" charset="0"/>
                    <a:ea typeface="Malgun Gothic" pitchFamily="34" charset="-127"/>
                    <a:cs typeface="Arial" pitchFamily="34" charset="0"/>
                  </a:rPr>
                  <a:t>: št. primerov v </a:t>
                </a:r>
                <a:r>
                  <a:rPr lang="sl-SI" sz="700" dirty="0" smtClean="0">
                    <a:latin typeface="Arial" pitchFamily="34" charset="0"/>
                    <a:ea typeface="Malgun Gothic" pitchFamily="34" charset="-127"/>
                    <a:cs typeface="Arial" pitchFamily="34" charset="0"/>
                  </a:rPr>
                  <a:t>vozlišču</a:t>
                </a:r>
              </a:p>
              <a:p>
                <a:pPr marL="171450" indent="-171450">
                  <a:buSzPct val="110000"/>
                  <a:buFont typeface="Arial" pitchFamily="34" charset="0"/>
                  <a:buChar char="→"/>
                </a:pPr>
                <a:r>
                  <a:rPr lang="sl-SI" sz="700" b="1" dirty="0" smtClean="0">
                    <a:latin typeface="Arial" pitchFamily="34" charset="0"/>
                    <a:ea typeface="Malgun Gothic" pitchFamily="34" charset="-127"/>
                    <a:cs typeface="Arial" pitchFamily="34" charset="0"/>
                  </a:rPr>
                  <a:t>n</a:t>
                </a:r>
                <a:r>
                  <a:rPr lang="sl-SI" sz="700" dirty="0" smtClean="0">
                    <a:latin typeface="Arial" pitchFamily="34" charset="0"/>
                    <a:ea typeface="Malgun Gothic" pitchFamily="34" charset="-127"/>
                    <a:cs typeface="Arial" pitchFamily="34" charset="0"/>
                  </a:rPr>
                  <a:t>: št. primerov v večinskem razredu </a:t>
                </a:r>
                <a:r>
                  <a:rPr lang="sl-SI" sz="700" b="1" dirty="0" smtClean="0">
                    <a:latin typeface="Arial" pitchFamily="34" charset="0"/>
                    <a:ea typeface="Malgun Gothic" pitchFamily="34" charset="-127"/>
                    <a:cs typeface="Arial" pitchFamily="34" charset="0"/>
                  </a:rPr>
                  <a:t>C</a:t>
                </a:r>
                <a:endParaRPr lang="sl-SI" sz="700" dirty="0" smtClean="0">
                  <a:latin typeface="Arial" pitchFamily="34" charset="0"/>
                  <a:ea typeface="Malgun Gothic" pitchFamily="34" charset="-127"/>
                  <a:cs typeface="Arial" pitchFamily="34" charset="0"/>
                </a:endParaRPr>
              </a:p>
              <a:p>
                <a:pPr marL="171450" indent="-171450">
                  <a:buSzPct val="110000"/>
                  <a:buFont typeface="Arial" pitchFamily="34" charset="0"/>
                  <a:buChar char="→"/>
                </a:pPr>
                <a:r>
                  <a:rPr lang="sl-SI" sz="700" b="1" dirty="0" smtClean="0">
                    <a:latin typeface="Arial" pitchFamily="34" charset="0"/>
                    <a:ea typeface="Malgun Gothic" pitchFamily="34" charset="-127"/>
                    <a:cs typeface="Arial" pitchFamily="34" charset="0"/>
                  </a:rPr>
                  <a:t>m </a:t>
                </a:r>
                <a:r>
                  <a:rPr lang="sl-SI" sz="700" dirty="0" smtClean="0">
                    <a:latin typeface="Arial" pitchFamily="34" charset="0"/>
                    <a:ea typeface="Malgun Gothic" pitchFamily="34" charset="-127"/>
                    <a:cs typeface="Arial" pitchFamily="34" charset="0"/>
                  </a:rPr>
                  <a:t>vpliva na delež upoštevanja </a:t>
                </a:r>
                <a:r>
                  <a:rPr lang="sl-SI" sz="700" b="1" dirty="0" smtClean="0">
                    <a:latin typeface="Arial" pitchFamily="34" charset="0"/>
                    <a:ea typeface="Malgun Gothic" pitchFamily="34" charset="-127"/>
                    <a:cs typeface="Arial" pitchFamily="34" charset="0"/>
                  </a:rPr>
                  <a:t>p</a:t>
                </a:r>
                <a:r>
                  <a:rPr lang="sl-SI" sz="1000" b="1" baseline="-25000" dirty="0" smtClean="0">
                    <a:latin typeface="Arial" pitchFamily="34" charset="0"/>
                    <a:ea typeface="Malgun Gothic" pitchFamily="34" charset="-127"/>
                    <a:cs typeface="Arial" pitchFamily="34" charset="0"/>
                  </a:rPr>
                  <a:t>a</a:t>
                </a:r>
              </a:p>
              <a:p>
                <a:pPr marL="171450" indent="-171450">
                  <a:buSzPct val="110000"/>
                  <a:buFont typeface="Arial" pitchFamily="34" charset="0"/>
                  <a:buChar char="→"/>
                </a:pPr>
                <a:r>
                  <a:rPr lang="sl-SI" sz="700" dirty="0" smtClean="0">
                    <a:latin typeface="Arial" pitchFamily="34" charset="0"/>
                    <a:ea typeface="Malgun Gothic" pitchFamily="34" charset="-127"/>
                    <a:cs typeface="Arial" pitchFamily="34" charset="0"/>
                  </a:rPr>
                  <a:t>malo šuma – majhen </a:t>
                </a:r>
                <a:r>
                  <a:rPr lang="sl-SI" sz="700" b="1" dirty="0" smtClean="0">
                    <a:latin typeface="Arial" pitchFamily="34" charset="0"/>
                    <a:ea typeface="Malgun Gothic" pitchFamily="34" charset="-127"/>
                    <a:cs typeface="Arial" pitchFamily="34" charset="0"/>
                  </a:rPr>
                  <a:t>m</a:t>
                </a:r>
                <a:r>
                  <a:rPr lang="sl-SI" sz="700" dirty="0" smtClean="0">
                    <a:latin typeface="Arial" pitchFamily="34" charset="0"/>
                    <a:ea typeface="Malgun Gothic" pitchFamily="34" charset="-127"/>
                    <a:cs typeface="Arial" pitchFamily="34" charset="0"/>
                  </a:rPr>
                  <a:t> – malo rezanja</a:t>
                </a:r>
              </a:p>
              <a:p>
                <a:pPr marL="171450" indent="-171450">
                  <a:buSzPct val="110000"/>
                  <a:buFont typeface="Arial" pitchFamily="34" charset="0"/>
                  <a:buChar char="→"/>
                </a:pPr>
                <a:r>
                  <a:rPr lang="sl-SI" sz="700" dirty="0" smtClean="0">
                    <a:latin typeface="Arial" pitchFamily="34" charset="0"/>
                    <a:ea typeface="Malgun Gothic" pitchFamily="34" charset="-127"/>
                    <a:cs typeface="Arial" pitchFamily="34" charset="0"/>
                  </a:rPr>
                  <a:t>veliko šuma – velik </a:t>
                </a:r>
                <a:r>
                  <a:rPr lang="sl-SI" sz="700" b="1" dirty="0" smtClean="0">
                    <a:latin typeface="Arial" pitchFamily="34" charset="0"/>
                    <a:ea typeface="Malgun Gothic" pitchFamily="34" charset="-127"/>
                    <a:cs typeface="Arial" pitchFamily="34" charset="0"/>
                  </a:rPr>
                  <a:t>m</a:t>
                </a:r>
                <a:r>
                  <a:rPr lang="sl-SI" sz="700" dirty="0" smtClean="0">
                    <a:latin typeface="Arial" pitchFamily="34" charset="0"/>
                    <a:ea typeface="Malgun Gothic" pitchFamily="34" charset="-127"/>
                    <a:cs typeface="Arial" pitchFamily="34" charset="0"/>
                  </a:rPr>
                  <a:t> – veliko rezanja</a:t>
                </a:r>
                <a:endParaRPr lang="sl-SI" sz="900" dirty="0">
                  <a:latin typeface="Arial" pitchFamily="34" charset="0"/>
                  <a:ea typeface="Malgun Gothic" pitchFamily="34" charset="-127"/>
                  <a:cs typeface="Arial" pitchFamily="34" charset="0"/>
                </a:endParaRPr>
              </a:p>
              <a:p>
                <a:pPr marL="171450" indent="-171450">
                  <a:buSzPct val="110000"/>
                  <a:buFont typeface="Arial" pitchFamily="34" charset="0"/>
                  <a:buChar char="→"/>
                </a:pPr>
                <a:r>
                  <a:rPr lang="sl-SI" sz="700" dirty="0" smtClean="0">
                    <a:latin typeface="Arial" pitchFamily="34" charset="0"/>
                    <a:ea typeface="Malgun Gothic" pitchFamily="34" charset="-127"/>
                    <a:cs typeface="Arial" pitchFamily="34" charset="0"/>
                  </a:rPr>
                  <a:t>posplošitev Laplaceove </a:t>
                </a:r>
                <a:r>
                  <a:rPr lang="sl-SI" sz="700" b="1" dirty="0" smtClean="0">
                    <a:latin typeface="Arial" pitchFamily="34" charset="0"/>
                    <a:ea typeface="Malgun Gothic" pitchFamily="34" charset="-127"/>
                    <a:cs typeface="Arial" pitchFamily="34" charset="0"/>
                  </a:rPr>
                  <a:t>m</a:t>
                </a:r>
                <a:r>
                  <a:rPr lang="sl-SI" sz="700" dirty="0" smtClean="0">
                    <a:latin typeface="Arial" pitchFamily="34" charset="0"/>
                    <a:ea typeface="Malgun Gothic" pitchFamily="34" charset="-127"/>
                    <a:cs typeface="Arial" pitchFamily="34" charset="0"/>
                  </a:rPr>
                  <a:t> = </a:t>
                </a:r>
                <a:r>
                  <a:rPr lang="sl-SI" sz="700" b="1" dirty="0" smtClean="0">
                    <a:latin typeface="Arial" pitchFamily="34" charset="0"/>
                    <a:ea typeface="Malgun Gothic" pitchFamily="34" charset="-127"/>
                    <a:cs typeface="Arial" pitchFamily="34" charset="0"/>
                  </a:rPr>
                  <a:t>k</a:t>
                </a:r>
                <a:r>
                  <a:rPr lang="sl-SI" sz="700" dirty="0" smtClean="0">
                    <a:latin typeface="Arial" pitchFamily="34" charset="0"/>
                    <a:ea typeface="Malgun Gothic" pitchFamily="34" charset="-127"/>
                    <a:cs typeface="Arial" pitchFamily="34" charset="0"/>
                  </a:rPr>
                  <a:t> in </a:t>
                </a:r>
                <a:r>
                  <a:rPr lang="sl-SI" sz="700" b="1" dirty="0" smtClean="0">
                    <a:latin typeface="Arial" pitchFamily="34" charset="0"/>
                    <a:ea typeface="Malgun Gothic" pitchFamily="34" charset="-127"/>
                    <a:cs typeface="Arial" pitchFamily="34" charset="0"/>
                  </a:rPr>
                  <a:t>p</a:t>
                </a:r>
                <a:r>
                  <a:rPr lang="sl-SI" sz="1000" b="1" baseline="-25000" dirty="0" smtClean="0">
                    <a:latin typeface="Arial" pitchFamily="34" charset="0"/>
                    <a:ea typeface="Malgun Gothic" pitchFamily="34" charset="-127"/>
                    <a:cs typeface="Arial" pitchFamily="34" charset="0"/>
                  </a:rPr>
                  <a:t>a</a:t>
                </a:r>
                <a:r>
                  <a:rPr lang="sl-SI" sz="1000" b="1" dirty="0" smtClean="0">
                    <a:latin typeface="Arial" pitchFamily="34" charset="0"/>
                    <a:ea typeface="Malgun Gothic" pitchFamily="34" charset="-127"/>
                    <a:cs typeface="Arial" pitchFamily="34" charset="0"/>
                  </a:rPr>
                  <a:t> </a:t>
                </a:r>
                <a:r>
                  <a:rPr lang="sl-SI" sz="700" dirty="0" smtClean="0">
                    <a:latin typeface="Arial" pitchFamily="34" charset="0"/>
                    <a:ea typeface="Malgun Gothic" pitchFamily="34" charset="-127"/>
                    <a:cs typeface="Arial" pitchFamily="34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sl-SI" sz="700" b="1" i="1" dirty="0" smtClean="0">
                            <a:latin typeface="Cambria Math"/>
                            <a:ea typeface="Malgun Gothic" pitchFamily="34" charset="-127"/>
                            <a:cs typeface="Arial" pitchFamily="34" charset="0"/>
                          </a:rPr>
                        </m:ctrlPr>
                      </m:fPr>
                      <m:num>
                        <m:r>
                          <a:rPr lang="sl-SI" sz="700" b="1" i="1" dirty="0" smtClean="0">
                            <a:latin typeface="Cambria Math"/>
                            <a:ea typeface="Malgun Gothic" pitchFamily="34" charset="-127"/>
                            <a:cs typeface="Arial" pitchFamily="34" charset="0"/>
                          </a:rPr>
                          <m:t>𝟏</m:t>
                        </m:r>
                      </m:num>
                      <m:den>
                        <m:r>
                          <a:rPr lang="sl-SI" sz="700" b="1" i="1" dirty="0" smtClean="0">
                            <a:latin typeface="Cambria Math"/>
                            <a:ea typeface="Malgun Gothic" pitchFamily="34" charset="-127"/>
                            <a:cs typeface="Arial" pitchFamily="34" charset="0"/>
                          </a:rPr>
                          <m:t>𝒌</m:t>
                        </m:r>
                      </m:den>
                    </m:f>
                  </m:oMath>
                </a14:m>
                <a:endParaRPr lang="sl-SI" sz="700" b="1" dirty="0" smtClean="0">
                  <a:latin typeface="Arial" pitchFamily="34" charset="0"/>
                  <a:ea typeface="Malgun Gothic" pitchFamily="34" charset="-127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37" name="PoljeZBesedilom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6992" y="7889914"/>
                <a:ext cx="2056095" cy="1122167"/>
              </a:xfrm>
              <a:prstGeom prst="rect">
                <a:avLst/>
              </a:prstGeom>
              <a:blipFill rotWithShape="1">
                <a:blip r:embed="rId11"/>
                <a:stretch>
                  <a:fillRect r="-4734" b="-18378"/>
                </a:stretch>
              </a:blipFill>
              <a:ln w="3175"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sl-SI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/>
          <p:cNvCxnSpPr/>
          <p:nvPr/>
        </p:nvCxnSpPr>
        <p:spPr>
          <a:xfrm>
            <a:off x="5157192" y="7786327"/>
            <a:ext cx="0" cy="256433"/>
          </a:xfrm>
          <a:prstGeom prst="straightConnector1">
            <a:avLst/>
          </a:prstGeom>
          <a:ln w="3175">
            <a:solidFill>
              <a:schemeClr val="tx1"/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0280" y="7854967"/>
            <a:ext cx="561975" cy="271463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672" y="7851627"/>
            <a:ext cx="1875284" cy="508627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2091" y="6680769"/>
            <a:ext cx="2466622" cy="1105558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PoljeZBesedilom 2"/>
          <p:cNvSpPr txBox="1"/>
          <p:nvPr/>
        </p:nvSpPr>
        <p:spPr>
          <a:xfrm>
            <a:off x="2420888" y="6743657"/>
            <a:ext cx="447159" cy="184666"/>
          </a:xfrm>
          <a:prstGeom prst="rect">
            <a:avLst/>
          </a:prstGeom>
          <a:solidFill>
            <a:srgbClr val="FC9696"/>
          </a:solidFill>
          <a:ln w="3175">
            <a:noFill/>
            <a:prstDash val="dash"/>
          </a:ln>
        </p:spPr>
        <p:txBody>
          <a:bodyPr wrap="square" rtlCol="0">
            <a:spAutoFit/>
          </a:bodyPr>
          <a:lstStyle/>
          <a:p>
            <a:pPr>
              <a:buSzPct val="110000"/>
            </a:pPr>
            <a:r>
              <a:rPr lang="sl-SI" sz="6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primer </a:t>
            </a:r>
            <a:r>
              <a:rPr lang="sl-SI" sz="600" b="1" dirty="0" smtClean="0">
                <a:solidFill>
                  <a:srgbClr val="FF0000"/>
                </a:solidFill>
                <a:latin typeface="Arial" pitchFamily="34" charset="0"/>
                <a:ea typeface="Malgun Gothic" pitchFamily="34" charset="-127"/>
                <a:cs typeface="Arial" pitchFamily="34" charset="0"/>
              </a:rPr>
              <a:t>!</a:t>
            </a:r>
            <a:endParaRPr lang="sl-SI" sz="600" b="1" dirty="0">
              <a:solidFill>
                <a:srgbClr val="FF0000"/>
              </a:solidFill>
              <a:latin typeface="Arial" pitchFamily="34" charset="0"/>
              <a:ea typeface="Malgun Gothic" pitchFamily="34" charset="-127"/>
              <a:cs typeface="Arial" pitchFamily="34" charset="0"/>
            </a:endParaRPr>
          </a:p>
        </p:txBody>
      </p:sp>
      <p:sp>
        <p:nvSpPr>
          <p:cNvPr id="41" name="PoljeZBesedilom 2"/>
          <p:cNvSpPr txBox="1"/>
          <p:nvPr/>
        </p:nvSpPr>
        <p:spPr>
          <a:xfrm>
            <a:off x="204725" y="6728605"/>
            <a:ext cx="1916918" cy="1246495"/>
          </a:xfrm>
          <a:prstGeom prst="rect">
            <a:avLst/>
          </a:prstGeom>
          <a:solidFill>
            <a:srgbClr val="C8ED77"/>
          </a:solidFill>
        </p:spPr>
        <p:txBody>
          <a:bodyPr wrap="square" rtlCol="0">
            <a:spAutoFit/>
          </a:bodyPr>
          <a:lstStyle/>
          <a:p>
            <a:pPr>
              <a:buSzPct val="130000"/>
            </a:pPr>
            <a:r>
              <a:rPr lang="sl-SI" sz="900" b="1" dirty="0" smtClean="0">
                <a:solidFill>
                  <a:srgbClr val="587313"/>
                </a:solidFill>
                <a:latin typeface="Bahnschrift" pitchFamily="34" charset="0"/>
                <a:ea typeface="Malgun Gothic" pitchFamily="34" charset="-127"/>
                <a:cs typeface="Arial" pitchFamily="34" charset="0"/>
              </a:rPr>
              <a:t>OCENJEVANJE UČENJA:</a:t>
            </a:r>
            <a:endParaRPr lang="sl-SI" sz="800" b="1" dirty="0" smtClean="0">
              <a:solidFill>
                <a:srgbClr val="587313"/>
              </a:solidFill>
              <a:latin typeface="Bahnschrift" pitchFamily="34" charset="0"/>
              <a:ea typeface="Malgun Gothic" pitchFamily="34" charset="-127"/>
              <a:cs typeface="Arial" pitchFamily="34" charset="0"/>
            </a:endParaRPr>
          </a:p>
          <a:p>
            <a:pPr>
              <a:buSzPct val="130000"/>
            </a:pPr>
            <a:endParaRPr lang="sl-SI" sz="100" dirty="0" smtClean="0">
              <a:solidFill>
                <a:srgbClr val="22322A"/>
              </a:solidFill>
              <a:latin typeface="Bahnschrift" pitchFamily="34" charset="0"/>
              <a:ea typeface="Malgun Gothic" pitchFamily="34" charset="-127"/>
              <a:cs typeface="Arial" pitchFamily="34" charset="0"/>
            </a:endParaRPr>
          </a:p>
          <a:p>
            <a:pPr>
              <a:buSzPct val="130000"/>
            </a:pPr>
            <a:endParaRPr lang="sl-SI" sz="100" b="1" dirty="0" smtClean="0">
              <a:solidFill>
                <a:schemeClr val="accent4">
                  <a:lumMod val="50000"/>
                </a:schemeClr>
              </a:solidFill>
              <a:latin typeface="Bahnschrift" pitchFamily="34" charset="0"/>
              <a:ea typeface="Malgun Gothic" pitchFamily="34" charset="-127"/>
              <a:cs typeface="Arial" pitchFamily="34" charset="0"/>
            </a:endParaRPr>
          </a:p>
          <a:p>
            <a:pPr marL="171450" indent="-171450">
              <a:buSzPct val="110000"/>
              <a:buFont typeface="Arial" pitchFamily="34" charset="0"/>
              <a:buChar char="→"/>
            </a:pPr>
            <a:r>
              <a:rPr lang="sl-SI" sz="8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ocenjujemo na </a:t>
            </a:r>
            <a:r>
              <a:rPr lang="sl-SI" sz="8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učnih</a:t>
            </a:r>
            <a:r>
              <a:rPr lang="sl-SI" sz="8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, </a:t>
            </a:r>
            <a:r>
              <a:rPr lang="sl-SI" sz="8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novih </a:t>
            </a:r>
            <a:r>
              <a:rPr lang="sl-SI" sz="8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in </a:t>
            </a:r>
            <a:r>
              <a:rPr lang="sl-SI" sz="8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testnih </a:t>
            </a:r>
            <a:r>
              <a:rPr lang="sl-SI" sz="8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podatkih</a:t>
            </a:r>
          </a:p>
          <a:p>
            <a:pPr marL="171450" indent="-171450">
              <a:buSzPct val="110000"/>
              <a:buFont typeface="Arial" pitchFamily="34" charset="0"/>
              <a:buChar char="→"/>
            </a:pPr>
            <a:r>
              <a:rPr lang="sl-SI" sz="8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za testne podatke reprezentativno izločimo del učnih in </a:t>
            </a:r>
            <a:r>
              <a:rPr lang="sl-SI" sz="8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simuliramo</a:t>
            </a:r>
            <a:r>
              <a:rPr lang="sl-SI" sz="8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 še nevidene primere </a:t>
            </a:r>
          </a:p>
          <a:p>
            <a:pPr marL="171450" indent="-171450">
              <a:buSzPct val="110000"/>
              <a:buFont typeface="Arial" pitchFamily="34" charset="0"/>
              <a:buChar char="→"/>
            </a:pPr>
            <a:r>
              <a:rPr lang="sl-SI" sz="8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interval</a:t>
            </a:r>
            <a:r>
              <a:rPr lang="sl-SI" sz="8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 </a:t>
            </a:r>
            <a:r>
              <a:rPr lang="sl-SI" sz="8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zaupanja</a:t>
            </a:r>
            <a:r>
              <a:rPr lang="sl-SI" sz="8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: v oceni splošnosti upoštevajo št. testnih primerov</a:t>
            </a:r>
            <a:endParaRPr lang="sl-SI" sz="800" dirty="0">
              <a:latin typeface="Arial" pitchFamily="34" charset="0"/>
              <a:ea typeface="Malgun Gothic" pitchFamily="34" charset="-127"/>
              <a:cs typeface="Arial" pitchFamily="34" charset="0"/>
            </a:endParaRPr>
          </a:p>
        </p:txBody>
      </p:sp>
      <p:sp>
        <p:nvSpPr>
          <p:cNvPr id="42" name="PoljeZBesedilom 2"/>
          <p:cNvSpPr txBox="1"/>
          <p:nvPr/>
        </p:nvSpPr>
        <p:spPr>
          <a:xfrm>
            <a:off x="166949" y="8063464"/>
            <a:ext cx="1199118" cy="369332"/>
          </a:xfrm>
          <a:prstGeom prst="rect">
            <a:avLst/>
          </a:prstGeom>
          <a:solidFill>
            <a:srgbClr val="E7EEA4"/>
          </a:solidFill>
          <a:ln w="3175">
            <a:noFill/>
            <a:prstDash val="dash"/>
          </a:ln>
        </p:spPr>
        <p:txBody>
          <a:bodyPr wrap="square" rtlCol="0">
            <a:spAutoFit/>
          </a:bodyPr>
          <a:lstStyle/>
          <a:p>
            <a:pPr>
              <a:buSzPct val="110000"/>
            </a:pPr>
            <a:r>
              <a:rPr lang="sl-SI" sz="6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če imamo premalo učnih podatkov </a:t>
            </a:r>
            <a:r>
              <a:rPr lang="sl-SI" sz="6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večkratne</a:t>
            </a:r>
            <a:r>
              <a:rPr lang="sl-SI" sz="6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 </a:t>
            </a:r>
            <a:r>
              <a:rPr lang="sl-SI" sz="6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delitve</a:t>
            </a:r>
            <a:r>
              <a:rPr lang="sl-SI" sz="6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 na učno in testno množico</a:t>
            </a:r>
            <a:endParaRPr lang="sl-SI" sz="600" dirty="0">
              <a:latin typeface="Arial" pitchFamily="34" charset="0"/>
              <a:ea typeface="Malgun Gothic" pitchFamily="34" charset="-127"/>
              <a:cs typeface="Arial" pitchFamily="34" charset="0"/>
            </a:endParaRPr>
          </a:p>
        </p:txBody>
      </p:sp>
      <p:sp>
        <p:nvSpPr>
          <p:cNvPr id="43" name="PoljeZBesedilom 2"/>
          <p:cNvSpPr txBox="1"/>
          <p:nvPr/>
        </p:nvSpPr>
        <p:spPr>
          <a:xfrm>
            <a:off x="237411" y="8565039"/>
            <a:ext cx="2965635" cy="276999"/>
          </a:xfrm>
          <a:prstGeom prst="rect">
            <a:avLst/>
          </a:prstGeom>
          <a:solidFill>
            <a:srgbClr val="E7EEA4"/>
          </a:solidFill>
          <a:ln w="3175">
            <a:noFill/>
            <a:prstDash val="dash"/>
          </a:ln>
        </p:spPr>
        <p:txBody>
          <a:bodyPr wrap="square" rtlCol="0">
            <a:spAutoFit/>
          </a:bodyPr>
          <a:lstStyle/>
          <a:p>
            <a:pPr>
              <a:buSzPct val="110000"/>
            </a:pPr>
            <a:r>
              <a:rPr lang="sl-SI" sz="6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testne primere izberemo </a:t>
            </a:r>
            <a:r>
              <a:rPr lang="sl-SI" sz="6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naključno</a:t>
            </a:r>
            <a:r>
              <a:rPr lang="sl-SI" sz="6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: </a:t>
            </a:r>
            <a:r>
              <a:rPr lang="sl-SI" sz="600" b="1" dirty="0" smtClean="0">
                <a:solidFill>
                  <a:srgbClr val="00B050"/>
                </a:solidFill>
                <a:latin typeface="Arial" pitchFamily="34" charset="0"/>
                <a:ea typeface="Malgun Gothic" pitchFamily="34" charset="-127"/>
                <a:cs typeface="Arial" pitchFamily="34" charset="0"/>
              </a:rPr>
              <a:t>prečno</a:t>
            </a:r>
            <a:r>
              <a:rPr lang="sl-SI" sz="600" dirty="0" smtClean="0">
                <a:solidFill>
                  <a:srgbClr val="00B050"/>
                </a:solidFill>
                <a:latin typeface="Arial" pitchFamily="34" charset="0"/>
                <a:ea typeface="Malgun Gothic" pitchFamily="34" charset="-127"/>
                <a:cs typeface="Arial" pitchFamily="34" charset="0"/>
              </a:rPr>
              <a:t> </a:t>
            </a:r>
            <a:r>
              <a:rPr lang="sl-SI" sz="600" b="1" dirty="0" smtClean="0">
                <a:solidFill>
                  <a:srgbClr val="00B050"/>
                </a:solidFill>
                <a:latin typeface="Arial" pitchFamily="34" charset="0"/>
                <a:ea typeface="Malgun Gothic" pitchFamily="34" charset="-127"/>
                <a:cs typeface="Arial" pitchFamily="34" charset="0"/>
              </a:rPr>
              <a:t>preverjanje</a:t>
            </a:r>
            <a:r>
              <a:rPr lang="sl-SI" sz="600" dirty="0" smtClean="0">
                <a:solidFill>
                  <a:srgbClr val="00B050"/>
                </a:solidFill>
                <a:latin typeface="Arial" pitchFamily="34" charset="0"/>
                <a:ea typeface="Malgun Gothic" pitchFamily="34" charset="-127"/>
                <a:cs typeface="Arial" pitchFamily="34" charset="0"/>
              </a:rPr>
              <a:t> </a:t>
            </a:r>
            <a:r>
              <a:rPr lang="sl-SI" sz="6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ali pa </a:t>
            </a:r>
            <a:r>
              <a:rPr lang="sl-SI" sz="6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stratificirano</a:t>
            </a:r>
            <a:r>
              <a:rPr lang="sl-SI" sz="6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, da </a:t>
            </a:r>
            <a:r>
              <a:rPr lang="sl-SI" sz="6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zagotovimo </a:t>
            </a:r>
            <a:r>
              <a:rPr lang="sl-SI" sz="600" b="1" dirty="0">
                <a:solidFill>
                  <a:srgbClr val="00B050"/>
                </a:solidFill>
                <a:latin typeface="Arial" pitchFamily="34" charset="0"/>
                <a:ea typeface="Malgun Gothic" pitchFamily="34" charset="-127"/>
                <a:cs typeface="Arial" pitchFamily="34" charset="0"/>
              </a:rPr>
              <a:t>enako porazdelitev</a:t>
            </a:r>
            <a:r>
              <a:rPr lang="sl-SI" sz="6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 razredov kot v učni množici</a:t>
            </a:r>
          </a:p>
        </p:txBody>
      </p:sp>
    </p:spTree>
    <p:extLst>
      <p:ext uri="{BB962C8B-B14F-4D97-AF65-F5344CB8AC3E}">
        <p14:creationId xmlns:p14="http://schemas.microsoft.com/office/powerpoint/2010/main" val="4086594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jeZBesedilom 2"/>
          <p:cNvSpPr txBox="1"/>
          <p:nvPr/>
        </p:nvSpPr>
        <p:spPr>
          <a:xfrm>
            <a:off x="188640" y="187574"/>
            <a:ext cx="2520280" cy="1200329"/>
          </a:xfrm>
          <a:prstGeom prst="rect">
            <a:avLst/>
          </a:prstGeom>
          <a:solidFill>
            <a:srgbClr val="F7F79B"/>
          </a:solidFill>
          <a:ln w="3175">
            <a:noFill/>
            <a:prstDash val="dash"/>
          </a:ln>
        </p:spPr>
        <p:txBody>
          <a:bodyPr wrap="square" rtlCol="0">
            <a:spAutoFit/>
          </a:bodyPr>
          <a:lstStyle/>
          <a:p>
            <a:pPr algn="ctr">
              <a:buSzPct val="110000"/>
            </a:pPr>
            <a:r>
              <a:rPr lang="sl-SI" sz="900" b="1" kern="1500" spc="100" dirty="0" smtClean="0">
                <a:solidFill>
                  <a:srgbClr val="9B9809"/>
                </a:solidFill>
                <a:latin typeface="Cascadia Mono SemiBold" pitchFamily="49" charset="0"/>
                <a:ea typeface="Cascadia Mono SemiBold" pitchFamily="49" charset="0"/>
                <a:cs typeface="Cascadia Mono SemiBold" pitchFamily="49" charset="0"/>
              </a:rPr>
              <a:t>PREČNO PREVERJANJE</a:t>
            </a:r>
          </a:p>
          <a:p>
            <a:pPr marL="228600" indent="-228600">
              <a:buSzPct val="110000"/>
              <a:buFont typeface="Arial" pitchFamily="34" charset="0"/>
              <a:buChar char="•"/>
            </a:pPr>
            <a:r>
              <a:rPr lang="sl-SI" sz="7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poseben primer </a:t>
            </a:r>
            <a:r>
              <a:rPr lang="sl-SI" sz="7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večkratnega učenja </a:t>
            </a:r>
            <a:r>
              <a:rPr lang="sl-SI" sz="7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in testiranja</a:t>
            </a:r>
          </a:p>
          <a:p>
            <a:pPr marL="228600" indent="-228600">
              <a:buSzPct val="110000"/>
              <a:buFont typeface="Arial" pitchFamily="34" charset="0"/>
              <a:buChar char="•"/>
            </a:pPr>
            <a:r>
              <a:rPr lang="sl-SI" sz="7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k</a:t>
            </a:r>
            <a:r>
              <a:rPr lang="sl-SI" sz="7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-</a:t>
            </a:r>
            <a:r>
              <a:rPr lang="sl-SI" sz="7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kratno </a:t>
            </a:r>
            <a:r>
              <a:rPr lang="sl-SI" sz="7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prečno preverjanje</a:t>
            </a:r>
            <a:r>
              <a:rPr lang="sl-SI" sz="7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: celo učno množico razbij na </a:t>
            </a:r>
            <a:r>
              <a:rPr lang="sl-SI" sz="700" b="1" dirty="0">
                <a:latin typeface="Arial" pitchFamily="34" charset="0"/>
                <a:ea typeface="Malgun Gothic" pitchFamily="34" charset="-127"/>
                <a:cs typeface="Arial" pitchFamily="34" charset="0"/>
              </a:rPr>
              <a:t>k</a:t>
            </a:r>
            <a:r>
              <a:rPr lang="sl-SI" sz="7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 </a:t>
            </a:r>
            <a:r>
              <a:rPr lang="sl-SI" sz="700" b="1" dirty="0">
                <a:latin typeface="Arial" pitchFamily="34" charset="0"/>
                <a:ea typeface="Malgun Gothic" pitchFamily="34" charset="-127"/>
                <a:cs typeface="Arial" pitchFamily="34" charset="0"/>
              </a:rPr>
              <a:t>disjunktnih</a:t>
            </a:r>
            <a:r>
              <a:rPr lang="sl-SI" sz="7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 </a:t>
            </a:r>
            <a:r>
              <a:rPr lang="sl-SI" sz="7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podmnožic</a:t>
            </a:r>
          </a:p>
          <a:p>
            <a:pPr marL="228600" indent="-228600">
              <a:buSzPct val="110000"/>
              <a:buFont typeface="Arial" pitchFamily="34" charset="0"/>
              <a:buChar char="•"/>
            </a:pPr>
            <a:r>
              <a:rPr lang="sl-SI" sz="7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ena množica je </a:t>
            </a:r>
            <a:r>
              <a:rPr lang="sl-SI" sz="7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testna</a:t>
            </a:r>
            <a:r>
              <a:rPr lang="sl-SI" sz="7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 ostale so </a:t>
            </a:r>
            <a:r>
              <a:rPr lang="sl-SI" sz="7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učne</a:t>
            </a:r>
          </a:p>
          <a:p>
            <a:pPr marL="228600" indent="-228600">
              <a:buSzPct val="110000"/>
              <a:buFont typeface="Arial" pitchFamily="34" charset="0"/>
              <a:buChar char="•"/>
            </a:pPr>
            <a:r>
              <a:rPr lang="sl-SI" sz="7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povprečje</a:t>
            </a:r>
            <a:r>
              <a:rPr lang="sl-SI" sz="7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 dobljenih </a:t>
            </a:r>
            <a:r>
              <a:rPr lang="sl-SI" sz="7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k</a:t>
            </a:r>
            <a:r>
              <a:rPr lang="sl-SI" sz="7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 </a:t>
            </a:r>
            <a:r>
              <a:rPr lang="sl-SI" sz="7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ocen</a:t>
            </a:r>
            <a:r>
              <a:rPr lang="sl-SI" sz="7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 točnosti je končna ocena</a:t>
            </a:r>
          </a:p>
          <a:p>
            <a:pPr marL="228600" indent="-228600">
              <a:buSzPct val="110000"/>
              <a:buFont typeface="Arial" pitchFamily="34" charset="0"/>
              <a:buChar char="•"/>
            </a:pPr>
            <a:r>
              <a:rPr lang="sl-SI" sz="7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poseben primer: metoda </a:t>
            </a:r>
            <a:r>
              <a:rPr lang="sl-SI" sz="7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izloči enega</a:t>
            </a:r>
            <a:r>
              <a:rPr lang="sl-SI" sz="7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, kjer je k enak </a:t>
            </a:r>
            <a:r>
              <a:rPr lang="sl-SI" sz="7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številu</a:t>
            </a:r>
            <a:r>
              <a:rPr lang="sl-SI" sz="7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 </a:t>
            </a:r>
            <a:r>
              <a:rPr lang="sl-SI" sz="7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primerov</a:t>
            </a:r>
            <a:r>
              <a:rPr lang="sl-SI" sz="7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, primerno za manjše množice ker zelo časovno zamudno</a:t>
            </a:r>
          </a:p>
          <a:p>
            <a:pPr marL="228600" indent="-228600">
              <a:buSzPct val="110000"/>
              <a:buFont typeface="Arial" pitchFamily="34" charset="0"/>
              <a:buChar char="•"/>
            </a:pPr>
            <a:r>
              <a:rPr lang="sl-SI" sz="7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iz meritev lahko izračunamo </a:t>
            </a:r>
            <a:r>
              <a:rPr lang="sl-SI" sz="7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intervale</a:t>
            </a:r>
            <a:r>
              <a:rPr lang="sl-SI" sz="7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 </a:t>
            </a:r>
            <a:r>
              <a:rPr lang="sl-SI" sz="7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zaupanja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9638" y="187574"/>
            <a:ext cx="3817714" cy="1266248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PoljeZBesedilom 2"/>
          <p:cNvSpPr txBox="1"/>
          <p:nvPr/>
        </p:nvSpPr>
        <p:spPr>
          <a:xfrm>
            <a:off x="2924944" y="1070120"/>
            <a:ext cx="792088" cy="27699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noFill/>
            <a:prstDash val="dash"/>
          </a:ln>
        </p:spPr>
        <p:txBody>
          <a:bodyPr wrap="square" rtlCol="0">
            <a:spAutoFit/>
          </a:bodyPr>
          <a:lstStyle/>
          <a:p>
            <a:pPr>
              <a:buSzPct val="110000"/>
            </a:pPr>
            <a:r>
              <a:rPr lang="sl-SI" sz="6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v </a:t>
            </a:r>
            <a:r>
              <a:rPr lang="sl-SI" sz="6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praksi</a:t>
            </a:r>
            <a:r>
              <a:rPr lang="sl-SI" sz="6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 je </a:t>
            </a:r>
            <a:r>
              <a:rPr lang="sl-SI" sz="6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k</a:t>
            </a:r>
            <a:r>
              <a:rPr lang="sl-SI" sz="6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 največkrat </a:t>
            </a:r>
            <a:r>
              <a:rPr lang="sl-SI" sz="6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10</a:t>
            </a:r>
            <a:endParaRPr lang="sl-SI" sz="600" b="1" dirty="0">
              <a:latin typeface="Arial" pitchFamily="34" charset="0"/>
              <a:ea typeface="Malgun Gothic" pitchFamily="34" charset="-127"/>
              <a:cs typeface="Arial" pitchFamily="34" charset="0"/>
            </a:endParaRPr>
          </a:p>
        </p:txBody>
      </p:sp>
      <p:sp>
        <p:nvSpPr>
          <p:cNvPr id="5" name="PoljeZBesedilom 2"/>
          <p:cNvSpPr txBox="1"/>
          <p:nvPr/>
        </p:nvSpPr>
        <p:spPr>
          <a:xfrm>
            <a:off x="5949280" y="395536"/>
            <a:ext cx="864096" cy="55399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noFill/>
            <a:prstDash val="dash"/>
          </a:ln>
        </p:spPr>
        <p:txBody>
          <a:bodyPr wrap="square" rtlCol="0">
            <a:spAutoFit/>
          </a:bodyPr>
          <a:lstStyle/>
          <a:p>
            <a:pPr>
              <a:buSzPct val="110000"/>
            </a:pPr>
            <a:r>
              <a:rPr lang="sl-SI" sz="600" b="1" dirty="0">
                <a:latin typeface="Arial" pitchFamily="34" charset="0"/>
                <a:ea typeface="Malgun Gothic" pitchFamily="34" charset="-127"/>
                <a:cs typeface="Arial" pitchFamily="34" charset="0"/>
              </a:rPr>
              <a:t>vplive</a:t>
            </a:r>
            <a:r>
              <a:rPr lang="sl-SI" sz="6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 </a:t>
            </a:r>
            <a:r>
              <a:rPr lang="sl-SI" sz="600" b="1" dirty="0">
                <a:latin typeface="Arial" pitchFamily="34" charset="0"/>
                <a:ea typeface="Malgun Gothic" pitchFamily="34" charset="-127"/>
                <a:cs typeface="Arial" pitchFamily="34" charset="0"/>
              </a:rPr>
              <a:t>izbranega</a:t>
            </a:r>
            <a:r>
              <a:rPr lang="sl-SI" sz="6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 </a:t>
            </a:r>
            <a:r>
              <a:rPr lang="sl-SI" sz="600" b="1" dirty="0">
                <a:latin typeface="Arial" pitchFamily="34" charset="0"/>
                <a:ea typeface="Malgun Gothic" pitchFamily="34" charset="-127"/>
                <a:cs typeface="Arial" pitchFamily="34" charset="0"/>
              </a:rPr>
              <a:t>razbitja</a:t>
            </a:r>
            <a:r>
              <a:rPr lang="sl-SI" sz="6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 </a:t>
            </a:r>
            <a:r>
              <a:rPr lang="sl-SI" sz="6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podatkov zmanjšamo tako da tudi </a:t>
            </a:r>
            <a:r>
              <a:rPr lang="sl-SI" sz="6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preverjanje</a:t>
            </a:r>
            <a:r>
              <a:rPr lang="sl-SI" sz="6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 </a:t>
            </a:r>
            <a:r>
              <a:rPr lang="sl-SI" sz="6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ponovimo</a:t>
            </a:r>
            <a:r>
              <a:rPr lang="sl-SI" sz="6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 večkrat</a:t>
            </a:r>
            <a:endParaRPr lang="sl-SI" sz="600" b="1" dirty="0">
              <a:latin typeface="Arial" pitchFamily="34" charset="0"/>
              <a:ea typeface="Malgun Gothic" pitchFamily="34" charset="-127"/>
              <a:cs typeface="Arial" pitchFamily="34" charset="0"/>
            </a:endParaRPr>
          </a:p>
        </p:txBody>
      </p:sp>
      <p:sp>
        <p:nvSpPr>
          <p:cNvPr id="6" name="PoljeZBesedilom 29"/>
          <p:cNvSpPr txBox="1"/>
          <p:nvPr/>
        </p:nvSpPr>
        <p:spPr>
          <a:xfrm>
            <a:off x="188640" y="1619672"/>
            <a:ext cx="6467911" cy="307777"/>
          </a:xfrm>
          <a:prstGeom prst="rect">
            <a:avLst/>
          </a:prstGeom>
          <a:solidFill>
            <a:srgbClr val="FF4F4F"/>
          </a:solidFill>
        </p:spPr>
        <p:txBody>
          <a:bodyPr wrap="square" rtlCol="0">
            <a:spAutoFit/>
          </a:bodyPr>
          <a:lstStyle/>
          <a:p>
            <a:r>
              <a:rPr lang="sl-SI" sz="1400" dirty="0">
                <a:latin typeface="Cascadia Mono SemiBold" pitchFamily="49" charset="0"/>
                <a:cs typeface="Cascadia Mono SemiBold" pitchFamily="49" charset="0"/>
              </a:rPr>
              <a:t>4</a:t>
            </a:r>
            <a:r>
              <a:rPr lang="sl-SI" sz="1400" dirty="0" smtClean="0">
                <a:latin typeface="Cascadia Mono SemiBold" pitchFamily="49" charset="0"/>
                <a:cs typeface="Cascadia Mono SemiBold" pitchFamily="49" charset="0"/>
              </a:rPr>
              <a:t>. PREDAVANJE</a:t>
            </a:r>
            <a:endParaRPr lang="sl-SI" sz="1400" dirty="0">
              <a:latin typeface="Cascadia Mono SemiBold" pitchFamily="49" charset="0"/>
              <a:cs typeface="Cascadia Mono SemiBold" pitchFamily="49" charset="0"/>
            </a:endParaRPr>
          </a:p>
        </p:txBody>
      </p:sp>
      <p:sp>
        <p:nvSpPr>
          <p:cNvPr id="7" name="PoljeZBesedilom 2"/>
          <p:cNvSpPr txBox="1"/>
          <p:nvPr/>
        </p:nvSpPr>
        <p:spPr>
          <a:xfrm>
            <a:off x="188640" y="2069162"/>
            <a:ext cx="2808312" cy="538609"/>
          </a:xfrm>
          <a:prstGeom prst="rect">
            <a:avLst/>
          </a:prstGeom>
          <a:solidFill>
            <a:srgbClr val="FFB7B7"/>
          </a:solidFill>
          <a:ln w="3175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>
              <a:buSzPct val="110000"/>
            </a:pPr>
            <a:r>
              <a:rPr lang="sl-SI" sz="800" dirty="0" smtClean="0">
                <a:solidFill>
                  <a:srgbClr val="C00000"/>
                </a:solidFill>
                <a:latin typeface="Franklin Gothic Demi" pitchFamily="34" charset="0"/>
                <a:ea typeface="Malgun Gothic" pitchFamily="34" charset="-127"/>
                <a:cs typeface="Arial" pitchFamily="34" charset="0"/>
              </a:rPr>
              <a:t>kako obravnavamo numerične atribute?</a:t>
            </a:r>
          </a:p>
          <a:p>
            <a:pPr marL="171450" indent="-171450">
              <a:buSzPct val="110000"/>
              <a:buFont typeface="Arial" pitchFamily="34" charset="0"/>
              <a:buChar char="→"/>
            </a:pPr>
            <a:r>
              <a:rPr lang="sl-SI" sz="7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običajno </a:t>
            </a:r>
            <a:r>
              <a:rPr lang="sl-SI" sz="7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diskretizacija</a:t>
            </a:r>
            <a:r>
              <a:rPr lang="sl-SI" sz="7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 v dva ali več diskretnih </a:t>
            </a:r>
            <a:r>
              <a:rPr lang="sl-SI" sz="7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intervalov</a:t>
            </a:r>
          </a:p>
          <a:p>
            <a:pPr marL="171450" indent="-171450">
              <a:buSzPct val="110000"/>
              <a:buFont typeface="Arial" pitchFamily="34" charset="0"/>
              <a:buChar char="→"/>
            </a:pPr>
            <a:r>
              <a:rPr lang="sl-SI" sz="7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različni</a:t>
            </a:r>
            <a:r>
              <a:rPr lang="sl-SI" sz="7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 </a:t>
            </a:r>
            <a:r>
              <a:rPr lang="sl-SI" sz="7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pristopi</a:t>
            </a:r>
            <a:r>
              <a:rPr lang="sl-SI" sz="7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: enaka širina, enaka frekvenca primerov, maksimizacija informacijskega prispevka</a:t>
            </a: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24"/>
          <a:stretch/>
        </p:blipFill>
        <p:spPr bwMode="auto">
          <a:xfrm>
            <a:off x="181546" y="2699792"/>
            <a:ext cx="5609834" cy="23143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PoljeZBesedilom 2"/>
          <p:cNvSpPr txBox="1"/>
          <p:nvPr/>
        </p:nvSpPr>
        <p:spPr>
          <a:xfrm>
            <a:off x="2617879" y="2699792"/>
            <a:ext cx="703109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noFill/>
            <a:prstDash val="dash"/>
          </a:ln>
        </p:spPr>
        <p:txBody>
          <a:bodyPr wrap="square" rtlCol="0">
            <a:spAutoFit/>
          </a:bodyPr>
          <a:lstStyle/>
          <a:p>
            <a:pPr>
              <a:buSzPct val="110000"/>
            </a:pPr>
            <a:r>
              <a:rPr lang="sl-SI" sz="600" b="1" dirty="0" smtClean="0">
                <a:solidFill>
                  <a:srgbClr val="C00000"/>
                </a:solidFill>
                <a:latin typeface="Arial" pitchFamily="34" charset="0"/>
                <a:ea typeface="Malgun Gothic" pitchFamily="34" charset="-127"/>
                <a:cs typeface="Arial" pitchFamily="34" charset="0"/>
              </a:rPr>
              <a:t> numerični atributi:</a:t>
            </a:r>
            <a:r>
              <a:rPr lang="sl-SI" sz="600" b="1" dirty="0">
                <a:solidFill>
                  <a:srgbClr val="C00000"/>
                </a:solidFill>
                <a:latin typeface="Arial" pitchFamily="34" charset="0"/>
                <a:ea typeface="Malgun Gothic" pitchFamily="34" charset="-127"/>
                <a:cs typeface="Arial" pitchFamily="34" charset="0"/>
              </a:rPr>
              <a:t> </a:t>
            </a:r>
            <a:r>
              <a:rPr lang="sl-SI" sz="6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temperatura,  vlažnost</a:t>
            </a:r>
          </a:p>
        </p:txBody>
      </p:sp>
      <p:sp>
        <p:nvSpPr>
          <p:cNvPr id="12" name="PoljeZBesedilom 2"/>
          <p:cNvSpPr txBox="1"/>
          <p:nvPr/>
        </p:nvSpPr>
        <p:spPr>
          <a:xfrm>
            <a:off x="2708920" y="3369442"/>
            <a:ext cx="679488" cy="5539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noFill/>
            <a:prstDash val="dash"/>
          </a:ln>
        </p:spPr>
        <p:txBody>
          <a:bodyPr wrap="square" rtlCol="0">
            <a:spAutoFit/>
          </a:bodyPr>
          <a:lstStyle/>
          <a:p>
            <a:pPr>
              <a:buSzPct val="110000"/>
            </a:pPr>
            <a:r>
              <a:rPr lang="sl-SI" sz="600" b="1" dirty="0" smtClean="0">
                <a:solidFill>
                  <a:srgbClr val="C00000"/>
                </a:solidFill>
                <a:latin typeface="Arial" pitchFamily="34" charset="0"/>
                <a:ea typeface="Malgun Gothic" pitchFamily="34" charset="-127"/>
                <a:cs typeface="Arial" pitchFamily="34" charset="0"/>
              </a:rPr>
              <a:t>zvezni atributi:</a:t>
            </a:r>
            <a:r>
              <a:rPr lang="sl-SI" sz="600" b="1" dirty="0">
                <a:solidFill>
                  <a:srgbClr val="C00000"/>
                </a:solidFill>
                <a:latin typeface="Arial" pitchFamily="34" charset="0"/>
                <a:ea typeface="Malgun Gothic" pitchFamily="34" charset="-127"/>
                <a:cs typeface="Arial" pitchFamily="34" charset="0"/>
              </a:rPr>
              <a:t> </a:t>
            </a:r>
            <a:r>
              <a:rPr lang="sl-SI" sz="6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kako diskretiziramo atribut vlažnost?</a:t>
            </a:r>
          </a:p>
        </p:txBody>
      </p:sp>
      <p:sp>
        <p:nvSpPr>
          <p:cNvPr id="13" name="PoljeZBesedilom 2"/>
          <p:cNvSpPr txBox="1"/>
          <p:nvPr/>
        </p:nvSpPr>
        <p:spPr>
          <a:xfrm>
            <a:off x="5809595" y="2699792"/>
            <a:ext cx="846956" cy="5539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noFill/>
            <a:prstDash val="dash"/>
          </a:ln>
        </p:spPr>
        <p:txBody>
          <a:bodyPr wrap="square" rtlCol="0">
            <a:spAutoFit/>
          </a:bodyPr>
          <a:lstStyle/>
          <a:p>
            <a:pPr>
              <a:buSzPct val="110000"/>
            </a:pPr>
            <a:r>
              <a:rPr lang="sl-SI" sz="600" b="1" dirty="0" smtClean="0">
                <a:solidFill>
                  <a:srgbClr val="C00000"/>
                </a:solidFill>
                <a:latin typeface="Arial" pitchFamily="34" charset="0"/>
                <a:ea typeface="Malgun Gothic" pitchFamily="34" charset="-127"/>
                <a:cs typeface="Arial" pitchFamily="34" charset="0"/>
              </a:rPr>
              <a:t>primer</a:t>
            </a:r>
            <a:r>
              <a:rPr lang="sl-SI" sz="600" dirty="0" smtClean="0">
                <a:solidFill>
                  <a:srgbClr val="C00000"/>
                </a:solidFill>
                <a:latin typeface="Arial" pitchFamily="34" charset="0"/>
                <a:ea typeface="Malgun Gothic" pitchFamily="34" charset="-127"/>
                <a:cs typeface="Arial" pitchFamily="34" charset="0"/>
              </a:rPr>
              <a:t>: </a:t>
            </a:r>
            <a:r>
              <a:rPr lang="sl-SI" sz="6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diskretizacija z maksimizacijo informacijskega prispevka</a:t>
            </a:r>
          </a:p>
        </p:txBody>
      </p:sp>
      <p:sp>
        <p:nvSpPr>
          <p:cNvPr id="14" name="PoljeZBesedilom 2"/>
          <p:cNvSpPr txBox="1"/>
          <p:nvPr/>
        </p:nvSpPr>
        <p:spPr>
          <a:xfrm>
            <a:off x="5013176" y="2226962"/>
            <a:ext cx="1316440" cy="369332"/>
          </a:xfrm>
          <a:prstGeom prst="rect">
            <a:avLst/>
          </a:prstGeom>
          <a:solidFill>
            <a:srgbClr val="FDCFD7"/>
          </a:solidFill>
          <a:ln w="3175">
            <a:noFill/>
            <a:prstDash val="dash"/>
          </a:ln>
        </p:spPr>
        <p:txBody>
          <a:bodyPr wrap="square" rtlCol="0">
            <a:spAutoFit/>
          </a:bodyPr>
          <a:lstStyle/>
          <a:p>
            <a:pPr marL="171450" indent="-171450">
              <a:buSzPct val="110000"/>
              <a:buFont typeface="Arial" pitchFamily="34" charset="0"/>
              <a:buChar char="•"/>
            </a:pPr>
            <a:r>
              <a:rPr lang="sl-SI" sz="6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npr. pogledamo vejo </a:t>
            </a:r>
            <a:r>
              <a:rPr lang="sl-SI" sz="6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sunny</a:t>
            </a:r>
            <a:endParaRPr lang="sl-SI" sz="600" b="1" dirty="0">
              <a:latin typeface="Arial" pitchFamily="34" charset="0"/>
              <a:ea typeface="Malgun Gothic" pitchFamily="34" charset="-127"/>
              <a:cs typeface="Arial" pitchFamily="34" charset="0"/>
            </a:endParaRPr>
          </a:p>
          <a:p>
            <a:pPr marL="171450" indent="-171450">
              <a:buSzPct val="110000"/>
              <a:buFont typeface="Arial" pitchFamily="34" charset="0"/>
              <a:buChar char="•"/>
            </a:pPr>
            <a:r>
              <a:rPr lang="sl-SI" sz="6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vrednosti: </a:t>
            </a:r>
            <a:r>
              <a:rPr lang="sl-SI" sz="6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70</a:t>
            </a:r>
            <a:r>
              <a:rPr lang="sl-SI" sz="6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, </a:t>
            </a:r>
            <a:r>
              <a:rPr lang="sl-SI" sz="6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85</a:t>
            </a:r>
            <a:r>
              <a:rPr lang="sl-SI" sz="6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, </a:t>
            </a:r>
            <a:r>
              <a:rPr lang="sl-SI" sz="6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90</a:t>
            </a:r>
            <a:r>
              <a:rPr lang="sl-SI" sz="6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, </a:t>
            </a:r>
            <a:r>
              <a:rPr lang="sl-SI" sz="6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95</a:t>
            </a:r>
          </a:p>
          <a:p>
            <a:pPr marL="171450" indent="-171450">
              <a:buSzPct val="110000"/>
              <a:buFont typeface="Arial" pitchFamily="34" charset="0"/>
              <a:buChar char="•"/>
            </a:pPr>
            <a:r>
              <a:rPr lang="sl-SI" sz="6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izračunamo </a:t>
            </a:r>
            <a:r>
              <a:rPr lang="sl-SI" sz="6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entropije</a:t>
            </a:r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6082" y="1846155"/>
            <a:ext cx="1753078" cy="761615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PoljeZBesedilom 2"/>
          <p:cNvSpPr txBox="1"/>
          <p:nvPr/>
        </p:nvSpPr>
        <p:spPr>
          <a:xfrm>
            <a:off x="146534" y="5076055"/>
            <a:ext cx="2304256" cy="646331"/>
          </a:xfrm>
          <a:prstGeom prst="rect">
            <a:avLst/>
          </a:prstGeom>
          <a:solidFill>
            <a:srgbClr val="FFB7B7"/>
          </a:solidFill>
          <a:ln w="3175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>
              <a:buSzPct val="110000"/>
            </a:pPr>
            <a:r>
              <a:rPr lang="sl-SI" sz="800" dirty="0" smtClean="0">
                <a:solidFill>
                  <a:srgbClr val="C00000"/>
                </a:solidFill>
                <a:latin typeface="Franklin Gothic Demi" pitchFamily="34" charset="0"/>
                <a:ea typeface="Malgun Gothic" pitchFamily="34" charset="-127"/>
                <a:cs typeface="Arial" pitchFamily="34" charset="0"/>
              </a:rPr>
              <a:t>kaj če atributi manjkajo?</a:t>
            </a:r>
          </a:p>
          <a:p>
            <a:pPr marL="171450" indent="-171450">
              <a:buSzPct val="110000"/>
              <a:buFont typeface="Arial" pitchFamily="34" charset="0"/>
              <a:buChar char="→"/>
            </a:pPr>
            <a:r>
              <a:rPr lang="sl-SI" sz="7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različni načini obravnave</a:t>
            </a:r>
          </a:p>
          <a:p>
            <a:pPr marL="171450" indent="-171450">
              <a:buSzPct val="110000"/>
              <a:buFont typeface="Arial" pitchFamily="34" charset="0"/>
              <a:buChar char="→"/>
            </a:pPr>
            <a:r>
              <a:rPr lang="sl-SI" sz="7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ali lahko algoritem najde </a:t>
            </a:r>
            <a:r>
              <a:rPr lang="sl-SI" sz="7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hipotezo</a:t>
            </a:r>
            <a:r>
              <a:rPr lang="sl-SI" sz="7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 tudi </a:t>
            </a:r>
            <a:r>
              <a:rPr lang="sl-SI" sz="7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brez</a:t>
            </a:r>
            <a:r>
              <a:rPr lang="sl-SI" sz="7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 njih?</a:t>
            </a:r>
          </a:p>
          <a:p>
            <a:pPr marL="171450" indent="-171450">
              <a:buSzPct val="110000"/>
              <a:buFont typeface="Arial" pitchFamily="34" charset="0"/>
              <a:buChar char="→"/>
            </a:pPr>
            <a:r>
              <a:rPr lang="sl-SI" sz="7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ali imamo </a:t>
            </a:r>
            <a:r>
              <a:rPr lang="sl-SI" sz="7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dovolj</a:t>
            </a:r>
            <a:r>
              <a:rPr lang="sl-SI" sz="7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 učnih primerov?</a:t>
            </a:r>
          </a:p>
          <a:p>
            <a:pPr marL="171450" indent="-171450">
              <a:buSzPct val="110000"/>
              <a:buFont typeface="Arial" pitchFamily="34" charset="0"/>
              <a:buChar char="→"/>
            </a:pPr>
            <a:r>
              <a:rPr lang="sl-SI" sz="7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ali je primerno </a:t>
            </a:r>
            <a:r>
              <a:rPr lang="sl-SI" sz="7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nadomeščanje</a:t>
            </a:r>
            <a:r>
              <a:rPr lang="sl-SI" sz="7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 vrednosti?</a:t>
            </a:r>
          </a:p>
        </p:txBody>
      </p:sp>
      <p:sp>
        <p:nvSpPr>
          <p:cNvPr id="19" name="PoljeZBesedilom 2"/>
          <p:cNvSpPr txBox="1"/>
          <p:nvPr/>
        </p:nvSpPr>
        <p:spPr>
          <a:xfrm>
            <a:off x="2617879" y="5060460"/>
            <a:ext cx="2592288" cy="75405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noFill/>
            <a:prstDash val="dash"/>
          </a:ln>
        </p:spPr>
        <p:txBody>
          <a:bodyPr wrap="square" rtlCol="0">
            <a:spAutoFit/>
          </a:bodyPr>
          <a:lstStyle/>
          <a:p>
            <a:pPr>
              <a:buSzPct val="110000"/>
            </a:pPr>
            <a:r>
              <a:rPr lang="sl-SI" sz="800" dirty="0" smtClean="0">
                <a:solidFill>
                  <a:srgbClr val="002060"/>
                </a:solidFill>
                <a:latin typeface="Franklin Gothic Demi" pitchFamily="34" charset="0"/>
                <a:ea typeface="Malgun Gothic" pitchFamily="34" charset="-127"/>
                <a:cs typeface="Arial" pitchFamily="34" charset="0"/>
              </a:rPr>
              <a:t>pristopi pri učenju:</a:t>
            </a:r>
          </a:p>
          <a:p>
            <a:pPr marL="171450" indent="-171450">
              <a:buSzPct val="110000"/>
              <a:buFont typeface="Arial" pitchFamily="34" charset="0"/>
              <a:buChar char="→"/>
            </a:pPr>
            <a:r>
              <a:rPr lang="sl-SI" sz="7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učimo z </a:t>
            </a:r>
            <a:r>
              <a:rPr lang="sl-SI" sz="700" b="1" dirty="0">
                <a:latin typeface="Arial" pitchFamily="34" charset="0"/>
                <a:ea typeface="Malgun Gothic" pitchFamily="34" charset="-127"/>
                <a:cs typeface="Arial" pitchFamily="34" charset="0"/>
              </a:rPr>
              <a:t>manjkajočimi</a:t>
            </a:r>
            <a:r>
              <a:rPr lang="sl-SI" sz="7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 </a:t>
            </a:r>
            <a:r>
              <a:rPr lang="sl-SI" sz="7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vrednostmi</a:t>
            </a:r>
            <a:endParaRPr lang="sl-SI" sz="700" dirty="0">
              <a:latin typeface="Arial" pitchFamily="34" charset="0"/>
              <a:ea typeface="Malgun Gothic" pitchFamily="34" charset="-127"/>
              <a:cs typeface="Arial" pitchFamily="34" charset="0"/>
            </a:endParaRPr>
          </a:p>
          <a:p>
            <a:pPr marL="171450" indent="-171450">
              <a:buSzPct val="110000"/>
              <a:buFont typeface="Arial" pitchFamily="34" charset="0"/>
              <a:buChar char="→"/>
            </a:pPr>
            <a:r>
              <a:rPr lang="sl-SI" sz="700" b="1" dirty="0">
                <a:latin typeface="Arial" pitchFamily="34" charset="0"/>
                <a:ea typeface="Malgun Gothic" pitchFamily="34" charset="-127"/>
                <a:cs typeface="Arial" pitchFamily="34" charset="0"/>
              </a:rPr>
              <a:t>ignoriranje</a:t>
            </a:r>
            <a:r>
              <a:rPr lang="sl-SI" sz="7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 celih učnih primerov z neznanimi </a:t>
            </a:r>
            <a:r>
              <a:rPr lang="sl-SI" sz="7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vrednostmi</a:t>
            </a:r>
          </a:p>
          <a:p>
            <a:pPr marL="171450" indent="-171450">
              <a:buSzPct val="110000"/>
              <a:buFont typeface="Arial" pitchFamily="34" charset="0"/>
              <a:buChar char="→"/>
            </a:pPr>
            <a:r>
              <a:rPr lang="sl-SI" sz="7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uporaba posebne vrednosti </a:t>
            </a:r>
            <a:r>
              <a:rPr lang="sl-SI" sz="7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NA</a:t>
            </a:r>
            <a:r>
              <a:rPr lang="sl-SI" sz="7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 / </a:t>
            </a:r>
            <a:r>
              <a:rPr lang="sl-SI" sz="7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UNKNOWN</a:t>
            </a:r>
          </a:p>
          <a:p>
            <a:pPr marL="171450" indent="-171450">
              <a:buSzPct val="110000"/>
              <a:buFont typeface="Arial" pitchFamily="34" charset="0"/>
              <a:buChar char="→"/>
            </a:pPr>
            <a:r>
              <a:rPr lang="sl-SI" sz="700" b="1" dirty="0">
                <a:latin typeface="Arial" pitchFamily="34" charset="0"/>
                <a:ea typeface="Malgun Gothic" pitchFamily="34" charset="-127"/>
                <a:cs typeface="Arial" pitchFamily="34" charset="0"/>
              </a:rPr>
              <a:t>nadomestiti</a:t>
            </a:r>
            <a:r>
              <a:rPr lang="sl-SI" sz="7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 manjkajočo </a:t>
            </a:r>
            <a:r>
              <a:rPr lang="sl-SI" sz="7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vrednost</a:t>
            </a:r>
          </a:p>
          <a:p>
            <a:pPr marL="171450" indent="-171450">
              <a:buSzPct val="110000"/>
              <a:buFont typeface="Arial" pitchFamily="34" charset="0"/>
              <a:buChar char="→"/>
            </a:pPr>
            <a:r>
              <a:rPr lang="sl-SI" sz="7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obravnavamo glede na </a:t>
            </a:r>
            <a:r>
              <a:rPr lang="sl-SI" sz="7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vse</a:t>
            </a:r>
            <a:r>
              <a:rPr lang="sl-SI" sz="7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 </a:t>
            </a:r>
            <a:r>
              <a:rPr lang="sl-SI" sz="7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možnosti</a:t>
            </a:r>
            <a:r>
              <a:rPr lang="sl-SI" sz="7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 atributa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3694766" y="5189438"/>
            <a:ext cx="1651089" cy="0"/>
          </a:xfrm>
          <a:prstGeom prst="straightConnector1">
            <a:avLst/>
          </a:prstGeom>
          <a:ln w="3175">
            <a:solidFill>
              <a:schemeClr val="tx1"/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PoljeZBesedilom 2"/>
          <p:cNvSpPr txBox="1"/>
          <p:nvPr/>
        </p:nvSpPr>
        <p:spPr>
          <a:xfrm>
            <a:off x="5458446" y="4952945"/>
            <a:ext cx="1148979" cy="76944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noFill/>
            <a:prstDash val="dash"/>
          </a:ln>
        </p:spPr>
        <p:txBody>
          <a:bodyPr wrap="square" rtlCol="0">
            <a:spAutoFit/>
          </a:bodyPr>
          <a:lstStyle/>
          <a:p>
            <a:pPr>
              <a:buSzPct val="110000"/>
            </a:pPr>
            <a:r>
              <a:rPr lang="sl-SI" sz="800" dirty="0" smtClean="0">
                <a:solidFill>
                  <a:srgbClr val="002060"/>
                </a:solidFill>
                <a:latin typeface="Franklin Gothic Demi" pitchFamily="34" charset="0"/>
                <a:ea typeface="Malgun Gothic" pitchFamily="34" charset="-127"/>
                <a:cs typeface="Arial" pitchFamily="34" charset="0"/>
              </a:rPr>
              <a:t>pristopi pri napovedovanju:</a:t>
            </a:r>
          </a:p>
          <a:p>
            <a:pPr marL="171450" indent="-171450">
              <a:buSzPct val="110000"/>
              <a:buFont typeface="Arial" pitchFamily="34" charset="0"/>
              <a:buChar char="→"/>
            </a:pPr>
            <a:r>
              <a:rPr lang="sl-SI" sz="7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verjetnostna klasifikacija glede na </a:t>
            </a:r>
            <a:r>
              <a:rPr lang="sl-SI" sz="700" b="1" dirty="0">
                <a:latin typeface="Arial" pitchFamily="34" charset="0"/>
                <a:ea typeface="Malgun Gothic" pitchFamily="34" charset="-127"/>
                <a:cs typeface="Arial" pitchFamily="34" charset="0"/>
              </a:rPr>
              <a:t>vse</a:t>
            </a:r>
            <a:r>
              <a:rPr lang="sl-SI" sz="7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 </a:t>
            </a:r>
            <a:r>
              <a:rPr lang="sl-SI" sz="700" b="1" dirty="0">
                <a:latin typeface="Arial" pitchFamily="34" charset="0"/>
                <a:ea typeface="Malgun Gothic" pitchFamily="34" charset="-127"/>
                <a:cs typeface="Arial" pitchFamily="34" charset="0"/>
              </a:rPr>
              <a:t>možne</a:t>
            </a:r>
            <a:r>
              <a:rPr lang="sl-SI" sz="7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 </a:t>
            </a:r>
            <a:r>
              <a:rPr lang="sl-SI" sz="700" b="1" dirty="0">
                <a:latin typeface="Arial" pitchFamily="34" charset="0"/>
                <a:ea typeface="Malgun Gothic" pitchFamily="34" charset="-127"/>
                <a:cs typeface="Arial" pitchFamily="34" charset="0"/>
              </a:rPr>
              <a:t>vrednosti</a:t>
            </a:r>
            <a:r>
              <a:rPr lang="sl-SI" sz="7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 atributa</a:t>
            </a:r>
            <a:endParaRPr lang="sl-SI" sz="700" dirty="0" smtClean="0">
              <a:latin typeface="Arial" pitchFamily="34" charset="0"/>
              <a:ea typeface="Malgun Gothic" pitchFamily="34" charset="-127"/>
              <a:cs typeface="Arial" pitchFamily="34" charset="0"/>
            </a:endParaRPr>
          </a:p>
        </p:txBody>
      </p:sp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7136" y="4139952"/>
            <a:ext cx="841947" cy="690829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PoljeZBesedilom 2"/>
          <p:cNvSpPr txBox="1"/>
          <p:nvPr/>
        </p:nvSpPr>
        <p:spPr>
          <a:xfrm>
            <a:off x="159060" y="5940152"/>
            <a:ext cx="3193368" cy="230832"/>
          </a:xfrm>
          <a:prstGeom prst="rect">
            <a:avLst/>
          </a:prstGeom>
          <a:solidFill>
            <a:srgbClr val="F999C4"/>
          </a:solidFill>
          <a:ln w="3175">
            <a:noFill/>
            <a:prstDash val="dash"/>
          </a:ln>
        </p:spPr>
        <p:txBody>
          <a:bodyPr wrap="square" rtlCol="0">
            <a:spAutoFit/>
          </a:bodyPr>
          <a:lstStyle/>
          <a:p>
            <a:pPr algn="ctr">
              <a:buSzPct val="110000"/>
            </a:pPr>
            <a:r>
              <a:rPr lang="sl-SI" sz="900" b="1" spc="300" dirty="0" smtClean="0">
                <a:ln w="3175">
                  <a:solidFill>
                    <a:schemeClr val="tx1"/>
                  </a:solidFill>
                </a:ln>
                <a:solidFill>
                  <a:srgbClr val="FB1536"/>
                </a:solidFill>
                <a:latin typeface="Arial" pitchFamily="34" charset="0"/>
                <a:ea typeface="Malgun Gothic" pitchFamily="34" charset="-127"/>
                <a:cs typeface="Arial" pitchFamily="34" charset="0"/>
              </a:rPr>
              <a:t>NAIVNI BAYESOV KLASIFIKATOR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1548036" y="5189438"/>
            <a:ext cx="1016868" cy="0"/>
          </a:xfrm>
          <a:prstGeom prst="straightConnector1">
            <a:avLst/>
          </a:prstGeom>
          <a:ln w="3175">
            <a:solidFill>
              <a:schemeClr val="tx1"/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PoljeZBesedilom 2"/>
          <p:cNvSpPr txBox="1"/>
          <p:nvPr/>
        </p:nvSpPr>
        <p:spPr>
          <a:xfrm>
            <a:off x="193316" y="6300192"/>
            <a:ext cx="3019660" cy="569387"/>
          </a:xfrm>
          <a:prstGeom prst="rect">
            <a:avLst/>
          </a:prstGeom>
          <a:solidFill>
            <a:srgbClr val="FEE2E2"/>
          </a:solidFill>
          <a:ln w="3175">
            <a:noFill/>
            <a:prstDash val="dash"/>
          </a:ln>
        </p:spPr>
        <p:txBody>
          <a:bodyPr wrap="square" rtlCol="0">
            <a:spAutoFit/>
          </a:bodyPr>
          <a:lstStyle/>
          <a:p>
            <a:pPr>
              <a:buSzPct val="110000"/>
            </a:pPr>
            <a:r>
              <a:rPr lang="sl-SI" sz="700" dirty="0" smtClean="0">
                <a:solidFill>
                  <a:srgbClr val="C00000"/>
                </a:solidFill>
                <a:latin typeface="Franklin Gothic Demi" pitchFamily="34" charset="0"/>
                <a:ea typeface="Malgun Gothic" pitchFamily="34" charset="-127"/>
                <a:cs typeface="Arial" pitchFamily="34" charset="0"/>
              </a:rPr>
              <a:t>PRIMER V MEDICINI:</a:t>
            </a:r>
          </a:p>
          <a:p>
            <a:pPr marL="171450" indent="-171450">
              <a:buSzPct val="110000"/>
              <a:buFont typeface="Arial" pitchFamily="34" charset="0"/>
              <a:buChar char="→"/>
            </a:pPr>
            <a:r>
              <a:rPr lang="sl-SI" sz="6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imamo </a:t>
            </a:r>
            <a:r>
              <a:rPr lang="sl-SI" sz="6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vzročno</a:t>
            </a:r>
            <a:r>
              <a:rPr lang="sl-SI" sz="6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 in </a:t>
            </a:r>
            <a:r>
              <a:rPr lang="sl-SI" sz="6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statistično</a:t>
            </a:r>
            <a:r>
              <a:rPr lang="sl-SI" sz="6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 informacijo o simptomih in diagnozah </a:t>
            </a:r>
          </a:p>
          <a:p>
            <a:pPr marL="171450" indent="-171450">
              <a:buSzPct val="110000"/>
              <a:buFont typeface="Arial" pitchFamily="34" charset="0"/>
              <a:buChar char="→"/>
            </a:pPr>
            <a:r>
              <a:rPr lang="sl-SI" sz="6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verjetnost </a:t>
            </a:r>
            <a:r>
              <a:rPr lang="sl-SI" sz="600" b="1" dirty="0">
                <a:latin typeface="Arial" pitchFamily="34" charset="0"/>
                <a:ea typeface="Malgun Gothic" pitchFamily="34" charset="-127"/>
                <a:cs typeface="Arial" pitchFamily="34" charset="0"/>
              </a:rPr>
              <a:t>izraženih</a:t>
            </a:r>
            <a:r>
              <a:rPr lang="sl-SI" sz="6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 </a:t>
            </a:r>
            <a:r>
              <a:rPr lang="sl-SI" sz="600" b="1" dirty="0">
                <a:latin typeface="Arial" pitchFamily="34" charset="0"/>
                <a:ea typeface="Malgun Gothic" pitchFamily="34" charset="-127"/>
                <a:cs typeface="Arial" pitchFamily="34" charset="0"/>
              </a:rPr>
              <a:t>simptomov</a:t>
            </a:r>
            <a:r>
              <a:rPr lang="sl-SI" sz="6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 pri neki </a:t>
            </a:r>
            <a:r>
              <a:rPr lang="sl-SI" sz="6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bolezni: </a:t>
            </a:r>
            <a:r>
              <a:rPr lang="sl-SI" sz="6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P</a:t>
            </a:r>
            <a:r>
              <a:rPr lang="sl-SI" sz="6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 (</a:t>
            </a:r>
            <a:r>
              <a:rPr lang="sl-SI" sz="6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opažanje</a:t>
            </a:r>
            <a:r>
              <a:rPr lang="sl-SI" sz="6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 / </a:t>
            </a:r>
            <a:r>
              <a:rPr lang="sl-SI" sz="6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hipoteza</a:t>
            </a:r>
            <a:r>
              <a:rPr lang="sl-SI" sz="6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)</a:t>
            </a:r>
          </a:p>
          <a:p>
            <a:pPr marL="171450" indent="-171450">
              <a:buSzPct val="110000"/>
              <a:buFont typeface="Arial" pitchFamily="34" charset="0"/>
              <a:buChar char="→"/>
            </a:pPr>
            <a:r>
              <a:rPr lang="sl-SI" sz="6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verjetnost določene </a:t>
            </a:r>
            <a:r>
              <a:rPr lang="sl-SI" sz="600" b="1" dirty="0">
                <a:latin typeface="Arial" pitchFamily="34" charset="0"/>
                <a:ea typeface="Malgun Gothic" pitchFamily="34" charset="-127"/>
                <a:cs typeface="Arial" pitchFamily="34" charset="0"/>
              </a:rPr>
              <a:t>bolezni</a:t>
            </a:r>
            <a:r>
              <a:rPr lang="sl-SI" sz="6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 </a:t>
            </a:r>
            <a:r>
              <a:rPr lang="sl-SI" sz="6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: </a:t>
            </a:r>
            <a:r>
              <a:rPr lang="sl-SI" sz="6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P</a:t>
            </a:r>
            <a:r>
              <a:rPr lang="sl-SI" sz="6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 (</a:t>
            </a:r>
            <a:r>
              <a:rPr lang="sl-SI" sz="6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hipoteza</a:t>
            </a:r>
            <a:r>
              <a:rPr lang="sl-SI" sz="6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)</a:t>
            </a:r>
          </a:p>
          <a:p>
            <a:pPr marL="171450" indent="-171450">
              <a:buSzPct val="110000"/>
              <a:buFont typeface="Arial" pitchFamily="34" charset="0"/>
              <a:buChar char="→"/>
            </a:pPr>
            <a:r>
              <a:rPr lang="sl-SI" sz="6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verjetnost določenega </a:t>
            </a:r>
            <a:r>
              <a:rPr lang="sl-SI" sz="6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simptoma</a:t>
            </a:r>
            <a:r>
              <a:rPr lang="sl-SI" sz="6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 P (</a:t>
            </a:r>
            <a:r>
              <a:rPr lang="sl-SI" sz="6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opažanje</a:t>
            </a:r>
            <a:r>
              <a:rPr lang="sl-SI" sz="6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)</a:t>
            </a:r>
          </a:p>
        </p:txBody>
      </p:sp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9028" y="6684668"/>
            <a:ext cx="2343919" cy="254774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0962" y="5893985"/>
            <a:ext cx="1357449" cy="618701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PoljeZBesedilom 2"/>
          <p:cNvSpPr txBox="1"/>
          <p:nvPr/>
        </p:nvSpPr>
        <p:spPr>
          <a:xfrm>
            <a:off x="4669629" y="5893985"/>
            <a:ext cx="1980207" cy="276999"/>
          </a:xfrm>
          <a:prstGeom prst="rect">
            <a:avLst/>
          </a:prstGeom>
          <a:solidFill>
            <a:srgbClr val="FEE2E2"/>
          </a:solidFill>
          <a:ln w="3175">
            <a:noFill/>
            <a:prstDash val="dash"/>
          </a:ln>
        </p:spPr>
        <p:txBody>
          <a:bodyPr wrap="square" rtlCol="0">
            <a:spAutoFit/>
          </a:bodyPr>
          <a:lstStyle/>
          <a:p>
            <a:pPr>
              <a:buSzPct val="110000"/>
            </a:pPr>
            <a:r>
              <a:rPr lang="sl-SI" sz="6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dobimo </a:t>
            </a:r>
            <a:r>
              <a:rPr lang="sl-SI" sz="6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diagnostično</a:t>
            </a:r>
            <a:r>
              <a:rPr lang="sl-SI" sz="6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 </a:t>
            </a:r>
            <a:r>
              <a:rPr lang="sl-SI" sz="6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pogojno</a:t>
            </a:r>
            <a:r>
              <a:rPr lang="sl-SI" sz="6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 </a:t>
            </a:r>
            <a:r>
              <a:rPr lang="sl-SI" sz="6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vrednost</a:t>
            </a:r>
            <a:r>
              <a:rPr lang="sl-SI" sz="6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 glede na </a:t>
            </a:r>
            <a:r>
              <a:rPr lang="sl-SI" sz="6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vzorčno</a:t>
            </a:r>
            <a:r>
              <a:rPr lang="sl-SI" sz="6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 </a:t>
            </a:r>
            <a:r>
              <a:rPr lang="sl-SI" sz="6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pogojno</a:t>
            </a:r>
            <a:r>
              <a:rPr lang="sl-SI" sz="6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 </a:t>
            </a:r>
            <a:r>
              <a:rPr lang="sl-SI" sz="6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vrednost</a:t>
            </a:r>
          </a:p>
        </p:txBody>
      </p:sp>
      <p:sp>
        <p:nvSpPr>
          <p:cNvPr id="44" name="PoljeZBesedilom 2"/>
          <p:cNvSpPr txBox="1"/>
          <p:nvPr/>
        </p:nvSpPr>
        <p:spPr>
          <a:xfrm>
            <a:off x="4669629" y="6226418"/>
            <a:ext cx="2009454" cy="723275"/>
          </a:xfrm>
          <a:prstGeom prst="rect">
            <a:avLst/>
          </a:prstGeom>
          <a:solidFill>
            <a:srgbClr val="FFB7B7"/>
          </a:solidFill>
          <a:ln w="3175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>
              <a:buSzPct val="110000"/>
            </a:pPr>
            <a:r>
              <a:rPr lang="sl-SI" sz="900" dirty="0" smtClean="0">
                <a:solidFill>
                  <a:srgbClr val="A41C43"/>
                </a:solidFill>
                <a:latin typeface="Franklin Gothic Demi" pitchFamily="34" charset="0"/>
                <a:ea typeface="Malgun Gothic" pitchFamily="34" charset="-127"/>
                <a:cs typeface="Arial" pitchFamily="34" charset="0"/>
              </a:rPr>
              <a:t>V STROJNEM UČENJU:</a:t>
            </a:r>
          </a:p>
          <a:p>
            <a:pPr marL="171450" indent="-171450">
              <a:buSzPct val="110000"/>
              <a:buFont typeface="Arial" pitchFamily="34" charset="0"/>
              <a:buChar char="→"/>
            </a:pPr>
            <a:r>
              <a:rPr lang="sl-SI" sz="8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evidenca</a:t>
            </a:r>
            <a:r>
              <a:rPr lang="sl-SI" sz="8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: atributi</a:t>
            </a:r>
          </a:p>
          <a:p>
            <a:pPr marL="171450" indent="-171450">
              <a:buSzPct val="110000"/>
              <a:buFont typeface="Arial" pitchFamily="34" charset="0"/>
              <a:buChar char="→"/>
            </a:pPr>
            <a:r>
              <a:rPr lang="sl-SI" sz="8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hipoteza</a:t>
            </a:r>
            <a:r>
              <a:rPr lang="sl-SI" sz="8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: razred</a:t>
            </a:r>
          </a:p>
          <a:p>
            <a:pPr marL="171450" indent="-171450">
              <a:buSzPct val="110000"/>
              <a:buFont typeface="Arial" pitchFamily="34" charset="0"/>
              <a:buChar char="→"/>
            </a:pPr>
            <a:r>
              <a:rPr lang="sl-SI" sz="8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zanima </a:t>
            </a:r>
            <a:r>
              <a:rPr lang="sl-SI" sz="8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nas </a:t>
            </a:r>
            <a:r>
              <a:rPr lang="sl-SI" sz="8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verjetnost</a:t>
            </a:r>
            <a:r>
              <a:rPr lang="sl-SI" sz="8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 </a:t>
            </a:r>
            <a:r>
              <a:rPr lang="sl-SI" sz="800" b="1" dirty="0">
                <a:latin typeface="Arial" pitchFamily="34" charset="0"/>
                <a:ea typeface="Malgun Gothic" pitchFamily="34" charset="-127"/>
                <a:cs typeface="Arial" pitchFamily="34" charset="0"/>
              </a:rPr>
              <a:t>razreda</a:t>
            </a:r>
            <a:r>
              <a:rPr lang="sl-SI" sz="8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 </a:t>
            </a:r>
            <a:r>
              <a:rPr lang="sl-SI" sz="8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C</a:t>
            </a:r>
            <a:r>
              <a:rPr lang="sl-SI" sz="8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 </a:t>
            </a:r>
            <a:r>
              <a:rPr lang="sl-SI" sz="8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pri podanih </a:t>
            </a:r>
            <a:r>
              <a:rPr lang="sl-SI" sz="800" b="1" dirty="0">
                <a:latin typeface="Arial" pitchFamily="34" charset="0"/>
                <a:ea typeface="Malgun Gothic" pitchFamily="34" charset="-127"/>
                <a:cs typeface="Arial" pitchFamily="34" charset="0"/>
              </a:rPr>
              <a:t>vrednostih</a:t>
            </a:r>
            <a:r>
              <a:rPr lang="sl-SI" sz="8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 atributov</a:t>
            </a:r>
            <a:endParaRPr lang="sl-SI" sz="800" dirty="0" smtClean="0">
              <a:latin typeface="Arial" pitchFamily="34" charset="0"/>
              <a:ea typeface="Malgun Gothic" pitchFamily="34" charset="-127"/>
              <a:cs typeface="Arial" pitchFamily="34" charset="0"/>
            </a:endParaRPr>
          </a:p>
        </p:txBody>
      </p:sp>
      <p:pic>
        <p:nvPicPr>
          <p:cNvPr id="2061" name="Picture 13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8495" y="7020272"/>
            <a:ext cx="2005034" cy="384997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3" name="Picture 1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844" y="7452320"/>
            <a:ext cx="3525686" cy="576064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PoljeZBesedilom 2"/>
          <p:cNvSpPr txBox="1"/>
          <p:nvPr/>
        </p:nvSpPr>
        <p:spPr>
          <a:xfrm>
            <a:off x="3048664" y="7020272"/>
            <a:ext cx="1579747" cy="369332"/>
          </a:xfrm>
          <a:prstGeom prst="rect">
            <a:avLst/>
          </a:prstGeom>
          <a:solidFill>
            <a:srgbClr val="FEE2E2"/>
          </a:solidFill>
          <a:ln w="3175">
            <a:noFill/>
            <a:prstDash val="dash"/>
          </a:ln>
        </p:spPr>
        <p:txBody>
          <a:bodyPr wrap="square" rtlCol="0">
            <a:spAutoFit/>
          </a:bodyPr>
          <a:lstStyle/>
          <a:p>
            <a:pPr>
              <a:buSzPct val="110000"/>
            </a:pPr>
            <a:r>
              <a:rPr lang="sl-SI" sz="6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potrebujemo veliko število verjetnosti kar je v praksi težavno zato uporabljamo </a:t>
            </a:r>
            <a:r>
              <a:rPr lang="sl-SI" sz="6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naivni Bayesov klasifikator</a:t>
            </a:r>
          </a:p>
        </p:txBody>
      </p:sp>
      <p:sp>
        <p:nvSpPr>
          <p:cNvPr id="50" name="PoljeZBesedilom 2"/>
          <p:cNvSpPr txBox="1"/>
          <p:nvPr/>
        </p:nvSpPr>
        <p:spPr>
          <a:xfrm>
            <a:off x="188640" y="7020272"/>
            <a:ext cx="2664296" cy="338554"/>
          </a:xfrm>
          <a:prstGeom prst="rect">
            <a:avLst/>
          </a:prstGeom>
          <a:solidFill>
            <a:srgbClr val="FFB7B7"/>
          </a:solidFill>
          <a:ln w="3175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marL="171450" indent="-171450">
              <a:buSzPct val="110000"/>
              <a:buFont typeface="Arial" pitchFamily="34" charset="0"/>
              <a:buChar char="→"/>
            </a:pPr>
            <a:r>
              <a:rPr lang="sl-SI" sz="8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predpostavimo da so atributi med seboj </a:t>
            </a:r>
            <a:r>
              <a:rPr lang="sl-SI" sz="8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neodvisni</a:t>
            </a:r>
          </a:p>
          <a:p>
            <a:pPr marL="171450" indent="-171450">
              <a:buSzPct val="110000"/>
              <a:buFont typeface="Arial" pitchFamily="34" charset="0"/>
              <a:buChar char="→"/>
            </a:pPr>
            <a:r>
              <a:rPr lang="sl-SI" sz="8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približki so dobri če so atributi </a:t>
            </a:r>
            <a:r>
              <a:rPr lang="sl-SI" sz="8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dovolj </a:t>
            </a:r>
            <a:r>
              <a:rPr lang="sl-SI" sz="8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neodvisni</a:t>
            </a:r>
          </a:p>
        </p:txBody>
      </p:sp>
      <p:pic>
        <p:nvPicPr>
          <p:cNvPr id="2064" name="Picture 16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546" y="7452320"/>
            <a:ext cx="2627759" cy="319374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2" name="Straight Arrow Connector 51"/>
          <p:cNvCxnSpPr/>
          <p:nvPr/>
        </p:nvCxnSpPr>
        <p:spPr>
          <a:xfrm flipH="1">
            <a:off x="2852936" y="7612007"/>
            <a:ext cx="306471" cy="0"/>
          </a:xfrm>
          <a:prstGeom prst="straightConnector1">
            <a:avLst/>
          </a:prstGeom>
          <a:ln w="3175">
            <a:solidFill>
              <a:schemeClr val="tx1"/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65" name="Picture 17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3455" y="8151514"/>
            <a:ext cx="3120075" cy="733575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5" name="PoljeZBesedilom 2"/>
          <p:cNvSpPr txBox="1"/>
          <p:nvPr/>
        </p:nvSpPr>
        <p:spPr>
          <a:xfrm>
            <a:off x="158315" y="7884368"/>
            <a:ext cx="2828147" cy="461665"/>
          </a:xfrm>
          <a:prstGeom prst="rect">
            <a:avLst/>
          </a:prstGeom>
          <a:solidFill>
            <a:srgbClr val="FFB7B7"/>
          </a:solidFill>
          <a:ln w="3175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marL="171450" indent="-171450">
              <a:buSzPct val="110000"/>
              <a:buFont typeface="Arial" pitchFamily="34" charset="0"/>
              <a:buChar char="→"/>
            </a:pPr>
            <a:r>
              <a:rPr lang="sl-SI" sz="8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učenje</a:t>
            </a:r>
            <a:r>
              <a:rPr lang="sl-SI" sz="8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: ocenimo verjetnosti </a:t>
            </a:r>
            <a:r>
              <a:rPr lang="sl-SI" sz="8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P</a:t>
            </a:r>
            <a:r>
              <a:rPr lang="sl-SI" sz="8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(</a:t>
            </a:r>
            <a:r>
              <a:rPr lang="sl-SI" sz="8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C</a:t>
            </a:r>
            <a:r>
              <a:rPr lang="sl-SI" sz="800" b="1" baseline="-250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k</a:t>
            </a:r>
            <a:r>
              <a:rPr lang="sl-SI" sz="8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) </a:t>
            </a:r>
            <a:r>
              <a:rPr lang="sl-SI" sz="8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in </a:t>
            </a:r>
            <a:r>
              <a:rPr lang="sl-SI" sz="8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P</a:t>
            </a:r>
            <a:r>
              <a:rPr lang="sl-SI" sz="8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(</a:t>
            </a:r>
            <a:r>
              <a:rPr lang="sl-SI" sz="8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X</a:t>
            </a:r>
            <a:r>
              <a:rPr lang="sl-SI" sz="800" b="1" baseline="-250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i</a:t>
            </a:r>
            <a:r>
              <a:rPr lang="sl-SI" sz="8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 | </a:t>
            </a:r>
            <a:r>
              <a:rPr lang="sl-SI" sz="8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C</a:t>
            </a:r>
            <a:r>
              <a:rPr lang="sl-SI" sz="800" b="1" baseline="-250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k</a:t>
            </a:r>
            <a:r>
              <a:rPr lang="sl-SI" sz="8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) </a:t>
            </a:r>
            <a:r>
              <a:rPr lang="sl-SI" sz="8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za vse razrede </a:t>
            </a:r>
            <a:r>
              <a:rPr lang="sl-SI" sz="8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C</a:t>
            </a:r>
            <a:r>
              <a:rPr lang="sl-SI" sz="800" b="1" baseline="-250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k</a:t>
            </a:r>
            <a:r>
              <a:rPr lang="sl-SI" sz="8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 </a:t>
            </a:r>
            <a:r>
              <a:rPr lang="sl-SI" sz="8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in vrednosti atributov </a:t>
            </a:r>
            <a:r>
              <a:rPr lang="sl-SI" sz="8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X</a:t>
            </a:r>
            <a:r>
              <a:rPr lang="sl-SI" sz="800" b="1" baseline="-250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i</a:t>
            </a:r>
          </a:p>
          <a:p>
            <a:pPr marL="171450" indent="-171450">
              <a:buSzPct val="110000"/>
              <a:buFont typeface="Arial" pitchFamily="34" charset="0"/>
              <a:buChar char="→"/>
            </a:pPr>
            <a:r>
              <a:rPr lang="sl-SI" sz="8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napovedovanje</a:t>
            </a:r>
            <a:r>
              <a:rPr lang="sl-SI" sz="8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: enako z novim primerom</a:t>
            </a:r>
            <a:endParaRPr lang="sl-SI" sz="800" b="1" dirty="0" smtClean="0">
              <a:latin typeface="Arial" pitchFamily="34" charset="0"/>
              <a:ea typeface="Malgun Gothic" pitchFamily="34" charset="-127"/>
              <a:cs typeface="Arial" pitchFamily="34" charset="0"/>
            </a:endParaRPr>
          </a:p>
        </p:txBody>
      </p:sp>
      <p:pic>
        <p:nvPicPr>
          <p:cNvPr id="2066" name="Picture 18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123" y="8462853"/>
            <a:ext cx="2682694" cy="422236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46850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jeZBesedilom 2"/>
          <p:cNvSpPr txBox="1"/>
          <p:nvPr/>
        </p:nvSpPr>
        <p:spPr>
          <a:xfrm>
            <a:off x="251024" y="267122"/>
            <a:ext cx="3033960" cy="230832"/>
          </a:xfrm>
          <a:prstGeom prst="rect">
            <a:avLst/>
          </a:prstGeom>
          <a:solidFill>
            <a:srgbClr val="FEE2E2"/>
          </a:solidFill>
          <a:ln w="3175">
            <a:noFill/>
            <a:prstDash val="dash"/>
          </a:ln>
        </p:spPr>
        <p:txBody>
          <a:bodyPr wrap="square" rtlCol="0">
            <a:spAutoFit/>
          </a:bodyPr>
          <a:lstStyle/>
          <a:p>
            <a:pPr algn="ctr">
              <a:buSzPct val="110000"/>
            </a:pPr>
            <a:r>
              <a:rPr lang="sl-SI" sz="900" b="1" spc="300" dirty="0" smtClean="0">
                <a:ln w="3175">
                  <a:solidFill>
                    <a:schemeClr val="tx1"/>
                  </a:solidFill>
                </a:ln>
                <a:solidFill>
                  <a:srgbClr val="FB1536"/>
                </a:solidFill>
                <a:latin typeface="Arial" pitchFamily="34" charset="0"/>
                <a:ea typeface="Malgun Gothic" pitchFamily="34" charset="-127"/>
                <a:cs typeface="Arial" pitchFamily="34" charset="0"/>
              </a:rPr>
              <a:t>NOMOGRAMI</a:t>
            </a:r>
          </a:p>
        </p:txBody>
      </p:sp>
      <p:sp>
        <p:nvSpPr>
          <p:cNvPr id="3" name="PoljeZBesedilom 2"/>
          <p:cNvSpPr txBox="1"/>
          <p:nvPr/>
        </p:nvSpPr>
        <p:spPr>
          <a:xfrm>
            <a:off x="251024" y="586210"/>
            <a:ext cx="3033960" cy="430887"/>
          </a:xfrm>
          <a:prstGeom prst="rect">
            <a:avLst/>
          </a:prstGeom>
          <a:solidFill>
            <a:srgbClr val="E4DDFF"/>
          </a:solidFill>
        </p:spPr>
        <p:txBody>
          <a:bodyPr wrap="square" rtlCol="0">
            <a:spAutoFit/>
          </a:bodyPr>
          <a:lstStyle/>
          <a:p>
            <a:pPr>
              <a:buSzPct val="130000"/>
            </a:pPr>
            <a:endParaRPr lang="sl-SI" sz="100" dirty="0" smtClean="0">
              <a:solidFill>
                <a:srgbClr val="22322A"/>
              </a:solidFill>
              <a:latin typeface="Bahnschrift" pitchFamily="34" charset="0"/>
              <a:ea typeface="Malgun Gothic" pitchFamily="34" charset="-127"/>
              <a:cs typeface="Arial" pitchFamily="34" charset="0"/>
            </a:endParaRPr>
          </a:p>
          <a:p>
            <a:pPr marL="171450" indent="-171450">
              <a:buSzPct val="110000"/>
              <a:buFont typeface="Arial" pitchFamily="34" charset="0"/>
              <a:buChar char="→"/>
            </a:pPr>
            <a:r>
              <a:rPr lang="sl-SI" sz="7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vizualizacija</a:t>
            </a:r>
            <a:r>
              <a:rPr lang="sl-SI" sz="7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 naivnega Bayesovega modela</a:t>
            </a:r>
          </a:p>
          <a:p>
            <a:pPr marL="171450" indent="-171450">
              <a:buSzPct val="110000"/>
              <a:buFont typeface="Arial" pitchFamily="34" charset="0"/>
              <a:buChar char="→"/>
            </a:pPr>
            <a:r>
              <a:rPr lang="sv-SE" sz="7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grafična upodobitev </a:t>
            </a:r>
            <a:r>
              <a:rPr lang="sv-SE" sz="700" b="1" dirty="0">
                <a:latin typeface="Arial" pitchFamily="34" charset="0"/>
                <a:ea typeface="Malgun Gothic" pitchFamily="34" charset="-127"/>
                <a:cs typeface="Arial" pitchFamily="34" charset="0"/>
              </a:rPr>
              <a:t>numeričnih</a:t>
            </a:r>
            <a:r>
              <a:rPr lang="sv-SE" sz="7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 </a:t>
            </a:r>
            <a:r>
              <a:rPr lang="sv-SE" sz="700" b="1" dirty="0">
                <a:latin typeface="Arial" pitchFamily="34" charset="0"/>
                <a:ea typeface="Malgun Gothic" pitchFamily="34" charset="-127"/>
                <a:cs typeface="Arial" pitchFamily="34" charset="0"/>
              </a:rPr>
              <a:t>odnosov</a:t>
            </a:r>
            <a:r>
              <a:rPr lang="sv-SE" sz="7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 </a:t>
            </a:r>
            <a:r>
              <a:rPr lang="sv-SE" sz="7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med</a:t>
            </a:r>
            <a:r>
              <a:rPr lang="sl-SI" sz="7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 </a:t>
            </a:r>
            <a:r>
              <a:rPr lang="sv-SE" sz="7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spremenljivkami</a:t>
            </a:r>
            <a:endParaRPr lang="sl-SI" sz="700" dirty="0" smtClean="0">
              <a:latin typeface="Arial" pitchFamily="34" charset="0"/>
              <a:ea typeface="Malgun Gothic" pitchFamily="34" charset="-127"/>
              <a:cs typeface="Arial" pitchFamily="34" charset="0"/>
            </a:endParaRPr>
          </a:p>
          <a:p>
            <a:pPr marL="171450" indent="-171450">
              <a:buSzPct val="110000"/>
              <a:buFont typeface="Arial" pitchFamily="34" charset="0"/>
              <a:buChar char="→"/>
            </a:pPr>
            <a:r>
              <a:rPr lang="sl-SI" sz="7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mogoča </a:t>
            </a:r>
            <a:r>
              <a:rPr lang="sl-SI" sz="7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grafično pridobitev </a:t>
            </a:r>
            <a:r>
              <a:rPr lang="sl-SI" sz="7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rezultat </a:t>
            </a:r>
            <a:r>
              <a:rPr lang="sl-SI" sz="700" b="1" dirty="0">
                <a:latin typeface="Arial" pitchFamily="34" charset="0"/>
                <a:ea typeface="Malgun Gothic" pitchFamily="34" charset="-127"/>
                <a:cs typeface="Arial" pitchFamily="34" charset="0"/>
              </a:rPr>
              <a:t>brez</a:t>
            </a:r>
            <a:r>
              <a:rPr lang="sl-SI" sz="7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 </a:t>
            </a:r>
            <a:r>
              <a:rPr lang="sl-SI" sz="7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računanja</a:t>
            </a:r>
          </a:p>
        </p:txBody>
      </p:sp>
      <p:sp>
        <p:nvSpPr>
          <p:cNvPr id="5" name="PoljeZBesedilom 2"/>
          <p:cNvSpPr txBox="1"/>
          <p:nvPr/>
        </p:nvSpPr>
        <p:spPr>
          <a:xfrm>
            <a:off x="235000" y="1115616"/>
            <a:ext cx="3019660" cy="6617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noFill/>
            <a:prstDash val="dash"/>
          </a:ln>
        </p:spPr>
        <p:txBody>
          <a:bodyPr wrap="square" rtlCol="0">
            <a:spAutoFit/>
          </a:bodyPr>
          <a:lstStyle/>
          <a:p>
            <a:pPr>
              <a:buSzPct val="110000"/>
            </a:pPr>
            <a:r>
              <a:rPr lang="sl-SI" sz="700" dirty="0" smtClean="0">
                <a:solidFill>
                  <a:srgbClr val="C00000"/>
                </a:solidFill>
                <a:latin typeface="Franklin Gothic Demi" pitchFamily="34" charset="0"/>
                <a:ea typeface="Malgun Gothic" pitchFamily="34" charset="-127"/>
                <a:cs typeface="Arial" pitchFamily="34" charset="0"/>
              </a:rPr>
              <a:t>PRIMER:</a:t>
            </a:r>
          </a:p>
          <a:p>
            <a:pPr marL="171450" indent="-171450">
              <a:buSzPct val="110000"/>
              <a:buFont typeface="Arial" pitchFamily="34" charset="0"/>
              <a:buChar char="→"/>
            </a:pPr>
            <a:r>
              <a:rPr lang="sl-SI" sz="6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vsaka</a:t>
            </a:r>
            <a:r>
              <a:rPr lang="sl-SI" sz="6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 </a:t>
            </a:r>
            <a:r>
              <a:rPr lang="sl-SI" sz="600" b="1" dirty="0">
                <a:latin typeface="Arial" pitchFamily="34" charset="0"/>
                <a:ea typeface="Malgun Gothic" pitchFamily="34" charset="-127"/>
                <a:cs typeface="Arial" pitchFamily="34" charset="0"/>
              </a:rPr>
              <a:t>vrednost </a:t>
            </a:r>
            <a:r>
              <a:rPr lang="sl-SI" sz="6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atributa</a:t>
            </a:r>
            <a:r>
              <a:rPr lang="sl-SI" sz="600" b="1" dirty="0">
                <a:latin typeface="Arial" pitchFamily="34" charset="0"/>
                <a:ea typeface="Malgun Gothic" pitchFamily="34" charset="-127"/>
                <a:cs typeface="Arial" pitchFamily="34" charset="0"/>
              </a:rPr>
              <a:t> </a:t>
            </a:r>
            <a:r>
              <a:rPr lang="sl-SI" sz="6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doprinaša</a:t>
            </a:r>
            <a:r>
              <a:rPr lang="sl-SI" sz="600" b="1" dirty="0">
                <a:latin typeface="Arial" pitchFamily="34" charset="0"/>
                <a:ea typeface="Malgun Gothic" pitchFamily="34" charset="-127"/>
                <a:cs typeface="Arial" pitchFamily="34" charset="0"/>
              </a:rPr>
              <a:t> </a:t>
            </a:r>
            <a:r>
              <a:rPr lang="sl-SI" sz="6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določeno</a:t>
            </a:r>
            <a:r>
              <a:rPr lang="sl-SI" sz="600" b="1" dirty="0">
                <a:latin typeface="Arial" pitchFamily="34" charset="0"/>
                <a:ea typeface="Malgun Gothic" pitchFamily="34" charset="-127"/>
                <a:cs typeface="Arial" pitchFamily="34" charset="0"/>
              </a:rPr>
              <a:t> število točk </a:t>
            </a:r>
            <a:r>
              <a:rPr lang="sl-SI" sz="6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k</a:t>
            </a:r>
            <a:r>
              <a:rPr lang="sl-SI" sz="600" b="1" dirty="0">
                <a:latin typeface="Arial" pitchFamily="34" charset="0"/>
                <a:ea typeface="Malgun Gothic" pitchFamily="34" charset="-127"/>
                <a:cs typeface="Arial" pitchFamily="34" charset="0"/>
              </a:rPr>
              <a:t> </a:t>
            </a:r>
            <a:r>
              <a:rPr lang="sl-SI" sz="6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ciljnemu</a:t>
            </a:r>
            <a:r>
              <a:rPr lang="sl-SI" sz="600" b="1" dirty="0">
                <a:latin typeface="Arial" pitchFamily="34" charset="0"/>
                <a:ea typeface="Malgun Gothic" pitchFamily="34" charset="-127"/>
                <a:cs typeface="Arial" pitchFamily="34" charset="0"/>
              </a:rPr>
              <a:t> </a:t>
            </a:r>
            <a:r>
              <a:rPr lang="sl-SI" sz="6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razredu</a:t>
            </a:r>
          </a:p>
          <a:p>
            <a:pPr marL="171450" indent="-171450">
              <a:buSzPct val="110000"/>
              <a:buFont typeface="Arial" pitchFamily="34" charset="0"/>
              <a:buChar char="→"/>
            </a:pPr>
            <a:r>
              <a:rPr lang="sl-SI" sz="6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točke vseh vrednosti atributov </a:t>
            </a:r>
            <a:r>
              <a:rPr lang="sl-SI" sz="600" b="1" dirty="0">
                <a:latin typeface="Arial" pitchFamily="34" charset="0"/>
                <a:ea typeface="Malgun Gothic" pitchFamily="34" charset="-127"/>
                <a:cs typeface="Arial" pitchFamily="34" charset="0"/>
              </a:rPr>
              <a:t>seštejemo</a:t>
            </a:r>
            <a:r>
              <a:rPr lang="sl-SI" sz="6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 v </a:t>
            </a:r>
            <a:r>
              <a:rPr lang="sl-SI" sz="600" b="1" dirty="0">
                <a:latin typeface="Arial" pitchFamily="34" charset="0"/>
                <a:ea typeface="Malgun Gothic" pitchFamily="34" charset="-127"/>
                <a:cs typeface="Arial" pitchFamily="34" charset="0"/>
              </a:rPr>
              <a:t>skupno</a:t>
            </a:r>
            <a:r>
              <a:rPr lang="sl-SI" sz="6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 </a:t>
            </a:r>
            <a:r>
              <a:rPr lang="sl-SI" sz="600" b="1" dirty="0">
                <a:latin typeface="Arial" pitchFamily="34" charset="0"/>
                <a:ea typeface="Malgun Gothic" pitchFamily="34" charset="-127"/>
                <a:cs typeface="Arial" pitchFamily="34" charset="0"/>
              </a:rPr>
              <a:t>vsoto</a:t>
            </a:r>
            <a:r>
              <a:rPr lang="sl-SI" sz="6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 </a:t>
            </a:r>
            <a:r>
              <a:rPr lang="sl-SI" sz="6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točk</a:t>
            </a:r>
          </a:p>
          <a:p>
            <a:pPr marL="171450" indent="-171450">
              <a:buSzPct val="110000"/>
              <a:buFont typeface="Arial" pitchFamily="34" charset="0"/>
              <a:buChar char="→"/>
            </a:pPr>
            <a:r>
              <a:rPr lang="sl-SI" sz="6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skupna vsota točk je povezana z </a:t>
            </a:r>
            <a:r>
              <a:rPr lang="sl-SI" sz="6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verjetnostjo</a:t>
            </a:r>
            <a:r>
              <a:rPr lang="sl-SI" sz="6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 </a:t>
            </a:r>
            <a:r>
              <a:rPr lang="sl-SI" sz="6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ciljnega</a:t>
            </a:r>
            <a:r>
              <a:rPr lang="sl-SI" sz="6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 </a:t>
            </a:r>
            <a:r>
              <a:rPr lang="sl-SI" sz="6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razreda</a:t>
            </a:r>
          </a:p>
          <a:p>
            <a:pPr marL="171450" indent="-171450">
              <a:buSzPct val="110000"/>
              <a:buFont typeface="Arial" pitchFamily="34" charset="0"/>
              <a:buChar char="→"/>
            </a:pPr>
            <a:r>
              <a:rPr lang="sl-SI" sz="6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razpon točk vsakega atributa govori o </a:t>
            </a:r>
            <a:r>
              <a:rPr lang="sl-SI" sz="600" b="1" dirty="0">
                <a:latin typeface="Arial" pitchFamily="34" charset="0"/>
                <a:ea typeface="Malgun Gothic" pitchFamily="34" charset="-127"/>
                <a:cs typeface="Arial" pitchFamily="34" charset="0"/>
              </a:rPr>
              <a:t>pomembnosti</a:t>
            </a:r>
            <a:r>
              <a:rPr lang="sl-SI" sz="6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 atributa za </a:t>
            </a:r>
            <a:r>
              <a:rPr lang="sl-SI" sz="600" b="1" dirty="0">
                <a:latin typeface="Arial" pitchFamily="34" charset="0"/>
                <a:ea typeface="Malgun Gothic" pitchFamily="34" charset="-127"/>
                <a:cs typeface="Arial" pitchFamily="34" charset="0"/>
              </a:rPr>
              <a:t>napovedovanje</a:t>
            </a:r>
            <a:r>
              <a:rPr lang="sl-SI" sz="6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 </a:t>
            </a:r>
            <a:r>
              <a:rPr lang="sl-SI" sz="6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ciljnega razreda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35000" y="1907704"/>
            <a:ext cx="4152068" cy="4447371"/>
            <a:chOff x="235000" y="1907704"/>
            <a:chExt cx="4152068" cy="4447371"/>
          </a:xfrm>
        </p:grpSpPr>
        <p:grpSp>
          <p:nvGrpSpPr>
            <p:cNvPr id="4" name="Group 3"/>
            <p:cNvGrpSpPr/>
            <p:nvPr/>
          </p:nvGrpSpPr>
          <p:grpSpPr>
            <a:xfrm>
              <a:off x="235000" y="1907704"/>
              <a:ext cx="4152068" cy="4447371"/>
              <a:chOff x="235000" y="1907704"/>
              <a:chExt cx="4152068" cy="4447371"/>
            </a:xfrm>
          </p:grpSpPr>
          <p:sp>
            <p:nvSpPr>
              <p:cNvPr id="8" name="PoljeZBesedilom 2"/>
              <p:cNvSpPr txBox="1"/>
              <p:nvPr/>
            </p:nvSpPr>
            <p:spPr>
              <a:xfrm>
                <a:off x="235000" y="1907704"/>
                <a:ext cx="4152068" cy="4447371"/>
              </a:xfrm>
              <a:prstGeom prst="rect">
                <a:avLst/>
              </a:prstGeom>
              <a:solidFill>
                <a:srgbClr val="FEE2E2"/>
              </a:solidFill>
              <a:ln w="3175">
                <a:noFill/>
                <a:prstDash val="dash"/>
              </a:ln>
            </p:spPr>
            <p:txBody>
              <a:bodyPr wrap="square" rtlCol="0">
                <a:spAutoFit/>
              </a:bodyPr>
              <a:lstStyle/>
              <a:p>
                <a:pPr>
                  <a:buSzPct val="110000"/>
                </a:pPr>
                <a:r>
                  <a:rPr lang="sl-SI" sz="700" dirty="0" smtClean="0">
                    <a:solidFill>
                      <a:srgbClr val="C00000"/>
                    </a:solidFill>
                    <a:latin typeface="Franklin Gothic Demi" pitchFamily="34" charset="0"/>
                    <a:ea typeface="Malgun Gothic" pitchFamily="34" charset="-127"/>
                    <a:cs typeface="Arial" pitchFamily="34" charset="0"/>
                  </a:rPr>
                  <a:t>IZRAČUN:</a:t>
                </a:r>
              </a:p>
              <a:p>
                <a:pPr>
                  <a:buSzPct val="110000"/>
                </a:pPr>
                <a:endParaRPr lang="sl-SI" sz="600" dirty="0">
                  <a:latin typeface="Arial" pitchFamily="34" charset="0"/>
                  <a:ea typeface="Malgun Gothic" pitchFamily="34" charset="-127"/>
                  <a:cs typeface="Arial" pitchFamily="34" charset="0"/>
                </a:endParaRPr>
              </a:p>
              <a:p>
                <a:pPr>
                  <a:buSzPct val="110000"/>
                </a:pPr>
                <a:endParaRPr lang="sl-SI" sz="600" dirty="0" smtClean="0">
                  <a:latin typeface="Arial" pitchFamily="34" charset="0"/>
                  <a:ea typeface="Malgun Gothic" pitchFamily="34" charset="-127"/>
                  <a:cs typeface="Arial" pitchFamily="34" charset="0"/>
                </a:endParaRPr>
              </a:p>
              <a:p>
                <a:pPr>
                  <a:buSzPct val="110000"/>
                </a:pPr>
                <a:endParaRPr lang="sl-SI" sz="600" dirty="0">
                  <a:latin typeface="Arial" pitchFamily="34" charset="0"/>
                  <a:ea typeface="Malgun Gothic" pitchFamily="34" charset="-127"/>
                  <a:cs typeface="Arial" pitchFamily="34" charset="0"/>
                </a:endParaRPr>
              </a:p>
              <a:p>
                <a:pPr>
                  <a:buSzPct val="110000"/>
                </a:pPr>
                <a:endParaRPr lang="sl-SI" sz="600" dirty="0" smtClean="0">
                  <a:latin typeface="Arial" pitchFamily="34" charset="0"/>
                  <a:ea typeface="Malgun Gothic" pitchFamily="34" charset="-127"/>
                  <a:cs typeface="Arial" pitchFamily="34" charset="0"/>
                </a:endParaRPr>
              </a:p>
              <a:p>
                <a:pPr>
                  <a:buSzPct val="110000"/>
                </a:pPr>
                <a:endParaRPr lang="sl-SI" sz="600" dirty="0">
                  <a:latin typeface="Arial" pitchFamily="34" charset="0"/>
                  <a:ea typeface="Malgun Gothic" pitchFamily="34" charset="-127"/>
                  <a:cs typeface="Arial" pitchFamily="34" charset="0"/>
                </a:endParaRPr>
              </a:p>
              <a:p>
                <a:pPr>
                  <a:buSzPct val="110000"/>
                </a:pPr>
                <a:endParaRPr lang="sl-SI" sz="600" dirty="0" smtClean="0">
                  <a:latin typeface="Arial" pitchFamily="34" charset="0"/>
                  <a:ea typeface="Malgun Gothic" pitchFamily="34" charset="-127"/>
                  <a:cs typeface="Arial" pitchFamily="34" charset="0"/>
                </a:endParaRPr>
              </a:p>
              <a:p>
                <a:pPr>
                  <a:buSzPct val="110000"/>
                </a:pPr>
                <a:endParaRPr lang="sl-SI" sz="600" dirty="0">
                  <a:latin typeface="Arial" pitchFamily="34" charset="0"/>
                  <a:ea typeface="Malgun Gothic" pitchFamily="34" charset="-127"/>
                  <a:cs typeface="Arial" pitchFamily="34" charset="0"/>
                </a:endParaRPr>
              </a:p>
              <a:p>
                <a:pPr>
                  <a:buSzPct val="110000"/>
                </a:pPr>
                <a:endParaRPr lang="sl-SI" sz="600" dirty="0" smtClean="0">
                  <a:latin typeface="Arial" pitchFamily="34" charset="0"/>
                  <a:ea typeface="Malgun Gothic" pitchFamily="34" charset="-127"/>
                  <a:cs typeface="Arial" pitchFamily="34" charset="0"/>
                </a:endParaRPr>
              </a:p>
              <a:p>
                <a:pPr>
                  <a:buSzPct val="110000"/>
                </a:pPr>
                <a:endParaRPr lang="sl-SI" sz="600" dirty="0">
                  <a:latin typeface="Arial" pitchFamily="34" charset="0"/>
                  <a:ea typeface="Malgun Gothic" pitchFamily="34" charset="-127"/>
                  <a:cs typeface="Arial" pitchFamily="34" charset="0"/>
                </a:endParaRPr>
              </a:p>
              <a:p>
                <a:pPr>
                  <a:buSzPct val="110000"/>
                </a:pPr>
                <a:endParaRPr lang="sl-SI" sz="600" dirty="0" smtClean="0">
                  <a:latin typeface="Arial" pitchFamily="34" charset="0"/>
                  <a:ea typeface="Malgun Gothic" pitchFamily="34" charset="-127"/>
                  <a:cs typeface="Arial" pitchFamily="34" charset="0"/>
                </a:endParaRPr>
              </a:p>
              <a:p>
                <a:pPr>
                  <a:buSzPct val="110000"/>
                </a:pPr>
                <a:endParaRPr lang="sl-SI" sz="600" dirty="0">
                  <a:latin typeface="Arial" pitchFamily="34" charset="0"/>
                  <a:ea typeface="Malgun Gothic" pitchFamily="34" charset="-127"/>
                  <a:cs typeface="Arial" pitchFamily="34" charset="0"/>
                </a:endParaRPr>
              </a:p>
              <a:p>
                <a:pPr>
                  <a:buSzPct val="110000"/>
                </a:pPr>
                <a:endParaRPr lang="sl-SI" sz="600" dirty="0" smtClean="0">
                  <a:latin typeface="Arial" pitchFamily="34" charset="0"/>
                  <a:ea typeface="Malgun Gothic" pitchFamily="34" charset="-127"/>
                  <a:cs typeface="Arial" pitchFamily="34" charset="0"/>
                </a:endParaRPr>
              </a:p>
              <a:p>
                <a:pPr>
                  <a:buSzPct val="110000"/>
                </a:pPr>
                <a:endParaRPr lang="sl-SI" sz="600" dirty="0">
                  <a:latin typeface="Arial" pitchFamily="34" charset="0"/>
                  <a:ea typeface="Malgun Gothic" pitchFamily="34" charset="-127"/>
                  <a:cs typeface="Arial" pitchFamily="34" charset="0"/>
                </a:endParaRPr>
              </a:p>
              <a:p>
                <a:pPr>
                  <a:buSzPct val="110000"/>
                </a:pPr>
                <a:endParaRPr lang="sl-SI" sz="600" dirty="0" smtClean="0">
                  <a:latin typeface="Arial" pitchFamily="34" charset="0"/>
                  <a:ea typeface="Malgun Gothic" pitchFamily="34" charset="-127"/>
                  <a:cs typeface="Arial" pitchFamily="34" charset="0"/>
                </a:endParaRPr>
              </a:p>
              <a:p>
                <a:pPr>
                  <a:buSzPct val="110000"/>
                </a:pPr>
                <a:endParaRPr lang="sl-SI" sz="600" dirty="0">
                  <a:latin typeface="Arial" pitchFamily="34" charset="0"/>
                  <a:ea typeface="Malgun Gothic" pitchFamily="34" charset="-127"/>
                  <a:cs typeface="Arial" pitchFamily="34" charset="0"/>
                </a:endParaRPr>
              </a:p>
              <a:p>
                <a:pPr>
                  <a:buSzPct val="110000"/>
                </a:pPr>
                <a:endParaRPr lang="sl-SI" sz="600" dirty="0" smtClean="0">
                  <a:latin typeface="Arial" pitchFamily="34" charset="0"/>
                  <a:ea typeface="Malgun Gothic" pitchFamily="34" charset="-127"/>
                  <a:cs typeface="Arial" pitchFamily="34" charset="0"/>
                </a:endParaRPr>
              </a:p>
              <a:p>
                <a:pPr>
                  <a:buSzPct val="110000"/>
                </a:pPr>
                <a:endParaRPr lang="sl-SI" sz="600" dirty="0">
                  <a:latin typeface="Arial" pitchFamily="34" charset="0"/>
                  <a:ea typeface="Malgun Gothic" pitchFamily="34" charset="-127"/>
                  <a:cs typeface="Arial" pitchFamily="34" charset="0"/>
                </a:endParaRPr>
              </a:p>
              <a:p>
                <a:pPr>
                  <a:buSzPct val="110000"/>
                </a:pPr>
                <a:endParaRPr lang="sl-SI" sz="600" dirty="0" smtClean="0">
                  <a:latin typeface="Arial" pitchFamily="34" charset="0"/>
                  <a:ea typeface="Malgun Gothic" pitchFamily="34" charset="-127"/>
                  <a:cs typeface="Arial" pitchFamily="34" charset="0"/>
                </a:endParaRPr>
              </a:p>
              <a:p>
                <a:pPr>
                  <a:buSzPct val="110000"/>
                </a:pPr>
                <a:endParaRPr lang="sl-SI" sz="600" dirty="0">
                  <a:latin typeface="Arial" pitchFamily="34" charset="0"/>
                  <a:ea typeface="Malgun Gothic" pitchFamily="34" charset="-127"/>
                  <a:cs typeface="Arial" pitchFamily="34" charset="0"/>
                </a:endParaRPr>
              </a:p>
              <a:p>
                <a:pPr>
                  <a:buSzPct val="110000"/>
                </a:pPr>
                <a:endParaRPr lang="sl-SI" sz="600" dirty="0" smtClean="0">
                  <a:latin typeface="Arial" pitchFamily="34" charset="0"/>
                  <a:ea typeface="Malgun Gothic" pitchFamily="34" charset="-127"/>
                  <a:cs typeface="Arial" pitchFamily="34" charset="0"/>
                </a:endParaRPr>
              </a:p>
              <a:p>
                <a:pPr>
                  <a:buSzPct val="110000"/>
                </a:pPr>
                <a:endParaRPr lang="sl-SI" sz="600" dirty="0">
                  <a:latin typeface="Arial" pitchFamily="34" charset="0"/>
                  <a:ea typeface="Malgun Gothic" pitchFamily="34" charset="-127"/>
                  <a:cs typeface="Arial" pitchFamily="34" charset="0"/>
                </a:endParaRPr>
              </a:p>
              <a:p>
                <a:pPr>
                  <a:buSzPct val="110000"/>
                </a:pPr>
                <a:endParaRPr lang="sl-SI" sz="600" dirty="0" smtClean="0">
                  <a:latin typeface="Arial" pitchFamily="34" charset="0"/>
                  <a:ea typeface="Malgun Gothic" pitchFamily="34" charset="-127"/>
                  <a:cs typeface="Arial" pitchFamily="34" charset="0"/>
                </a:endParaRPr>
              </a:p>
              <a:p>
                <a:pPr>
                  <a:buSzPct val="110000"/>
                </a:pPr>
                <a:endParaRPr lang="sl-SI" sz="600" dirty="0">
                  <a:latin typeface="Arial" pitchFamily="34" charset="0"/>
                  <a:ea typeface="Malgun Gothic" pitchFamily="34" charset="-127"/>
                  <a:cs typeface="Arial" pitchFamily="34" charset="0"/>
                </a:endParaRPr>
              </a:p>
              <a:p>
                <a:pPr>
                  <a:buSzPct val="110000"/>
                </a:pPr>
                <a:endParaRPr lang="sl-SI" sz="600" dirty="0" smtClean="0">
                  <a:latin typeface="Arial" pitchFamily="34" charset="0"/>
                  <a:ea typeface="Malgun Gothic" pitchFamily="34" charset="-127"/>
                  <a:cs typeface="Arial" pitchFamily="34" charset="0"/>
                </a:endParaRPr>
              </a:p>
              <a:p>
                <a:pPr>
                  <a:buSzPct val="110000"/>
                </a:pPr>
                <a:endParaRPr lang="sl-SI" sz="600" dirty="0">
                  <a:latin typeface="Arial" pitchFamily="34" charset="0"/>
                  <a:ea typeface="Malgun Gothic" pitchFamily="34" charset="-127"/>
                  <a:cs typeface="Arial" pitchFamily="34" charset="0"/>
                </a:endParaRPr>
              </a:p>
              <a:p>
                <a:pPr>
                  <a:buSzPct val="110000"/>
                </a:pPr>
                <a:endParaRPr lang="sl-SI" sz="600" dirty="0" smtClean="0">
                  <a:latin typeface="Arial" pitchFamily="34" charset="0"/>
                  <a:ea typeface="Malgun Gothic" pitchFamily="34" charset="-127"/>
                  <a:cs typeface="Arial" pitchFamily="34" charset="0"/>
                </a:endParaRPr>
              </a:p>
              <a:p>
                <a:pPr>
                  <a:buSzPct val="110000"/>
                </a:pPr>
                <a:endParaRPr lang="sl-SI" sz="600" dirty="0">
                  <a:latin typeface="Arial" pitchFamily="34" charset="0"/>
                  <a:ea typeface="Malgun Gothic" pitchFamily="34" charset="-127"/>
                  <a:cs typeface="Arial" pitchFamily="34" charset="0"/>
                </a:endParaRPr>
              </a:p>
              <a:p>
                <a:pPr>
                  <a:buSzPct val="110000"/>
                </a:pPr>
                <a:endParaRPr lang="sl-SI" sz="600" dirty="0" smtClean="0">
                  <a:latin typeface="Arial" pitchFamily="34" charset="0"/>
                  <a:ea typeface="Malgun Gothic" pitchFamily="34" charset="-127"/>
                  <a:cs typeface="Arial" pitchFamily="34" charset="0"/>
                </a:endParaRPr>
              </a:p>
              <a:p>
                <a:pPr>
                  <a:buSzPct val="110000"/>
                </a:pPr>
                <a:endParaRPr lang="sl-SI" sz="600" dirty="0">
                  <a:latin typeface="Arial" pitchFamily="34" charset="0"/>
                  <a:ea typeface="Malgun Gothic" pitchFamily="34" charset="-127"/>
                  <a:cs typeface="Arial" pitchFamily="34" charset="0"/>
                </a:endParaRPr>
              </a:p>
              <a:p>
                <a:pPr>
                  <a:buSzPct val="110000"/>
                </a:pPr>
                <a:endParaRPr lang="sl-SI" sz="600" dirty="0" smtClean="0">
                  <a:latin typeface="Arial" pitchFamily="34" charset="0"/>
                  <a:ea typeface="Malgun Gothic" pitchFamily="34" charset="-127"/>
                  <a:cs typeface="Arial" pitchFamily="34" charset="0"/>
                </a:endParaRPr>
              </a:p>
              <a:p>
                <a:pPr>
                  <a:buSzPct val="110000"/>
                </a:pPr>
                <a:endParaRPr lang="sl-SI" sz="600" dirty="0">
                  <a:latin typeface="Arial" pitchFamily="34" charset="0"/>
                  <a:ea typeface="Malgun Gothic" pitchFamily="34" charset="-127"/>
                  <a:cs typeface="Arial" pitchFamily="34" charset="0"/>
                </a:endParaRPr>
              </a:p>
              <a:p>
                <a:pPr>
                  <a:buSzPct val="110000"/>
                </a:pPr>
                <a:endParaRPr lang="sl-SI" sz="600" dirty="0" smtClean="0">
                  <a:latin typeface="Arial" pitchFamily="34" charset="0"/>
                  <a:ea typeface="Malgun Gothic" pitchFamily="34" charset="-127"/>
                  <a:cs typeface="Arial" pitchFamily="34" charset="0"/>
                </a:endParaRPr>
              </a:p>
              <a:p>
                <a:pPr>
                  <a:buSzPct val="110000"/>
                </a:pPr>
                <a:endParaRPr lang="sl-SI" sz="600" dirty="0">
                  <a:latin typeface="Arial" pitchFamily="34" charset="0"/>
                  <a:ea typeface="Malgun Gothic" pitchFamily="34" charset="-127"/>
                  <a:cs typeface="Arial" pitchFamily="34" charset="0"/>
                </a:endParaRPr>
              </a:p>
              <a:p>
                <a:pPr>
                  <a:buSzPct val="110000"/>
                </a:pPr>
                <a:endParaRPr lang="sl-SI" sz="600" dirty="0" smtClean="0">
                  <a:latin typeface="Arial" pitchFamily="34" charset="0"/>
                  <a:ea typeface="Malgun Gothic" pitchFamily="34" charset="-127"/>
                  <a:cs typeface="Arial" pitchFamily="34" charset="0"/>
                </a:endParaRPr>
              </a:p>
              <a:p>
                <a:pPr>
                  <a:buSzPct val="110000"/>
                </a:pPr>
                <a:endParaRPr lang="sl-SI" sz="600" dirty="0">
                  <a:latin typeface="Arial" pitchFamily="34" charset="0"/>
                  <a:ea typeface="Malgun Gothic" pitchFamily="34" charset="-127"/>
                  <a:cs typeface="Arial" pitchFamily="34" charset="0"/>
                </a:endParaRPr>
              </a:p>
              <a:p>
                <a:pPr>
                  <a:buSzPct val="110000"/>
                </a:pPr>
                <a:endParaRPr lang="sl-SI" sz="600" dirty="0" smtClean="0">
                  <a:latin typeface="Arial" pitchFamily="34" charset="0"/>
                  <a:ea typeface="Malgun Gothic" pitchFamily="34" charset="-127"/>
                  <a:cs typeface="Arial" pitchFamily="34" charset="0"/>
                </a:endParaRPr>
              </a:p>
              <a:p>
                <a:pPr>
                  <a:buSzPct val="110000"/>
                </a:pPr>
                <a:endParaRPr lang="sl-SI" sz="600" dirty="0">
                  <a:latin typeface="Arial" pitchFamily="34" charset="0"/>
                  <a:ea typeface="Malgun Gothic" pitchFamily="34" charset="-127"/>
                  <a:cs typeface="Arial" pitchFamily="34" charset="0"/>
                </a:endParaRPr>
              </a:p>
              <a:p>
                <a:pPr>
                  <a:buSzPct val="110000"/>
                </a:pPr>
                <a:endParaRPr lang="sl-SI" sz="600" dirty="0" smtClean="0">
                  <a:latin typeface="Arial" pitchFamily="34" charset="0"/>
                  <a:ea typeface="Malgun Gothic" pitchFamily="34" charset="-127"/>
                  <a:cs typeface="Arial" pitchFamily="34" charset="0"/>
                </a:endParaRPr>
              </a:p>
              <a:p>
                <a:pPr>
                  <a:buSzPct val="110000"/>
                </a:pPr>
                <a:endParaRPr lang="sl-SI" sz="600" dirty="0">
                  <a:latin typeface="Arial" pitchFamily="34" charset="0"/>
                  <a:ea typeface="Malgun Gothic" pitchFamily="34" charset="-127"/>
                  <a:cs typeface="Arial" pitchFamily="34" charset="0"/>
                </a:endParaRPr>
              </a:p>
              <a:p>
                <a:pPr>
                  <a:buSzPct val="110000"/>
                </a:pPr>
                <a:endParaRPr lang="sl-SI" sz="600" dirty="0" smtClean="0">
                  <a:latin typeface="Arial" pitchFamily="34" charset="0"/>
                  <a:ea typeface="Malgun Gothic" pitchFamily="34" charset="-127"/>
                  <a:cs typeface="Arial" pitchFamily="34" charset="0"/>
                </a:endParaRPr>
              </a:p>
              <a:p>
                <a:pPr>
                  <a:buSzPct val="110000"/>
                </a:pPr>
                <a:endParaRPr lang="sl-SI" sz="600" dirty="0">
                  <a:latin typeface="Arial" pitchFamily="34" charset="0"/>
                  <a:ea typeface="Malgun Gothic" pitchFamily="34" charset="-127"/>
                  <a:cs typeface="Arial" pitchFamily="34" charset="0"/>
                </a:endParaRPr>
              </a:p>
              <a:p>
                <a:pPr>
                  <a:buSzPct val="110000"/>
                </a:pPr>
                <a:endParaRPr lang="sl-SI" sz="600" dirty="0" smtClean="0">
                  <a:latin typeface="Arial" pitchFamily="34" charset="0"/>
                  <a:ea typeface="Malgun Gothic" pitchFamily="34" charset="-127"/>
                  <a:cs typeface="Arial" pitchFamily="34" charset="0"/>
                </a:endParaRPr>
              </a:p>
              <a:p>
                <a:pPr>
                  <a:buSzPct val="110000"/>
                </a:pPr>
                <a:endParaRPr lang="sl-SI" sz="600" dirty="0">
                  <a:latin typeface="Arial" pitchFamily="34" charset="0"/>
                  <a:ea typeface="Malgun Gothic" pitchFamily="34" charset="-127"/>
                  <a:cs typeface="Arial" pitchFamily="34" charset="0"/>
                </a:endParaRPr>
              </a:p>
              <a:p>
                <a:pPr>
                  <a:buSzPct val="110000"/>
                </a:pPr>
                <a:endParaRPr lang="sl-SI" sz="600" dirty="0" smtClean="0">
                  <a:latin typeface="Arial" pitchFamily="34" charset="0"/>
                  <a:ea typeface="Malgun Gothic" pitchFamily="34" charset="-127"/>
                  <a:cs typeface="Arial" pitchFamily="34" charset="0"/>
                </a:endParaRPr>
              </a:p>
              <a:p>
                <a:pPr>
                  <a:buSzPct val="110000"/>
                </a:pPr>
                <a:endParaRPr lang="sl-SI" sz="600" dirty="0">
                  <a:latin typeface="Arial" pitchFamily="34" charset="0"/>
                  <a:ea typeface="Malgun Gothic" pitchFamily="34" charset="-127"/>
                  <a:cs typeface="Arial" pitchFamily="34" charset="0"/>
                </a:endParaRPr>
              </a:p>
              <a:p>
                <a:pPr>
                  <a:buSzPct val="110000"/>
                </a:pPr>
                <a:endParaRPr lang="sl-SI" sz="600" dirty="0">
                  <a:latin typeface="Arial" pitchFamily="34" charset="0"/>
                  <a:ea typeface="Malgun Gothic" pitchFamily="34" charset="-127"/>
                  <a:cs typeface="Arial" pitchFamily="34" charset="0"/>
                </a:endParaRPr>
              </a:p>
            </p:txBody>
          </p:sp>
          <p:pic>
            <p:nvPicPr>
              <p:cNvPr id="3078" name="Picture 6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3162" y="4073004"/>
                <a:ext cx="3835744" cy="21347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3080" name="Picture 8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3162" y="2123728"/>
                <a:ext cx="3835744" cy="194421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14" name="PoljeZBesedilom 2"/>
            <p:cNvSpPr txBox="1"/>
            <p:nvPr/>
          </p:nvSpPr>
          <p:spPr>
            <a:xfrm>
              <a:off x="1487426" y="3019685"/>
              <a:ext cx="521320" cy="276999"/>
            </a:xfrm>
            <a:prstGeom prst="rect">
              <a:avLst/>
            </a:prstGeom>
            <a:solidFill>
              <a:srgbClr val="FEE2E2"/>
            </a:solidFill>
            <a:ln w="3175">
              <a:noFill/>
              <a:prstDash val="dash"/>
            </a:ln>
          </p:spPr>
          <p:txBody>
            <a:bodyPr wrap="square" rtlCol="0">
              <a:spAutoFit/>
            </a:bodyPr>
            <a:lstStyle/>
            <a:p>
              <a:pPr>
                <a:buSzPct val="110000"/>
              </a:pPr>
              <a:r>
                <a:rPr lang="sl-SI" sz="600" dirty="0" smtClean="0">
                  <a:latin typeface="Arial" pitchFamily="34" charset="0"/>
                  <a:ea typeface="Malgun Gothic" pitchFamily="34" charset="-127"/>
                  <a:cs typeface="Arial" pitchFamily="34" charset="0"/>
                </a:rPr>
                <a:t>logistična funkcija</a:t>
              </a:r>
            </a:p>
          </p:txBody>
        </p:sp>
      </p:grp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284683"/>
            <a:ext cx="3240360" cy="1785843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PoljeZBesedilom 29"/>
          <p:cNvSpPr txBox="1"/>
          <p:nvPr/>
        </p:nvSpPr>
        <p:spPr>
          <a:xfrm>
            <a:off x="4509120" y="2151832"/>
            <a:ext cx="2160240" cy="307777"/>
          </a:xfrm>
          <a:prstGeom prst="rect">
            <a:avLst/>
          </a:prstGeom>
          <a:solidFill>
            <a:srgbClr val="FFDD4F"/>
          </a:solidFill>
        </p:spPr>
        <p:txBody>
          <a:bodyPr wrap="square" rtlCol="0">
            <a:spAutoFit/>
          </a:bodyPr>
          <a:lstStyle/>
          <a:p>
            <a:r>
              <a:rPr lang="sl-SI" sz="1400" dirty="0" smtClean="0">
                <a:latin typeface="Cascadia Mono SemiBold" pitchFamily="49" charset="0"/>
                <a:cs typeface="Cascadia Mono SemiBold" pitchFamily="49" charset="0"/>
              </a:rPr>
              <a:t>5. PREDAVANJE</a:t>
            </a:r>
            <a:endParaRPr lang="sl-SI" sz="1400" dirty="0">
              <a:latin typeface="Cascadia Mono SemiBold" pitchFamily="49" charset="0"/>
              <a:cs typeface="Cascadia Mono SemiBold" pitchFamily="49" charset="0"/>
            </a:endParaRPr>
          </a:p>
        </p:txBody>
      </p:sp>
      <p:sp>
        <p:nvSpPr>
          <p:cNvPr id="13" name="PoljeZBesedilom 2"/>
          <p:cNvSpPr txBox="1"/>
          <p:nvPr/>
        </p:nvSpPr>
        <p:spPr>
          <a:xfrm>
            <a:off x="4509120" y="2565822"/>
            <a:ext cx="1897929" cy="1969770"/>
          </a:xfrm>
          <a:prstGeom prst="rect">
            <a:avLst/>
          </a:prstGeom>
          <a:solidFill>
            <a:srgbClr val="FFEC9B"/>
          </a:solidFill>
          <a:ln w="3175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>
              <a:buSzPct val="110000"/>
            </a:pPr>
            <a:r>
              <a:rPr lang="sl-SI" sz="1000" dirty="0" smtClean="0">
                <a:solidFill>
                  <a:srgbClr val="C00000"/>
                </a:solidFill>
                <a:latin typeface="Franklin Gothic Demi" pitchFamily="34" charset="0"/>
                <a:ea typeface="Malgun Gothic" pitchFamily="34" charset="-127"/>
                <a:cs typeface="Arial" pitchFamily="34" charset="0"/>
              </a:rPr>
              <a:t>metoda k najbližjih sosedov:</a:t>
            </a:r>
          </a:p>
          <a:p>
            <a:pPr marL="171450" indent="-171450">
              <a:buSzPct val="110000"/>
              <a:buFont typeface="Arial" pitchFamily="34" charset="0"/>
              <a:buChar char="→"/>
            </a:pPr>
            <a:r>
              <a:rPr lang="sl-SI" sz="8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neparametrična</a:t>
            </a:r>
            <a:r>
              <a:rPr lang="sl-SI" sz="8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 metoda: ne ocenjuje parametrov izbranega modela</a:t>
            </a:r>
          </a:p>
          <a:p>
            <a:pPr marL="171450" indent="-171450">
              <a:buSzPct val="110000"/>
              <a:buFont typeface="Arial" pitchFamily="34" charset="0"/>
              <a:buChar char="→"/>
            </a:pPr>
            <a:r>
              <a:rPr lang="pl-PL" sz="8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učenje na podlagi </a:t>
            </a:r>
            <a:r>
              <a:rPr lang="pl-PL" sz="800" b="1" dirty="0">
                <a:latin typeface="Arial" pitchFamily="34" charset="0"/>
                <a:ea typeface="Malgun Gothic" pitchFamily="34" charset="-127"/>
                <a:cs typeface="Arial" pitchFamily="34" charset="0"/>
              </a:rPr>
              <a:t>posameznih</a:t>
            </a:r>
            <a:r>
              <a:rPr lang="pl-PL" sz="8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 </a:t>
            </a:r>
            <a:r>
              <a:rPr lang="pl-PL" sz="8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primerov</a:t>
            </a:r>
          </a:p>
          <a:p>
            <a:pPr marL="171450" indent="-171450">
              <a:buSzPct val="110000"/>
              <a:buFont typeface="Arial" pitchFamily="34" charset="0"/>
              <a:buChar char="→"/>
            </a:pPr>
            <a:r>
              <a:rPr lang="sl-SI" sz="800" b="1" dirty="0">
                <a:latin typeface="Arial" pitchFamily="34" charset="0"/>
                <a:ea typeface="Malgun Gothic" pitchFamily="34" charset="-127"/>
                <a:cs typeface="Arial" pitchFamily="34" charset="0"/>
              </a:rPr>
              <a:t>leno</a:t>
            </a:r>
            <a:r>
              <a:rPr lang="sl-SI" sz="8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 </a:t>
            </a:r>
            <a:r>
              <a:rPr lang="sl-SI" sz="8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učenje</a:t>
            </a:r>
            <a:r>
              <a:rPr lang="sl-SI" sz="8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: </a:t>
            </a:r>
            <a:r>
              <a:rPr lang="pt-BR" sz="8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z učenjem odlaša vse do povpraševanja o novem </a:t>
            </a:r>
            <a:r>
              <a:rPr lang="pt-BR" sz="8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primeru</a:t>
            </a:r>
            <a:endParaRPr lang="sl-SI" sz="800" dirty="0" smtClean="0">
              <a:latin typeface="Arial" pitchFamily="34" charset="0"/>
              <a:ea typeface="Malgun Gothic" pitchFamily="34" charset="-127"/>
              <a:cs typeface="Arial" pitchFamily="34" charset="0"/>
            </a:endParaRPr>
          </a:p>
          <a:p>
            <a:pPr marL="171450" indent="-171450">
              <a:buSzPct val="110000"/>
              <a:buFont typeface="Arial" pitchFamily="34" charset="0"/>
              <a:buChar char="→"/>
            </a:pPr>
            <a:r>
              <a:rPr lang="sl-SI" sz="8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poišče </a:t>
            </a:r>
            <a:r>
              <a:rPr lang="sl-SI" sz="8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k</a:t>
            </a:r>
            <a:r>
              <a:rPr lang="sl-SI" sz="8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 </a:t>
            </a:r>
            <a:r>
              <a:rPr lang="sl-SI" sz="800" b="1" dirty="0">
                <a:latin typeface="Arial" pitchFamily="34" charset="0"/>
                <a:ea typeface="Malgun Gothic" pitchFamily="34" charset="-127"/>
                <a:cs typeface="Arial" pitchFamily="34" charset="0"/>
              </a:rPr>
              <a:t>primerov</a:t>
            </a:r>
            <a:r>
              <a:rPr lang="sl-SI" sz="8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, ki so najbližji glede na podano </a:t>
            </a:r>
            <a:r>
              <a:rPr lang="sl-SI" sz="800" b="1" dirty="0">
                <a:latin typeface="Arial" pitchFamily="34" charset="0"/>
                <a:ea typeface="Malgun Gothic" pitchFamily="34" charset="-127"/>
                <a:cs typeface="Arial" pitchFamily="34" charset="0"/>
              </a:rPr>
              <a:t>mero</a:t>
            </a:r>
            <a:r>
              <a:rPr lang="sl-SI" sz="8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 </a:t>
            </a:r>
            <a:r>
              <a:rPr lang="sl-SI" sz="8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razdalje</a:t>
            </a:r>
          </a:p>
          <a:p>
            <a:pPr marL="171450" indent="-171450">
              <a:buSzPct val="110000"/>
              <a:buFont typeface="Arial" pitchFamily="34" charset="0"/>
              <a:buChar char="→"/>
            </a:pPr>
            <a:r>
              <a:rPr lang="sl-SI" sz="8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pri </a:t>
            </a:r>
            <a:r>
              <a:rPr lang="sl-SI" sz="8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klasifikaciji</a:t>
            </a:r>
            <a:r>
              <a:rPr lang="sl-SI" sz="8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 lahko pove </a:t>
            </a:r>
            <a:r>
              <a:rPr lang="sl-SI" sz="8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npr. večinski razred med </a:t>
            </a:r>
            <a:r>
              <a:rPr lang="sl-SI" sz="8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sosedi</a:t>
            </a:r>
          </a:p>
          <a:p>
            <a:pPr marL="171450" indent="-171450">
              <a:buSzPct val="110000"/>
              <a:buFont typeface="Arial" pitchFamily="34" charset="0"/>
              <a:buChar char="→"/>
            </a:pPr>
            <a:r>
              <a:rPr lang="sl-SI" sz="8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pri </a:t>
            </a:r>
            <a:r>
              <a:rPr lang="sl-SI" sz="800" b="1" dirty="0">
                <a:latin typeface="Arial" pitchFamily="34" charset="0"/>
                <a:ea typeface="Malgun Gothic" pitchFamily="34" charset="-127"/>
                <a:cs typeface="Arial" pitchFamily="34" charset="0"/>
              </a:rPr>
              <a:t>regresiji</a:t>
            </a:r>
            <a:r>
              <a:rPr lang="sl-SI" sz="8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: npr. povprečno </a:t>
            </a:r>
            <a:r>
              <a:rPr lang="sl-SI" sz="8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vrednost označb sosedov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8432" y="7346297"/>
            <a:ext cx="1590688" cy="1186143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PoljeZBesedilom 2"/>
          <p:cNvSpPr txBox="1"/>
          <p:nvPr/>
        </p:nvSpPr>
        <p:spPr>
          <a:xfrm>
            <a:off x="4509120" y="4644008"/>
            <a:ext cx="1944216" cy="754053"/>
          </a:xfrm>
          <a:prstGeom prst="rect">
            <a:avLst/>
          </a:prstGeom>
          <a:solidFill>
            <a:srgbClr val="F3E747"/>
          </a:solidFill>
          <a:ln w="3175">
            <a:noFill/>
            <a:prstDash val="dash"/>
          </a:ln>
        </p:spPr>
        <p:txBody>
          <a:bodyPr wrap="square" rtlCol="0">
            <a:spAutoFit/>
          </a:bodyPr>
          <a:lstStyle/>
          <a:p>
            <a:pPr>
              <a:buSzPct val="110000"/>
            </a:pPr>
            <a:r>
              <a:rPr lang="sl-SI" sz="800" dirty="0" smtClean="0">
                <a:solidFill>
                  <a:srgbClr val="C00000"/>
                </a:solidFill>
                <a:latin typeface="Franklin Gothic Demi" pitchFamily="34" charset="0"/>
                <a:ea typeface="Malgun Gothic" pitchFamily="34" charset="-127"/>
                <a:cs typeface="Arial" pitchFamily="34" charset="0"/>
              </a:rPr>
              <a:t>IZBIRA K:</a:t>
            </a:r>
          </a:p>
          <a:p>
            <a:pPr marL="171450" indent="-171450">
              <a:buSzPct val="110000"/>
              <a:buFont typeface="Arial" pitchFamily="34" charset="0"/>
              <a:buChar char="→"/>
            </a:pPr>
            <a:r>
              <a:rPr lang="sl-SI" sz="7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zato da ne dobimo neodločenih rezultatov izberemo </a:t>
            </a:r>
            <a:r>
              <a:rPr lang="sl-SI" sz="700" b="1" dirty="0">
                <a:latin typeface="Arial" pitchFamily="34" charset="0"/>
                <a:ea typeface="Malgun Gothic" pitchFamily="34" charset="-127"/>
                <a:cs typeface="Arial" pitchFamily="34" charset="0"/>
              </a:rPr>
              <a:t>liho</a:t>
            </a:r>
            <a:r>
              <a:rPr lang="sl-SI" sz="7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 število za </a:t>
            </a:r>
            <a:r>
              <a:rPr lang="sl-SI" sz="700" b="1" dirty="0">
                <a:latin typeface="Arial" pitchFamily="34" charset="0"/>
                <a:ea typeface="Malgun Gothic" pitchFamily="34" charset="-127"/>
                <a:cs typeface="Arial" pitchFamily="34" charset="0"/>
              </a:rPr>
              <a:t>k</a:t>
            </a:r>
          </a:p>
          <a:p>
            <a:pPr marL="171450" indent="-171450">
              <a:buSzPct val="110000"/>
              <a:buFont typeface="Arial" pitchFamily="34" charset="0"/>
              <a:buChar char="→"/>
            </a:pPr>
            <a:r>
              <a:rPr lang="sl-SI" sz="7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premajhen </a:t>
            </a:r>
            <a:r>
              <a:rPr lang="sl-SI" sz="700" b="1" dirty="0">
                <a:latin typeface="Arial" pitchFamily="34" charset="0"/>
                <a:ea typeface="Malgun Gothic" pitchFamily="34" charset="-127"/>
                <a:cs typeface="Arial" pitchFamily="34" charset="0"/>
              </a:rPr>
              <a:t>k</a:t>
            </a:r>
            <a:r>
              <a:rPr lang="sl-SI" sz="7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: preveliko prileganje</a:t>
            </a:r>
          </a:p>
          <a:p>
            <a:pPr marL="171450" indent="-171450">
              <a:buSzPct val="110000"/>
              <a:buFont typeface="Arial" pitchFamily="34" charset="0"/>
              <a:buChar char="→"/>
            </a:pPr>
            <a:r>
              <a:rPr lang="sl-SI" sz="7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prevelik </a:t>
            </a:r>
            <a:r>
              <a:rPr lang="sl-SI" sz="700" b="1" dirty="0">
                <a:latin typeface="Arial" pitchFamily="34" charset="0"/>
                <a:ea typeface="Malgun Gothic" pitchFamily="34" charset="-127"/>
                <a:cs typeface="Arial" pitchFamily="34" charset="0"/>
              </a:rPr>
              <a:t>k</a:t>
            </a:r>
            <a:r>
              <a:rPr lang="sl-SI" sz="7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: premajhno prileganje</a:t>
            </a:r>
          </a:p>
          <a:p>
            <a:pPr marL="171450" indent="-171450">
              <a:buSzPct val="110000"/>
              <a:buFont typeface="Arial" pitchFamily="34" charset="0"/>
              <a:buChar char="→"/>
            </a:pPr>
            <a:r>
              <a:rPr lang="sl-SI" sz="700" b="1" dirty="0">
                <a:latin typeface="Arial" pitchFamily="34" charset="0"/>
                <a:ea typeface="Malgun Gothic" pitchFamily="34" charset="-127"/>
                <a:cs typeface="Arial" pitchFamily="34" charset="0"/>
              </a:rPr>
              <a:t>k</a:t>
            </a:r>
            <a:r>
              <a:rPr lang="sl-SI" sz="7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 je v praski običajno </a:t>
            </a:r>
            <a:r>
              <a:rPr lang="sl-SI" sz="700" b="1" dirty="0">
                <a:latin typeface="Arial" pitchFamily="34" charset="0"/>
                <a:ea typeface="Malgun Gothic" pitchFamily="34" charset="-127"/>
                <a:cs typeface="Arial" pitchFamily="34" charset="0"/>
              </a:rPr>
              <a:t>5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4485976" y="5542201"/>
            <a:ext cx="2255392" cy="1292662"/>
            <a:chOff x="4485976" y="5542201"/>
            <a:chExt cx="2255392" cy="1292662"/>
          </a:xfrm>
          <a:solidFill>
            <a:srgbClr val="F3E747"/>
          </a:solidFill>
        </p:grpSpPr>
        <p:sp>
          <p:nvSpPr>
            <p:cNvPr id="17" name="PoljeZBesedilom 2"/>
            <p:cNvSpPr txBox="1"/>
            <p:nvPr/>
          </p:nvSpPr>
          <p:spPr>
            <a:xfrm>
              <a:off x="4485976" y="5542201"/>
              <a:ext cx="2255392" cy="1292662"/>
            </a:xfrm>
            <a:prstGeom prst="rect">
              <a:avLst/>
            </a:prstGeom>
            <a:grpFill/>
            <a:ln w="3175">
              <a:noFill/>
              <a:prstDash val="dash"/>
            </a:ln>
          </p:spPr>
          <p:txBody>
            <a:bodyPr wrap="square" rtlCol="0">
              <a:spAutoFit/>
            </a:bodyPr>
            <a:lstStyle/>
            <a:p>
              <a:pPr>
                <a:buSzPct val="110000"/>
              </a:pPr>
              <a:r>
                <a:rPr lang="sl-SI" sz="800" dirty="0" smtClean="0">
                  <a:solidFill>
                    <a:srgbClr val="C00000"/>
                  </a:solidFill>
                  <a:latin typeface="Franklin Gothic Demi" pitchFamily="34" charset="0"/>
                  <a:ea typeface="Malgun Gothic" pitchFamily="34" charset="-127"/>
                  <a:cs typeface="Arial" pitchFamily="34" charset="0"/>
                </a:rPr>
                <a:t>RAZDALJA: </a:t>
              </a:r>
            </a:p>
            <a:p>
              <a:pPr marL="171450" indent="-171450">
                <a:buSzPct val="110000"/>
                <a:buFont typeface="Arial" pitchFamily="34" charset="0"/>
                <a:buChar char="→"/>
              </a:pPr>
              <a:r>
                <a:rPr lang="pl-PL" sz="700" dirty="0">
                  <a:latin typeface="Arial" pitchFamily="34" charset="0"/>
                  <a:ea typeface="Malgun Gothic" pitchFamily="34" charset="-127"/>
                  <a:cs typeface="Arial" pitchFamily="34" charset="0"/>
                </a:rPr>
                <a:t>običajno </a:t>
              </a:r>
              <a:r>
                <a:rPr lang="pl-PL" sz="700" dirty="0" smtClean="0">
                  <a:latin typeface="Arial" pitchFamily="34" charset="0"/>
                  <a:ea typeface="Malgun Gothic" pitchFamily="34" charset="-127"/>
                  <a:cs typeface="Arial" pitchFamily="34" charset="0"/>
                </a:rPr>
                <a:t>razdalja </a:t>
              </a:r>
              <a:r>
                <a:rPr lang="pl-PL" sz="700" b="1" dirty="0" smtClean="0">
                  <a:latin typeface="Arial" pitchFamily="34" charset="0"/>
                  <a:ea typeface="Malgun Gothic" pitchFamily="34" charset="-127"/>
                  <a:cs typeface="Arial" pitchFamily="34" charset="0"/>
                </a:rPr>
                <a:t>Minkowskega</a:t>
              </a:r>
            </a:p>
            <a:p>
              <a:pPr marL="171450" indent="-171450">
                <a:buSzPct val="110000"/>
                <a:buFont typeface="Arial" pitchFamily="34" charset="0"/>
                <a:buChar char="→"/>
              </a:pPr>
              <a:endParaRPr lang="pl-PL" sz="700" b="1" dirty="0">
                <a:latin typeface="Arial" pitchFamily="34" charset="0"/>
                <a:ea typeface="Malgun Gothic" pitchFamily="34" charset="-127"/>
                <a:cs typeface="Arial" pitchFamily="34" charset="0"/>
              </a:endParaRPr>
            </a:p>
            <a:p>
              <a:pPr marL="171450" indent="-171450">
                <a:buSzPct val="110000"/>
                <a:buFont typeface="Arial" pitchFamily="34" charset="0"/>
                <a:buChar char="→"/>
              </a:pPr>
              <a:endParaRPr lang="pl-PL" sz="700" b="1" dirty="0" smtClean="0">
                <a:latin typeface="Arial" pitchFamily="34" charset="0"/>
                <a:ea typeface="Malgun Gothic" pitchFamily="34" charset="-127"/>
                <a:cs typeface="Arial" pitchFamily="34" charset="0"/>
              </a:endParaRPr>
            </a:p>
            <a:p>
              <a:pPr marL="171450" indent="-171450">
                <a:buSzPct val="110000"/>
                <a:buFont typeface="Arial" pitchFamily="34" charset="0"/>
                <a:buChar char="→"/>
              </a:pPr>
              <a:endParaRPr lang="pl-PL" sz="700" b="1" dirty="0">
                <a:latin typeface="Arial" pitchFamily="34" charset="0"/>
                <a:ea typeface="Malgun Gothic" pitchFamily="34" charset="-127"/>
                <a:cs typeface="Arial" pitchFamily="34" charset="0"/>
              </a:endParaRPr>
            </a:p>
            <a:p>
              <a:pPr marL="171450" indent="-171450">
                <a:buSzPct val="110000"/>
                <a:buFont typeface="Arial" pitchFamily="34" charset="0"/>
                <a:buChar char="→"/>
              </a:pPr>
              <a:r>
                <a:rPr lang="pl-PL" sz="700" dirty="0" smtClean="0">
                  <a:latin typeface="Arial" pitchFamily="34" charset="0"/>
                  <a:ea typeface="Malgun Gothic" pitchFamily="34" charset="-127"/>
                  <a:cs typeface="Arial" pitchFamily="34" charset="0"/>
                </a:rPr>
                <a:t>za 2 je to navadna </a:t>
              </a:r>
              <a:r>
                <a:rPr lang="pl-PL" sz="700" b="1" dirty="0" smtClean="0">
                  <a:latin typeface="Arial" pitchFamily="34" charset="0"/>
                  <a:ea typeface="Malgun Gothic" pitchFamily="34" charset="-127"/>
                  <a:cs typeface="Arial" pitchFamily="34" charset="0"/>
                </a:rPr>
                <a:t>Evklidska</a:t>
              </a:r>
              <a:r>
                <a:rPr lang="pl-PL" sz="700" dirty="0" smtClean="0">
                  <a:latin typeface="Arial" pitchFamily="34" charset="0"/>
                  <a:ea typeface="Malgun Gothic" pitchFamily="34" charset="-127"/>
                  <a:cs typeface="Arial" pitchFamily="34" charset="0"/>
                </a:rPr>
                <a:t> razdalja</a:t>
              </a:r>
            </a:p>
            <a:p>
              <a:pPr marL="171450" indent="-171450">
                <a:buSzPct val="110000"/>
                <a:buFont typeface="Arial" pitchFamily="34" charset="0"/>
                <a:buChar char="→"/>
              </a:pPr>
              <a:r>
                <a:rPr lang="pl-PL" sz="700" dirty="0" smtClean="0">
                  <a:latin typeface="Arial" pitchFamily="34" charset="0"/>
                  <a:ea typeface="Malgun Gothic" pitchFamily="34" charset="-127"/>
                  <a:cs typeface="Arial" pitchFamily="34" charset="0"/>
                </a:rPr>
                <a:t>za 1 je to </a:t>
              </a:r>
              <a:r>
                <a:rPr lang="pl-PL" sz="700" b="1" dirty="0" smtClean="0">
                  <a:latin typeface="Arial" pitchFamily="34" charset="0"/>
                  <a:ea typeface="Malgun Gothic" pitchFamily="34" charset="-127"/>
                  <a:cs typeface="Arial" pitchFamily="34" charset="0"/>
                </a:rPr>
                <a:t>Manhattenska</a:t>
              </a:r>
              <a:r>
                <a:rPr lang="pl-PL" sz="700" dirty="0" smtClean="0">
                  <a:latin typeface="Arial" pitchFamily="34" charset="0"/>
                  <a:ea typeface="Malgun Gothic" pitchFamily="34" charset="-127"/>
                  <a:cs typeface="Arial" pitchFamily="34" charset="0"/>
                </a:rPr>
                <a:t>  razdalja</a:t>
              </a:r>
            </a:p>
            <a:p>
              <a:pPr marL="171450" indent="-171450">
                <a:buSzPct val="110000"/>
                <a:buFont typeface="Arial" pitchFamily="34" charset="0"/>
                <a:buChar char="→"/>
              </a:pPr>
              <a:r>
                <a:rPr lang="sl-SI" sz="700" dirty="0" smtClean="0">
                  <a:latin typeface="Arial" pitchFamily="34" charset="0"/>
                  <a:ea typeface="Malgun Gothic" pitchFamily="34" charset="-127"/>
                  <a:cs typeface="Arial" pitchFamily="34" charset="0"/>
                </a:rPr>
                <a:t>za zvezne atribute </a:t>
              </a:r>
              <a:r>
                <a:rPr lang="sl-SI" sz="700" b="1" dirty="0" smtClean="0">
                  <a:latin typeface="Arial" pitchFamily="34" charset="0"/>
                  <a:ea typeface="Malgun Gothic" pitchFamily="34" charset="-127"/>
                  <a:cs typeface="Arial" pitchFamily="34" charset="0"/>
                </a:rPr>
                <a:t>razlika</a:t>
              </a:r>
              <a:r>
                <a:rPr lang="sl-SI" sz="700" dirty="0" smtClean="0">
                  <a:latin typeface="Arial" pitchFamily="34" charset="0"/>
                  <a:ea typeface="Malgun Gothic" pitchFamily="34" charset="-127"/>
                  <a:cs typeface="Arial" pitchFamily="34" charset="0"/>
                </a:rPr>
                <a:t> med vrednostma npr.</a:t>
              </a:r>
            </a:p>
            <a:p>
              <a:pPr marL="171450" indent="-171450">
                <a:buSzPct val="110000"/>
                <a:buFont typeface="Arial" pitchFamily="34" charset="0"/>
                <a:buChar char="→"/>
              </a:pPr>
              <a:r>
                <a:rPr lang="sl-SI" sz="700" dirty="0" smtClean="0">
                  <a:latin typeface="Arial" pitchFamily="34" charset="0"/>
                  <a:ea typeface="Malgun Gothic" pitchFamily="34" charset="-127"/>
                  <a:cs typeface="Arial" pitchFamily="34" charset="0"/>
                </a:rPr>
                <a:t>za diskretne atribute npr. </a:t>
              </a:r>
              <a:r>
                <a:rPr lang="sl-SI" sz="700" b="1" dirty="0" smtClean="0">
                  <a:latin typeface="Arial" pitchFamily="34" charset="0"/>
                  <a:ea typeface="Malgun Gothic" pitchFamily="34" charset="-127"/>
                  <a:cs typeface="Arial" pitchFamily="34" charset="0"/>
                </a:rPr>
                <a:t>Hammingova</a:t>
              </a:r>
              <a:r>
                <a:rPr lang="sl-SI" sz="700" dirty="0" smtClean="0">
                  <a:latin typeface="Arial" pitchFamily="34" charset="0"/>
                  <a:ea typeface="Malgun Gothic" pitchFamily="34" charset="-127"/>
                  <a:cs typeface="Arial" pitchFamily="34" charset="0"/>
                </a:rPr>
                <a:t> razdalja, to </a:t>
              </a:r>
              <a:r>
                <a:rPr lang="sl-SI" sz="700" dirty="0">
                  <a:latin typeface="Arial" pitchFamily="34" charset="0"/>
                  <a:ea typeface="Malgun Gothic" pitchFamily="34" charset="-127"/>
                  <a:cs typeface="Arial" pitchFamily="34" charset="0"/>
                </a:rPr>
                <a:t>je število neujemajočih diskretnih atributov pri obeh primerih</a:t>
              </a:r>
            </a:p>
          </p:txBody>
        </p:sp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17842" y="5829072"/>
              <a:ext cx="1480484" cy="288032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7195" y="6420861"/>
            <a:ext cx="1108781" cy="845607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PoljeZBesedilom 2"/>
          <p:cNvSpPr txBox="1"/>
          <p:nvPr/>
        </p:nvSpPr>
        <p:spPr>
          <a:xfrm>
            <a:off x="235001" y="6428222"/>
            <a:ext cx="1897856" cy="1077218"/>
          </a:xfrm>
          <a:prstGeom prst="rect">
            <a:avLst/>
          </a:prstGeom>
          <a:solidFill>
            <a:srgbClr val="F3E747"/>
          </a:solidFill>
          <a:ln w="3175">
            <a:noFill/>
            <a:prstDash val="dash"/>
          </a:ln>
        </p:spPr>
        <p:txBody>
          <a:bodyPr wrap="square" rtlCol="0">
            <a:spAutoFit/>
          </a:bodyPr>
          <a:lstStyle/>
          <a:p>
            <a:pPr>
              <a:buSzPct val="110000"/>
            </a:pPr>
            <a:r>
              <a:rPr lang="sl-SI" sz="800" dirty="0" smtClean="0">
                <a:solidFill>
                  <a:srgbClr val="C00000"/>
                </a:solidFill>
                <a:latin typeface="Franklin Gothic Demi" pitchFamily="34" charset="0"/>
                <a:ea typeface="Malgun Gothic" pitchFamily="34" charset="-127"/>
                <a:cs typeface="Arial" pitchFamily="34" charset="0"/>
              </a:rPr>
              <a:t>NORMALIZACIJA:</a:t>
            </a:r>
          </a:p>
          <a:p>
            <a:pPr marL="171450" indent="-171450">
              <a:buSzPct val="110000"/>
              <a:buFont typeface="Arial" pitchFamily="34" charset="0"/>
              <a:buChar char="→"/>
            </a:pPr>
            <a:r>
              <a:rPr lang="sl-SI" sz="7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vpliv intervala vrednosti na </a:t>
            </a:r>
            <a:r>
              <a:rPr lang="sl-SI" sz="7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razdaljo </a:t>
            </a:r>
            <a:r>
              <a:rPr lang="sl-SI" sz="7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vpliva </a:t>
            </a:r>
            <a:r>
              <a:rPr lang="sl-SI" sz="7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na najdene </a:t>
            </a:r>
            <a:r>
              <a:rPr lang="sl-SI" sz="700" b="1" dirty="0">
                <a:latin typeface="Arial" pitchFamily="34" charset="0"/>
                <a:ea typeface="Malgun Gothic" pitchFamily="34" charset="-127"/>
                <a:cs typeface="Arial" pitchFamily="34" charset="0"/>
              </a:rPr>
              <a:t>najbližje</a:t>
            </a:r>
            <a:r>
              <a:rPr lang="sl-SI" sz="7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 </a:t>
            </a:r>
            <a:r>
              <a:rPr lang="sl-SI" sz="7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sosede</a:t>
            </a:r>
          </a:p>
          <a:p>
            <a:pPr marL="171450" indent="-171450">
              <a:buSzPct val="110000"/>
              <a:buFont typeface="Arial" pitchFamily="34" charset="0"/>
              <a:buChar char="→"/>
            </a:pPr>
            <a:r>
              <a:rPr lang="sl-SI" sz="7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potrebna je </a:t>
            </a:r>
            <a:r>
              <a:rPr lang="sl-SI" sz="7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normalizacija</a:t>
            </a:r>
          </a:p>
          <a:p>
            <a:pPr marL="171450" indent="-171450">
              <a:buSzPct val="110000"/>
              <a:buFont typeface="Arial" pitchFamily="34" charset="0"/>
              <a:buChar char="→"/>
            </a:pPr>
            <a:r>
              <a:rPr lang="sl-SI" sz="7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prekletstvo dimenzionalnosti</a:t>
            </a:r>
            <a:r>
              <a:rPr lang="sl-SI" sz="7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: pri velikem številu dimenzij lahko postanejo primeri </a:t>
            </a:r>
            <a:r>
              <a:rPr lang="sl-SI" sz="7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zelo oddaljeni</a:t>
            </a:r>
          </a:p>
          <a:p>
            <a:pPr marL="171450" indent="-171450">
              <a:buSzPct val="110000"/>
              <a:buFont typeface="Arial" pitchFamily="34" charset="0"/>
              <a:buChar char="→"/>
            </a:pPr>
            <a:r>
              <a:rPr lang="sl-SI" sz="7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časovna zahtevnost </a:t>
            </a:r>
            <a:r>
              <a:rPr lang="sl-SI" sz="7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iskanja </a:t>
            </a:r>
            <a:r>
              <a:rPr lang="sl-SI" sz="7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sosedov: </a:t>
            </a:r>
            <a:r>
              <a:rPr lang="sl-SI" sz="7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𝑂</a:t>
            </a:r>
            <a:r>
              <a:rPr lang="sl-SI" sz="7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(</a:t>
            </a:r>
            <a:r>
              <a:rPr lang="sl-SI" sz="700" b="1" dirty="0">
                <a:latin typeface="Arial" pitchFamily="34" charset="0"/>
                <a:ea typeface="Malgun Gothic" pitchFamily="34" charset="-127"/>
                <a:cs typeface="Arial" pitchFamily="34" charset="0"/>
              </a:rPr>
              <a:t>𝑁</a:t>
            </a:r>
            <a:r>
              <a:rPr lang="sl-SI" sz="7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), </a:t>
            </a:r>
            <a:r>
              <a:rPr lang="sl-SI" sz="700" b="1" dirty="0">
                <a:latin typeface="Arial" pitchFamily="34" charset="0"/>
                <a:ea typeface="Malgun Gothic" pitchFamily="34" charset="-127"/>
                <a:cs typeface="Arial" pitchFamily="34" charset="0"/>
              </a:rPr>
              <a:t>𝑂</a:t>
            </a:r>
            <a:r>
              <a:rPr lang="sl-SI" sz="7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(</a:t>
            </a:r>
            <a:r>
              <a:rPr lang="sl-SI" sz="700" b="1" dirty="0">
                <a:latin typeface="Arial" pitchFamily="34" charset="0"/>
                <a:ea typeface="Malgun Gothic" pitchFamily="34" charset="-127"/>
                <a:cs typeface="Arial" pitchFamily="34" charset="0"/>
              </a:rPr>
              <a:t>𝑙𝑜𝑔𝑁</a:t>
            </a:r>
            <a:r>
              <a:rPr lang="sl-SI" sz="7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), </a:t>
            </a:r>
            <a:r>
              <a:rPr lang="sl-SI" sz="7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𝑂</a:t>
            </a:r>
            <a:r>
              <a:rPr lang="sl-SI" sz="7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(</a:t>
            </a:r>
            <a:r>
              <a:rPr lang="sl-SI" sz="700" b="1" dirty="0">
                <a:latin typeface="Arial" pitchFamily="34" charset="0"/>
                <a:ea typeface="Malgun Gothic" pitchFamily="34" charset="-127"/>
                <a:cs typeface="Arial" pitchFamily="34" charset="0"/>
              </a:rPr>
              <a:t>1</a:t>
            </a:r>
            <a:r>
              <a:rPr lang="sl-SI" sz="7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)</a:t>
            </a:r>
            <a:endParaRPr lang="sl-SI" sz="700" dirty="0">
              <a:latin typeface="Arial" pitchFamily="34" charset="0"/>
              <a:ea typeface="Malgun Gothic" pitchFamily="34" charset="-127"/>
              <a:cs typeface="Arial" pitchFamily="34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4711" y="6437531"/>
            <a:ext cx="1075993" cy="812269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5560" y="6948264"/>
            <a:ext cx="2016224" cy="2090326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PoljeZBesedilom 2"/>
          <p:cNvSpPr txBox="1"/>
          <p:nvPr/>
        </p:nvSpPr>
        <p:spPr>
          <a:xfrm>
            <a:off x="3283668" y="8679026"/>
            <a:ext cx="1442334" cy="276999"/>
          </a:xfrm>
          <a:prstGeom prst="rect">
            <a:avLst/>
          </a:prstGeom>
          <a:solidFill>
            <a:srgbClr val="FFCC66"/>
          </a:solidFill>
          <a:ln w="3175">
            <a:noFill/>
            <a:prstDash val="dash"/>
          </a:ln>
        </p:spPr>
        <p:txBody>
          <a:bodyPr wrap="square" rtlCol="0">
            <a:spAutoFit/>
          </a:bodyPr>
          <a:lstStyle/>
          <a:p>
            <a:pPr>
              <a:buSzPct val="110000"/>
            </a:pPr>
            <a:r>
              <a:rPr lang="sl-SI" sz="6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pokrijemo veliko več prostora z </a:t>
            </a:r>
            <a:r>
              <a:rPr lang="sl-SI" sz="6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povečevanjem</a:t>
            </a:r>
            <a:r>
              <a:rPr lang="sl-SI" sz="6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 </a:t>
            </a:r>
            <a:r>
              <a:rPr lang="sl-SI" sz="6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števila</a:t>
            </a:r>
            <a:r>
              <a:rPr lang="sl-SI" sz="6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 </a:t>
            </a:r>
            <a:r>
              <a:rPr lang="sl-SI" sz="6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dimenzij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18962" y="7586419"/>
            <a:ext cx="2606674" cy="1477328"/>
            <a:chOff x="218962" y="7586419"/>
            <a:chExt cx="2606674" cy="1477328"/>
          </a:xfrm>
          <a:solidFill>
            <a:srgbClr val="FBF2BB"/>
          </a:solidFill>
        </p:grpSpPr>
        <p:grpSp>
          <p:nvGrpSpPr>
            <p:cNvPr id="9" name="Group 8"/>
            <p:cNvGrpSpPr/>
            <p:nvPr/>
          </p:nvGrpSpPr>
          <p:grpSpPr>
            <a:xfrm>
              <a:off x="218962" y="7586419"/>
              <a:ext cx="2606674" cy="1477328"/>
              <a:chOff x="251023" y="7655507"/>
              <a:chExt cx="2606674" cy="1477328"/>
            </a:xfrm>
            <a:grpFill/>
          </p:grpSpPr>
          <p:sp>
            <p:nvSpPr>
              <p:cNvPr id="24" name="PoljeZBesedilom 2"/>
              <p:cNvSpPr txBox="1"/>
              <p:nvPr/>
            </p:nvSpPr>
            <p:spPr>
              <a:xfrm>
                <a:off x="251023" y="7655507"/>
                <a:ext cx="2606674" cy="1477328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  <a:prstDash val="dash"/>
              </a:ln>
            </p:spPr>
            <p:txBody>
              <a:bodyPr wrap="square" rtlCol="0">
                <a:spAutoFit/>
              </a:bodyPr>
              <a:lstStyle/>
              <a:p>
                <a:pPr>
                  <a:buSzPct val="110000"/>
                </a:pPr>
                <a:r>
                  <a:rPr lang="sl-SI" sz="1000" dirty="0" smtClean="0">
                    <a:solidFill>
                      <a:srgbClr val="C00000"/>
                    </a:solidFill>
                    <a:latin typeface="Franklin Gothic Demi" pitchFamily="34" charset="0"/>
                    <a:ea typeface="Malgun Gothic" pitchFamily="34" charset="-127"/>
                    <a:cs typeface="Arial" pitchFamily="34" charset="0"/>
                  </a:rPr>
                  <a:t>k najbližjih sosedov za regresijo:</a:t>
                </a:r>
              </a:p>
              <a:p>
                <a:pPr marL="171450" indent="-171450">
                  <a:buSzPct val="110000"/>
                  <a:buFont typeface="Arial" pitchFamily="34" charset="0"/>
                  <a:buChar char="→"/>
                </a:pPr>
                <a:r>
                  <a:rPr lang="sl-SI" sz="800" b="1" dirty="0" smtClean="0">
                    <a:latin typeface="Arial" pitchFamily="34" charset="0"/>
                    <a:ea typeface="Malgun Gothic" pitchFamily="34" charset="-127"/>
                    <a:cs typeface="Arial" pitchFamily="34" charset="0"/>
                  </a:rPr>
                  <a:t>lokalno uravnotežena regresija</a:t>
                </a:r>
              </a:p>
              <a:p>
                <a:pPr marL="171450" indent="-171450">
                  <a:buSzPct val="110000"/>
                  <a:buFont typeface="Arial" pitchFamily="34" charset="0"/>
                  <a:buChar char="→"/>
                </a:pPr>
                <a:endParaRPr lang="sl-SI" sz="800" b="1" dirty="0">
                  <a:latin typeface="Arial" pitchFamily="34" charset="0"/>
                  <a:ea typeface="Malgun Gothic" pitchFamily="34" charset="-127"/>
                  <a:cs typeface="Arial" pitchFamily="34" charset="0"/>
                </a:endParaRPr>
              </a:p>
              <a:p>
                <a:pPr marL="171450" indent="-171450">
                  <a:buSzPct val="110000"/>
                  <a:buFont typeface="Arial" pitchFamily="34" charset="0"/>
                  <a:buChar char="→"/>
                </a:pPr>
                <a:endParaRPr lang="sl-SI" sz="800" b="1" dirty="0" smtClean="0">
                  <a:latin typeface="Arial" pitchFamily="34" charset="0"/>
                  <a:ea typeface="Malgun Gothic" pitchFamily="34" charset="-127"/>
                  <a:cs typeface="Arial" pitchFamily="34" charset="0"/>
                </a:endParaRPr>
              </a:p>
              <a:p>
                <a:pPr marL="171450" indent="-171450">
                  <a:buSzPct val="110000"/>
                  <a:buFont typeface="Arial" pitchFamily="34" charset="0"/>
                  <a:buChar char="→"/>
                </a:pPr>
                <a:endParaRPr lang="sl-SI" sz="800" b="1" dirty="0">
                  <a:latin typeface="Arial" pitchFamily="34" charset="0"/>
                  <a:ea typeface="Malgun Gothic" pitchFamily="34" charset="-127"/>
                  <a:cs typeface="Arial" pitchFamily="34" charset="0"/>
                </a:endParaRPr>
              </a:p>
              <a:p>
                <a:pPr marL="171450" indent="-171450">
                  <a:buSzPct val="110000"/>
                  <a:buFont typeface="Arial" pitchFamily="34" charset="0"/>
                  <a:buChar char="→"/>
                </a:pPr>
                <a:endParaRPr lang="sl-SI" sz="800" b="1" dirty="0" smtClean="0">
                  <a:latin typeface="Arial" pitchFamily="34" charset="0"/>
                  <a:ea typeface="Malgun Gothic" pitchFamily="34" charset="-127"/>
                  <a:cs typeface="Arial" pitchFamily="34" charset="0"/>
                </a:endParaRPr>
              </a:p>
              <a:p>
                <a:pPr marL="171450" indent="-171450">
                  <a:buSzPct val="110000"/>
                  <a:buFont typeface="Arial" pitchFamily="34" charset="0"/>
                  <a:buChar char="→"/>
                </a:pPr>
                <a:r>
                  <a:rPr lang="sl-SI" sz="800" dirty="0">
                    <a:latin typeface="Arial" pitchFamily="34" charset="0"/>
                    <a:ea typeface="Malgun Gothic" pitchFamily="34" charset="-127"/>
                    <a:cs typeface="Arial" pitchFamily="34" charset="0"/>
                  </a:rPr>
                  <a:t>lahko uporabljamo tudi poljubna </a:t>
                </a:r>
                <a:r>
                  <a:rPr lang="sl-SI" sz="800" b="1" dirty="0">
                    <a:latin typeface="Arial" pitchFamily="34" charset="0"/>
                    <a:ea typeface="Malgun Gothic" pitchFamily="34" charset="-127"/>
                    <a:cs typeface="Arial" pitchFamily="34" charset="0"/>
                  </a:rPr>
                  <a:t>jedrna</a:t>
                </a:r>
                <a:r>
                  <a:rPr lang="sl-SI" sz="800" dirty="0">
                    <a:latin typeface="Arial" pitchFamily="34" charset="0"/>
                    <a:ea typeface="Malgun Gothic" pitchFamily="34" charset="-127"/>
                    <a:cs typeface="Arial" pitchFamily="34" charset="0"/>
                  </a:rPr>
                  <a:t> </a:t>
                </a:r>
                <a:r>
                  <a:rPr lang="sl-SI" sz="800" b="1" dirty="0" smtClean="0">
                    <a:latin typeface="Arial" pitchFamily="34" charset="0"/>
                    <a:ea typeface="Malgun Gothic" pitchFamily="34" charset="-127"/>
                    <a:cs typeface="Arial" pitchFamily="34" charset="0"/>
                  </a:rPr>
                  <a:t>funkcija</a:t>
                </a:r>
              </a:p>
              <a:p>
                <a:pPr marL="171450" indent="-171450">
                  <a:buSzPct val="110000"/>
                  <a:buFont typeface="Arial" pitchFamily="34" charset="0"/>
                  <a:buChar char="→"/>
                </a:pPr>
                <a:endParaRPr lang="sl-SI" sz="800" b="1" dirty="0">
                  <a:latin typeface="Arial" pitchFamily="34" charset="0"/>
                  <a:ea typeface="Malgun Gothic" pitchFamily="34" charset="-127"/>
                  <a:cs typeface="Arial" pitchFamily="34" charset="0"/>
                </a:endParaRPr>
              </a:p>
              <a:p>
                <a:pPr marL="171450" indent="-171450">
                  <a:buSzPct val="110000"/>
                  <a:buFont typeface="Arial" pitchFamily="34" charset="0"/>
                  <a:buChar char="→"/>
                </a:pPr>
                <a:endParaRPr lang="sl-SI" sz="800" b="1" dirty="0" smtClean="0">
                  <a:latin typeface="Arial" pitchFamily="34" charset="0"/>
                  <a:ea typeface="Malgun Gothic" pitchFamily="34" charset="-127"/>
                  <a:cs typeface="Arial" pitchFamily="34" charset="0"/>
                </a:endParaRPr>
              </a:p>
              <a:p>
                <a:pPr marL="171450" indent="-171450">
                  <a:buSzPct val="110000"/>
                  <a:buFont typeface="Arial" pitchFamily="34" charset="0"/>
                  <a:buChar char="→"/>
                </a:pPr>
                <a:endParaRPr lang="sl-SI" sz="800" b="1" dirty="0">
                  <a:latin typeface="Arial" pitchFamily="34" charset="0"/>
                  <a:ea typeface="Malgun Gothic" pitchFamily="34" charset="-127"/>
                  <a:cs typeface="Arial" pitchFamily="34" charset="0"/>
                </a:endParaRPr>
              </a:p>
              <a:p>
                <a:pPr marL="171450" indent="-171450">
                  <a:buSzPct val="110000"/>
                  <a:buFont typeface="Arial" pitchFamily="34" charset="0"/>
                  <a:buChar char="→"/>
                </a:pPr>
                <a:endParaRPr lang="sl-SI" sz="800" b="1" dirty="0" smtClean="0">
                  <a:latin typeface="Arial" pitchFamily="34" charset="0"/>
                  <a:ea typeface="Malgun Gothic" pitchFamily="34" charset="-127"/>
                  <a:cs typeface="Arial" pitchFamily="34" charset="0"/>
                </a:endParaRPr>
              </a:p>
            </p:txBody>
          </p:sp>
          <p:pic>
            <p:nvPicPr>
              <p:cNvPr id="1031" name="Picture 7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2655" y="8047587"/>
                <a:ext cx="1173744" cy="406943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032" name="Picture 8"/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68505" y="8047588"/>
                <a:ext cx="880481" cy="390564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1033" name="Picture 9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9790" y="8567453"/>
              <a:ext cx="953034" cy="41451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30" name="PoljeZBesedilom 2"/>
          <p:cNvSpPr txBox="1"/>
          <p:nvPr/>
        </p:nvSpPr>
        <p:spPr>
          <a:xfrm>
            <a:off x="1371585" y="8636211"/>
            <a:ext cx="792838" cy="276999"/>
          </a:xfrm>
          <a:prstGeom prst="rect">
            <a:avLst/>
          </a:prstGeom>
          <a:solidFill>
            <a:srgbClr val="FFCC66"/>
          </a:solidFill>
          <a:ln w="3175">
            <a:noFill/>
            <a:prstDash val="dash"/>
          </a:ln>
        </p:spPr>
        <p:txBody>
          <a:bodyPr wrap="square" rtlCol="0">
            <a:spAutoFit/>
          </a:bodyPr>
          <a:lstStyle/>
          <a:p>
            <a:pPr>
              <a:buSzPct val="110000"/>
            </a:pPr>
            <a:r>
              <a:rPr lang="sl-SI" sz="6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primer funkcije: </a:t>
            </a:r>
            <a:r>
              <a:rPr lang="sl-SI" sz="6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Gaussovo</a:t>
            </a:r>
            <a:r>
              <a:rPr lang="sl-SI" sz="6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 </a:t>
            </a:r>
            <a:r>
              <a:rPr lang="sl-SI" sz="6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jedro</a:t>
            </a:r>
          </a:p>
        </p:txBody>
      </p:sp>
    </p:spTree>
    <p:extLst>
      <p:ext uri="{BB962C8B-B14F-4D97-AF65-F5344CB8AC3E}">
        <p14:creationId xmlns:p14="http://schemas.microsoft.com/office/powerpoint/2010/main" val="426144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3" name="Picture 1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2430" y="7259339"/>
            <a:ext cx="3115338" cy="1251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2991" y="7514986"/>
            <a:ext cx="1332163" cy="876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422" y="166116"/>
            <a:ext cx="1584175" cy="2481550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PoljeZBesedilom 2"/>
          <p:cNvSpPr txBox="1"/>
          <p:nvPr/>
        </p:nvSpPr>
        <p:spPr>
          <a:xfrm>
            <a:off x="908720" y="1206985"/>
            <a:ext cx="936105" cy="276999"/>
          </a:xfrm>
          <a:prstGeom prst="rect">
            <a:avLst/>
          </a:prstGeom>
          <a:solidFill>
            <a:srgbClr val="FFCC66"/>
          </a:solidFill>
          <a:ln w="3175">
            <a:noFill/>
            <a:prstDash val="dash"/>
          </a:ln>
        </p:spPr>
        <p:txBody>
          <a:bodyPr wrap="square" rtlCol="0">
            <a:spAutoFit/>
          </a:bodyPr>
          <a:lstStyle/>
          <a:p>
            <a:pPr>
              <a:buSzPct val="110000"/>
            </a:pPr>
            <a:r>
              <a:rPr lang="sl-SI" sz="6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primer za </a:t>
            </a:r>
            <a:r>
              <a:rPr lang="sl-SI" sz="6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regresijo</a:t>
            </a:r>
            <a:r>
              <a:rPr lang="sl-SI" sz="6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 z metodo k sosedov</a:t>
            </a:r>
            <a:endParaRPr lang="sl-SI" sz="600" b="1" dirty="0" smtClean="0">
              <a:latin typeface="Arial" pitchFamily="34" charset="0"/>
              <a:ea typeface="Malgun Gothic" pitchFamily="34" charset="-127"/>
              <a:cs typeface="Arial" pitchFamily="34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8840" y="163355"/>
            <a:ext cx="4608512" cy="2160240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PoljeZBesedilom 2"/>
          <p:cNvSpPr txBox="1"/>
          <p:nvPr/>
        </p:nvSpPr>
        <p:spPr>
          <a:xfrm>
            <a:off x="5733255" y="568703"/>
            <a:ext cx="1008113" cy="276999"/>
          </a:xfrm>
          <a:prstGeom prst="rect">
            <a:avLst/>
          </a:prstGeom>
          <a:solidFill>
            <a:srgbClr val="FFCC66"/>
          </a:solidFill>
          <a:ln w="3175">
            <a:noFill/>
            <a:prstDash val="dash"/>
          </a:ln>
        </p:spPr>
        <p:txBody>
          <a:bodyPr wrap="square" rtlCol="0">
            <a:spAutoFit/>
          </a:bodyPr>
          <a:lstStyle/>
          <a:p>
            <a:pPr>
              <a:buSzPct val="110000"/>
            </a:pPr>
            <a:r>
              <a:rPr lang="sl-SI" sz="6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pomen </a:t>
            </a:r>
            <a:r>
              <a:rPr lang="sl-SI" sz="6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širine</a:t>
            </a:r>
            <a:r>
              <a:rPr lang="sl-SI" sz="6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 </a:t>
            </a:r>
            <a:r>
              <a:rPr lang="sl-SI" sz="6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jedra</a:t>
            </a:r>
            <a:r>
              <a:rPr lang="sl-SI" sz="6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 za prileganje podatkom</a:t>
            </a:r>
            <a:endParaRPr lang="sl-SI" sz="600" b="1" dirty="0" smtClean="0">
              <a:latin typeface="Arial" pitchFamily="34" charset="0"/>
              <a:ea typeface="Malgun Gothic" pitchFamily="34" charset="-127"/>
              <a:cs typeface="Arial" pitchFamily="34" charset="0"/>
            </a:endParaRPr>
          </a:p>
        </p:txBody>
      </p:sp>
      <p:sp>
        <p:nvSpPr>
          <p:cNvPr id="6" name="PoljeZBesedilom 2"/>
          <p:cNvSpPr txBox="1"/>
          <p:nvPr/>
        </p:nvSpPr>
        <p:spPr>
          <a:xfrm>
            <a:off x="1988840" y="2411760"/>
            <a:ext cx="4608512" cy="246221"/>
          </a:xfrm>
          <a:prstGeom prst="rect">
            <a:avLst/>
          </a:prstGeom>
          <a:solidFill>
            <a:srgbClr val="F8DF46"/>
          </a:solidFill>
          <a:ln w="3175">
            <a:noFill/>
            <a:prstDash val="dash"/>
          </a:ln>
        </p:spPr>
        <p:txBody>
          <a:bodyPr wrap="square" rtlCol="0">
            <a:spAutoFit/>
          </a:bodyPr>
          <a:lstStyle/>
          <a:p>
            <a:pPr algn="ctr">
              <a:buSzPct val="110000"/>
            </a:pPr>
            <a:r>
              <a:rPr lang="sl-SI" sz="1000" b="1" spc="300" dirty="0" smtClean="0">
                <a:ln w="3175">
                  <a:solidFill>
                    <a:schemeClr val="tx1"/>
                  </a:solidFill>
                </a:ln>
                <a:solidFill>
                  <a:srgbClr val="F3DA47"/>
                </a:solidFill>
                <a:latin typeface="Castellar" pitchFamily="18" charset="0"/>
                <a:ea typeface="Malgun Gothic" pitchFamily="34" charset="-127"/>
                <a:cs typeface="Arial" pitchFamily="34" charset="0"/>
              </a:rPr>
              <a:t>REGRESIJSKA DREVESA</a:t>
            </a:r>
          </a:p>
        </p:txBody>
      </p:sp>
      <p:sp>
        <p:nvSpPr>
          <p:cNvPr id="7" name="PoljeZBesedilom 2"/>
          <p:cNvSpPr txBox="1"/>
          <p:nvPr/>
        </p:nvSpPr>
        <p:spPr>
          <a:xfrm>
            <a:off x="304900" y="2771799"/>
            <a:ext cx="1899964" cy="954107"/>
          </a:xfrm>
          <a:prstGeom prst="rect">
            <a:avLst/>
          </a:prstGeom>
          <a:solidFill>
            <a:srgbClr val="FFF6D1"/>
          </a:solidFill>
          <a:ln w="3175">
            <a:noFill/>
            <a:prstDash val="dash"/>
          </a:ln>
        </p:spPr>
        <p:txBody>
          <a:bodyPr wrap="square" rtlCol="0">
            <a:spAutoFit/>
          </a:bodyPr>
          <a:lstStyle/>
          <a:p>
            <a:pPr marL="171450" indent="-171450">
              <a:buSzPct val="110000"/>
              <a:buFont typeface="Arial" pitchFamily="34" charset="0"/>
              <a:buChar char="→"/>
            </a:pPr>
            <a:r>
              <a:rPr lang="sl-SI" sz="800" b="1" dirty="0">
                <a:latin typeface="Arial" pitchFamily="34" charset="0"/>
                <a:ea typeface="Malgun Gothic" pitchFamily="34" charset="-127"/>
                <a:cs typeface="Arial" pitchFamily="34" charset="0"/>
              </a:rPr>
              <a:t>zvezna</a:t>
            </a:r>
            <a:r>
              <a:rPr lang="sl-SI" sz="8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 </a:t>
            </a:r>
            <a:r>
              <a:rPr lang="sl-SI" sz="800" b="1" dirty="0">
                <a:latin typeface="Arial" pitchFamily="34" charset="0"/>
                <a:ea typeface="Malgun Gothic" pitchFamily="34" charset="-127"/>
                <a:cs typeface="Arial" pitchFamily="34" charset="0"/>
              </a:rPr>
              <a:t>ciljna</a:t>
            </a:r>
            <a:r>
              <a:rPr lang="sl-SI" sz="8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 </a:t>
            </a:r>
            <a:r>
              <a:rPr lang="sl-SI" sz="8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spremenljivka</a:t>
            </a:r>
            <a:r>
              <a:rPr lang="sl-SI" sz="8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 je regresijski problem</a:t>
            </a:r>
          </a:p>
          <a:p>
            <a:pPr marL="171450" indent="-171450">
              <a:buSzPct val="110000"/>
              <a:buFont typeface="Arial" pitchFamily="34" charset="0"/>
              <a:buChar char="→"/>
            </a:pPr>
            <a:r>
              <a:rPr lang="sl-SI" sz="8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podobna odločitvenim drevesom</a:t>
            </a:r>
          </a:p>
          <a:p>
            <a:pPr marL="171450" indent="-171450">
              <a:buSzPct val="110000"/>
              <a:buFont typeface="Arial" pitchFamily="34" charset="0"/>
              <a:buChar char="→"/>
            </a:pPr>
            <a:r>
              <a:rPr lang="sl-SI" sz="8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list je bodisi </a:t>
            </a:r>
            <a:r>
              <a:rPr lang="sl-SI" sz="8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povprečna</a:t>
            </a:r>
            <a:r>
              <a:rPr lang="sl-SI" sz="8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 </a:t>
            </a:r>
            <a:r>
              <a:rPr lang="sl-SI" sz="800" b="1" dirty="0">
                <a:latin typeface="Arial" pitchFamily="34" charset="0"/>
                <a:ea typeface="Malgun Gothic" pitchFamily="34" charset="-127"/>
                <a:cs typeface="Arial" pitchFamily="34" charset="0"/>
              </a:rPr>
              <a:t>vrednost</a:t>
            </a:r>
            <a:r>
              <a:rPr lang="sl-SI" sz="8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 </a:t>
            </a:r>
            <a:r>
              <a:rPr lang="sl-SI" sz="8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označb</a:t>
            </a:r>
            <a:r>
              <a:rPr lang="sl-SI" sz="8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,</a:t>
            </a:r>
            <a:r>
              <a:rPr lang="sl-SI" sz="8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 </a:t>
            </a:r>
            <a:r>
              <a:rPr lang="sl-SI" sz="800" i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razreda,</a:t>
            </a:r>
            <a:r>
              <a:rPr lang="sl-SI" sz="8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 primerov </a:t>
            </a:r>
            <a:r>
              <a:rPr lang="sl-SI" sz="8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v </a:t>
            </a:r>
            <a:r>
              <a:rPr lang="sl-SI" sz="8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listu</a:t>
            </a:r>
          </a:p>
          <a:p>
            <a:pPr marL="171450" indent="-171450">
              <a:buSzPct val="110000"/>
              <a:buFont typeface="Arial" pitchFamily="34" charset="0"/>
              <a:buChar char="→"/>
            </a:pPr>
            <a:r>
              <a:rPr lang="sl-SI" sz="8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preprost </a:t>
            </a:r>
            <a:r>
              <a:rPr lang="sl-SI" sz="800" b="1" dirty="0">
                <a:latin typeface="Arial" pitchFamily="34" charset="0"/>
                <a:ea typeface="Malgun Gothic" pitchFamily="34" charset="-127"/>
                <a:cs typeface="Arial" pitchFamily="34" charset="0"/>
              </a:rPr>
              <a:t>napovedni</a:t>
            </a:r>
            <a:r>
              <a:rPr lang="sl-SI" sz="8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 </a:t>
            </a:r>
            <a:r>
              <a:rPr lang="sl-SI" sz="8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model</a:t>
            </a:r>
            <a:r>
              <a:rPr lang="sl-SI" sz="8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 za nove primere</a:t>
            </a:r>
            <a:endParaRPr lang="sl-SI" sz="800" dirty="0">
              <a:latin typeface="Arial" pitchFamily="34" charset="0"/>
              <a:ea typeface="Malgun Gothic" pitchFamily="34" charset="-127"/>
              <a:cs typeface="Arial" pitchFamily="34" charset="0"/>
            </a:endParaRPr>
          </a:p>
        </p:txBody>
      </p:sp>
      <p:sp>
        <p:nvSpPr>
          <p:cNvPr id="9" name="PoljeZBesedilom 2"/>
          <p:cNvSpPr txBox="1"/>
          <p:nvPr/>
        </p:nvSpPr>
        <p:spPr>
          <a:xfrm>
            <a:off x="2348880" y="2771799"/>
            <a:ext cx="2160240" cy="877163"/>
          </a:xfrm>
          <a:prstGeom prst="rect">
            <a:avLst/>
          </a:prstGeom>
          <a:solidFill>
            <a:srgbClr val="FFEC9B"/>
          </a:solidFill>
        </p:spPr>
        <p:txBody>
          <a:bodyPr wrap="square" rtlCol="0">
            <a:spAutoFit/>
          </a:bodyPr>
          <a:lstStyle/>
          <a:p>
            <a:pPr algn="ctr">
              <a:buSzPct val="130000"/>
            </a:pPr>
            <a:r>
              <a:rPr lang="sl-SI" sz="900" b="1" dirty="0" smtClean="0">
                <a:solidFill>
                  <a:srgbClr val="C89400"/>
                </a:solidFill>
                <a:latin typeface="Bahnschrift" pitchFamily="34" charset="0"/>
                <a:ea typeface="Malgun Gothic" pitchFamily="34" charset="-127"/>
                <a:cs typeface="Arial" pitchFamily="34" charset="0"/>
              </a:rPr>
              <a:t>RAZLIKE </a:t>
            </a:r>
            <a:endParaRPr lang="sl-SI" sz="100" dirty="0" smtClean="0">
              <a:solidFill>
                <a:srgbClr val="C89400"/>
              </a:solidFill>
              <a:latin typeface="Bahnschrift" pitchFamily="34" charset="0"/>
              <a:ea typeface="Malgun Gothic" pitchFamily="34" charset="-127"/>
              <a:cs typeface="Arial" pitchFamily="34" charset="0"/>
            </a:endParaRPr>
          </a:p>
          <a:p>
            <a:pPr>
              <a:buSzPct val="130000"/>
            </a:pPr>
            <a:endParaRPr lang="sl-SI" sz="100" b="1" dirty="0" smtClean="0">
              <a:solidFill>
                <a:schemeClr val="accent4">
                  <a:lumMod val="50000"/>
                </a:schemeClr>
              </a:solidFill>
              <a:latin typeface="Bahnschrift" pitchFamily="34" charset="0"/>
              <a:ea typeface="Malgun Gothic" pitchFamily="34" charset="-127"/>
              <a:cs typeface="Arial" pitchFamily="34" charset="0"/>
            </a:endParaRPr>
          </a:p>
          <a:p>
            <a:pPr marL="171450" indent="-171450">
              <a:buSzPct val="110000"/>
              <a:buFont typeface="Arial" pitchFamily="34" charset="0"/>
              <a:buChar char="→"/>
            </a:pPr>
            <a:r>
              <a:rPr lang="sl-SI" sz="8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drugačna mera za merjenje </a:t>
            </a:r>
            <a:r>
              <a:rPr lang="sl-SI" sz="8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nedoločenosti </a:t>
            </a:r>
            <a:r>
              <a:rPr lang="sl-SI" sz="8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oz. </a:t>
            </a:r>
            <a:r>
              <a:rPr lang="sl-SI" sz="8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nečistoče</a:t>
            </a:r>
          </a:p>
          <a:p>
            <a:pPr marL="171450" indent="-171450">
              <a:buSzPct val="110000"/>
              <a:buFont typeface="Arial" pitchFamily="34" charset="0"/>
              <a:buChar char="→"/>
            </a:pPr>
            <a:r>
              <a:rPr lang="sl-SI" sz="8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minimiziramo rezidualno nedoločenost po delitvi primerov glede na vrednosti </a:t>
            </a:r>
            <a:r>
              <a:rPr lang="sl-SI" sz="800" b="1" dirty="0">
                <a:latin typeface="Arial" pitchFamily="34" charset="0"/>
                <a:ea typeface="Malgun Gothic" pitchFamily="34" charset="-127"/>
                <a:cs typeface="Arial" pitchFamily="34" charset="0"/>
              </a:rPr>
              <a:t>atributa</a:t>
            </a:r>
            <a:r>
              <a:rPr lang="sl-SI" sz="8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 </a:t>
            </a:r>
            <a:r>
              <a:rPr lang="sl-SI" sz="8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A</a:t>
            </a: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7072" y="2746534"/>
            <a:ext cx="1224136" cy="423333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PoljeZBesedilom 2"/>
          <p:cNvSpPr txBox="1"/>
          <p:nvPr/>
        </p:nvSpPr>
        <p:spPr>
          <a:xfrm>
            <a:off x="5406207" y="2692909"/>
            <a:ext cx="1008113" cy="276999"/>
          </a:xfrm>
          <a:prstGeom prst="rect">
            <a:avLst/>
          </a:prstGeom>
          <a:solidFill>
            <a:srgbClr val="FFCC66"/>
          </a:solidFill>
          <a:ln w="3175">
            <a:noFill/>
            <a:prstDash val="dash"/>
          </a:ln>
        </p:spPr>
        <p:txBody>
          <a:bodyPr wrap="square" rtlCol="0">
            <a:spAutoFit/>
          </a:bodyPr>
          <a:lstStyle/>
          <a:p>
            <a:pPr>
              <a:buSzPct val="110000"/>
            </a:pPr>
            <a:r>
              <a:rPr lang="sl-SI" sz="6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srednja </a:t>
            </a:r>
            <a:r>
              <a:rPr lang="sl-SI" sz="600" b="1" dirty="0">
                <a:latin typeface="Arial" pitchFamily="34" charset="0"/>
                <a:ea typeface="Malgun Gothic" pitchFamily="34" charset="-127"/>
                <a:cs typeface="Arial" pitchFamily="34" charset="0"/>
              </a:rPr>
              <a:t>kvadratna</a:t>
            </a:r>
            <a:r>
              <a:rPr lang="sl-SI" sz="6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 </a:t>
            </a:r>
            <a:r>
              <a:rPr lang="sl-SI" sz="600" b="1" dirty="0">
                <a:latin typeface="Arial" pitchFamily="34" charset="0"/>
                <a:ea typeface="Malgun Gothic" pitchFamily="34" charset="-127"/>
                <a:cs typeface="Arial" pitchFamily="34" charset="0"/>
              </a:rPr>
              <a:t>napaka</a:t>
            </a:r>
            <a:r>
              <a:rPr lang="sl-SI" sz="6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 v vozlišču v</a:t>
            </a:r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7525" y="3323340"/>
            <a:ext cx="1800199" cy="265484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PoljeZBesedilom 2"/>
          <p:cNvSpPr txBox="1"/>
          <p:nvPr/>
        </p:nvSpPr>
        <p:spPr>
          <a:xfrm>
            <a:off x="5373215" y="3046341"/>
            <a:ext cx="1335162" cy="184666"/>
          </a:xfrm>
          <a:prstGeom prst="rect">
            <a:avLst/>
          </a:prstGeom>
          <a:solidFill>
            <a:srgbClr val="FFCC66"/>
          </a:solidFill>
          <a:ln w="3175">
            <a:noFill/>
            <a:prstDash val="dash"/>
          </a:ln>
        </p:spPr>
        <p:txBody>
          <a:bodyPr wrap="square" rtlCol="0">
            <a:spAutoFit/>
          </a:bodyPr>
          <a:lstStyle/>
          <a:p>
            <a:pPr>
              <a:buSzPct val="110000"/>
            </a:pPr>
            <a:r>
              <a:rPr lang="sl-SI" sz="6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pričakovana rezidualna nečistost</a:t>
            </a:r>
          </a:p>
        </p:txBody>
      </p:sp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789" y="3877940"/>
            <a:ext cx="3809283" cy="2520280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2597" y="3877940"/>
            <a:ext cx="1188565" cy="1083911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7642" y="3877940"/>
            <a:ext cx="1118204" cy="1083911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PoljeZBesedilom 2"/>
          <p:cNvSpPr txBox="1"/>
          <p:nvPr/>
        </p:nvSpPr>
        <p:spPr>
          <a:xfrm>
            <a:off x="2519164" y="5038540"/>
            <a:ext cx="927720" cy="369332"/>
          </a:xfrm>
          <a:prstGeom prst="rect">
            <a:avLst/>
          </a:prstGeom>
          <a:solidFill>
            <a:srgbClr val="FFCC66"/>
          </a:solidFill>
          <a:ln w="3175">
            <a:noFill/>
            <a:prstDash val="dash"/>
          </a:ln>
        </p:spPr>
        <p:txBody>
          <a:bodyPr wrap="square" rtlCol="0">
            <a:spAutoFit/>
          </a:bodyPr>
          <a:lstStyle/>
          <a:p>
            <a:pPr>
              <a:buSzPct val="110000"/>
            </a:pPr>
            <a:r>
              <a:rPr lang="sl-SI" sz="6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primer</a:t>
            </a:r>
            <a:r>
              <a:rPr lang="sl-SI" sz="6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: napovedovanje števila točk pri igri</a:t>
            </a:r>
            <a:endParaRPr lang="sl-SI" sz="600" dirty="0">
              <a:latin typeface="Arial" pitchFamily="34" charset="0"/>
              <a:ea typeface="Malgun Gothic" pitchFamily="34" charset="-127"/>
              <a:cs typeface="Arial" pitchFamily="34" charset="0"/>
            </a:endParaRPr>
          </a:p>
        </p:txBody>
      </p:sp>
      <p:sp>
        <p:nvSpPr>
          <p:cNvPr id="20" name="PoljeZBesedilom 2"/>
          <p:cNvSpPr txBox="1"/>
          <p:nvPr/>
        </p:nvSpPr>
        <p:spPr>
          <a:xfrm>
            <a:off x="4293096" y="3723996"/>
            <a:ext cx="2376264" cy="1123384"/>
          </a:xfrm>
          <a:prstGeom prst="rect">
            <a:avLst/>
          </a:prstGeom>
          <a:solidFill>
            <a:srgbClr val="FFEC9B"/>
          </a:solidFill>
        </p:spPr>
        <p:txBody>
          <a:bodyPr wrap="square" rtlCol="0">
            <a:spAutoFit/>
          </a:bodyPr>
          <a:lstStyle/>
          <a:p>
            <a:pPr algn="ctr">
              <a:buSzPct val="130000"/>
            </a:pPr>
            <a:r>
              <a:rPr lang="sl-SI" sz="900" b="1" dirty="0" smtClean="0">
                <a:solidFill>
                  <a:srgbClr val="C89400"/>
                </a:solidFill>
                <a:latin typeface="Bahnschrift" pitchFamily="34" charset="0"/>
                <a:ea typeface="Malgun Gothic" pitchFamily="34" charset="-127"/>
                <a:cs typeface="Arial" pitchFamily="34" charset="0"/>
              </a:rPr>
              <a:t>LINEARNI MODELI</a:t>
            </a:r>
            <a:endParaRPr lang="sl-SI" sz="800" b="1" dirty="0" smtClean="0">
              <a:solidFill>
                <a:srgbClr val="C89400"/>
              </a:solidFill>
              <a:latin typeface="Bahnschrift" pitchFamily="34" charset="0"/>
              <a:ea typeface="Malgun Gothic" pitchFamily="34" charset="-127"/>
              <a:cs typeface="Arial" pitchFamily="34" charset="0"/>
            </a:endParaRPr>
          </a:p>
          <a:p>
            <a:pPr>
              <a:buSzPct val="130000"/>
            </a:pPr>
            <a:endParaRPr lang="sl-SI" sz="100" dirty="0" smtClean="0">
              <a:solidFill>
                <a:srgbClr val="22322A"/>
              </a:solidFill>
              <a:latin typeface="Bahnschrift" pitchFamily="34" charset="0"/>
              <a:ea typeface="Malgun Gothic" pitchFamily="34" charset="-127"/>
              <a:cs typeface="Arial" pitchFamily="34" charset="0"/>
            </a:endParaRPr>
          </a:p>
          <a:p>
            <a:pPr>
              <a:buSzPct val="130000"/>
            </a:pPr>
            <a:endParaRPr lang="sl-SI" sz="100" b="1" dirty="0" smtClean="0">
              <a:solidFill>
                <a:schemeClr val="accent4">
                  <a:lumMod val="50000"/>
                </a:schemeClr>
              </a:solidFill>
              <a:latin typeface="Bahnschrift" pitchFamily="34" charset="0"/>
              <a:ea typeface="Malgun Gothic" pitchFamily="34" charset="-127"/>
              <a:cs typeface="Arial" pitchFamily="34" charset="0"/>
            </a:endParaRPr>
          </a:p>
          <a:p>
            <a:pPr marL="171450" indent="-171450">
              <a:buSzPct val="110000"/>
              <a:buFont typeface="Arial" pitchFamily="34" charset="0"/>
              <a:buChar char="→"/>
            </a:pPr>
            <a:r>
              <a:rPr lang="nn-NO" sz="8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uporaba pri </a:t>
            </a:r>
            <a:r>
              <a:rPr lang="nn-NO" sz="8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klasifikaciji</a:t>
            </a:r>
            <a:r>
              <a:rPr lang="sl-SI" sz="8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: </a:t>
            </a:r>
            <a:r>
              <a:rPr lang="nn-NO" sz="8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separator razredo</a:t>
            </a:r>
            <a:r>
              <a:rPr lang="sl-SI" sz="8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v</a:t>
            </a:r>
            <a:r>
              <a:rPr lang="nn-NO" sz="8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 </a:t>
            </a:r>
            <a:endParaRPr lang="sl-SI" sz="800" dirty="0" smtClean="0">
              <a:latin typeface="Arial" pitchFamily="34" charset="0"/>
              <a:ea typeface="Malgun Gothic" pitchFamily="34" charset="-127"/>
              <a:cs typeface="Arial" pitchFamily="34" charset="0"/>
            </a:endParaRPr>
          </a:p>
          <a:p>
            <a:pPr marL="171450" indent="-171450">
              <a:buSzPct val="110000"/>
              <a:buFont typeface="Arial" pitchFamily="34" charset="0"/>
              <a:buChar char="→"/>
            </a:pPr>
            <a:r>
              <a:rPr lang="sl-SI" sz="8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uporaba pri </a:t>
            </a:r>
            <a:r>
              <a:rPr lang="nn-NO" sz="8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regresiji</a:t>
            </a:r>
            <a:r>
              <a:rPr lang="sl-SI" sz="8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: </a:t>
            </a:r>
            <a:r>
              <a:rPr lang="nn-NO" sz="8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prileganje </a:t>
            </a:r>
            <a:r>
              <a:rPr lang="nn-NO" sz="8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skozi </a:t>
            </a:r>
            <a:r>
              <a:rPr lang="nn-NO" sz="8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točke</a:t>
            </a:r>
            <a:endParaRPr lang="sl-SI" sz="800" dirty="0" smtClean="0">
              <a:latin typeface="Arial" pitchFamily="34" charset="0"/>
              <a:ea typeface="Malgun Gothic" pitchFamily="34" charset="-127"/>
              <a:cs typeface="Arial" pitchFamily="34" charset="0"/>
            </a:endParaRPr>
          </a:p>
          <a:p>
            <a:pPr marL="171450" indent="-171450">
              <a:buSzPct val="110000"/>
              <a:buFont typeface="Arial" pitchFamily="34" charset="0"/>
              <a:buChar char="→"/>
            </a:pPr>
            <a:r>
              <a:rPr lang="sl-SI" sz="8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linearni </a:t>
            </a:r>
            <a:r>
              <a:rPr lang="sl-SI" sz="8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model z eno odvisno </a:t>
            </a:r>
            <a:r>
              <a:rPr lang="sl-SI" sz="8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spremenljivko:</a:t>
            </a:r>
          </a:p>
          <a:p>
            <a:pPr marL="171450" indent="-171450">
              <a:buSzPct val="110000"/>
              <a:buFont typeface="Arial" pitchFamily="34" charset="0"/>
              <a:buChar char="→"/>
            </a:pPr>
            <a:r>
              <a:rPr lang="sl-SI" sz="8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                                </a:t>
            </a:r>
            <a:r>
              <a:rPr lang="sl-SI" sz="7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w</a:t>
            </a:r>
            <a:r>
              <a:rPr lang="sl-SI" sz="900" b="1" baseline="-250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1</a:t>
            </a:r>
            <a:r>
              <a:rPr lang="sl-SI" sz="7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 in </a:t>
            </a:r>
            <a:r>
              <a:rPr lang="sl-SI" sz="7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w</a:t>
            </a:r>
            <a:r>
              <a:rPr lang="sl-SI" sz="900" baseline="-250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0</a:t>
            </a:r>
            <a:r>
              <a:rPr lang="sl-SI" sz="7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 sta </a:t>
            </a:r>
            <a:r>
              <a:rPr lang="sl-SI" sz="7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uteži   </a:t>
            </a:r>
          </a:p>
          <a:p>
            <a:pPr>
              <a:buSzPct val="110000"/>
            </a:pPr>
            <a:r>
              <a:rPr lang="sl-SI" sz="7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 </a:t>
            </a:r>
            <a:r>
              <a:rPr lang="sl-SI" sz="7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                                          spremenljivk</a:t>
            </a:r>
          </a:p>
          <a:p>
            <a:pPr>
              <a:buSzPct val="110000"/>
            </a:pPr>
            <a:endParaRPr lang="sl-SI" sz="100" dirty="0" smtClean="0">
              <a:latin typeface="Arial" pitchFamily="34" charset="0"/>
              <a:ea typeface="Malgun Gothic" pitchFamily="34" charset="-127"/>
              <a:cs typeface="Arial" pitchFamily="34" charset="0"/>
            </a:endParaRPr>
          </a:p>
          <a:p>
            <a:pPr marL="171450" indent="-171450">
              <a:buSzPct val="110000"/>
              <a:buFont typeface="Arial" pitchFamily="34" charset="0"/>
              <a:buChar char="→"/>
            </a:pPr>
            <a:r>
              <a:rPr lang="sl-SI" sz="8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postopek iskanja funkcije </a:t>
            </a:r>
            <a:r>
              <a:rPr lang="sl-SI" sz="8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h</a:t>
            </a:r>
            <a:r>
              <a:rPr lang="sl-SI" sz="8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 oziroma </a:t>
            </a:r>
            <a:r>
              <a:rPr lang="sl-SI" sz="8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uteži</a:t>
            </a:r>
            <a:r>
              <a:rPr lang="sl-SI" sz="8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 ki se najbolje prilega učnim podatkom</a:t>
            </a:r>
            <a:endParaRPr lang="sl-SI" sz="800" b="1" dirty="0" smtClean="0">
              <a:latin typeface="Arial" pitchFamily="34" charset="0"/>
              <a:ea typeface="Malgun Gothic" pitchFamily="34" charset="-127"/>
              <a:cs typeface="Arial" pitchFamily="34" charset="0"/>
            </a:endParaRPr>
          </a:p>
        </p:txBody>
      </p:sp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5789" y="4448798"/>
            <a:ext cx="977427" cy="200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PoljeZBesedilom 2"/>
          <p:cNvSpPr txBox="1"/>
          <p:nvPr/>
        </p:nvSpPr>
        <p:spPr>
          <a:xfrm>
            <a:off x="4345595" y="4896140"/>
            <a:ext cx="2121224" cy="400110"/>
          </a:xfrm>
          <a:prstGeom prst="rect">
            <a:avLst/>
          </a:prstGeom>
          <a:solidFill>
            <a:srgbClr val="DC9B1A"/>
          </a:solidFill>
          <a:ln w="3175">
            <a:noFill/>
            <a:prstDash val="dash"/>
          </a:ln>
        </p:spPr>
        <p:txBody>
          <a:bodyPr wrap="square" rtlCol="0">
            <a:spAutoFit/>
          </a:bodyPr>
          <a:lstStyle/>
          <a:p>
            <a:pPr algn="ctr">
              <a:buSzPct val="110000"/>
            </a:pPr>
            <a:r>
              <a:rPr lang="sl-SI" sz="1000" b="1" spc="300" dirty="0" smtClean="0">
                <a:ln w="3175">
                  <a:solidFill>
                    <a:schemeClr val="tx1"/>
                  </a:solidFill>
                </a:ln>
                <a:solidFill>
                  <a:srgbClr val="FFEC9B"/>
                </a:solidFill>
                <a:latin typeface="Arial Rounded MT Bold" pitchFamily="34" charset="0"/>
                <a:ea typeface="Malgun Gothic" pitchFamily="34" charset="-127"/>
                <a:cs typeface="Arial" pitchFamily="34" charset="0"/>
              </a:rPr>
              <a:t>NENADZOROVANO UČENJE</a:t>
            </a:r>
          </a:p>
        </p:txBody>
      </p:sp>
      <p:sp>
        <p:nvSpPr>
          <p:cNvPr id="23" name="PoljeZBesedilom 2"/>
          <p:cNvSpPr txBox="1"/>
          <p:nvPr/>
        </p:nvSpPr>
        <p:spPr>
          <a:xfrm>
            <a:off x="4186506" y="5386872"/>
            <a:ext cx="2410846" cy="1107996"/>
          </a:xfrm>
          <a:prstGeom prst="rect">
            <a:avLst/>
          </a:prstGeom>
          <a:solidFill>
            <a:srgbClr val="F3DA47"/>
          </a:solidFill>
        </p:spPr>
        <p:txBody>
          <a:bodyPr wrap="square" rtlCol="0">
            <a:spAutoFit/>
          </a:bodyPr>
          <a:lstStyle/>
          <a:p>
            <a:pPr>
              <a:buSzPct val="130000"/>
            </a:pPr>
            <a:endParaRPr lang="sl-SI" sz="100" dirty="0" smtClean="0">
              <a:solidFill>
                <a:srgbClr val="22322A"/>
              </a:solidFill>
              <a:latin typeface="Bahnschrift" pitchFamily="34" charset="0"/>
              <a:ea typeface="Malgun Gothic" pitchFamily="34" charset="-127"/>
              <a:cs typeface="Arial" pitchFamily="34" charset="0"/>
            </a:endParaRPr>
          </a:p>
          <a:p>
            <a:pPr>
              <a:buSzPct val="130000"/>
            </a:pPr>
            <a:endParaRPr lang="sl-SI" sz="100" b="1" dirty="0" smtClean="0">
              <a:solidFill>
                <a:schemeClr val="accent4">
                  <a:lumMod val="50000"/>
                </a:schemeClr>
              </a:solidFill>
              <a:latin typeface="Bahnschrift" pitchFamily="34" charset="0"/>
              <a:ea typeface="Malgun Gothic" pitchFamily="34" charset="-127"/>
              <a:cs typeface="Arial" pitchFamily="34" charset="0"/>
            </a:endParaRPr>
          </a:p>
          <a:p>
            <a:pPr marL="171450" indent="-171450">
              <a:buSzPct val="110000"/>
              <a:buFont typeface="Arial" pitchFamily="34" charset="0"/>
              <a:buChar char="→"/>
            </a:pPr>
            <a:r>
              <a:rPr lang="nn-NO" sz="8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nimamo </a:t>
            </a:r>
            <a:r>
              <a:rPr lang="nn-NO" sz="800" b="1" dirty="0">
                <a:latin typeface="Arial" pitchFamily="34" charset="0"/>
                <a:ea typeface="Malgun Gothic" pitchFamily="34" charset="-127"/>
                <a:cs typeface="Arial" pitchFamily="34" charset="0"/>
              </a:rPr>
              <a:t>ciljne</a:t>
            </a:r>
            <a:r>
              <a:rPr lang="nn-NO" sz="8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 </a:t>
            </a:r>
            <a:r>
              <a:rPr lang="sl-SI" sz="8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oz. </a:t>
            </a:r>
            <a:r>
              <a:rPr lang="nn-NO" sz="8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odvisne</a:t>
            </a:r>
            <a:r>
              <a:rPr lang="nn-NO" sz="8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 spremenljivke</a:t>
            </a:r>
            <a:endParaRPr lang="sl-SI" sz="800" dirty="0" smtClean="0">
              <a:latin typeface="Arial" pitchFamily="34" charset="0"/>
              <a:ea typeface="Malgun Gothic" pitchFamily="34" charset="-127"/>
              <a:cs typeface="Arial" pitchFamily="34" charset="0"/>
            </a:endParaRPr>
          </a:p>
          <a:p>
            <a:pPr marL="171450" indent="-171450">
              <a:buSzPct val="110000"/>
              <a:buFont typeface="Arial" pitchFamily="34" charset="0"/>
              <a:buChar char="→"/>
            </a:pPr>
            <a:r>
              <a:rPr lang="sl-SI" sz="8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podani so samo atributi primerov</a:t>
            </a:r>
          </a:p>
          <a:p>
            <a:pPr marL="171450" indent="-171450">
              <a:buSzPct val="110000"/>
              <a:buFont typeface="Arial" pitchFamily="34" charset="0"/>
              <a:buChar char="→"/>
            </a:pPr>
            <a:r>
              <a:rPr lang="sl-SI" sz="8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cilj je odkrivanje </a:t>
            </a:r>
            <a:r>
              <a:rPr lang="sl-SI" sz="800" b="1" dirty="0">
                <a:latin typeface="Arial" pitchFamily="34" charset="0"/>
                <a:ea typeface="Malgun Gothic" pitchFamily="34" charset="-127"/>
                <a:cs typeface="Arial" pitchFamily="34" charset="0"/>
              </a:rPr>
              <a:t>zakonitosti</a:t>
            </a:r>
            <a:r>
              <a:rPr lang="sl-SI" sz="8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 glede </a:t>
            </a:r>
            <a:r>
              <a:rPr lang="sl-SI" sz="800" b="1" dirty="0">
                <a:latin typeface="Arial" pitchFamily="34" charset="0"/>
                <a:ea typeface="Malgun Gothic" pitchFamily="34" charset="-127"/>
                <a:cs typeface="Arial" pitchFamily="34" charset="0"/>
              </a:rPr>
              <a:t>porazdelitve</a:t>
            </a:r>
            <a:r>
              <a:rPr lang="sl-SI" sz="8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 učnih </a:t>
            </a:r>
            <a:r>
              <a:rPr lang="sl-SI" sz="8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primerov</a:t>
            </a:r>
          </a:p>
          <a:p>
            <a:pPr marL="171450" indent="-171450">
              <a:buSzPct val="110000"/>
              <a:buFont typeface="Arial" pitchFamily="34" charset="0"/>
              <a:buChar char="→"/>
            </a:pPr>
            <a:r>
              <a:rPr lang="sl-SI" sz="8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bolj subjektivno kot nadzorovano </a:t>
            </a:r>
            <a:r>
              <a:rPr lang="sl-SI" sz="8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učenje ker </a:t>
            </a:r>
            <a:r>
              <a:rPr lang="sl-SI" sz="8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nima </a:t>
            </a:r>
            <a:r>
              <a:rPr lang="sl-SI" sz="8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formalnega</a:t>
            </a:r>
            <a:r>
              <a:rPr lang="sl-SI" sz="8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 cilja</a:t>
            </a:r>
          </a:p>
          <a:p>
            <a:pPr marL="171450" indent="-171450">
              <a:buSzPct val="110000"/>
              <a:buFont typeface="Arial" pitchFamily="34" charset="0"/>
              <a:buChar char="→"/>
            </a:pPr>
            <a:r>
              <a:rPr lang="sl-SI" sz="8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velikokrat </a:t>
            </a:r>
            <a:r>
              <a:rPr lang="sl-SI" sz="800" b="1" dirty="0">
                <a:latin typeface="Arial" pitchFamily="34" charset="0"/>
                <a:ea typeface="Malgun Gothic" pitchFamily="34" charset="-127"/>
                <a:cs typeface="Arial" pitchFamily="34" charset="0"/>
              </a:rPr>
              <a:t>lažje</a:t>
            </a:r>
            <a:r>
              <a:rPr lang="sl-SI" sz="8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 </a:t>
            </a:r>
            <a:r>
              <a:rPr lang="sl-SI" sz="8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in cenejše </a:t>
            </a:r>
            <a:r>
              <a:rPr lang="sl-SI" sz="8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pridobimo </a:t>
            </a:r>
            <a:r>
              <a:rPr lang="sl-SI" sz="800" b="1" dirty="0">
                <a:latin typeface="Arial" pitchFamily="34" charset="0"/>
                <a:ea typeface="Malgun Gothic" pitchFamily="34" charset="-127"/>
                <a:cs typeface="Arial" pitchFamily="34" charset="0"/>
              </a:rPr>
              <a:t>neoznačene</a:t>
            </a:r>
            <a:r>
              <a:rPr lang="sl-SI" sz="8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 </a:t>
            </a:r>
            <a:r>
              <a:rPr lang="sl-SI" sz="8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podatke</a:t>
            </a:r>
          </a:p>
        </p:txBody>
      </p:sp>
      <p:sp>
        <p:nvSpPr>
          <p:cNvPr id="24" name="PoljeZBesedilom 2"/>
          <p:cNvSpPr txBox="1"/>
          <p:nvPr/>
        </p:nvSpPr>
        <p:spPr>
          <a:xfrm>
            <a:off x="4235466" y="6610255"/>
            <a:ext cx="2275499" cy="738664"/>
          </a:xfrm>
          <a:prstGeom prst="rect">
            <a:avLst/>
          </a:prstGeom>
          <a:solidFill>
            <a:srgbClr val="FFCC66"/>
          </a:solidFill>
          <a:ln w="3175">
            <a:noFill/>
            <a:prstDash val="dash"/>
          </a:ln>
        </p:spPr>
        <p:txBody>
          <a:bodyPr wrap="square" rtlCol="0">
            <a:spAutoFit/>
          </a:bodyPr>
          <a:lstStyle/>
          <a:p>
            <a:pPr>
              <a:buSzPct val="110000"/>
            </a:pPr>
            <a:r>
              <a:rPr lang="sl-SI" sz="600" b="1" dirty="0" smtClean="0">
                <a:solidFill>
                  <a:srgbClr val="C00000"/>
                </a:solidFill>
                <a:latin typeface="Arial" pitchFamily="34" charset="0"/>
                <a:ea typeface="Malgun Gothic" pitchFamily="34" charset="-127"/>
                <a:cs typeface="Arial" pitchFamily="34" charset="0"/>
              </a:rPr>
              <a:t>PRIMERI:</a:t>
            </a:r>
          </a:p>
          <a:p>
            <a:pPr marL="171450" indent="-171450">
              <a:buSzPct val="110000"/>
              <a:buFont typeface="Arial" pitchFamily="34" charset="0"/>
              <a:buChar char="•"/>
            </a:pPr>
            <a:r>
              <a:rPr lang="sl-SI" sz="6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odkrivanje skupin </a:t>
            </a:r>
            <a:r>
              <a:rPr lang="sl-SI" sz="600" b="1" dirty="0">
                <a:latin typeface="Arial" pitchFamily="34" charset="0"/>
                <a:ea typeface="Malgun Gothic" pitchFamily="34" charset="-127"/>
                <a:cs typeface="Arial" pitchFamily="34" charset="0"/>
              </a:rPr>
              <a:t>rakavih</a:t>
            </a:r>
            <a:r>
              <a:rPr lang="sl-SI" sz="6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 </a:t>
            </a:r>
            <a:r>
              <a:rPr lang="sl-SI" sz="600" b="1" dirty="0">
                <a:latin typeface="Arial" pitchFamily="34" charset="0"/>
                <a:ea typeface="Malgun Gothic" pitchFamily="34" charset="-127"/>
                <a:cs typeface="Arial" pitchFamily="34" charset="0"/>
              </a:rPr>
              <a:t>bolnikov</a:t>
            </a:r>
            <a:r>
              <a:rPr lang="sl-SI" sz="6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, grupiranih po različnih rezultatov meritev izraženosti </a:t>
            </a:r>
            <a:r>
              <a:rPr lang="sl-SI" sz="6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genov</a:t>
            </a:r>
          </a:p>
          <a:p>
            <a:pPr marL="171450" indent="-171450">
              <a:buSzPct val="110000"/>
              <a:buFont typeface="Arial" pitchFamily="34" charset="0"/>
              <a:buChar char="•"/>
            </a:pPr>
            <a:r>
              <a:rPr lang="sl-SI" sz="6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odkrivanje skupin </a:t>
            </a:r>
            <a:r>
              <a:rPr lang="sl-SI" sz="600" b="1" dirty="0">
                <a:latin typeface="Arial" pitchFamily="34" charset="0"/>
                <a:ea typeface="Malgun Gothic" pitchFamily="34" charset="-127"/>
                <a:cs typeface="Arial" pitchFamily="34" charset="0"/>
              </a:rPr>
              <a:t>kupcev</a:t>
            </a:r>
            <a:r>
              <a:rPr lang="sl-SI" sz="6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, grupiranih po njihovi zgodovini brskanja in </a:t>
            </a:r>
            <a:r>
              <a:rPr lang="sl-SI" sz="6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nakupovanja</a:t>
            </a:r>
          </a:p>
          <a:p>
            <a:pPr marL="171450" indent="-171450">
              <a:buSzPct val="110000"/>
              <a:buFont typeface="Arial" pitchFamily="34" charset="0"/>
              <a:buChar char="•"/>
            </a:pPr>
            <a:r>
              <a:rPr lang="sl-SI" sz="6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odkrivanje skupin </a:t>
            </a:r>
            <a:r>
              <a:rPr lang="sl-SI" sz="6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filmov</a:t>
            </a:r>
            <a:r>
              <a:rPr lang="sl-SI" sz="6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, </a:t>
            </a:r>
            <a:r>
              <a:rPr lang="sl-SI" sz="6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grupiranih glede na ocene, podane s strani gledalcev</a:t>
            </a:r>
          </a:p>
        </p:txBody>
      </p:sp>
      <p:sp>
        <p:nvSpPr>
          <p:cNvPr id="25" name="PoljeZBesedilom 2"/>
          <p:cNvSpPr txBox="1"/>
          <p:nvPr/>
        </p:nvSpPr>
        <p:spPr>
          <a:xfrm>
            <a:off x="246581" y="6514712"/>
            <a:ext cx="1742259" cy="1000274"/>
          </a:xfrm>
          <a:prstGeom prst="rect">
            <a:avLst/>
          </a:prstGeom>
          <a:solidFill>
            <a:srgbClr val="FFEC9B"/>
          </a:solidFill>
        </p:spPr>
        <p:txBody>
          <a:bodyPr wrap="square" rtlCol="0">
            <a:spAutoFit/>
          </a:bodyPr>
          <a:lstStyle/>
          <a:p>
            <a:pPr algn="ctr">
              <a:buSzPct val="130000"/>
            </a:pPr>
            <a:r>
              <a:rPr lang="sl-SI" sz="900" b="1" dirty="0" smtClean="0">
                <a:solidFill>
                  <a:srgbClr val="C89400"/>
                </a:solidFill>
                <a:latin typeface="Bahnschrift" pitchFamily="34" charset="0"/>
                <a:ea typeface="Malgun Gothic" pitchFamily="34" charset="-127"/>
                <a:cs typeface="Arial" pitchFamily="34" charset="0"/>
              </a:rPr>
              <a:t>GRUČENJE</a:t>
            </a:r>
            <a:endParaRPr lang="sl-SI" sz="800" b="1" dirty="0" smtClean="0">
              <a:solidFill>
                <a:srgbClr val="C89400"/>
              </a:solidFill>
              <a:latin typeface="Bahnschrift" pitchFamily="34" charset="0"/>
              <a:ea typeface="Malgun Gothic" pitchFamily="34" charset="-127"/>
              <a:cs typeface="Arial" pitchFamily="34" charset="0"/>
            </a:endParaRPr>
          </a:p>
          <a:p>
            <a:pPr>
              <a:buSzPct val="130000"/>
            </a:pPr>
            <a:endParaRPr lang="sl-SI" sz="100" dirty="0" smtClean="0">
              <a:solidFill>
                <a:srgbClr val="22322A"/>
              </a:solidFill>
              <a:latin typeface="Bahnschrift" pitchFamily="34" charset="0"/>
              <a:ea typeface="Malgun Gothic" pitchFamily="34" charset="-127"/>
              <a:cs typeface="Arial" pitchFamily="34" charset="0"/>
            </a:endParaRPr>
          </a:p>
          <a:p>
            <a:pPr>
              <a:buSzPct val="130000"/>
            </a:pPr>
            <a:endParaRPr lang="sl-SI" sz="100" b="1" dirty="0" smtClean="0">
              <a:solidFill>
                <a:schemeClr val="accent4">
                  <a:lumMod val="50000"/>
                </a:schemeClr>
              </a:solidFill>
              <a:latin typeface="Bahnschrift" pitchFamily="34" charset="0"/>
              <a:ea typeface="Malgun Gothic" pitchFamily="34" charset="-127"/>
              <a:cs typeface="Arial" pitchFamily="34" charset="0"/>
            </a:endParaRPr>
          </a:p>
          <a:p>
            <a:pPr marL="171450" indent="-171450">
              <a:buSzPct val="110000"/>
              <a:buFont typeface="Arial" pitchFamily="34" charset="0"/>
              <a:buChar char="→"/>
            </a:pPr>
            <a:r>
              <a:rPr lang="nn-NO" sz="8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najbolj uporabljana </a:t>
            </a:r>
            <a:r>
              <a:rPr lang="nn-NO" sz="8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metoda</a:t>
            </a:r>
            <a:r>
              <a:rPr lang="sl-SI" sz="8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 </a:t>
            </a:r>
            <a:r>
              <a:rPr lang="nn-NO" sz="8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nenadzorovanega</a:t>
            </a:r>
            <a:r>
              <a:rPr lang="sl-SI" sz="8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 </a:t>
            </a:r>
            <a:r>
              <a:rPr lang="nn-NO" sz="8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učenja</a:t>
            </a:r>
            <a:endParaRPr lang="sl-SI" sz="800" dirty="0" smtClean="0">
              <a:latin typeface="Arial" pitchFamily="34" charset="0"/>
              <a:ea typeface="Malgun Gothic" pitchFamily="34" charset="-127"/>
              <a:cs typeface="Arial" pitchFamily="34" charset="0"/>
            </a:endParaRPr>
          </a:p>
          <a:p>
            <a:pPr marL="171450" indent="-171450">
              <a:buSzPct val="110000"/>
              <a:buFont typeface="Arial" pitchFamily="34" charset="0"/>
              <a:buChar char="→"/>
            </a:pPr>
            <a:r>
              <a:rPr lang="sl-SI" sz="8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cilj je iskanje </a:t>
            </a:r>
            <a:r>
              <a:rPr lang="sl-SI" sz="800" b="1" dirty="0">
                <a:latin typeface="Arial" pitchFamily="34" charset="0"/>
                <a:ea typeface="Malgun Gothic" pitchFamily="34" charset="-127"/>
                <a:cs typeface="Arial" pitchFamily="34" charset="0"/>
              </a:rPr>
              <a:t>homogenih</a:t>
            </a:r>
            <a:r>
              <a:rPr lang="sl-SI" sz="8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 </a:t>
            </a:r>
            <a:r>
              <a:rPr lang="sl-SI" sz="800" b="1" dirty="0">
                <a:latin typeface="Arial" pitchFamily="34" charset="0"/>
                <a:ea typeface="Malgun Gothic" pitchFamily="34" charset="-127"/>
                <a:cs typeface="Arial" pitchFamily="34" charset="0"/>
              </a:rPr>
              <a:t>podskupin</a:t>
            </a:r>
            <a:r>
              <a:rPr lang="sl-SI" sz="8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 v učnih </a:t>
            </a:r>
            <a:r>
              <a:rPr lang="sl-SI" sz="8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podatkih</a:t>
            </a:r>
          </a:p>
          <a:p>
            <a:pPr marL="171450" indent="-171450">
              <a:buSzPct val="110000"/>
              <a:buFont typeface="Arial" pitchFamily="34" charset="0"/>
              <a:buChar char="→"/>
            </a:pPr>
            <a:r>
              <a:rPr lang="sl-SI" sz="8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poznamo </a:t>
            </a:r>
            <a:r>
              <a:rPr lang="sl-SI" sz="8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hierarhično gručenje </a:t>
            </a:r>
            <a:r>
              <a:rPr lang="sl-SI" sz="8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in metoda </a:t>
            </a:r>
            <a:r>
              <a:rPr lang="sl-SI" sz="8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k means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1484784" y="6588224"/>
            <a:ext cx="687646" cy="0"/>
          </a:xfrm>
          <a:prstGeom prst="straightConnector1">
            <a:avLst/>
          </a:prstGeom>
          <a:ln w="3175">
            <a:solidFill>
              <a:schemeClr val="tx1"/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PoljeZBesedilom 2"/>
          <p:cNvSpPr txBox="1"/>
          <p:nvPr/>
        </p:nvSpPr>
        <p:spPr>
          <a:xfrm>
            <a:off x="2227624" y="6494868"/>
            <a:ext cx="1849447" cy="754053"/>
          </a:xfrm>
          <a:prstGeom prst="rect">
            <a:avLst/>
          </a:prstGeom>
          <a:solidFill>
            <a:srgbClr val="F3E747"/>
          </a:solidFill>
          <a:ln w="3175">
            <a:noFill/>
            <a:prstDash val="dash"/>
          </a:ln>
        </p:spPr>
        <p:txBody>
          <a:bodyPr wrap="square" rtlCol="0">
            <a:spAutoFit/>
          </a:bodyPr>
          <a:lstStyle/>
          <a:p>
            <a:pPr>
              <a:buSzPct val="110000"/>
            </a:pPr>
            <a:r>
              <a:rPr lang="sl-SI" sz="800" dirty="0" smtClean="0">
                <a:solidFill>
                  <a:srgbClr val="C00000"/>
                </a:solidFill>
                <a:latin typeface="Franklin Gothic Demi" pitchFamily="34" charset="0"/>
                <a:ea typeface="Malgun Gothic" pitchFamily="34" charset="-127"/>
                <a:cs typeface="Arial" pitchFamily="34" charset="0"/>
              </a:rPr>
              <a:t>HIERARHIČNO GRUČENJE:</a:t>
            </a:r>
          </a:p>
          <a:p>
            <a:pPr marL="171450" indent="-171450">
              <a:buSzPct val="110000"/>
              <a:buFont typeface="Arial" pitchFamily="34" charset="0"/>
              <a:buChar char="→"/>
            </a:pPr>
            <a:r>
              <a:rPr lang="sl-SI" sz="7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iščemo </a:t>
            </a:r>
            <a:r>
              <a:rPr lang="sl-SI" sz="7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vnaprej neznano število </a:t>
            </a:r>
            <a:r>
              <a:rPr lang="sl-SI" sz="7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gruč</a:t>
            </a:r>
          </a:p>
          <a:p>
            <a:pPr marL="171450" indent="-171450">
              <a:buSzPct val="110000"/>
              <a:buFont typeface="Arial" pitchFamily="34" charset="0"/>
              <a:buChar char="→"/>
            </a:pPr>
            <a:r>
              <a:rPr lang="sl-SI" sz="7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rezultat </a:t>
            </a:r>
            <a:r>
              <a:rPr lang="sl-SI" sz="7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je </a:t>
            </a:r>
            <a:r>
              <a:rPr lang="sl-SI" sz="7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vizualna reprezentacija </a:t>
            </a:r>
            <a:r>
              <a:rPr lang="sl-SI" sz="7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skupin imenovana </a:t>
            </a:r>
            <a:r>
              <a:rPr lang="sl-SI" sz="7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dendrogram</a:t>
            </a:r>
          </a:p>
          <a:p>
            <a:pPr marL="171450" indent="-171450">
              <a:buSzPct val="110000"/>
              <a:buFont typeface="Arial" pitchFamily="34" charset="0"/>
              <a:buChar char="→"/>
            </a:pPr>
            <a:r>
              <a:rPr lang="sl-SI" sz="7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nudi vpogled v </a:t>
            </a:r>
            <a:r>
              <a:rPr lang="sl-SI" sz="7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oblikovanje</a:t>
            </a:r>
            <a:r>
              <a:rPr lang="sl-SI" sz="7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 različnega </a:t>
            </a:r>
            <a:r>
              <a:rPr lang="sl-SI" sz="7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števila gruč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2071248" y="7248921"/>
            <a:ext cx="277928" cy="266065"/>
          </a:xfrm>
          <a:prstGeom prst="straightConnector1">
            <a:avLst/>
          </a:prstGeom>
          <a:ln w="3175">
            <a:solidFill>
              <a:schemeClr val="tx1"/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PoljeZBesedilom 2"/>
          <p:cNvSpPr txBox="1"/>
          <p:nvPr/>
        </p:nvSpPr>
        <p:spPr>
          <a:xfrm>
            <a:off x="221801" y="7614920"/>
            <a:ext cx="1849447" cy="754053"/>
          </a:xfrm>
          <a:prstGeom prst="rect">
            <a:avLst/>
          </a:prstGeom>
          <a:solidFill>
            <a:srgbClr val="F9F3A1"/>
          </a:solidFill>
          <a:ln w="3175">
            <a:noFill/>
            <a:prstDash val="dash"/>
          </a:ln>
        </p:spPr>
        <p:txBody>
          <a:bodyPr wrap="square" rtlCol="0">
            <a:spAutoFit/>
          </a:bodyPr>
          <a:lstStyle/>
          <a:p>
            <a:pPr>
              <a:buSzPct val="110000"/>
            </a:pPr>
            <a:r>
              <a:rPr lang="sl-SI" sz="800" dirty="0" smtClean="0">
                <a:solidFill>
                  <a:srgbClr val="C00000"/>
                </a:solidFill>
                <a:latin typeface="Franklin Gothic Demi" pitchFamily="34" charset="0"/>
                <a:ea typeface="Malgun Gothic" pitchFamily="34" charset="-127"/>
                <a:cs typeface="Arial" pitchFamily="34" charset="0"/>
              </a:rPr>
              <a:t>PRISTOPI:</a:t>
            </a:r>
          </a:p>
          <a:p>
            <a:pPr marL="171450" indent="-171450">
              <a:buSzPct val="110000"/>
              <a:buFont typeface="Arial" pitchFamily="34" charset="0"/>
              <a:buChar char="→"/>
            </a:pPr>
            <a:r>
              <a:rPr lang="sl-SI" sz="700" b="1" dirty="0">
                <a:latin typeface="Arial" pitchFamily="34" charset="0"/>
                <a:ea typeface="Malgun Gothic" pitchFamily="34" charset="-127"/>
                <a:cs typeface="Arial" pitchFamily="34" charset="0"/>
              </a:rPr>
              <a:t>združevalni</a:t>
            </a:r>
            <a:r>
              <a:rPr lang="sl-SI" sz="7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: </a:t>
            </a:r>
            <a:r>
              <a:rPr lang="sl-SI" sz="7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gradnja od </a:t>
            </a:r>
            <a:r>
              <a:rPr lang="sl-SI" sz="7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listov proti korenu </a:t>
            </a:r>
            <a:r>
              <a:rPr lang="sl-SI" sz="7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glede na razdaljo</a:t>
            </a:r>
          </a:p>
          <a:p>
            <a:pPr marL="171450" indent="-171450">
              <a:buSzPct val="110000"/>
              <a:buFont typeface="Arial" pitchFamily="34" charset="0"/>
              <a:buChar char="→"/>
            </a:pPr>
            <a:r>
              <a:rPr lang="sl-SI" sz="7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delilni</a:t>
            </a:r>
            <a:r>
              <a:rPr lang="sl-SI" sz="7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: </a:t>
            </a:r>
            <a:r>
              <a:rPr lang="pl-PL" sz="7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gradnja dendrograma od korena proti </a:t>
            </a:r>
            <a:r>
              <a:rPr lang="pl-PL" sz="7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listom, na </a:t>
            </a:r>
            <a:r>
              <a:rPr lang="pl-PL" sz="7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vsakem koraku delimo gručo </a:t>
            </a:r>
            <a:r>
              <a:rPr lang="pl-PL" sz="7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na podgruče</a:t>
            </a:r>
            <a:endParaRPr lang="sl-SI" sz="700" dirty="0">
              <a:latin typeface="Arial" pitchFamily="34" charset="0"/>
              <a:ea typeface="Malgun Gothic" pitchFamily="34" charset="-127"/>
              <a:cs typeface="Arial" pitchFamily="34" charset="0"/>
            </a:endParaRPr>
          </a:p>
        </p:txBody>
      </p:sp>
      <p:sp>
        <p:nvSpPr>
          <p:cNvPr id="36" name="PoljeZBesedilom 2"/>
          <p:cNvSpPr txBox="1"/>
          <p:nvPr/>
        </p:nvSpPr>
        <p:spPr>
          <a:xfrm>
            <a:off x="4047486" y="8517050"/>
            <a:ext cx="1674031" cy="461665"/>
          </a:xfrm>
          <a:prstGeom prst="rect">
            <a:avLst/>
          </a:prstGeom>
          <a:solidFill>
            <a:srgbClr val="FFCC66"/>
          </a:solidFill>
          <a:ln w="3175">
            <a:noFill/>
            <a:prstDash val="dash"/>
          </a:ln>
        </p:spPr>
        <p:txBody>
          <a:bodyPr wrap="square" rtlCol="0">
            <a:spAutoFit/>
          </a:bodyPr>
          <a:lstStyle/>
          <a:p>
            <a:pPr>
              <a:buSzPct val="110000"/>
            </a:pPr>
            <a:r>
              <a:rPr lang="sl-SI" sz="600" b="1" dirty="0" smtClean="0">
                <a:solidFill>
                  <a:srgbClr val="C00000"/>
                </a:solidFill>
                <a:latin typeface="Arial" pitchFamily="34" charset="0"/>
                <a:ea typeface="Malgun Gothic" pitchFamily="34" charset="-127"/>
                <a:cs typeface="Arial" pitchFamily="34" charset="0"/>
              </a:rPr>
              <a:t>PRIMER ZDRUŽEVANJA:</a:t>
            </a:r>
          </a:p>
          <a:p>
            <a:pPr marL="171450" indent="-171450">
              <a:buSzPct val="110000"/>
              <a:buFont typeface="Arial" pitchFamily="34" charset="0"/>
              <a:buChar char="•"/>
            </a:pPr>
            <a:r>
              <a:rPr lang="pl-PL" sz="6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začni z vsako točko v svoji </a:t>
            </a:r>
            <a:r>
              <a:rPr lang="pl-PL" sz="6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gruči</a:t>
            </a:r>
          </a:p>
          <a:p>
            <a:pPr marL="171450" indent="-171450">
              <a:buSzPct val="110000"/>
              <a:buFont typeface="Arial" pitchFamily="34" charset="0"/>
              <a:buChar char="•"/>
            </a:pPr>
            <a:r>
              <a:rPr lang="sl-SI" sz="6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najdi dve najbližji gruči in ju združi</a:t>
            </a:r>
          </a:p>
          <a:p>
            <a:pPr marL="171450" indent="-171450">
              <a:buSzPct val="110000"/>
              <a:buFont typeface="Arial" pitchFamily="34" charset="0"/>
              <a:buChar char="•"/>
            </a:pPr>
            <a:r>
              <a:rPr lang="sl-SI" sz="6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ponavljaj, dokler ne združiš vseh gruč</a:t>
            </a:r>
          </a:p>
        </p:txBody>
      </p:sp>
      <p:sp>
        <p:nvSpPr>
          <p:cNvPr id="40" name="PoljeZBesedilom 2"/>
          <p:cNvSpPr txBox="1"/>
          <p:nvPr/>
        </p:nvSpPr>
        <p:spPr>
          <a:xfrm>
            <a:off x="221801" y="8532440"/>
            <a:ext cx="3639247" cy="430887"/>
          </a:xfrm>
          <a:prstGeom prst="rect">
            <a:avLst/>
          </a:prstGeom>
          <a:solidFill>
            <a:srgbClr val="F9F3A1"/>
          </a:solidFill>
          <a:ln w="3175">
            <a:noFill/>
            <a:prstDash val="dash"/>
          </a:ln>
        </p:spPr>
        <p:txBody>
          <a:bodyPr wrap="square" rtlCol="0">
            <a:spAutoFit/>
          </a:bodyPr>
          <a:lstStyle/>
          <a:p>
            <a:pPr>
              <a:buSzPct val="110000"/>
            </a:pPr>
            <a:r>
              <a:rPr lang="sl-SI" sz="800" dirty="0" smtClean="0">
                <a:solidFill>
                  <a:srgbClr val="C00000"/>
                </a:solidFill>
                <a:latin typeface="Franklin Gothic Demi" pitchFamily="34" charset="0"/>
                <a:ea typeface="Malgun Gothic" pitchFamily="34" charset="-127"/>
                <a:cs typeface="Arial" pitchFamily="34" charset="0"/>
              </a:rPr>
              <a:t>DENDROGRAM:</a:t>
            </a:r>
          </a:p>
          <a:p>
            <a:pPr marL="171450" indent="-171450">
              <a:buSzPct val="110000"/>
              <a:buFont typeface="Arial" pitchFamily="34" charset="0"/>
              <a:buChar char="→"/>
            </a:pPr>
            <a:r>
              <a:rPr lang="sl-SI" sz="700" b="1" dirty="0">
                <a:latin typeface="Arial" pitchFamily="34" charset="0"/>
                <a:ea typeface="Malgun Gothic" pitchFamily="34" charset="-127"/>
                <a:cs typeface="Arial" pitchFamily="34" charset="0"/>
              </a:rPr>
              <a:t>rezanje</a:t>
            </a:r>
            <a:r>
              <a:rPr lang="sl-SI" sz="7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 dendrograma določi mejo, pri kateri </a:t>
            </a:r>
            <a:r>
              <a:rPr lang="sl-SI" sz="700" b="1" dirty="0">
                <a:latin typeface="Arial" pitchFamily="34" charset="0"/>
                <a:ea typeface="Malgun Gothic" pitchFamily="34" charset="-127"/>
                <a:cs typeface="Arial" pitchFamily="34" charset="0"/>
              </a:rPr>
              <a:t>prenehamo</a:t>
            </a:r>
            <a:r>
              <a:rPr lang="sl-SI" sz="7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 z združevanjem </a:t>
            </a:r>
            <a:r>
              <a:rPr lang="sl-SI" sz="7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gruč</a:t>
            </a:r>
          </a:p>
          <a:p>
            <a:pPr marL="171450" indent="-171450">
              <a:buSzPct val="110000"/>
              <a:buFont typeface="Arial" pitchFamily="34" charset="0"/>
              <a:buChar char="→"/>
            </a:pPr>
            <a:r>
              <a:rPr lang="sl-SI" sz="7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z rezanjem dendrograma na različnih višinah torej določamo </a:t>
            </a:r>
            <a:r>
              <a:rPr lang="sl-SI" sz="700" b="1" dirty="0">
                <a:latin typeface="Arial" pitchFamily="34" charset="0"/>
                <a:ea typeface="Malgun Gothic" pitchFamily="34" charset="-127"/>
                <a:cs typeface="Arial" pitchFamily="34" charset="0"/>
              </a:rPr>
              <a:t>število</a:t>
            </a:r>
            <a:r>
              <a:rPr lang="sl-SI" sz="7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 </a:t>
            </a:r>
            <a:r>
              <a:rPr lang="sl-SI" sz="700" b="1" dirty="0">
                <a:latin typeface="Arial" pitchFamily="34" charset="0"/>
                <a:ea typeface="Malgun Gothic" pitchFamily="34" charset="-127"/>
                <a:cs typeface="Arial" pitchFamily="34" charset="0"/>
              </a:rPr>
              <a:t>ciljnih</a:t>
            </a:r>
            <a:r>
              <a:rPr lang="sl-SI" sz="7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 </a:t>
            </a:r>
            <a:r>
              <a:rPr lang="sl-SI" sz="700" b="1" dirty="0">
                <a:latin typeface="Arial" pitchFamily="34" charset="0"/>
                <a:ea typeface="Malgun Gothic" pitchFamily="34" charset="-127"/>
                <a:cs typeface="Arial" pitchFamily="34" charset="0"/>
              </a:rPr>
              <a:t>gruč</a:t>
            </a:r>
          </a:p>
        </p:txBody>
      </p:sp>
    </p:spTree>
    <p:extLst>
      <p:ext uri="{BB962C8B-B14F-4D97-AF65-F5344CB8AC3E}">
        <p14:creationId xmlns:p14="http://schemas.microsoft.com/office/powerpoint/2010/main" val="2592914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jeZBesedilom 2"/>
          <p:cNvSpPr txBox="1"/>
          <p:nvPr/>
        </p:nvSpPr>
        <p:spPr>
          <a:xfrm>
            <a:off x="208856" y="188353"/>
            <a:ext cx="1996008" cy="646331"/>
          </a:xfrm>
          <a:prstGeom prst="rect">
            <a:avLst/>
          </a:prstGeom>
          <a:solidFill>
            <a:srgbClr val="F9F3A1"/>
          </a:solidFill>
          <a:ln w="3175">
            <a:noFill/>
            <a:prstDash val="dash"/>
          </a:ln>
        </p:spPr>
        <p:txBody>
          <a:bodyPr wrap="square" rtlCol="0">
            <a:spAutoFit/>
          </a:bodyPr>
          <a:lstStyle/>
          <a:p>
            <a:pPr>
              <a:buSzPct val="110000"/>
            </a:pPr>
            <a:r>
              <a:rPr lang="sl-SI" sz="800" dirty="0" smtClean="0">
                <a:solidFill>
                  <a:srgbClr val="C00000"/>
                </a:solidFill>
                <a:latin typeface="Franklin Gothic Demi" pitchFamily="34" charset="0"/>
                <a:ea typeface="Malgun Gothic" pitchFamily="34" charset="-127"/>
                <a:cs typeface="Arial" pitchFamily="34" charset="0"/>
              </a:rPr>
              <a:t>MERJENJE RAZDALIJ:</a:t>
            </a:r>
          </a:p>
          <a:p>
            <a:pPr marL="171450" indent="-171450">
              <a:buSzPct val="110000"/>
              <a:buFont typeface="Arial" pitchFamily="34" charset="0"/>
              <a:buChar char="→"/>
            </a:pPr>
            <a:r>
              <a:rPr lang="sl-SI" sz="7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posebno obravnavo moramo posvetiti merjenju razdalj med </a:t>
            </a:r>
            <a:r>
              <a:rPr lang="sl-SI" sz="7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gručo</a:t>
            </a:r>
            <a:r>
              <a:rPr lang="sl-SI" sz="7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 posameznim </a:t>
            </a:r>
            <a:r>
              <a:rPr lang="sl-SI" sz="700" b="1" dirty="0">
                <a:latin typeface="Arial" pitchFamily="34" charset="0"/>
                <a:ea typeface="Malgun Gothic" pitchFamily="34" charset="-127"/>
                <a:cs typeface="Arial" pitchFamily="34" charset="0"/>
              </a:rPr>
              <a:t>učnim</a:t>
            </a:r>
            <a:r>
              <a:rPr lang="sl-SI" sz="7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 </a:t>
            </a:r>
            <a:r>
              <a:rPr lang="sl-SI" sz="700" b="1" dirty="0">
                <a:latin typeface="Arial" pitchFamily="34" charset="0"/>
                <a:ea typeface="Malgun Gothic" pitchFamily="34" charset="-127"/>
                <a:cs typeface="Arial" pitchFamily="34" charset="0"/>
              </a:rPr>
              <a:t>primerom</a:t>
            </a:r>
            <a:r>
              <a:rPr lang="sl-SI" sz="7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 </a:t>
            </a:r>
            <a:r>
              <a:rPr lang="sl-SI" sz="7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ali še eno </a:t>
            </a:r>
            <a:r>
              <a:rPr lang="sl-SI" sz="7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gručo</a:t>
            </a:r>
          </a:p>
          <a:p>
            <a:pPr marL="171450" indent="-171450">
              <a:buSzPct val="110000"/>
              <a:buFont typeface="Arial" pitchFamily="34" charset="0"/>
              <a:buChar char="→"/>
            </a:pPr>
            <a:r>
              <a:rPr lang="sl-SI" sz="7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drugače uporabljamo že znane razdalje</a:t>
            </a:r>
            <a:endParaRPr lang="sl-SI" sz="700" dirty="0">
              <a:latin typeface="Arial" pitchFamily="34" charset="0"/>
              <a:ea typeface="Malgun Gothic" pitchFamily="34" charset="-127"/>
              <a:cs typeface="Arial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4864" y="117594"/>
            <a:ext cx="2232248" cy="16826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7112" y="223351"/>
            <a:ext cx="1881014" cy="389474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6244" y="813941"/>
            <a:ext cx="1844095" cy="37820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1659" y="1331640"/>
            <a:ext cx="1842954" cy="41344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975" y="1835696"/>
            <a:ext cx="4656185" cy="1418681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PoljeZBesedilom 2"/>
          <p:cNvSpPr txBox="1"/>
          <p:nvPr/>
        </p:nvSpPr>
        <p:spPr>
          <a:xfrm>
            <a:off x="208856" y="916141"/>
            <a:ext cx="1924000" cy="830997"/>
          </a:xfrm>
          <a:prstGeom prst="rect">
            <a:avLst/>
          </a:prstGeom>
          <a:solidFill>
            <a:srgbClr val="FFCC66"/>
          </a:solidFill>
          <a:ln w="3175">
            <a:noFill/>
            <a:prstDash val="dash"/>
          </a:ln>
        </p:spPr>
        <p:txBody>
          <a:bodyPr wrap="square" rtlCol="0">
            <a:spAutoFit/>
          </a:bodyPr>
          <a:lstStyle/>
          <a:p>
            <a:pPr>
              <a:buSzPct val="110000"/>
            </a:pPr>
            <a:r>
              <a:rPr lang="sl-SI" sz="600" b="1" dirty="0" smtClean="0">
                <a:solidFill>
                  <a:srgbClr val="C00000"/>
                </a:solidFill>
                <a:latin typeface="Arial" pitchFamily="34" charset="0"/>
                <a:ea typeface="Malgun Gothic" pitchFamily="34" charset="-127"/>
                <a:cs typeface="Arial" pitchFamily="34" charset="0"/>
              </a:rPr>
              <a:t>PRIMER:</a:t>
            </a:r>
          </a:p>
          <a:p>
            <a:pPr marL="171450" indent="-171450">
              <a:buSzPct val="110000"/>
              <a:buFont typeface="Arial" pitchFamily="34" charset="0"/>
              <a:buChar char="•"/>
            </a:pPr>
            <a:r>
              <a:rPr lang="sl-SI" sz="6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45 </a:t>
            </a:r>
            <a:r>
              <a:rPr lang="sl-SI" sz="6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primerov in 2 atributa</a:t>
            </a:r>
          </a:p>
          <a:p>
            <a:pPr marL="171450" indent="-171450">
              <a:buSzPct val="110000"/>
              <a:buFont typeface="Arial" pitchFamily="34" charset="0"/>
              <a:buChar char="•"/>
            </a:pPr>
            <a:r>
              <a:rPr lang="pl-PL" sz="6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oznaka razreda </a:t>
            </a:r>
            <a:r>
              <a:rPr lang="pl-PL" sz="600" b="1" dirty="0">
                <a:latin typeface="Arial" pitchFamily="34" charset="0"/>
                <a:ea typeface="Malgun Gothic" pitchFamily="34" charset="-127"/>
                <a:cs typeface="Arial" pitchFamily="34" charset="0"/>
              </a:rPr>
              <a:t>skrita</a:t>
            </a:r>
            <a:r>
              <a:rPr lang="pl-PL" sz="6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 pred </a:t>
            </a:r>
            <a:endParaRPr lang="pl-PL" sz="600" dirty="0" smtClean="0">
              <a:latin typeface="Arial" pitchFamily="34" charset="0"/>
              <a:ea typeface="Malgun Gothic" pitchFamily="34" charset="-127"/>
              <a:cs typeface="Arial" pitchFamily="34" charset="0"/>
            </a:endParaRPr>
          </a:p>
          <a:p>
            <a:pPr>
              <a:buSzPct val="110000"/>
            </a:pPr>
            <a:r>
              <a:rPr lang="pl-PL" sz="6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 </a:t>
            </a:r>
            <a:r>
              <a:rPr lang="pl-PL" sz="6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        </a:t>
            </a:r>
            <a:r>
              <a:rPr lang="pl-PL" sz="6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algoritmom</a:t>
            </a:r>
            <a:r>
              <a:rPr lang="pl-PL" sz="6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 </a:t>
            </a:r>
            <a:r>
              <a:rPr lang="pl-PL" sz="6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za </a:t>
            </a:r>
            <a:r>
              <a:rPr lang="pl-PL" sz="6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gručenje</a:t>
            </a:r>
          </a:p>
          <a:p>
            <a:pPr marL="171450" indent="-171450">
              <a:buSzPct val="110000"/>
              <a:buFont typeface="Arial" pitchFamily="34" charset="0"/>
              <a:buChar char="•"/>
            </a:pPr>
            <a:r>
              <a:rPr lang="sl-SI" sz="6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uporabljena </a:t>
            </a:r>
            <a:r>
              <a:rPr lang="sl-SI" sz="600" b="1" dirty="0">
                <a:latin typeface="Arial" pitchFamily="34" charset="0"/>
                <a:ea typeface="Malgun Gothic" pitchFamily="34" charset="-127"/>
                <a:cs typeface="Arial" pitchFamily="34" charset="0"/>
              </a:rPr>
              <a:t>evklidska</a:t>
            </a:r>
            <a:r>
              <a:rPr lang="sl-SI" sz="6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 </a:t>
            </a:r>
            <a:r>
              <a:rPr lang="sl-SI" sz="6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razdalja</a:t>
            </a:r>
          </a:p>
          <a:p>
            <a:pPr marL="171450" indent="-171450">
              <a:buSzPct val="110000"/>
              <a:buFont typeface="Arial" pitchFamily="34" charset="0"/>
              <a:buChar char="•"/>
            </a:pPr>
            <a:r>
              <a:rPr lang="sl-SI" sz="6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merjenje razdalj s </a:t>
            </a:r>
            <a:r>
              <a:rPr lang="sl-SI" sz="600" b="1" dirty="0">
                <a:latin typeface="Arial" pitchFamily="34" charset="0"/>
                <a:ea typeface="Malgun Gothic" pitchFamily="34" charset="-127"/>
                <a:cs typeface="Arial" pitchFamily="34" charset="0"/>
              </a:rPr>
              <a:t>polno</a:t>
            </a:r>
            <a:r>
              <a:rPr lang="sl-SI" sz="6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 </a:t>
            </a:r>
            <a:r>
              <a:rPr lang="sl-SI" sz="6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povezanostjo</a:t>
            </a:r>
          </a:p>
          <a:p>
            <a:pPr marL="171450" indent="-171450">
              <a:buSzPct val="110000"/>
              <a:buFont typeface="Arial" pitchFamily="34" charset="0"/>
              <a:buChar char="•"/>
            </a:pPr>
            <a:r>
              <a:rPr lang="pl-PL" sz="6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dendrogram prikazuje rezanja na </a:t>
            </a:r>
            <a:endParaRPr lang="pl-PL" sz="600" dirty="0" smtClean="0">
              <a:latin typeface="Arial" pitchFamily="34" charset="0"/>
              <a:ea typeface="Malgun Gothic" pitchFamily="34" charset="-127"/>
              <a:cs typeface="Arial" pitchFamily="34" charset="0"/>
            </a:endParaRPr>
          </a:p>
          <a:p>
            <a:pPr>
              <a:buSzPct val="110000"/>
            </a:pPr>
            <a:r>
              <a:rPr lang="pl-PL" sz="6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 </a:t>
            </a:r>
            <a:r>
              <a:rPr lang="pl-PL" sz="6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        različnih </a:t>
            </a:r>
            <a:r>
              <a:rPr lang="pl-PL" sz="600" b="1" dirty="0">
                <a:latin typeface="Arial" pitchFamily="34" charset="0"/>
                <a:ea typeface="Malgun Gothic" pitchFamily="34" charset="-127"/>
                <a:cs typeface="Arial" pitchFamily="34" charset="0"/>
              </a:rPr>
              <a:t>višinah</a:t>
            </a:r>
            <a:endParaRPr lang="sl-SI" sz="600" b="1" dirty="0">
              <a:latin typeface="Arial" pitchFamily="34" charset="0"/>
              <a:ea typeface="Malgun Gothic" pitchFamily="34" charset="-127"/>
              <a:cs typeface="Arial" pitchFamily="34" charset="0"/>
            </a:endParaRPr>
          </a:p>
        </p:txBody>
      </p:sp>
      <p:sp>
        <p:nvSpPr>
          <p:cNvPr id="9" name="PoljeZBesedilom 2"/>
          <p:cNvSpPr txBox="1"/>
          <p:nvPr/>
        </p:nvSpPr>
        <p:spPr>
          <a:xfrm>
            <a:off x="4941168" y="1831851"/>
            <a:ext cx="1655762" cy="846386"/>
          </a:xfrm>
          <a:prstGeom prst="rect">
            <a:avLst/>
          </a:prstGeom>
          <a:solidFill>
            <a:srgbClr val="F8DF46"/>
          </a:solidFill>
          <a:ln w="3175">
            <a:noFill/>
            <a:prstDash val="dash"/>
          </a:ln>
        </p:spPr>
        <p:txBody>
          <a:bodyPr wrap="square" rtlCol="0">
            <a:spAutoFit/>
          </a:bodyPr>
          <a:lstStyle/>
          <a:p>
            <a:pPr>
              <a:buSzPct val="110000"/>
            </a:pPr>
            <a:r>
              <a:rPr lang="sl-SI" sz="700" b="1" dirty="0" smtClean="0">
                <a:solidFill>
                  <a:srgbClr val="C00000"/>
                </a:solidFill>
                <a:latin typeface="Arial" pitchFamily="34" charset="0"/>
                <a:ea typeface="Malgun Gothic" pitchFamily="34" charset="-127"/>
                <a:cs typeface="Arial" pitchFamily="34" charset="0"/>
              </a:rPr>
              <a:t>ČASOVNA ZAHTEVNOST:</a:t>
            </a:r>
          </a:p>
          <a:p>
            <a:pPr marL="171450" indent="-171450">
              <a:buSzPct val="110000"/>
              <a:buFont typeface="Arial" pitchFamily="34" charset="0"/>
              <a:buChar char="•"/>
            </a:pPr>
            <a:r>
              <a:rPr lang="sl-SI" sz="700" b="1" dirty="0">
                <a:latin typeface="Arial" pitchFamily="34" charset="0"/>
                <a:ea typeface="Malgun Gothic" pitchFamily="34" charset="-127"/>
                <a:cs typeface="Arial" pitchFamily="34" charset="0"/>
              </a:rPr>
              <a:t>združevalni</a:t>
            </a:r>
            <a:r>
              <a:rPr lang="sl-SI" sz="7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 pristop: </a:t>
            </a:r>
            <a:r>
              <a:rPr lang="sl-SI" sz="7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𝑂 </a:t>
            </a:r>
            <a:r>
              <a:rPr lang="sl-SI" sz="7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(</a:t>
            </a:r>
            <a:r>
              <a:rPr lang="sl-SI" sz="7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𝑛</a:t>
            </a:r>
            <a:r>
              <a:rPr lang="sl-SI" sz="800" b="1" baseline="300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2</a:t>
            </a:r>
            <a:r>
              <a:rPr lang="sl-SI" sz="7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𝑙𝑜𝑔 𝑛</a:t>
            </a:r>
            <a:r>
              <a:rPr lang="sl-SI" sz="7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)</a:t>
            </a:r>
            <a:r>
              <a:rPr lang="sl-SI" sz="7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 </a:t>
            </a:r>
            <a:r>
              <a:rPr lang="sl-SI" sz="7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kvadrat:  izračun matrike razdalij</a:t>
            </a:r>
            <a:r>
              <a:rPr lang="sl-SI" sz="7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 </a:t>
            </a:r>
            <a:r>
              <a:rPr lang="sl-SI" sz="7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logaritem: urejanje razdalij</a:t>
            </a:r>
          </a:p>
          <a:p>
            <a:pPr marL="171450" indent="-171450">
              <a:buSzPct val="110000"/>
              <a:buFont typeface="Arial" pitchFamily="34" charset="0"/>
              <a:buChar char="•"/>
            </a:pPr>
            <a:r>
              <a:rPr lang="sl-SI" sz="7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delilni pristop: </a:t>
            </a:r>
            <a:r>
              <a:rPr lang="sl-SI" sz="700" b="1" dirty="0">
                <a:latin typeface="Arial" pitchFamily="34" charset="0"/>
                <a:ea typeface="Malgun Gothic" pitchFamily="34" charset="-127"/>
                <a:cs typeface="Arial" pitchFamily="34" charset="0"/>
              </a:rPr>
              <a:t>𝑂</a:t>
            </a:r>
            <a:r>
              <a:rPr lang="sl-SI" sz="7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 </a:t>
            </a:r>
            <a:r>
              <a:rPr lang="sl-SI" sz="7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(</a:t>
            </a:r>
            <a:r>
              <a:rPr lang="sl-SI" sz="7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2</a:t>
            </a:r>
            <a:r>
              <a:rPr lang="sl-SI" sz="900" b="1" baseline="300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𝑛</a:t>
            </a:r>
            <a:r>
              <a:rPr lang="sl-SI" sz="7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)                 za </a:t>
            </a:r>
            <a:r>
              <a:rPr lang="sl-SI" sz="7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iskanje optimalne delitve na dve </a:t>
            </a:r>
            <a:r>
              <a:rPr lang="sl-SI" sz="7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podgruči</a:t>
            </a:r>
          </a:p>
        </p:txBody>
      </p:sp>
      <p:sp>
        <p:nvSpPr>
          <p:cNvPr id="10" name="PoljeZBesedilom 2"/>
          <p:cNvSpPr txBox="1"/>
          <p:nvPr/>
        </p:nvSpPr>
        <p:spPr>
          <a:xfrm>
            <a:off x="4941168" y="2792415"/>
            <a:ext cx="1728192" cy="461665"/>
          </a:xfrm>
          <a:prstGeom prst="rect">
            <a:avLst/>
          </a:prstGeom>
          <a:solidFill>
            <a:srgbClr val="FFEC9B"/>
          </a:solidFill>
          <a:ln w="3175">
            <a:noFill/>
            <a:prstDash val="dash"/>
          </a:ln>
        </p:spPr>
        <p:txBody>
          <a:bodyPr wrap="square" rtlCol="0">
            <a:spAutoFit/>
          </a:bodyPr>
          <a:lstStyle/>
          <a:p>
            <a:pPr>
              <a:buSzPct val="110000"/>
            </a:pPr>
            <a:r>
              <a:rPr lang="sl-SI" sz="600" b="1" dirty="0" smtClean="0">
                <a:solidFill>
                  <a:srgbClr val="C00000"/>
                </a:solidFill>
                <a:latin typeface="Arial" pitchFamily="34" charset="0"/>
                <a:ea typeface="Malgun Gothic" pitchFamily="34" charset="-127"/>
                <a:cs typeface="Arial" pitchFamily="34" charset="0"/>
              </a:rPr>
              <a:t>PARAMETRI:</a:t>
            </a:r>
          </a:p>
          <a:p>
            <a:pPr marL="171450" indent="-171450">
              <a:buSzPct val="110000"/>
              <a:buFont typeface="Arial" pitchFamily="34" charset="0"/>
              <a:buChar char="•"/>
            </a:pPr>
            <a:r>
              <a:rPr lang="sl-SI" sz="6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katero mero razdalje izbrati?</a:t>
            </a:r>
          </a:p>
          <a:p>
            <a:pPr marL="171450" indent="-171450">
              <a:buSzPct val="110000"/>
              <a:buFont typeface="Arial" pitchFamily="34" charset="0"/>
              <a:buChar char="•"/>
            </a:pPr>
            <a:r>
              <a:rPr lang="sl-SI" sz="6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kateri </a:t>
            </a:r>
            <a:r>
              <a:rPr lang="sl-SI" sz="6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pristop merjenja </a:t>
            </a:r>
            <a:r>
              <a:rPr lang="sl-SI" sz="6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razdalje izbrati</a:t>
            </a:r>
            <a:r>
              <a:rPr lang="sl-SI" sz="6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?</a:t>
            </a:r>
          </a:p>
          <a:p>
            <a:pPr marL="171450" indent="-171450">
              <a:buSzPct val="110000"/>
              <a:buFont typeface="Arial" pitchFamily="34" charset="0"/>
              <a:buChar char="•"/>
            </a:pPr>
            <a:r>
              <a:rPr lang="sl-SI" sz="600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kolikšno </a:t>
            </a:r>
            <a:r>
              <a:rPr lang="sl-SI" sz="600" dirty="0">
                <a:latin typeface="Arial" pitchFamily="34" charset="0"/>
                <a:ea typeface="Malgun Gothic" pitchFamily="34" charset="-127"/>
                <a:cs typeface="Arial" pitchFamily="34" charset="0"/>
              </a:rPr>
              <a:t>naj bo ciljno število gruč?</a:t>
            </a:r>
            <a:endParaRPr lang="sl-SI" sz="600" dirty="0" smtClean="0">
              <a:latin typeface="Arial" pitchFamily="34" charset="0"/>
              <a:ea typeface="Malgun Gothic" pitchFamily="34" charset="-127"/>
              <a:cs typeface="Arial" pitchFamily="34" charset="0"/>
            </a:endParaRPr>
          </a:p>
        </p:txBody>
      </p:sp>
      <p:sp>
        <p:nvSpPr>
          <p:cNvPr id="11" name="PoljeZBesedilom 29"/>
          <p:cNvSpPr txBox="1"/>
          <p:nvPr/>
        </p:nvSpPr>
        <p:spPr>
          <a:xfrm>
            <a:off x="208856" y="3385344"/>
            <a:ext cx="6460504" cy="307777"/>
          </a:xfrm>
          <a:prstGeom prst="rect">
            <a:avLst/>
          </a:prstGeom>
          <a:solidFill>
            <a:srgbClr val="ED91F7"/>
          </a:solidFill>
        </p:spPr>
        <p:txBody>
          <a:bodyPr wrap="square" rtlCol="0">
            <a:spAutoFit/>
          </a:bodyPr>
          <a:lstStyle/>
          <a:p>
            <a:r>
              <a:rPr lang="sl-SI" sz="1400" dirty="0">
                <a:latin typeface="Cascadia Mono SemiBold" pitchFamily="49" charset="0"/>
                <a:cs typeface="Cascadia Mono SemiBold" pitchFamily="49" charset="0"/>
              </a:rPr>
              <a:t>6</a:t>
            </a:r>
            <a:r>
              <a:rPr lang="sl-SI" sz="1400" dirty="0" smtClean="0">
                <a:latin typeface="Cascadia Mono SemiBold" pitchFamily="49" charset="0"/>
                <a:cs typeface="Cascadia Mono SemiBold" pitchFamily="49" charset="0"/>
              </a:rPr>
              <a:t>. PREDAVANJE</a:t>
            </a:r>
            <a:endParaRPr lang="sl-SI" sz="1400" dirty="0">
              <a:latin typeface="Cascadia Mono SemiBold" pitchFamily="49" charset="0"/>
              <a:cs typeface="Cascadia Mono SemiBold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3754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6775</TotalTime>
  <Words>2508</Words>
  <Application>Microsoft Office PowerPoint</Application>
  <PresentationFormat>On-screen Show (4:3)</PresentationFormat>
  <Paragraphs>483</Paragraphs>
  <Slides>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Nina</dc:creator>
  <cp:lastModifiedBy>Nina</cp:lastModifiedBy>
  <cp:revision>63</cp:revision>
  <dcterms:created xsi:type="dcterms:W3CDTF">2022-10-10T13:03:59Z</dcterms:created>
  <dcterms:modified xsi:type="dcterms:W3CDTF">2022-11-10T07:11:41Z</dcterms:modified>
</cp:coreProperties>
</file>