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4C7"/>
    <a:srgbClr val="F2B7F3"/>
    <a:srgbClr val="D8BAF0"/>
    <a:srgbClr val="E79BE9"/>
    <a:srgbClr val="F3CDF4"/>
    <a:srgbClr val="EEF9AD"/>
    <a:srgbClr val="FFD175"/>
    <a:srgbClr val="FFB375"/>
    <a:srgbClr val="E3EF75"/>
    <a:srgbClr val="E7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660"/>
  </p:normalViewPr>
  <p:slideViewPr>
    <p:cSldViewPr>
      <p:cViewPr>
        <p:scale>
          <a:sx n="140" d="100"/>
          <a:sy n="140" d="100"/>
        </p:scale>
        <p:origin x="-2250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5348B-E336-4C02-A927-86C0E1C66D36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09C01-DCB7-4F69-8D8A-235D214BB3C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046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09C01-DCB7-4F69-8D8A-235D214BB3C6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363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09C01-DCB7-4F69-8D8A-235D214BB3C6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090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29. 03. 2022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jeZBesedilom 29"/>
          <p:cNvSpPr txBox="1"/>
          <p:nvPr/>
        </p:nvSpPr>
        <p:spPr>
          <a:xfrm>
            <a:off x="217073" y="7596336"/>
            <a:ext cx="5170306" cy="276999"/>
          </a:xfrm>
          <a:prstGeom prst="rect">
            <a:avLst/>
          </a:prstGeom>
          <a:solidFill>
            <a:srgbClr val="FCBCCA"/>
          </a:solidFill>
        </p:spPr>
        <p:txBody>
          <a:bodyPr wrap="square" rtlCol="0">
            <a:spAutoFit/>
          </a:bodyPr>
          <a:lstStyle/>
          <a:p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2. UKAZNI PROGRAMSKI JEZIK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2" name="PoljeZBesedilom 1"/>
          <p:cNvSpPr txBox="1"/>
          <p:nvPr/>
        </p:nvSpPr>
        <p:spPr>
          <a:xfrm>
            <a:off x="182290" y="251520"/>
            <a:ext cx="646791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sz="2000" b="1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PRINCIPI PROGRAMSKIH JEZIKOV</a:t>
            </a:r>
            <a:endParaRPr lang="sl-SI" sz="2000" b="1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182290" y="1150531"/>
            <a:ext cx="2598638" cy="846386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OSNOVE PROGRAMSKIH JEZIKOV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eno glavnih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orodij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računalništvu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programerja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da čim bolj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neposredno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poda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natančna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navodila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računalniku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poznamo jih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ogromno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niso pa vsi uporabni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niso vsi programski jeziki primerni za vse naloge </a:t>
            </a:r>
          </a:p>
        </p:txBody>
      </p:sp>
      <p:sp>
        <p:nvSpPr>
          <p:cNvPr id="4" name="PoljeZBesedilom 29"/>
          <p:cNvSpPr txBox="1"/>
          <p:nvPr/>
        </p:nvSpPr>
        <p:spPr>
          <a:xfrm>
            <a:off x="182290" y="755576"/>
            <a:ext cx="64679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1. PROGRAMSKI JEZIKI IN ARITMETIČNI IZRAZI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6" name="PoljeZBesedilom 2"/>
          <p:cNvSpPr txBox="1"/>
          <p:nvPr/>
        </p:nvSpPr>
        <p:spPr>
          <a:xfrm>
            <a:off x="2852936" y="1150531"/>
            <a:ext cx="2592288" cy="1461939"/>
          </a:xfrm>
          <a:prstGeom prst="rect">
            <a:avLst/>
          </a:prstGeom>
          <a:solidFill>
            <a:srgbClr val="A4F4CA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ANATOMIJA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sintaksa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pravila kako pišemo kodo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statična semantika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preverjanje ali je program smiseln npr. nedeklalirane spremenljivke itd.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dinamična semantika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kako se program izvede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enotacijska semantika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matematični pomen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 nujno da ima jezik vse komponente vedno pa ima sintakso in dinamično semantiko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opis jezika je lahko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neformalen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naravnem jeziku in običajno zelo obsežen ali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formalen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matematično definicijo</a:t>
            </a:r>
          </a:p>
        </p:txBody>
      </p:sp>
      <p:sp>
        <p:nvSpPr>
          <p:cNvPr id="7" name="PoljeZBesedilom 2"/>
          <p:cNvSpPr txBox="1"/>
          <p:nvPr/>
        </p:nvSpPr>
        <p:spPr>
          <a:xfrm>
            <a:off x="5547777" y="1119754"/>
            <a:ext cx="981100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implementacija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 program ki preverja sintakso in statično semantiko obenem pa omogoča izvajanje programov. To je lahko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tolmač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interpreter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compiler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prevajalnik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ali pa kombinacija obojega npr.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JIT 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" name="PoljeZBesedilom 2"/>
          <p:cNvSpPr txBox="1"/>
          <p:nvPr/>
        </p:nvSpPr>
        <p:spPr>
          <a:xfrm>
            <a:off x="331165" y="2116421"/>
            <a:ext cx="2300888" cy="415498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pomemben del so tudi metode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analizo programov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katero ugotavljamo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lastnosti programa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metode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dokazovanje pravilnosti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.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PoljeZBesedilom 2"/>
          <p:cNvSpPr txBox="1"/>
          <p:nvPr/>
        </p:nvSpPr>
        <p:spPr>
          <a:xfrm>
            <a:off x="203588" y="2709795"/>
            <a:ext cx="6446614" cy="230832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ARITMETIČNI IZRAZI</a:t>
            </a:r>
            <a:endParaRPr lang="sl-SI" sz="800" dirty="0" smtClean="0">
              <a:solidFill>
                <a:srgbClr val="994A09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0" name="PoljeZBesedilom 2"/>
          <p:cNvSpPr txBox="1"/>
          <p:nvPr/>
        </p:nvSpPr>
        <p:spPr>
          <a:xfrm>
            <a:off x="5373216" y="2871918"/>
            <a:ext cx="1106491" cy="5232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celoštevilski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aritmetični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izrazi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 zelo preprost programski jezik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" name="PoljeZBesedilom 2"/>
          <p:cNvSpPr txBox="1"/>
          <p:nvPr/>
        </p:nvSpPr>
        <p:spPr>
          <a:xfrm>
            <a:off x="222910" y="3059832"/>
            <a:ext cx="2598638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b="1" dirty="0" smtClean="0">
                <a:solidFill>
                  <a:schemeClr val="tx2">
                    <a:lumMod val="50000"/>
                  </a:schemeClr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                   SINTAKSA</a:t>
            </a:r>
            <a:endParaRPr lang="sl-SI" sz="400" b="1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konkretna sintaksa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niz znakov ki ga razumemo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abstraktna sintaksa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lahko opišemo z podatkovno strukturo drevesa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62" y="2979099"/>
            <a:ext cx="1091121" cy="195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7" y="2776592"/>
            <a:ext cx="581403" cy="1006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oljeZBesedilom 2"/>
          <p:cNvSpPr txBox="1"/>
          <p:nvPr/>
        </p:nvSpPr>
        <p:spPr>
          <a:xfrm>
            <a:off x="202910" y="3923928"/>
            <a:ext cx="1296144" cy="738664"/>
          </a:xfrm>
          <a:prstGeom prst="rect">
            <a:avLst/>
          </a:prstGeom>
          <a:solidFill>
            <a:srgbClr val="BADFE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drevo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 vsebuje nepotrebnih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komponent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gramatiko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 tvorjenje izrazov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konkretna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sintaksa določena z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BNF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0688" y="3659996"/>
            <a:ext cx="0" cy="191924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885325"/>
            <a:ext cx="4536504" cy="749307"/>
          </a:xfrm>
          <a:prstGeom prst="rect">
            <a:avLst/>
          </a:prstGeom>
          <a:solidFill>
            <a:srgbClr val="A4F4C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" name="PoljeZBesedilom 2"/>
          <p:cNvSpPr txBox="1"/>
          <p:nvPr/>
        </p:nvSpPr>
        <p:spPr>
          <a:xfrm>
            <a:off x="3573016" y="3044443"/>
            <a:ext cx="1656184" cy="738664"/>
          </a:xfrm>
          <a:prstGeom prst="rect">
            <a:avLst/>
          </a:prstGeom>
          <a:solidFill>
            <a:srgbClr val="BADFE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konkretno sintakso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predelamo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abstraktno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dveh delih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leksična analiza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razbijemo na niz gradnikov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razčlenjevanje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parsing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niz gradnikov predelamo v drevo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0" y="4788024"/>
            <a:ext cx="1576387" cy="814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PoljeZBesedilom 2"/>
          <p:cNvSpPr txBox="1"/>
          <p:nvPr/>
        </p:nvSpPr>
        <p:spPr>
          <a:xfrm>
            <a:off x="1543862" y="4987468"/>
            <a:ext cx="809127" cy="523220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gradniki aritmetičnih izrazov </a:t>
            </a:r>
            <a:r>
              <a:rPr lang="sl-SI" sz="7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in primer uporabe</a:t>
            </a:r>
            <a:endParaRPr lang="sl-SI" sz="700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80" y="4765212"/>
            <a:ext cx="3128160" cy="1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PoljeZBesedilom 2"/>
          <p:cNvSpPr txBox="1"/>
          <p:nvPr/>
        </p:nvSpPr>
        <p:spPr>
          <a:xfrm>
            <a:off x="2438902" y="5033634"/>
            <a:ext cx="1998210" cy="477054"/>
          </a:xfrm>
          <a:prstGeom prst="rect">
            <a:avLst/>
          </a:prstGeom>
          <a:solidFill>
            <a:srgbClr val="C4F4E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C000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OPERACIJSKA SEMANTIKA</a:t>
            </a:r>
            <a:endParaRPr lang="sl-SI" sz="4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preslikavi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spremenljivke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preslika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okolje </a:t>
            </a:r>
          </a:p>
        </p:txBody>
      </p:sp>
      <p:sp>
        <p:nvSpPr>
          <p:cNvPr id="28" name="PoljeZBesedilom 2"/>
          <p:cNvSpPr txBox="1"/>
          <p:nvPr/>
        </p:nvSpPr>
        <p:spPr>
          <a:xfrm>
            <a:off x="203588" y="5722530"/>
            <a:ext cx="2598638" cy="846386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semantika velikih korakov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 abstraktnega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drevesa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dobimo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enem velikem koraku v danem okolju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el-G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η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okolje,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izraz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celo število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pravila za izračun podamo kot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sklepanja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deluje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hierarhično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rekurzivno 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1" y="5565558"/>
            <a:ext cx="2360395" cy="1839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149080" y="5492650"/>
            <a:ext cx="0" cy="151291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05" y="5946999"/>
            <a:ext cx="578103" cy="39744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PoljeZBesedilom 2"/>
          <p:cNvSpPr txBox="1"/>
          <p:nvPr/>
        </p:nvSpPr>
        <p:spPr>
          <a:xfrm>
            <a:off x="4426094" y="5917289"/>
            <a:ext cx="809127" cy="200055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predpostavke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3" name="PoljeZBesedilom 2"/>
          <p:cNvSpPr txBox="1"/>
          <p:nvPr/>
        </p:nvSpPr>
        <p:spPr>
          <a:xfrm>
            <a:off x="4462994" y="6146856"/>
            <a:ext cx="454714" cy="200055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sklep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4" name="PoljeZBesedilom 2"/>
          <p:cNvSpPr txBox="1"/>
          <p:nvPr/>
        </p:nvSpPr>
        <p:spPr>
          <a:xfrm>
            <a:off x="4537343" y="5064412"/>
            <a:ext cx="820564" cy="415498"/>
          </a:xfrm>
          <a:prstGeom prst="rect">
            <a:avLst/>
          </a:prstGeom>
          <a:solidFill>
            <a:srgbClr val="FFCCFF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sklep nima predpostavk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aksiom</a:t>
            </a:r>
          </a:p>
        </p:txBody>
      </p:sp>
      <p:sp>
        <p:nvSpPr>
          <p:cNvPr id="36" name="PoljeZBesedilom 2"/>
          <p:cNvSpPr txBox="1"/>
          <p:nvPr/>
        </p:nvSpPr>
        <p:spPr>
          <a:xfrm>
            <a:off x="222910" y="7164288"/>
            <a:ext cx="2639547" cy="307777"/>
          </a:xfrm>
          <a:prstGeom prst="rect">
            <a:avLst/>
          </a:prstGeom>
          <a:solidFill>
            <a:srgbClr val="FFCCFF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znak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seštevanje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množenje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nad črto je matematična operacija pod črto pa simbol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7" name="PoljeZBesedilom 2"/>
          <p:cNvSpPr txBox="1"/>
          <p:nvPr/>
        </p:nvSpPr>
        <p:spPr>
          <a:xfrm>
            <a:off x="202910" y="6660232"/>
            <a:ext cx="2598638" cy="353943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semantika malih korakov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korakih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oz. eno operacijo na enkrat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05" y="6502688"/>
            <a:ext cx="699739" cy="251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74" y="5606529"/>
            <a:ext cx="663958" cy="261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24" y="4762204"/>
            <a:ext cx="1254082" cy="4057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30" y="4571074"/>
            <a:ext cx="552678" cy="127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PoljeZBesedilom 2"/>
          <p:cNvSpPr txBox="1"/>
          <p:nvPr/>
        </p:nvSpPr>
        <p:spPr>
          <a:xfrm>
            <a:off x="6103954" y="4879745"/>
            <a:ext cx="54624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MALI KORAKI</a:t>
            </a:r>
            <a:endParaRPr lang="sl-SI" sz="700" dirty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2" name="PoljeZBesedilom 2"/>
          <p:cNvSpPr txBox="1"/>
          <p:nvPr/>
        </p:nvSpPr>
        <p:spPr>
          <a:xfrm>
            <a:off x="3790941" y="5667906"/>
            <a:ext cx="871017" cy="20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VELIKI KORAKI</a:t>
            </a:r>
            <a:endParaRPr lang="sl-SI" sz="700" dirty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4" name="PoljeZBesedilom 2"/>
          <p:cNvSpPr txBox="1"/>
          <p:nvPr/>
        </p:nvSpPr>
        <p:spPr>
          <a:xfrm>
            <a:off x="226085" y="7956376"/>
            <a:ext cx="1402715" cy="846386"/>
          </a:xfrm>
          <a:prstGeom prst="rect">
            <a:avLst/>
          </a:prstGeom>
          <a:solidFill>
            <a:srgbClr val="EBFB9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SINTAKSA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aritmetičnim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dodamo še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boolove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izraze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pomembno da dodamo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prioriteto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operaterjev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19" y="7910484"/>
            <a:ext cx="464164" cy="1112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PoljeZBesedilom 2"/>
          <p:cNvSpPr txBox="1"/>
          <p:nvPr/>
        </p:nvSpPr>
        <p:spPr>
          <a:xfrm>
            <a:off x="2223536" y="7916280"/>
            <a:ext cx="796634" cy="415498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prioriteta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od nižje do višje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asociativnost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8" name="PoljeZBesedilom 2"/>
          <p:cNvSpPr txBox="1"/>
          <p:nvPr/>
        </p:nvSpPr>
        <p:spPr>
          <a:xfrm>
            <a:off x="3193913" y="7937682"/>
            <a:ext cx="2163994" cy="600164"/>
          </a:xfrm>
          <a:prstGeom prst="rect">
            <a:avLst/>
          </a:prstGeom>
          <a:solidFill>
            <a:srgbClr val="C4F4E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C000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OPERACIJSKA SEMANTIKA</a:t>
            </a:r>
            <a:endParaRPr lang="sl-SI" sz="4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stvari ki smo jih uvedli prej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veljajo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nastavljamo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vrednosti torej potrebujemo operacijo za to</a:t>
            </a: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94" y="8610918"/>
            <a:ext cx="615132" cy="208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PoljeZBesedilom 2"/>
          <p:cNvSpPr txBox="1"/>
          <p:nvPr/>
        </p:nvSpPr>
        <p:spPr>
          <a:xfrm>
            <a:off x="3834099" y="8602707"/>
            <a:ext cx="1134017" cy="200055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nastavljanje vrednosti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6" y="2627784"/>
            <a:ext cx="2978320" cy="4489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8" y="179512"/>
            <a:ext cx="2338373" cy="23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jeZBesedilom 2"/>
          <p:cNvSpPr txBox="1"/>
          <p:nvPr/>
        </p:nvSpPr>
        <p:spPr>
          <a:xfrm>
            <a:off x="1340767" y="1670685"/>
            <a:ext cx="1106491" cy="3077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regularni izraz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ukazni programski jezik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6862" y="179512"/>
            <a:ext cx="2008886" cy="5256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jeZBesedilom 2"/>
          <p:cNvSpPr txBox="1"/>
          <p:nvPr/>
        </p:nvSpPr>
        <p:spPr>
          <a:xfrm>
            <a:off x="3932555" y="1990888"/>
            <a:ext cx="662333" cy="5232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dodatna pravila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Boolove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izraze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" name="PoljeZBesedilom 2"/>
          <p:cNvSpPr txBox="1"/>
          <p:nvPr/>
        </p:nvSpPr>
        <p:spPr>
          <a:xfrm>
            <a:off x="1781893" y="2813271"/>
            <a:ext cx="789867" cy="630942"/>
          </a:xfrm>
          <a:prstGeom prst="rect">
            <a:avLst/>
          </a:prstGeom>
          <a:solidFill>
            <a:srgbClr val="EBFB9D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semantika malih korakov je podana z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dvema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praviloma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" name="PoljeZBesedilom 2"/>
          <p:cNvSpPr txBox="1"/>
          <p:nvPr/>
        </p:nvSpPr>
        <p:spPr>
          <a:xfrm>
            <a:off x="2619460" y="5508104"/>
            <a:ext cx="1815927" cy="846386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dve novi relaciji ?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prva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okolju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η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ukaz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enem koraku konča v okolju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η'</a:t>
            </a:r>
            <a:endParaRPr lang="pl-PL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druga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v okolju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η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ukaz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enem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koraku spremeni okolje v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η'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 se nadaljuje z ukazom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'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6444208"/>
            <a:ext cx="955791" cy="335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oljeZBesedilom 2"/>
          <p:cNvSpPr txBox="1"/>
          <p:nvPr/>
        </p:nvSpPr>
        <p:spPr>
          <a:xfrm>
            <a:off x="3927196" y="315595"/>
            <a:ext cx="2742163" cy="846386"/>
          </a:xfrm>
          <a:prstGeom prst="rect">
            <a:avLst/>
          </a:prstGeom>
          <a:solidFill>
            <a:srgbClr val="B8FB9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DENOTACIJSKA SEMANTIKA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matematični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pomen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komponent programa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aritmetični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izraz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neko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celo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število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oolov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izraz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neka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resničnostna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 c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preslikava iz okolja v okolje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dvojni oklepaji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[[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]]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pomenijo matematični pomen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58" y="1264318"/>
            <a:ext cx="695325" cy="17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54" y="1540778"/>
            <a:ext cx="1889206" cy="214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02" y="1239253"/>
            <a:ext cx="1102870" cy="190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oljeZBesedilom 2"/>
          <p:cNvSpPr txBox="1"/>
          <p:nvPr/>
        </p:nvSpPr>
        <p:spPr>
          <a:xfrm>
            <a:off x="5986282" y="1246758"/>
            <a:ext cx="68307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Env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predstavlja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množico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okolij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3" name="PoljeZBesedilom 2"/>
          <p:cNvSpPr txBox="1"/>
          <p:nvPr/>
        </p:nvSpPr>
        <p:spPr>
          <a:xfrm>
            <a:off x="4839957" y="1896814"/>
            <a:ext cx="1848874" cy="1338828"/>
          </a:xfrm>
          <a:prstGeom prst="rect">
            <a:avLst/>
          </a:prstGeom>
          <a:solidFill>
            <a:srgbClr val="FFCCFF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chemeClr val="accent2">
                    <a:lumMod val="50000"/>
                  </a:schemeClr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EKVIVALENCA PROGRAMOV</a:t>
            </a:r>
            <a:endParaRPr lang="sl-SI" sz="400" b="1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programa sta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ekvivalentna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če se v vseh kontekstih obnašata enako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evaluacijski kontekst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 ] je del programske kode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programska koda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ekvivalentna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če velja da imata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]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] enak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rezultat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enako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spreminjata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okolje</a:t>
            </a:r>
          </a:p>
        </p:txBody>
      </p:sp>
      <p:sp>
        <p:nvSpPr>
          <p:cNvPr id="25" name="PoljeZBesedilom 29"/>
          <p:cNvSpPr txBox="1"/>
          <p:nvPr/>
        </p:nvSpPr>
        <p:spPr>
          <a:xfrm>
            <a:off x="4851257" y="3363315"/>
            <a:ext cx="183757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sz="1200" dirty="0">
                <a:latin typeface="Cascadia Mono SemiBold" pitchFamily="49" charset="0"/>
                <a:cs typeface="Cascadia Mono SemiBold" pitchFamily="49" charset="0"/>
              </a:rPr>
              <a:t>3</a:t>
            </a:r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. DOKAZOVANJE PRAVILNOSTI 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26" name="PoljeZBesedilom 2"/>
          <p:cNvSpPr txBox="1"/>
          <p:nvPr/>
        </p:nvSpPr>
        <p:spPr>
          <a:xfrm>
            <a:off x="4793104" y="3958996"/>
            <a:ext cx="195388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specifikacija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opis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kaj naj program počne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7" name="PoljeZBesedilom 2"/>
          <p:cNvSpPr txBox="1"/>
          <p:nvPr/>
        </p:nvSpPr>
        <p:spPr>
          <a:xfrm>
            <a:off x="4774402" y="4251125"/>
            <a:ext cx="195388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implementacija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konkreten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ki počne kar zahteva specifikacija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8" name="PoljeZBesedilom 2"/>
          <p:cNvSpPr txBox="1"/>
          <p:nvPr/>
        </p:nvSpPr>
        <p:spPr>
          <a:xfrm>
            <a:off x="4793103" y="4644008"/>
            <a:ext cx="1876255" cy="723275"/>
          </a:xfrm>
          <a:prstGeom prst="rect">
            <a:avLst/>
          </a:prstGeom>
          <a:solidFill>
            <a:srgbClr val="FFCCFF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C000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HOAROVA LOGIKA</a:t>
            </a:r>
            <a:endParaRPr lang="sl-SI" sz="4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pišemo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Hoarove trojice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zapis: {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}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{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Q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}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Q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logični formuli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ukaz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uporabljamo pravila sklepanja</a:t>
            </a:r>
          </a:p>
        </p:txBody>
      </p:sp>
      <p:sp>
        <p:nvSpPr>
          <p:cNvPr id="29" name="PoljeZBesedilom 2"/>
          <p:cNvSpPr txBox="1"/>
          <p:nvPr/>
        </p:nvSpPr>
        <p:spPr>
          <a:xfrm>
            <a:off x="4594888" y="5551263"/>
            <a:ext cx="2051831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preverjamo ali pod predpostavko da se program ustavi ali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deluje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pravilno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ali se sploh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ustavi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– dva dela dokaza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2" name="PoljeZBesedilom 2"/>
          <p:cNvSpPr txBox="1"/>
          <p:nvPr/>
        </p:nvSpPr>
        <p:spPr>
          <a:xfrm>
            <a:off x="4486997" y="6041346"/>
            <a:ext cx="223786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1.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pravilnost: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{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}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{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Q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}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velja P in če bo ukaz c končal potem bo veljal Q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3" name="PoljeZBesedilom 2"/>
          <p:cNvSpPr txBox="1"/>
          <p:nvPr/>
        </p:nvSpPr>
        <p:spPr>
          <a:xfrm>
            <a:off x="3441872" y="6486716"/>
            <a:ext cx="1050744" cy="630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popolna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pravilnost: [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]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Q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]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velja P potem se bo c končal in veljal bo Q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83" y="6444208"/>
            <a:ext cx="2022051" cy="1106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oljeZBesedilom 2"/>
          <p:cNvSpPr txBox="1"/>
          <p:nvPr/>
        </p:nvSpPr>
        <p:spPr>
          <a:xfrm>
            <a:off x="3441872" y="7199024"/>
            <a:ext cx="1050744" cy="523220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FV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vse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proste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spremenljivke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vse na c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vezane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spremenljivke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8" y="7258573"/>
            <a:ext cx="938251" cy="463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oljeZBesedilom 2"/>
          <p:cNvSpPr txBox="1"/>
          <p:nvPr/>
        </p:nvSpPr>
        <p:spPr>
          <a:xfrm>
            <a:off x="234657" y="7199024"/>
            <a:ext cx="2114224" cy="630942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ukaz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ne vpliva na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če nimata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skupnih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. Tako pravilo ne bi veljalo v programskem jeziku s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kazalci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saj bo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lahko c spreminjal vrednosti, ki so dosegljive iz P, čeprav jih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omenja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8" y="7946229"/>
            <a:ext cx="942105" cy="360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PoljeZBesedilom 2"/>
          <p:cNvSpPr txBox="1"/>
          <p:nvPr/>
        </p:nvSpPr>
        <p:spPr>
          <a:xfrm>
            <a:off x="1340767" y="7946229"/>
            <a:ext cx="1008113" cy="307777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skip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nima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učinka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 veljavnost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izjave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8" y="8388422"/>
            <a:ext cx="2365579" cy="488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PoljeZBesedilom 2"/>
          <p:cNvSpPr txBox="1"/>
          <p:nvPr/>
        </p:nvSpPr>
        <p:spPr>
          <a:xfrm>
            <a:off x="2447257" y="7890771"/>
            <a:ext cx="1203695" cy="415498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pogojnem stavku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obravnavamo oba primera za if in za then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44" y="8422776"/>
            <a:ext cx="1789016" cy="44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PoljeZBesedilom 2"/>
          <p:cNvSpPr txBox="1"/>
          <p:nvPr/>
        </p:nvSpPr>
        <p:spPr>
          <a:xfrm>
            <a:off x="3708807" y="7808918"/>
            <a:ext cx="1065595" cy="523220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while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formuli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pravimo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invarianta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zanke, najti moramo ustrezno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98" y="7703325"/>
            <a:ext cx="1421431" cy="367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PoljeZBesedilom 2"/>
          <p:cNvSpPr txBox="1"/>
          <p:nvPr/>
        </p:nvSpPr>
        <p:spPr>
          <a:xfrm>
            <a:off x="4897505" y="8162711"/>
            <a:ext cx="1512168" cy="200055"/>
          </a:xfrm>
          <a:prstGeom prst="rect">
            <a:avLst/>
          </a:prstGeom>
          <a:solidFill>
            <a:srgbClr val="FFFFC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prirejanje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zamenjamo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</a:p>
        </p:txBody>
      </p:sp>
      <p:sp>
        <p:nvSpPr>
          <p:cNvPr id="46" name="PoljeZBesedilom 2"/>
          <p:cNvSpPr txBox="1"/>
          <p:nvPr/>
        </p:nvSpPr>
        <p:spPr>
          <a:xfrm>
            <a:off x="4707825" y="8493869"/>
            <a:ext cx="1953880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 popolni pravilnosti imamo 2 izjemi !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vsa ostala pravila lahko predelamo da veljajo tudi tukaj razen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*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while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zanke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7" name="PoljeZBesedilom 2"/>
          <p:cNvSpPr txBox="1"/>
          <p:nvPr/>
        </p:nvSpPr>
        <p:spPr>
          <a:xfrm>
            <a:off x="4839957" y="6761207"/>
            <a:ext cx="301082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10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*</a:t>
            </a:r>
            <a:endParaRPr lang="sl-SI" sz="7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79511"/>
            <a:ext cx="1912615" cy="451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jeZBesedilom 2"/>
          <p:cNvSpPr txBox="1"/>
          <p:nvPr/>
        </p:nvSpPr>
        <p:spPr>
          <a:xfrm>
            <a:off x="188639" y="707382"/>
            <a:ext cx="1912615" cy="200055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prvo pravilo ki velja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popolno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pravilnost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" name="PoljeZBesedilom 2"/>
          <p:cNvSpPr txBox="1"/>
          <p:nvPr/>
        </p:nvSpPr>
        <p:spPr>
          <a:xfrm>
            <a:off x="2242169" y="268082"/>
            <a:ext cx="1287760" cy="630942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while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zanki zagotovimo da se bo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končala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tako da najdemo količino ki se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zmanjšuje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vendar ne v nedogled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3" y="331608"/>
            <a:ext cx="2795389" cy="503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jeZBesedilom 29"/>
          <p:cNvSpPr txBox="1"/>
          <p:nvPr/>
        </p:nvSpPr>
        <p:spPr>
          <a:xfrm>
            <a:off x="188640" y="1043608"/>
            <a:ext cx="6461562" cy="276999"/>
          </a:xfrm>
          <a:prstGeom prst="rect">
            <a:avLst/>
          </a:prstGeom>
          <a:solidFill>
            <a:srgbClr val="FCBCCA"/>
          </a:solidFill>
        </p:spPr>
        <p:txBody>
          <a:bodyPr wrap="square" rtlCol="0">
            <a:spAutoFit/>
          </a:bodyPr>
          <a:lstStyle/>
          <a:p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4. LAMBDA RAČUN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7" name="PoljeZBesedilom 2"/>
          <p:cNvSpPr txBox="1"/>
          <p:nvPr/>
        </p:nvSpPr>
        <p:spPr>
          <a:xfrm>
            <a:off x="215434" y="1785752"/>
            <a:ext cx="2598638" cy="954107"/>
          </a:xfrm>
          <a:prstGeom prst="rect">
            <a:avLst/>
          </a:prstGeom>
          <a:solidFill>
            <a:srgbClr val="C0C8EA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↦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pomeni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slika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lahko ga uporabimo 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argumentu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izraz ki ga dobimo 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aplikacija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funkcijski predpis bolj splošen kot običajen zapis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funkcijske predpise lahko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gnezdimo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ali jih uporabljamo kot argumente vendar pazimo da se spremenljivke ne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ujamejo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" name="PoljeZBesedilom 2"/>
          <p:cNvSpPr txBox="1"/>
          <p:nvPr/>
        </p:nvSpPr>
        <p:spPr>
          <a:xfrm>
            <a:off x="203588" y="1475656"/>
            <a:ext cx="6446614" cy="230832"/>
          </a:xfrm>
          <a:prstGeom prst="rect">
            <a:avLst/>
          </a:prstGeom>
          <a:solidFill>
            <a:srgbClr val="EBFB9D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FUNKCIJSKI PREDPIS</a:t>
            </a:r>
            <a:endParaRPr lang="sl-SI" sz="800" dirty="0" smtClean="0">
              <a:solidFill>
                <a:srgbClr val="994A09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3588" y="2864902"/>
            <a:ext cx="2937380" cy="846386"/>
            <a:chOff x="203588" y="2538949"/>
            <a:chExt cx="2793364" cy="846386"/>
          </a:xfrm>
        </p:grpSpPr>
        <p:sp>
          <p:nvSpPr>
            <p:cNvPr id="9" name="PoljeZBesedilom 2"/>
            <p:cNvSpPr txBox="1"/>
            <p:nvPr/>
          </p:nvSpPr>
          <p:spPr>
            <a:xfrm>
              <a:off x="203588" y="2538949"/>
              <a:ext cx="2793364" cy="846386"/>
            </a:xfrm>
            <a:prstGeom prst="rect">
              <a:avLst/>
            </a:prstGeom>
            <a:solidFill>
              <a:srgbClr val="B3D2F7"/>
            </a:solidFill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sl-SI" sz="900" b="1" dirty="0" smtClean="0">
                  <a:solidFill>
                    <a:srgbClr val="22322A"/>
                  </a:solidFill>
                  <a:latin typeface="Bahnschrift" pitchFamily="34" charset="0"/>
                  <a:ea typeface="Malgun Gothic" pitchFamily="34" charset="-127"/>
                  <a:cs typeface="Arial" pitchFamily="34" charset="0"/>
                </a:rPr>
                <a:t>računsko pravilo ali </a:t>
              </a:r>
              <a:r>
                <a:rPr lang="el-GR" sz="900" b="1" dirty="0" smtClean="0">
                  <a:solidFill>
                    <a:srgbClr val="C00000"/>
                  </a:solidFill>
                  <a:latin typeface="Bahnschrift" pitchFamily="34" charset="0"/>
                  <a:ea typeface="Malgun Gothic" pitchFamily="34" charset="-127"/>
                  <a:cs typeface="Arial" pitchFamily="34" charset="0"/>
                </a:rPr>
                <a:t>β</a:t>
              </a:r>
              <a:r>
                <a:rPr lang="sl-SI" sz="900" b="1" dirty="0" smtClean="0">
                  <a:solidFill>
                    <a:srgbClr val="C00000"/>
                  </a:solidFill>
                  <a:latin typeface="Bahnschrift" pitchFamily="34" charset="0"/>
                  <a:ea typeface="Malgun Gothic" pitchFamily="34" charset="-127"/>
                  <a:cs typeface="Arial" pitchFamily="34" charset="0"/>
                </a:rPr>
                <a:t> redukcija</a:t>
              </a:r>
              <a:endParaRPr lang="sl-SI" sz="4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sl-SI" sz="8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če uporabimo 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funkcijski predpis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x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↦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e₁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na argumentu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e₂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, dobimo izraz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e₁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, v katerem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x</a:t>
              </a:r>
              <a:r>
                <a:rPr lang="sl-SI" sz="8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zamenjamo z </a:t>
              </a:r>
              <a:r>
                <a: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</a:t>
              </a:r>
              <a:r>
                <a: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₂</a:t>
              </a: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sl-SI" sz="8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zamenjava x za nek izraz je </a:t>
              </a:r>
              <a:r>
                <a: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substitucija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652" y="3128722"/>
              <a:ext cx="1627122" cy="205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7" y="3778399"/>
            <a:ext cx="1996022" cy="1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PoljeZBesedilom 2"/>
          <p:cNvSpPr txBox="1"/>
          <p:nvPr/>
        </p:nvSpPr>
        <p:spPr>
          <a:xfrm>
            <a:off x="148117" y="3488874"/>
            <a:ext cx="910843" cy="52322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ne trdimo da je to 25 ampak povemo samo računsko pravilo 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" name="PoljeZBesedilom 2"/>
          <p:cNvSpPr txBox="1"/>
          <p:nvPr/>
        </p:nvSpPr>
        <p:spPr>
          <a:xfrm>
            <a:off x="2867560" y="1766445"/>
            <a:ext cx="2649672" cy="723275"/>
          </a:xfrm>
          <a:prstGeom prst="rect">
            <a:avLst/>
          </a:prstGeom>
          <a:solidFill>
            <a:srgbClr val="B3D2F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vezane in proste spremenljivke</a:t>
            </a:r>
            <a:endParaRPr lang="sl-SI" sz="4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 je v prejšnjem primeru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vezana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funkcijska predpisa sta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enaka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če je edina razlika med njima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poimenovanje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vezane spremenljivke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proste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so tiste ki niso na levi !</a:t>
            </a:r>
          </a:p>
        </p:txBody>
      </p:sp>
      <p:sp>
        <p:nvSpPr>
          <p:cNvPr id="17" name="PoljeZBesedilom 2"/>
          <p:cNvSpPr txBox="1"/>
          <p:nvPr/>
        </p:nvSpPr>
        <p:spPr>
          <a:xfrm>
            <a:off x="5629956" y="1751056"/>
            <a:ext cx="1114187" cy="738664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paziti moramo da se spremenljivke ne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ujamejo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torej da vezano spremenljivko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preimenujemo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neko prosto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8" name="PoljeZBesedilom 2"/>
          <p:cNvSpPr txBox="1"/>
          <p:nvPr/>
        </p:nvSpPr>
        <p:spPr>
          <a:xfrm>
            <a:off x="2887843" y="2555776"/>
            <a:ext cx="3891465" cy="230832"/>
          </a:xfrm>
          <a:prstGeom prst="rect">
            <a:avLst/>
          </a:prstGeom>
          <a:solidFill>
            <a:srgbClr val="FFFF75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l-GR" sz="900" dirty="0" smtClean="0">
                <a:latin typeface="Cascadia Mono SemiBold" pitchFamily="49" charset="0"/>
                <a:cs typeface="Cascadia Mono SemiBold" pitchFamily="49" charset="0"/>
              </a:rPr>
              <a:t>λ</a:t>
            </a: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 RAČUN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20" name="PoljeZBesedilom 2"/>
          <p:cNvSpPr txBox="1"/>
          <p:nvPr/>
        </p:nvSpPr>
        <p:spPr>
          <a:xfrm>
            <a:off x="3284984" y="2864902"/>
            <a:ext cx="3365218" cy="707886"/>
          </a:xfrm>
          <a:prstGeom prst="rect">
            <a:avLst/>
          </a:prstGeom>
          <a:solidFill>
            <a:srgbClr val="F7FFA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↦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lahko postane dolgovezen če gnezdimo predpise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naredimo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abstrakcijo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glede 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spremenljivko: </a:t>
            </a:r>
            <a:r>
              <a:rPr lang="el-G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λ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 . 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tudi aplikacijo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pišemo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brez oklepajev f x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oklepaje dodamo kadar zmeda lol aplikacija 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levo asociativna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abstrakcija veže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najmočneje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50" y="3454675"/>
            <a:ext cx="1425030" cy="1900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231778" y="3702945"/>
            <a:ext cx="1535333" cy="751300"/>
            <a:chOff x="3231778" y="3769136"/>
            <a:chExt cx="1535333" cy="7513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956" y="3977385"/>
              <a:ext cx="1130393" cy="20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984" y="3769136"/>
              <a:ext cx="13049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911" y="4183850"/>
              <a:ext cx="652461" cy="204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231778" y="3769136"/>
              <a:ext cx="1443188" cy="61891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n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sp>
          <p:nvSpPr>
            <p:cNvPr id="26" name="PoljeZBesedilom 2"/>
            <p:cNvSpPr txBox="1"/>
            <p:nvPr/>
          </p:nvSpPr>
          <p:spPr>
            <a:xfrm>
              <a:off x="4057587" y="4212659"/>
              <a:ext cx="709524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sl-SI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ekvivalentni </a:t>
              </a: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zapisi</a:t>
              </a:r>
              <a:endParaRPr lang="sl-SI" sz="7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</p:grpSp>
      <p:sp>
        <p:nvSpPr>
          <p:cNvPr id="32" name="PoljeZBesedilom 2"/>
          <p:cNvSpPr txBox="1"/>
          <p:nvPr/>
        </p:nvSpPr>
        <p:spPr>
          <a:xfrm>
            <a:off x="244541" y="4261982"/>
            <a:ext cx="2862147" cy="1092607"/>
          </a:xfrm>
          <a:prstGeom prst="rect">
            <a:avLst/>
          </a:prstGeom>
          <a:solidFill>
            <a:srgbClr val="FDD3D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>
                <a:solidFill>
                  <a:srgbClr val="480024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900" b="1" dirty="0" smtClean="0">
                <a:solidFill>
                  <a:srgbClr val="480024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valuacijske strategije</a:t>
            </a:r>
            <a:endParaRPr lang="sl-SI" sz="400" b="1" dirty="0" smtClean="0">
              <a:solidFill>
                <a:srgbClr val="480024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 pravilih za računanje velja lastnost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konfluence 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pomeni da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vrstni red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računanja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 pomemben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torej če imamo dva možna računska koraka za e potem lahko v obeh izvedemo take korake da se pretvorita v isti izraz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 ne moremo več narediti računskega koraka smo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normalni obliki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5434" y="4144643"/>
            <a:ext cx="2891255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5752" y="5436096"/>
            <a:ext cx="2607698" cy="1441328"/>
            <a:chOff x="3125558" y="4498824"/>
            <a:chExt cx="2607698" cy="144132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968" y="4499992"/>
              <a:ext cx="2304257" cy="671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96" y="5250754"/>
              <a:ext cx="2290800" cy="687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3125558" y="4498824"/>
              <a:ext cx="2607698" cy="144132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n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25558" y="5229630"/>
              <a:ext cx="26076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oljeZBesedilom 2"/>
            <p:cNvSpPr txBox="1"/>
            <p:nvPr/>
          </p:nvSpPr>
          <p:spPr>
            <a:xfrm>
              <a:off x="4293096" y="5012581"/>
              <a:ext cx="1379254" cy="2000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sl-SI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primer </a:t>
              </a: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evaluacijske strategije</a:t>
              </a:r>
              <a:endParaRPr lang="sl-SI" sz="7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V="1">
            <a:off x="3106688" y="4544704"/>
            <a:ext cx="1704148" cy="1971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jeZBesedilom 2"/>
          <p:cNvSpPr txBox="1"/>
          <p:nvPr/>
        </p:nvSpPr>
        <p:spPr>
          <a:xfrm>
            <a:off x="4924357" y="3823303"/>
            <a:ext cx="1732240" cy="630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neučakana strategija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izrazu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e₁ e₂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najprej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konca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izračunamo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e₁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da dobimo </a:t>
            </a:r>
            <a:r>
              <a:rPr lang="el-GR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λ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 . 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nato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 konca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izračunamo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₂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da dobimo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700" b="1" baseline="-250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'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šele nato vstavimo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e₂' v 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. </a:t>
            </a:r>
          </a:p>
        </p:txBody>
      </p:sp>
      <p:sp>
        <p:nvSpPr>
          <p:cNvPr id="48" name="PoljeZBesedilom 2"/>
          <p:cNvSpPr txBox="1"/>
          <p:nvPr/>
        </p:nvSpPr>
        <p:spPr>
          <a:xfrm>
            <a:off x="4928970" y="4546675"/>
            <a:ext cx="1721232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lena strategija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izrazu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e₁ e₂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najprej izračunamo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₁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dobimo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λ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 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nato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takoj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vstavimo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e₂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</a:p>
        </p:txBody>
      </p:sp>
      <p:sp>
        <p:nvSpPr>
          <p:cNvPr id="50" name="PoljeZBesedilom 2"/>
          <p:cNvSpPr txBox="1"/>
          <p:nvPr/>
        </p:nvSpPr>
        <p:spPr>
          <a:xfrm>
            <a:off x="3227300" y="5123757"/>
            <a:ext cx="3429298" cy="230832"/>
          </a:xfrm>
          <a:prstGeom prst="rect">
            <a:avLst/>
          </a:prstGeom>
          <a:solidFill>
            <a:srgbClr val="FFD175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PROGRAMIRANJE V </a:t>
            </a:r>
            <a:r>
              <a:rPr lang="el-GR" sz="900" dirty="0" smtClean="0">
                <a:latin typeface="Cascadia Mono SemiBold" pitchFamily="49" charset="0"/>
                <a:cs typeface="Cascadia Mono SemiBold" pitchFamily="49" charset="0"/>
              </a:rPr>
              <a:t>λ</a:t>
            </a: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 RAČUNU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51" name="PoljeZBesedilom 2"/>
          <p:cNvSpPr txBox="1"/>
          <p:nvPr/>
        </p:nvSpPr>
        <p:spPr>
          <a:xfrm>
            <a:off x="3185705" y="4613274"/>
            <a:ext cx="1535334" cy="415498"/>
          </a:xfrm>
          <a:prstGeom prst="rect">
            <a:avLst/>
          </a:prstGeom>
          <a:solidFill>
            <a:srgbClr val="FFE8D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lambda račun je splošen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programski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jezik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ekvivalenten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Turingovem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stroju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08" y="5414769"/>
            <a:ext cx="921026" cy="28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87" y="5454892"/>
            <a:ext cx="1739295" cy="21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48" y="5717808"/>
            <a:ext cx="1243548" cy="24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50" y="6005886"/>
            <a:ext cx="1389982" cy="48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8" y="6045442"/>
            <a:ext cx="1802799" cy="52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PoljeZBesedilom 2"/>
          <p:cNvSpPr txBox="1"/>
          <p:nvPr/>
        </p:nvSpPr>
        <p:spPr>
          <a:xfrm>
            <a:off x="3907756" y="5488956"/>
            <a:ext cx="682153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identiteta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59" name="PoljeZBesedilom 2"/>
          <p:cNvSpPr txBox="1"/>
          <p:nvPr/>
        </p:nvSpPr>
        <p:spPr>
          <a:xfrm>
            <a:off x="5633424" y="5695862"/>
            <a:ext cx="864201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kompozicija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0" name="PoljeZBesedilom 2"/>
          <p:cNvSpPr txBox="1"/>
          <p:nvPr/>
        </p:nvSpPr>
        <p:spPr>
          <a:xfrm>
            <a:off x="4248832" y="5749798"/>
            <a:ext cx="1100920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konstantna funkcija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1" name="PoljeZBesedilom 2"/>
          <p:cNvSpPr txBox="1"/>
          <p:nvPr/>
        </p:nvSpPr>
        <p:spPr>
          <a:xfrm>
            <a:off x="2964785" y="6531646"/>
            <a:ext cx="109280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boolove vrednosti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pogojni stavek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2" name="PoljeZBesedilom 2"/>
          <p:cNvSpPr txBox="1"/>
          <p:nvPr/>
        </p:nvSpPr>
        <p:spPr>
          <a:xfrm>
            <a:off x="4648867" y="6617027"/>
            <a:ext cx="729967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urejeni pari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3" name="PoljeZBesedilom 29"/>
          <p:cNvSpPr txBox="1"/>
          <p:nvPr/>
        </p:nvSpPr>
        <p:spPr>
          <a:xfrm>
            <a:off x="215434" y="7020272"/>
            <a:ext cx="6461562" cy="276999"/>
          </a:xfrm>
          <a:prstGeom prst="rect">
            <a:avLst/>
          </a:prstGeom>
          <a:solidFill>
            <a:srgbClr val="FFB375"/>
          </a:solidFill>
        </p:spPr>
        <p:txBody>
          <a:bodyPr wrap="square" rtlCol="0">
            <a:spAutoFit/>
          </a:bodyPr>
          <a:lstStyle/>
          <a:p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5. DEKLARATIVNO PROGRAMIRANJE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49" name="PoljeZBesedilom 2"/>
          <p:cNvSpPr txBox="1"/>
          <p:nvPr/>
        </p:nvSpPr>
        <p:spPr>
          <a:xfrm>
            <a:off x="223982" y="7361921"/>
            <a:ext cx="2124898" cy="415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lambda račun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deklarativno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funkcijsko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programiranje saj povemo strukturo podatka ki ga želimo imeti ne pa kako se podatek izračuna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54" name="PoljeZBesedilom 2"/>
          <p:cNvSpPr txBox="1"/>
          <p:nvPr/>
        </p:nvSpPr>
        <p:spPr>
          <a:xfrm>
            <a:off x="216899" y="7884368"/>
            <a:ext cx="2215277" cy="954107"/>
          </a:xfrm>
          <a:prstGeom prst="rect">
            <a:avLst/>
          </a:prstGeom>
          <a:solidFill>
            <a:srgbClr val="FDD3D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lambda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računu moramo vse podatke predstaviti z funkcijami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 idealno ker programerju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 omogoča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direktnega izražanja idej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programski jezik mora omogočati definiranje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novih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struktur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ki jih načrtovalec jezika ni vnaprej predvidel</a:t>
            </a:r>
          </a:p>
        </p:txBody>
      </p:sp>
      <p:sp>
        <p:nvSpPr>
          <p:cNvPr id="55" name="PoljeZBesedilom 2"/>
          <p:cNvSpPr txBox="1"/>
          <p:nvPr/>
        </p:nvSpPr>
        <p:spPr>
          <a:xfrm>
            <a:off x="2453087" y="7372786"/>
            <a:ext cx="4241140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KONSTRUKCIJE MNOŽIC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52" name="PoljeZBesedilom 2"/>
          <p:cNvSpPr txBox="1"/>
          <p:nvPr/>
        </p:nvSpPr>
        <p:spPr>
          <a:xfrm>
            <a:off x="2500999" y="7727611"/>
            <a:ext cx="189043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zmnožek oz. kartezični produkt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×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urejeni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pari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kjer prvi element iz množice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drugi iz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</a:p>
          <a:p>
            <a:pPr>
              <a:buSzPct val="110000"/>
            </a:pP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lahko dobimo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njegovo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prvo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komponento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π₁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∈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drugo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komponento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π₂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∈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</a:p>
          <a:p>
            <a:pPr>
              <a:buSzPct val="110000"/>
            </a:pP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π₁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π₂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projekciji</a:t>
            </a:r>
          </a:p>
        </p:txBody>
      </p:sp>
      <p:sp>
        <p:nvSpPr>
          <p:cNvPr id="53" name="PoljeZBesedilom 2"/>
          <p:cNvSpPr txBox="1"/>
          <p:nvPr/>
        </p:nvSpPr>
        <p:spPr>
          <a:xfrm>
            <a:off x="4480199" y="7488202"/>
            <a:ext cx="2263944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vsota oz. disjunktna unija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+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buSzPct val="110000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vsak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∈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lahko tvorimo element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ι₁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∈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+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</a:p>
          <a:p>
            <a:pPr>
              <a:buSzPct val="110000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vsak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∈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lahko tvorimo element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ι₂</a:t>
            </a:r>
            <a:r>
              <a:rPr lang="el-GR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∈ 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+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</a:p>
          <a:p>
            <a:pPr>
              <a:buSzPct val="110000"/>
            </a:pP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ι₁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ι₂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injekciji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povesta iz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katerega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kosa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je element</a:t>
            </a:r>
          </a:p>
        </p:txBody>
      </p:sp>
      <p:sp>
        <p:nvSpPr>
          <p:cNvPr id="56" name="PoljeZBesedilom 2"/>
          <p:cNvSpPr txBox="1"/>
          <p:nvPr/>
        </p:nvSpPr>
        <p:spPr>
          <a:xfrm>
            <a:off x="4480199" y="8312386"/>
            <a:ext cx="2263944" cy="630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eksponent oz. množica funkcij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 ᴬ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oz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→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 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množica vseh funkcij iz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kjer je 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domena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B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kodomena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funkcije</a:t>
            </a:r>
          </a:p>
          <a:p>
            <a:pPr>
              <a:buSzPct val="110000"/>
            </a:pP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operacija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desno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asociativna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16" y="8738611"/>
            <a:ext cx="1517353" cy="19103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0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188640" y="251520"/>
            <a:ext cx="6480720" cy="230832"/>
          </a:xfrm>
          <a:prstGeom prst="rect">
            <a:avLst/>
          </a:prstGeom>
          <a:solidFill>
            <a:srgbClr val="EEF9AD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PODATKOVNI TIPI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188640" y="578041"/>
            <a:ext cx="4248472" cy="1077218"/>
          </a:xfrm>
          <a:prstGeom prst="rect">
            <a:avLst/>
          </a:prstGeom>
          <a:solidFill>
            <a:srgbClr val="C0C8EA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programskih jezikih govorimo 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tipih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 podobni množicam ampak širše uporabni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de-DE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izraz tipa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zapišemo kot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: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kakšen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podatek je e in kaj lahko z njim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počnemo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konstrukcije tipov neposredno podpirajo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OCaml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Haskell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itd.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Java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pa npr. ne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zapišemo lahko tudi urejeno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ničterico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 je enotski tip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unit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oz.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enota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() za množenje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Javi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to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void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torej vrnemo v bistvu en element ()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 ker si moramo zapomniti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vrstni red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komponent</a:t>
            </a:r>
          </a:p>
        </p:txBody>
      </p:sp>
      <p:sp>
        <p:nvSpPr>
          <p:cNvPr id="5" name="PoljeZBesedilom 2"/>
          <p:cNvSpPr txBox="1"/>
          <p:nvPr/>
        </p:nvSpPr>
        <p:spPr>
          <a:xfrm>
            <a:off x="4509120" y="722272"/>
            <a:ext cx="2160240" cy="600164"/>
          </a:xfrm>
          <a:prstGeom prst="rect">
            <a:avLst/>
          </a:prstGeom>
          <a:solidFill>
            <a:srgbClr val="FDD3D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480024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ZAPIS</a:t>
            </a:r>
            <a:endParaRPr lang="sl-SI" sz="400" b="1" dirty="0" smtClean="0">
              <a:solidFill>
                <a:srgbClr val="480024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štejemo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komponent po vrsti uporabimo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definiramo z deklaracijo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1" y="1414669"/>
            <a:ext cx="2433067" cy="180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jeZBesedilom 2"/>
          <p:cNvSpPr txBox="1"/>
          <p:nvPr/>
        </p:nvSpPr>
        <p:spPr>
          <a:xfrm>
            <a:off x="188640" y="1763688"/>
            <a:ext cx="6480720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PROGRAMSKI JEZIK OCAML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6" y="2063618"/>
            <a:ext cx="1944180" cy="83390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jeZBesedilom 2"/>
          <p:cNvSpPr txBox="1"/>
          <p:nvPr/>
        </p:nvSpPr>
        <p:spPr>
          <a:xfrm>
            <a:off x="260649" y="2278983"/>
            <a:ext cx="72007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definicija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oz. bolj podrobno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zapisa</a:t>
            </a:r>
          </a:p>
        </p:txBody>
      </p:sp>
      <p:sp>
        <p:nvSpPr>
          <p:cNvPr id="12" name="PoljeZBesedilom 2"/>
          <p:cNvSpPr txBox="1"/>
          <p:nvPr/>
        </p:nvSpPr>
        <p:spPr>
          <a:xfrm>
            <a:off x="2244977" y="2063618"/>
            <a:ext cx="1165731" cy="723275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vsota tipov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 zmnožki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poimenovanimi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komponentami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987824"/>
            <a:ext cx="3121709" cy="78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oljeZBesedilom 2"/>
          <p:cNvSpPr txBox="1"/>
          <p:nvPr/>
        </p:nvSpPr>
        <p:spPr>
          <a:xfrm>
            <a:off x="1628800" y="3233833"/>
            <a:ext cx="1521545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izdelek je vsota treh tipov, oznake oz.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konstruktorji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cevelj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palica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posoda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6" name="PoljeZBesedilom 2"/>
          <p:cNvSpPr txBox="1"/>
          <p:nvPr/>
        </p:nvSpPr>
        <p:spPr>
          <a:xfrm>
            <a:off x="3501008" y="2063617"/>
            <a:ext cx="1944216" cy="477054"/>
          </a:xfrm>
          <a:prstGeom prst="rect">
            <a:avLst/>
          </a:prstGeom>
          <a:solidFill>
            <a:srgbClr val="CAEED8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razločevanje primerov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razločevanje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match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15" y="2606215"/>
            <a:ext cx="2422907" cy="5511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0" y="1850255"/>
            <a:ext cx="726071" cy="8168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PoljeZBesedilom 2"/>
          <p:cNvSpPr txBox="1"/>
          <p:nvPr/>
        </p:nvSpPr>
        <p:spPr>
          <a:xfrm>
            <a:off x="3390912" y="3219499"/>
            <a:ext cx="3206440" cy="600164"/>
          </a:xfrm>
          <a:prstGeom prst="rect">
            <a:avLst/>
          </a:prstGeom>
          <a:solidFill>
            <a:srgbClr val="E7FFE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funkcijski tip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sprejmejo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argument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tipa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vrnejo rezultat tipa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func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→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namesto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let f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func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→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⋯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lahko pišemo tudi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let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⋯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definicija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 je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rekurzivna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če to naznanimo let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rec</a:t>
            </a:r>
            <a:endParaRPr lang="pl-PL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0" y="2902964"/>
            <a:ext cx="1596008" cy="2543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oljeZBesedilom 29"/>
          <p:cNvSpPr txBox="1"/>
          <p:nvPr/>
        </p:nvSpPr>
        <p:spPr>
          <a:xfrm>
            <a:off x="188640" y="3923928"/>
            <a:ext cx="6461562" cy="276999"/>
          </a:xfrm>
          <a:prstGeom prst="rect">
            <a:avLst/>
          </a:prstGeom>
          <a:solidFill>
            <a:srgbClr val="E3EF75"/>
          </a:solidFill>
        </p:spPr>
        <p:txBody>
          <a:bodyPr wrap="square" rtlCol="0">
            <a:spAutoFit/>
          </a:bodyPr>
          <a:lstStyle/>
          <a:p>
            <a:r>
              <a:rPr lang="sl-SI" sz="1200" dirty="0">
                <a:latin typeface="Cascadia Mono SemiBold" pitchFamily="49" charset="0"/>
                <a:cs typeface="Cascadia Mono SemiBold" pitchFamily="49" charset="0"/>
              </a:rPr>
              <a:t>6</a:t>
            </a:r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. REKURZIJA IN REKURZIVNI TIPI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18" name="PoljeZBesedilom 2"/>
          <p:cNvSpPr txBox="1"/>
          <p:nvPr/>
        </p:nvSpPr>
        <p:spPr>
          <a:xfrm>
            <a:off x="260649" y="4309739"/>
            <a:ext cx="2376263" cy="600164"/>
          </a:xfrm>
          <a:prstGeom prst="rect">
            <a:avLst/>
          </a:prstGeom>
          <a:solidFill>
            <a:srgbClr val="E7FFEC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definicija: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telo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ki samo po sebi ni rekurzivno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klic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funkcije same nase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definiramo si rekurzivno funkcijo kot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</a:t>
            </a:r>
            <a:endParaRPr lang="pl-PL" sz="8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16" y="4242195"/>
            <a:ext cx="2160240" cy="3060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93" y="4599236"/>
            <a:ext cx="3280840" cy="454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13" y="4838803"/>
            <a:ext cx="2272124" cy="5431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oljeZBesedilom 2"/>
          <p:cNvSpPr txBox="1"/>
          <p:nvPr/>
        </p:nvSpPr>
        <p:spPr>
          <a:xfrm>
            <a:off x="3150345" y="4130154"/>
            <a:ext cx="12961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načini definiranja rekurzivne funkcije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OCamlu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6" y="4979930"/>
            <a:ext cx="2224587" cy="26087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9" y="5318807"/>
            <a:ext cx="1707110" cy="207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PoljeZBesedilom 2"/>
          <p:cNvSpPr txBox="1"/>
          <p:nvPr/>
        </p:nvSpPr>
        <p:spPr>
          <a:xfrm>
            <a:off x="2736892" y="5136879"/>
            <a:ext cx="1615492" cy="415498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je funkcija, ki sprejme funkcijo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tipa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α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→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→ (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α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→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 vrne funkcijo tipa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α</a:t>
            </a:r>
            <a:r>
              <a:rPr lang="el-GR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→ </a:t>
            </a:r>
            <a:r>
              <a:rPr lang="el-GR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6" name="PoljeZBesedilom 2"/>
          <p:cNvSpPr txBox="1"/>
          <p:nvPr/>
        </p:nvSpPr>
        <p:spPr>
          <a:xfrm>
            <a:off x="226786" y="5652120"/>
            <a:ext cx="3274222" cy="846386"/>
          </a:xfrm>
          <a:prstGeom prst="rect">
            <a:avLst/>
          </a:prstGeom>
          <a:solidFill>
            <a:srgbClr val="FFD175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b="1" dirty="0" smtClean="0">
                <a:solidFill>
                  <a:srgbClr val="C000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zapis z lambda računom:</a:t>
            </a:r>
            <a:endParaRPr lang="sl-SI" sz="400" b="1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definiramo f : 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if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0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then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else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*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-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λ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abstrackij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 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λ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.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if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0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then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else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*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-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ločimo rekurzijo :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 </a:t>
            </a:r>
            <a:endParaRPr lang="pl-PL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ločimo telo funkcije :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(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λ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.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if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0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then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else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*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-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rek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definiramo 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 :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rek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</a:p>
        </p:txBody>
      </p:sp>
      <p:sp>
        <p:nvSpPr>
          <p:cNvPr id="27" name="PoljeZBesedilom 2"/>
          <p:cNvSpPr txBox="1"/>
          <p:nvPr/>
        </p:nvSpPr>
        <p:spPr>
          <a:xfrm>
            <a:off x="3605416" y="5652120"/>
            <a:ext cx="2775912" cy="723275"/>
          </a:xfrm>
          <a:prstGeom prst="rect">
            <a:avLst/>
          </a:prstGeom>
          <a:solidFill>
            <a:srgbClr val="EEF9A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NEGIBNE TOČKE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preslikavo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točko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negibna točka: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h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rekurzivna enačba ima obliko negibne točke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rekurzivno 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definirana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funkcija je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negibna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točka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8" name="PoljeZBesedilom 2"/>
          <p:cNvSpPr txBox="1"/>
          <p:nvPr/>
        </p:nvSpPr>
        <p:spPr>
          <a:xfrm>
            <a:off x="5660028" y="5570846"/>
            <a:ext cx="941676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obvi ima lahko tudi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argumentov</a:t>
            </a:r>
          </a:p>
        </p:txBody>
      </p:sp>
      <p:sp>
        <p:nvSpPr>
          <p:cNvPr id="29" name="PoljeZBesedilom 2"/>
          <p:cNvSpPr txBox="1"/>
          <p:nvPr/>
        </p:nvSpPr>
        <p:spPr>
          <a:xfrm>
            <a:off x="225769" y="6588224"/>
            <a:ext cx="1340340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 lahko tudi rekurzivno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paroma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kličejo druga drugo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7" y="7020272"/>
            <a:ext cx="3633787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PoljeZBesedilom 2"/>
          <p:cNvSpPr txBox="1"/>
          <p:nvPr/>
        </p:nvSpPr>
        <p:spPr>
          <a:xfrm>
            <a:off x="1628800" y="6588224"/>
            <a:ext cx="974249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 in g obravnavamo kot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urejeni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par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61" y="6704055"/>
            <a:ext cx="1086056" cy="183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7" y="7450622"/>
            <a:ext cx="4393149" cy="315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oljeZBesedilom 2"/>
          <p:cNvSpPr txBox="1"/>
          <p:nvPr/>
        </p:nvSpPr>
        <p:spPr>
          <a:xfrm>
            <a:off x="2860750" y="6446584"/>
            <a:ext cx="1700766" cy="200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iteracija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posebna oblika rekurzije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32" y="6931894"/>
            <a:ext cx="2600325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21" y="6697570"/>
            <a:ext cx="2593147" cy="186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96" y="6474390"/>
            <a:ext cx="1039268" cy="157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PoljeZBesedilom 2"/>
          <p:cNvSpPr txBox="1"/>
          <p:nvPr/>
        </p:nvSpPr>
        <p:spPr>
          <a:xfrm>
            <a:off x="4698732" y="7450622"/>
            <a:ext cx="909328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tudi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iteracija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negibna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točka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9" name="PoljeZBesedilom 2"/>
          <p:cNvSpPr txBox="1"/>
          <p:nvPr/>
        </p:nvSpPr>
        <p:spPr>
          <a:xfrm>
            <a:off x="220891" y="7819750"/>
            <a:ext cx="2574602" cy="846386"/>
          </a:xfrm>
          <a:prstGeom prst="rect">
            <a:avLst/>
          </a:prstGeom>
          <a:solidFill>
            <a:srgbClr val="EEF9A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REKURZIVNI TIPI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prazen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seznam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 ]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seznam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sestavljen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seznam: če je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celo število in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ℓ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seznam, je tudi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: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ℓ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seznam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 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;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;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3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] je okrajšava za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: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2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: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3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: [ ]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negibna točka: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seznam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seznam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76" y="7899479"/>
            <a:ext cx="1454174" cy="440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PoljeZBesedilom 2"/>
          <p:cNvSpPr txBox="1"/>
          <p:nvPr/>
        </p:nvSpPr>
        <p:spPr>
          <a:xfrm>
            <a:off x="2132856" y="8727284"/>
            <a:ext cx="666503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: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Cons </a:t>
            </a:r>
          </a:p>
          <a:p>
            <a:pPr>
              <a:buSzPct val="110000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[ ]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Nil</a:t>
            </a: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7" y="8764279"/>
            <a:ext cx="1784392" cy="229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PoljeZBesedilom 2"/>
          <p:cNvSpPr txBox="1"/>
          <p:nvPr/>
        </p:nvSpPr>
        <p:spPr>
          <a:xfrm>
            <a:off x="4352384" y="7828267"/>
            <a:ext cx="2355653" cy="477054"/>
          </a:xfrm>
          <a:prstGeom prst="rect">
            <a:avLst/>
          </a:prstGeom>
          <a:solidFill>
            <a:srgbClr val="EEF9A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INDUKTIVNI TIPI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rekurzivni tipi kjer zahtevamo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končnost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koinduktivni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lahko so neskončni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16" y="8388690"/>
            <a:ext cx="3724084" cy="243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PoljeZBesedilom 2"/>
          <p:cNvSpPr txBox="1"/>
          <p:nvPr/>
        </p:nvSpPr>
        <p:spPr>
          <a:xfrm>
            <a:off x="2960167" y="8720646"/>
            <a:ext cx="2193230" cy="200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example induktivnega tipa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iskalnega drevesa</a:t>
            </a:r>
          </a:p>
        </p:txBody>
      </p:sp>
    </p:spTree>
    <p:extLst>
      <p:ext uri="{BB962C8B-B14F-4D97-AF65-F5344CB8AC3E}">
        <p14:creationId xmlns:p14="http://schemas.microsoft.com/office/powerpoint/2010/main" val="35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260649" y="251520"/>
            <a:ext cx="2160240" cy="1092607"/>
          </a:xfrm>
          <a:prstGeom prst="rect">
            <a:avLst/>
          </a:prstGeom>
          <a:solidFill>
            <a:srgbClr val="EEF9AD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KOINDUKTIVNI TIPI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komunikacijski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tok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bodisi je tok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prazen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pa je na voljo sporočilo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preostanek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toka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Haskell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ima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take podatkovne tipe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paziti moramo kako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računamo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saj ne smemo drevesa ali toka poskušati izračunati do konca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11564" y="395536"/>
            <a:ext cx="22534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jeZBesedilom 2"/>
          <p:cNvSpPr txBox="1"/>
          <p:nvPr/>
        </p:nvSpPr>
        <p:spPr>
          <a:xfrm>
            <a:off x="2708919" y="251520"/>
            <a:ext cx="2448273" cy="723275"/>
          </a:xfrm>
          <a:prstGeom prst="rect">
            <a:avLst/>
          </a:prstGeom>
          <a:solidFill>
            <a:srgbClr val="CAEED8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tokovi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fi-F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sestavljen iz </a:t>
            </a:r>
            <a:r>
              <a:rPr lang="fi-F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sporočila</a:t>
            </a:r>
            <a:r>
              <a:rPr lang="fi-F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fi-F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 </a:t>
            </a:r>
            <a:r>
              <a:rPr lang="fi-F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preostanka</a:t>
            </a:r>
            <a:r>
              <a:rPr lang="fi-F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toka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definicijo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preberemo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induktivno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OCamlu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to prazen tip saj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moremo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začeti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92" y="876653"/>
            <a:ext cx="2487866" cy="196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jeZBesedilom 2"/>
          <p:cNvSpPr txBox="1"/>
          <p:nvPr/>
        </p:nvSpPr>
        <p:spPr>
          <a:xfrm>
            <a:off x="2852936" y="1437519"/>
            <a:ext cx="2584826" cy="954107"/>
          </a:xfrm>
          <a:prstGeom prst="rect">
            <a:avLst/>
          </a:prstGeom>
          <a:solidFill>
            <a:srgbClr val="CAEED8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ista definicija v jeziku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Haskell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deluje 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podatkovne tipe pišemo v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elikimi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začetnicami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produkte pišemo kot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urejene pare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enotski tip pišemo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 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zapis </a:t>
            </a:r>
            <a:r>
              <a:rPr lang="it-IT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 :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it-IT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it-IT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 </a:t>
            </a:r>
            <a:r>
              <a:rPr lang="it-IT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pomeni</a:t>
            </a:r>
            <a:r>
              <a:rPr lang="it-IT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da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it-IT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 </a:t>
            </a:r>
            <a:r>
              <a:rPr lang="it-IT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ima</a:t>
            </a:r>
            <a:r>
              <a:rPr lang="it-IT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tip </a:t>
            </a:r>
            <a:r>
              <a:rPr lang="it-IT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it-IT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t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 pomeni seznam 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glavo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repom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podatkovni tip uvedemo z določilom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data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4" y="1437519"/>
            <a:ext cx="2567436" cy="182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40" y="1122347"/>
            <a:ext cx="2874163" cy="232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oljeZBesedilom 2"/>
          <p:cNvSpPr txBox="1"/>
          <p:nvPr/>
        </p:nvSpPr>
        <p:spPr>
          <a:xfrm>
            <a:off x="5373216" y="251520"/>
            <a:ext cx="1163942" cy="738664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tok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OCamlu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lahko simuliramo z uporabo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thunk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funkcije tipa t → unit ki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bo izračunal šele, ko funkcijo uporabimo na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 )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2" name="PoljeZBesedilom 2"/>
          <p:cNvSpPr txBox="1"/>
          <p:nvPr/>
        </p:nvSpPr>
        <p:spPr>
          <a:xfrm>
            <a:off x="5525616" y="1454397"/>
            <a:ext cx="1163942" cy="738664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še en primer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koinduktivnega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tipa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input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/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output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tako izrazimo strukturo programa ki izvaja operaciji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Read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Write</a:t>
            </a:r>
          </a:p>
        </p:txBody>
      </p:sp>
      <p:sp>
        <p:nvSpPr>
          <p:cNvPr id="13" name="PoljeZBesedilom 29"/>
          <p:cNvSpPr txBox="1"/>
          <p:nvPr/>
        </p:nvSpPr>
        <p:spPr>
          <a:xfrm>
            <a:off x="2883841" y="2483768"/>
            <a:ext cx="3738539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sz="1200" dirty="0">
                <a:latin typeface="Cascadia Mono SemiBold" pitchFamily="49" charset="0"/>
                <a:cs typeface="Cascadia Mono SemiBold" pitchFamily="49" charset="0"/>
              </a:rPr>
              <a:t>7</a:t>
            </a:r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. IZPELJAVA TIPOV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14" name="PoljeZBesedilom 2"/>
          <p:cNvSpPr txBox="1"/>
          <p:nvPr/>
        </p:nvSpPr>
        <p:spPr>
          <a:xfrm>
            <a:off x="2124245" y="2876672"/>
            <a:ext cx="1304755" cy="415498"/>
          </a:xfrm>
          <a:prstGeom prst="rect">
            <a:avLst/>
          </a:prstGeom>
          <a:solidFill>
            <a:srgbClr val="F3CDF4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skoraj vsi programski jeziki imajo tipe razlika kako jih uporabljajo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" name="PoljeZBesedilom 2"/>
          <p:cNvSpPr txBox="1"/>
          <p:nvPr/>
        </p:nvSpPr>
        <p:spPr>
          <a:xfrm>
            <a:off x="218859" y="3419872"/>
            <a:ext cx="3223110" cy="954107"/>
          </a:xfrm>
          <a:prstGeom prst="rect">
            <a:avLst/>
          </a:prstGeom>
          <a:solidFill>
            <a:srgbClr val="D8BAF0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tipi so lahko bolj ali manj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striktni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popolnoma striktni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vsak izraz v veljavnem programu ima tip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take tipe imajo Haskell, Java, OCaml…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Javascript in Python imajo bolj ohlapne tipe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delimo tudi glede 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fazo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8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dinamični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statični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statični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it-IT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preveri ali izpelje tipe v statični </a:t>
            </a:r>
            <a:r>
              <a:rPr lang="it-IT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fazi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prevajanju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dinamični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preveri tipe ko se program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izvaja</a:t>
            </a:r>
          </a:p>
        </p:txBody>
      </p:sp>
      <p:sp>
        <p:nvSpPr>
          <p:cNvPr id="16" name="PoljeZBesedilom 2"/>
          <p:cNvSpPr txBox="1"/>
          <p:nvPr/>
        </p:nvSpPr>
        <p:spPr>
          <a:xfrm>
            <a:off x="3545637" y="2876672"/>
            <a:ext cx="3051853" cy="830997"/>
          </a:xfrm>
          <a:prstGeom prst="rect">
            <a:avLst/>
          </a:prstGeom>
          <a:solidFill>
            <a:srgbClr val="F2B7F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tipe lahko program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preverja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izpeljuje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preverjanje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 programer v večji meri zapiše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spremenljivk, funkcij in atributov, programski jezik pa preveri, da so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pravilno uporabljeni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izpeljevanje: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programerju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ni treba podajati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tipov, lahko jih, programski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jezik pa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sam ugotovi kakšnega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tipa so</a:t>
            </a:r>
          </a:p>
        </p:txBody>
      </p:sp>
      <p:sp>
        <p:nvSpPr>
          <p:cNvPr id="17" name="PoljeZBesedilom 2"/>
          <p:cNvSpPr txBox="1"/>
          <p:nvPr/>
        </p:nvSpPr>
        <p:spPr>
          <a:xfrm>
            <a:off x="3545636" y="3779912"/>
            <a:ext cx="2619667" cy="338554"/>
          </a:xfrm>
          <a:prstGeom prst="rect">
            <a:avLst/>
          </a:prstGeom>
          <a:solidFill>
            <a:srgbClr val="F6B4C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monomorfni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vsak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izraz največ en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polimorfni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 izraz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lahko hkrati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več različnih tipov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50301" y="4118466"/>
            <a:ext cx="0" cy="57954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jeZBesedilom 2"/>
          <p:cNvSpPr txBox="1"/>
          <p:nvPr/>
        </p:nvSpPr>
        <p:spPr>
          <a:xfrm>
            <a:off x="2796877" y="4788024"/>
            <a:ext cx="3820868" cy="584775"/>
          </a:xfrm>
          <a:prstGeom prst="rect">
            <a:avLst/>
          </a:prstGeom>
          <a:solidFill>
            <a:srgbClr val="F6B4C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polimorfne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tipe imajo Haskell, OCaml, Standard ML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izpeljani so z algoritmom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Hindleya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Milnerja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kakšen tip funkcija </a:t>
            </a:r>
            <a:r>
              <a:rPr lang="pt-B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λ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 . </a:t>
            </a:r>
            <a:r>
              <a:rPr lang="pt-B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OCamlu </a:t>
            </a:r>
            <a:r>
              <a:rPr lang="pt-B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 x </a:t>
            </a:r>
            <a:r>
              <a:rPr lang="pt-B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→ x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? </a:t>
            </a:r>
            <a:r>
              <a:rPr lang="pl-PL" sz="8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→ </a:t>
            </a:r>
            <a:r>
              <a:rPr lang="pl-PL" sz="8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poljuben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β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vse ostale lahko izpeljemo iz tega zato je to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glavni tip</a:t>
            </a:r>
          </a:p>
        </p:txBody>
      </p:sp>
      <p:sp>
        <p:nvSpPr>
          <p:cNvPr id="22" name="PoljeZBesedilom 2"/>
          <p:cNvSpPr txBox="1"/>
          <p:nvPr/>
        </p:nvSpPr>
        <p:spPr>
          <a:xfrm>
            <a:off x="4005065" y="4254348"/>
            <a:ext cx="2592426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izraza je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glavni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če lahko vse njegove tipe dobimo tako, da v glavnem tipu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parametre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zamenjamo s tipi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4" name="PoljeZBesedilom 2"/>
          <p:cNvSpPr txBox="1"/>
          <p:nvPr/>
        </p:nvSpPr>
        <p:spPr>
          <a:xfrm>
            <a:off x="247620" y="4467177"/>
            <a:ext cx="3397404" cy="230832"/>
          </a:xfrm>
          <a:prstGeom prst="rect">
            <a:avLst/>
          </a:prstGeom>
          <a:solidFill>
            <a:srgbClr val="FFD175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dirty="0" smtClean="0">
                <a:latin typeface="Cascadia Mono SemiBold" pitchFamily="49" charset="0"/>
                <a:cs typeface="Cascadia Mono SemiBold" pitchFamily="49" charset="0"/>
              </a:rPr>
              <a:t>IZPELJAVA GLANEGA TIPA</a:t>
            </a:r>
            <a:endParaRPr lang="sl-SI" sz="9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21" name="PoljeZBesedilom 2"/>
          <p:cNvSpPr txBox="1"/>
          <p:nvPr/>
        </p:nvSpPr>
        <p:spPr>
          <a:xfrm>
            <a:off x="260649" y="4798127"/>
            <a:ext cx="2448270" cy="707886"/>
          </a:xfrm>
          <a:prstGeom prst="rect">
            <a:avLst/>
          </a:prstGeom>
          <a:solidFill>
            <a:srgbClr val="CAEED8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izpeljemo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dveh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fazah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it-IT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zračunamo </a:t>
            </a:r>
            <a:r>
              <a:rPr lang="it-IT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kandidata za tip </a:t>
            </a:r>
            <a:r>
              <a:rPr lang="it-IT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vsebuje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neznanke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in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enačbe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ki jim morajo neznanke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zadoščati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rešimo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enačbe s postopkom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združevanja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48680" y="5506013"/>
            <a:ext cx="72008" cy="2181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jeZBesedilom 2"/>
          <p:cNvSpPr txBox="1"/>
          <p:nvPr/>
        </p:nvSpPr>
        <p:spPr>
          <a:xfrm>
            <a:off x="260649" y="5796136"/>
            <a:ext cx="3261382" cy="1954381"/>
          </a:xfrm>
          <a:prstGeom prst="rect">
            <a:avLst/>
          </a:prstGeom>
          <a:solidFill>
            <a:srgbClr val="FDD3D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b="1" dirty="0" smtClean="0">
                <a:solidFill>
                  <a:srgbClr val="480024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1. faza izpeljave</a:t>
            </a:r>
            <a:endParaRPr lang="sl-SI" sz="400" b="1" dirty="0" smtClean="0">
              <a:solidFill>
                <a:srgbClr val="480024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true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ima tip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brez enačb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false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ima tip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brez enačb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v-SE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celoštevilska</a:t>
            </a:r>
            <a:r>
              <a:rPr lang="sv-SE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konstanta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v-SE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 </a:t>
            </a:r>
            <a:r>
              <a:rPr lang="sv-SE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 </a:t>
            </a:r>
            <a:r>
              <a:rPr lang="sv-SE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</a:t>
            </a:r>
            <a:r>
              <a:rPr lang="sv-SE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v-SE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brez </a:t>
            </a:r>
            <a:r>
              <a:rPr lang="sv-SE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enačb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ima svoj dani tip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tipe spremenljivk sproti beležimo 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kontekstu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ip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izraza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e₁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+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enačbami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₁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τ₁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τ₂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podobno za ostale aritmetične izraze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boolov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izraz podobno kot aritmetični samo da tip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izraza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e₁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&lt;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enačbami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E₁, E₂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τ₁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int,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τ₂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izraza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if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e₁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then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else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e₃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</a:t>
            </a:r>
            <a:r>
              <a:rPr lang="el-G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₂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 enačbami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                        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₁, E₂, E₃,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τ₁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bool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τ₂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=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τ</a:t>
            </a:r>
            <a:r>
              <a:rPr lang="el-GR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₃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tipi izraza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e₁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e₂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 je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τ₁ 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× </a:t>
            </a:r>
            <a:r>
              <a:rPr lang="el-GR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τ₂</a:t>
            </a:r>
            <a:r>
              <a:rPr lang="el-G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 enačbami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E₁, E₂</a:t>
            </a:r>
            <a:endParaRPr lang="el-GR" sz="8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→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je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α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→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z enačbami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tip izraza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je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z enačbami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α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=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τ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22" y="5511729"/>
            <a:ext cx="2232247" cy="454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02" y="6031327"/>
            <a:ext cx="2306956" cy="48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12" y="6611272"/>
            <a:ext cx="2188639" cy="54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343073" y="5506013"/>
            <a:ext cx="2189377" cy="426892"/>
            <a:chOff x="3111901" y="7278905"/>
            <a:chExt cx="2189377" cy="4268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709" y="7283140"/>
              <a:ext cx="883356" cy="140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322" y="7423231"/>
              <a:ext cx="2126493" cy="282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11901" y="7278905"/>
              <a:ext cx="2189377" cy="4268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00" y="7235831"/>
            <a:ext cx="3946030" cy="40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14" y="7734865"/>
            <a:ext cx="3223154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12" y="8288257"/>
            <a:ext cx="3276559" cy="27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9" y="7847254"/>
            <a:ext cx="3200353" cy="5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9" y="8676455"/>
            <a:ext cx="4023149" cy="267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PoljeZBesedilom 2"/>
          <p:cNvSpPr txBox="1"/>
          <p:nvPr/>
        </p:nvSpPr>
        <p:spPr>
          <a:xfrm>
            <a:off x="4361138" y="8636412"/>
            <a:ext cx="2236352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običajno na ta način definiramo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rekurzivne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torej bo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resnici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funkcija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9" name="PoljeZBesedilom 2"/>
          <p:cNvSpPr txBox="1"/>
          <p:nvPr/>
        </p:nvSpPr>
        <p:spPr>
          <a:xfrm>
            <a:off x="5348241" y="6200030"/>
            <a:ext cx="965776" cy="307777"/>
          </a:xfrm>
          <a:prstGeom prst="rect">
            <a:avLst/>
          </a:prstGeom>
          <a:solidFill>
            <a:srgbClr val="FFB375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koncu imamo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množico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enačb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640" y="179512"/>
            <a:ext cx="4536504" cy="1954381"/>
            <a:chOff x="188640" y="179512"/>
            <a:chExt cx="4536504" cy="1954381"/>
          </a:xfrm>
        </p:grpSpPr>
        <p:sp>
          <p:nvSpPr>
            <p:cNvPr id="2" name="PoljeZBesedilom 2"/>
            <p:cNvSpPr txBox="1"/>
            <p:nvPr/>
          </p:nvSpPr>
          <p:spPr>
            <a:xfrm>
              <a:off x="188640" y="179512"/>
              <a:ext cx="4536504" cy="1954381"/>
            </a:xfrm>
            <a:prstGeom prst="rect">
              <a:avLst/>
            </a:prstGeom>
            <a:solidFill>
              <a:srgbClr val="FDD3D9"/>
            </a:solidFill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sl-SI" sz="900" b="1" dirty="0" smtClean="0">
                  <a:solidFill>
                    <a:srgbClr val="480024"/>
                  </a:solidFill>
                  <a:latin typeface="Bahnschrift" pitchFamily="34" charset="0"/>
                  <a:ea typeface="Malgun Gothic" pitchFamily="34" charset="-127"/>
                  <a:cs typeface="Arial" pitchFamily="34" charset="0"/>
                </a:rPr>
                <a:t>2.</a:t>
              </a:r>
              <a:r>
                <a:rPr lang="sl-SI" sz="900" b="1" dirty="0" smtClean="0">
                  <a:solidFill>
                    <a:srgbClr val="480024"/>
                  </a:solidFill>
                  <a:latin typeface="Bahnschrift" pitchFamily="34" charset="0"/>
                  <a:ea typeface="Malgun Gothic" pitchFamily="34" charset="-127"/>
                  <a:cs typeface="Arial" pitchFamily="34" charset="0"/>
                </a:rPr>
                <a:t> faza izpeljave</a:t>
              </a:r>
              <a:endParaRPr lang="sl-SI" sz="400" b="1" dirty="0" smtClean="0">
                <a:solidFill>
                  <a:srgbClr val="480024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r>
                <a:rPr lang="sl-SI" sz="8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imamo </a:t>
              </a:r>
              <a:r>
                <a: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postopek</a:t>
              </a:r>
              <a:r>
                <a:rPr lang="sl-SI" sz="8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reševanja:</a:t>
              </a: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>
                <a:buSzPct val="110000"/>
              </a:pPr>
              <a:endPara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8" y="539552"/>
              <a:ext cx="4392488" cy="1523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PoljeZBesedilom 29"/>
          <p:cNvSpPr txBox="1"/>
          <p:nvPr/>
        </p:nvSpPr>
        <p:spPr>
          <a:xfrm>
            <a:off x="4797152" y="179512"/>
            <a:ext cx="187220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sz="1200" dirty="0" smtClean="0">
                <a:latin typeface="Cascadia Mono SemiBold" pitchFamily="49" charset="0"/>
                <a:cs typeface="Cascadia Mono SemiBold" pitchFamily="49" charset="0"/>
              </a:rPr>
              <a:t>8. DRUGI POJMI</a:t>
            </a:r>
            <a:endParaRPr lang="sl-SI" sz="1200" dirty="0">
              <a:latin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2387</Words>
  <Application>Microsoft Office PowerPoint</Application>
  <PresentationFormat>On-screen Show (4:3)</PresentationFormat>
  <Paragraphs>280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Officeova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Mislej</dc:creator>
  <cp:lastModifiedBy>Nina</cp:lastModifiedBy>
  <cp:revision>61</cp:revision>
  <dcterms:created xsi:type="dcterms:W3CDTF">2022-03-03T07:47:32Z</dcterms:created>
  <dcterms:modified xsi:type="dcterms:W3CDTF">2022-03-28T23:14:50Z</dcterms:modified>
</cp:coreProperties>
</file>