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sldIdLst>
    <p:sldId id="266" r:id="rId2"/>
    <p:sldId id="269" r:id="rId3"/>
    <p:sldId id="270" r:id="rId4"/>
    <p:sldId id="257" r:id="rId5"/>
    <p:sldId id="258" r:id="rId6"/>
    <p:sldId id="268" r:id="rId7"/>
    <p:sldId id="264" r:id="rId8"/>
    <p:sldId id="271" r:id="rId9"/>
    <p:sldId id="272" r:id="rId10"/>
    <p:sldId id="273" r:id="rId11"/>
    <p:sldId id="261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78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402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26144-0CAC-4413-A3B2-A2172B650C7F}" type="datetimeFigureOut">
              <a:rPr lang="ru-RU" smtClean="0"/>
              <a:pPr/>
              <a:t>05.04.2020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296BC-33E8-4583-998B-12468A9085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4011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40DF-9A42-4AD4-832F-C54EB0EDA684}" type="datetime1">
              <a:rPr lang="ru-RU" smtClean="0"/>
              <a:pPr/>
              <a:t>05.04.2020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1109-71F3-4D38-B3F1-C7C0768E7BC6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7297751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40DF-9A42-4AD4-832F-C54EB0EDA684}" type="datetime1">
              <a:rPr lang="ru-RU" smtClean="0"/>
              <a:pPr/>
              <a:t>05.04.2020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1109-71F3-4D38-B3F1-C7C0768E7BC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015074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40DF-9A42-4AD4-832F-C54EB0EDA684}" type="datetime1">
              <a:rPr lang="ru-RU" smtClean="0"/>
              <a:pPr/>
              <a:t>05.04.2020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1109-71F3-4D38-B3F1-C7C0768E7BC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114602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40DF-9A42-4AD4-832F-C54EB0EDA684}" type="datetime1">
              <a:rPr lang="ru-RU" smtClean="0"/>
              <a:pPr/>
              <a:t>05.04.2020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1109-71F3-4D38-B3F1-C7C0768E7BC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8189395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40DF-9A42-4AD4-832F-C54EB0EDA684}" type="datetime1">
              <a:rPr lang="ru-RU" smtClean="0"/>
              <a:pPr/>
              <a:t>05.04.2020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1109-71F3-4D38-B3F1-C7C0768E7BC6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1169996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40DF-9A42-4AD4-832F-C54EB0EDA684}" type="datetime1">
              <a:rPr lang="ru-RU" smtClean="0"/>
              <a:pPr/>
              <a:t>05.04.2020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1109-71F3-4D38-B3F1-C7C0768E7BC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0015033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40DF-9A42-4AD4-832F-C54EB0EDA684}" type="datetime1">
              <a:rPr lang="ru-RU" smtClean="0"/>
              <a:pPr/>
              <a:t>05.04.2020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1109-71F3-4D38-B3F1-C7C0768E7BC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0305395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40DF-9A42-4AD4-832F-C54EB0EDA684}" type="datetime1">
              <a:rPr lang="ru-RU" smtClean="0"/>
              <a:pPr/>
              <a:t>05.04.2020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1109-71F3-4D38-B3F1-C7C0768E7BC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733713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40DF-9A42-4AD4-832F-C54EB0EDA684}" type="datetime1">
              <a:rPr lang="ru-RU" smtClean="0"/>
              <a:pPr/>
              <a:t>05.04.2020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1109-71F3-4D38-B3F1-C7C0768E7BC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7586192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FC40DF-9A42-4AD4-832F-C54EB0EDA684}" type="datetime1">
              <a:rPr lang="ru-RU" smtClean="0"/>
              <a:pPr/>
              <a:t>05.04.2020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C11109-71F3-4D38-B3F1-C7C0768E7BC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3125992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40DF-9A42-4AD4-832F-C54EB0EDA684}" type="datetime1">
              <a:rPr lang="ru-RU" smtClean="0"/>
              <a:pPr/>
              <a:t>05.04.2020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1109-71F3-4D38-B3F1-C7C0768E7BC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2620385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FC40DF-9A42-4AD4-832F-C54EB0EDA684}" type="datetime1">
              <a:rPr lang="ru-RU" smtClean="0"/>
              <a:pPr/>
              <a:t>05.04.2020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C11109-71F3-4D38-B3F1-C7C0768E7BC6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52009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для шифрования данных, которое основывается на криптографической системе, зависящей от большого количества параметров, устойчивой к атакам, использующим метод полного перебора и к атакам по подобранному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шифротексту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математические основы криптографии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существующие криптографические системы с открытым ключом и выделить их недостатки;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алгоритм шифрования, основанный на полиномиальных отображениях и использующий тест Миллера-Рабина для генерации криптографических ключей;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тест Миллера-Рабина на языке программирования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основы функционального программирования и применить функциональный язык программирования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для создания криптографических ключей;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графический интерфейс с использованием технологии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WPF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языка программирования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-тест для проверки теста Миллера-Рабина.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1109-71F3-4D38-B3F1-C7C0768E7BC6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0643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96A43C-E8E2-4249-982E-3FE0081A4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</a:t>
            </a:r>
            <a:r>
              <a:rPr lang="en-US" dirty="0"/>
              <a:t>-</a:t>
            </a:r>
            <a:r>
              <a:rPr lang="ru-RU" dirty="0"/>
              <a:t>схема шифрования и расшифрования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A86218B-0981-43F4-916D-22617B7E9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1109-71F3-4D38-B3F1-C7C0768E7BC6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8C765104-1E82-4517-AB88-9C8D6D8F3819}"/>
              </a:ext>
            </a:extLst>
          </p:cNvPr>
          <p:cNvSpPr/>
          <p:nvPr/>
        </p:nvSpPr>
        <p:spPr>
          <a:xfrm>
            <a:off x="2830836" y="1989442"/>
            <a:ext cx="880771" cy="24421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begin</a:t>
            </a:r>
            <a:endParaRPr lang="ru-RU" sz="14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Parallelogram 5">
                <a:extLst>
                  <a:ext uri="{FF2B5EF4-FFF2-40B4-BE49-F238E27FC236}">
                    <a16:creationId xmlns:a16="http://schemas.microsoft.com/office/drawing/2014/main" xmlns="" id="{6F510100-885F-43A2-8ED9-449E7F031B6C}"/>
                  </a:ext>
                </a:extLst>
              </p:cNvPr>
              <p:cNvSpPr/>
              <p:nvPr/>
            </p:nvSpPr>
            <p:spPr>
              <a:xfrm>
                <a:off x="2716204" y="2526627"/>
                <a:ext cx="1102762" cy="395867"/>
              </a:xfrm>
              <a:prstGeom prst="parallelogram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0" i="1" dirty="0" smtClean="0">
                    <a:latin typeface="Cambria Math" panose="02040503050406030204" pitchFamily="18" charset="0"/>
                  </a:rPr>
                  <a:t>send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>
          <p:sp>
            <p:nvSpPr>
              <p:cNvPr id="6" name="Parallelogram 5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6F510100-885F-43A2-8ED9-449E7F031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204" y="2526627"/>
                <a:ext cx="1102762" cy="395867"/>
              </a:xfrm>
              <a:prstGeom prst="parallelogram">
                <a:avLst/>
              </a:prstGeom>
              <a:blipFill rotWithShape="0">
                <a:blip r:embed="rId2"/>
                <a:stretch>
                  <a:fillRect t="-16176" b="-1323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="" xmlns:a16="http://schemas.microsoft.com/office/drawing/2014/main" id="{8CD9261A-A291-49EA-A0A3-F02253B9130D}"/>
              </a:ext>
            </a:extLst>
          </p:cNvPr>
          <p:cNvSpPr/>
          <p:nvPr/>
        </p:nvSpPr>
        <p:spPr>
          <a:xfrm>
            <a:off x="8197707" y="5064378"/>
            <a:ext cx="708034" cy="183523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end</a:t>
            </a:r>
            <a:endParaRPr lang="ru-RU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86BA8AFB-390C-4CF9-BC6B-03931B7B19D8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3267585" y="2233659"/>
            <a:ext cx="3637" cy="29296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B0D790C0-7DB6-4E44-954B-9A78040BC4EB}"/>
              </a:ext>
            </a:extLst>
          </p:cNvPr>
          <p:cNvCxnSpPr>
            <a:cxnSpLocks/>
            <a:stCxn id="71" idx="2"/>
            <a:endCxn id="74" idx="0"/>
          </p:cNvCxnSpPr>
          <p:nvPr/>
        </p:nvCxnSpPr>
        <p:spPr>
          <a:xfrm>
            <a:off x="8537441" y="4241160"/>
            <a:ext cx="14283" cy="22277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6AF2FAE5-EC75-4B3A-83BB-008411E6F4A4}"/>
              </a:ext>
            </a:extLst>
          </p:cNvPr>
          <p:cNvCxnSpPr>
            <a:cxnSpLocks/>
            <a:stCxn id="48" idx="2"/>
            <a:endCxn id="71" idx="0"/>
          </p:cNvCxnSpPr>
          <p:nvPr/>
        </p:nvCxnSpPr>
        <p:spPr>
          <a:xfrm flipH="1">
            <a:off x="8537441" y="3497668"/>
            <a:ext cx="1" cy="32292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29C409E7-A4F9-4CF4-A811-192D8F2DC829}"/>
              </a:ext>
            </a:extLst>
          </p:cNvPr>
          <p:cNvCxnSpPr>
            <a:cxnSpLocks/>
            <a:stCxn id="74" idx="2"/>
            <a:endCxn id="14" idx="0"/>
          </p:cNvCxnSpPr>
          <p:nvPr/>
        </p:nvCxnSpPr>
        <p:spPr>
          <a:xfrm>
            <a:off x="8551724" y="4861443"/>
            <a:ext cx="0" cy="20293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772F4079-CDB7-459B-BFEC-D0D8573C7890}"/>
                  </a:ext>
                </a:extLst>
              </p:cNvPr>
              <p:cNvSpPr/>
              <p:nvPr/>
            </p:nvSpPr>
            <p:spPr>
              <a:xfrm>
                <a:off x="2229174" y="3153609"/>
                <a:ext cx="2076820" cy="312798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→[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72F4079-CDB7-459B-BFEC-D0D8573C78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174" y="3153609"/>
                <a:ext cx="2076820" cy="312798"/>
              </a:xfrm>
              <a:prstGeom prst="rect">
                <a:avLst/>
              </a:prstGeom>
              <a:blipFill>
                <a:blip r:embed="rId3"/>
                <a:stretch>
                  <a:fillRect b="-181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D3F13F0F-A52C-4AF6-A64C-51D485A97F81}"/>
                  </a:ext>
                </a:extLst>
              </p:cNvPr>
              <p:cNvSpPr/>
              <p:nvPr/>
            </p:nvSpPr>
            <p:spPr>
              <a:xfrm>
                <a:off x="2408842" y="3746145"/>
                <a:ext cx="1730896" cy="34405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ru-RU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𝑛𝑢𝑚𝑏𝑒𝑟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3F13F0F-A52C-4AF6-A64C-51D485A97F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842" y="3746145"/>
                <a:ext cx="1730896" cy="3440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="" xmlns:a16="http://schemas.microsoft.com/office/drawing/2014/main" id="{C07A5920-43B3-4403-B084-0A8A98414796}"/>
              </a:ext>
            </a:extLst>
          </p:cNvPr>
          <p:cNvSpPr/>
          <p:nvPr/>
        </p:nvSpPr>
        <p:spPr>
          <a:xfrm>
            <a:off x="2917203" y="5111666"/>
            <a:ext cx="708034" cy="183523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end</a:t>
            </a:r>
            <a:endParaRPr lang="ru-RU" sz="14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B9BF328A-7202-42AB-AF41-1E1D4A6CAD49}"/>
              </a:ext>
            </a:extLst>
          </p:cNvPr>
          <p:cNvCxnSpPr>
            <a:stCxn id="6" idx="4"/>
            <a:endCxn id="29" idx="0"/>
          </p:cNvCxnSpPr>
          <p:nvPr/>
        </p:nvCxnSpPr>
        <p:spPr>
          <a:xfrm flipH="1">
            <a:off x="3267584" y="2922494"/>
            <a:ext cx="1" cy="23111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3488285A-3E0A-40C0-88CB-0ADA792A3239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3267584" y="3466407"/>
            <a:ext cx="6706" cy="27973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A1012B46-358F-460B-B3FE-236D06D1D6BE}"/>
              </a:ext>
            </a:extLst>
          </p:cNvPr>
          <p:cNvCxnSpPr>
            <a:cxnSpLocks/>
            <a:stCxn id="31" idx="2"/>
            <a:endCxn id="40" idx="0"/>
          </p:cNvCxnSpPr>
          <p:nvPr/>
        </p:nvCxnSpPr>
        <p:spPr>
          <a:xfrm>
            <a:off x="3274290" y="4090204"/>
            <a:ext cx="0" cy="30191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0" name="Flowchart: Document 39">
                <a:extLst>
                  <a:ext uri="{FF2B5EF4-FFF2-40B4-BE49-F238E27FC236}">
                    <a16:creationId xmlns:a16="http://schemas.microsoft.com/office/drawing/2014/main" xmlns="" id="{5E614C57-65C8-4681-87F5-323FAADD07B3}"/>
                  </a:ext>
                </a:extLst>
              </p:cNvPr>
              <p:cNvSpPr/>
              <p:nvPr/>
            </p:nvSpPr>
            <p:spPr>
              <a:xfrm>
                <a:off x="2430548" y="4392117"/>
                <a:ext cx="1687484" cy="490539"/>
              </a:xfrm>
              <a:prstGeom prst="flowChartDocumen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𝑛𝑢𝑚𝑏𝑒𝑟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1400" dirty="0"/>
              </a:p>
            </p:txBody>
          </p:sp>
        </mc:Choice>
        <mc:Fallback>
          <p:sp>
            <p:nvSpPr>
              <p:cNvPr id="40" name="Flowchart: Document 3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E614C57-65C8-4681-87F5-323FAADD0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548" y="4392117"/>
                <a:ext cx="1687484" cy="490539"/>
              </a:xfrm>
              <a:prstGeom prst="flowChartDocumen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="" xmlns:a16="http://schemas.microsoft.com/office/drawing/2014/main" id="{B816F326-160C-4E5A-A3A5-7698E5D546EC}"/>
              </a:ext>
            </a:extLst>
          </p:cNvPr>
          <p:cNvSpPr/>
          <p:nvPr/>
        </p:nvSpPr>
        <p:spPr>
          <a:xfrm>
            <a:off x="8111341" y="1989442"/>
            <a:ext cx="880771" cy="24421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begin</a:t>
            </a:r>
            <a:endParaRPr lang="ru-RU" sz="14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265ED28F-81BC-42CB-A976-C7947C581154}"/>
              </a:ext>
            </a:extLst>
          </p:cNvPr>
          <p:cNvCxnSpPr>
            <a:cxnSpLocks/>
            <a:stCxn id="44" idx="4"/>
            <a:endCxn id="63" idx="0"/>
          </p:cNvCxnSpPr>
          <p:nvPr/>
        </p:nvCxnSpPr>
        <p:spPr>
          <a:xfrm flipH="1">
            <a:off x="8537443" y="2233659"/>
            <a:ext cx="14284" cy="28368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xmlns="" id="{4BC3A0D6-1D03-4184-A021-8AA5A2B6F658}"/>
                  </a:ext>
                </a:extLst>
              </p:cNvPr>
              <p:cNvSpPr/>
              <p:nvPr/>
            </p:nvSpPr>
            <p:spPr>
              <a:xfrm>
                <a:off x="7847661" y="3153609"/>
                <a:ext cx="1379561" cy="34405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1400" dirty="0"/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BC3A0D6-1D03-4184-A021-8AA5A2B6F6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661" y="3153609"/>
                <a:ext cx="1379561" cy="3440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="" xmlns:a16="http://schemas.microsoft.com/office/drawing/2014/main" id="{7BC9E9D4-5369-4A6E-A926-022F75D16B30}"/>
              </a:ext>
            </a:extLst>
          </p:cNvPr>
          <p:cNvCxnSpPr>
            <a:cxnSpLocks/>
            <a:stCxn id="63" idx="2"/>
            <a:endCxn id="48" idx="0"/>
          </p:cNvCxnSpPr>
          <p:nvPr/>
        </p:nvCxnSpPr>
        <p:spPr>
          <a:xfrm flipH="1">
            <a:off x="8537442" y="2854551"/>
            <a:ext cx="1" cy="29905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DBCDD970-597B-44B7-B3C4-A479985BEC1D}"/>
              </a:ext>
            </a:extLst>
          </p:cNvPr>
          <p:cNvCxnSpPr>
            <a:stCxn id="40" idx="2"/>
            <a:endCxn id="33" idx="0"/>
          </p:cNvCxnSpPr>
          <p:nvPr/>
        </p:nvCxnSpPr>
        <p:spPr>
          <a:xfrm flipH="1">
            <a:off x="3271220" y="4850226"/>
            <a:ext cx="3070" cy="2614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3" name="Flowchart: Card 62">
                <a:extLst>
                  <a:ext uri="{FF2B5EF4-FFF2-40B4-BE49-F238E27FC236}">
                    <a16:creationId xmlns:a16="http://schemas.microsoft.com/office/drawing/2014/main" xmlns="" id="{03799A56-FC79-4391-9BDC-34982F8B5725}"/>
                  </a:ext>
                </a:extLst>
              </p:cNvPr>
              <p:cNvSpPr/>
              <p:nvPr/>
            </p:nvSpPr>
            <p:spPr>
              <a:xfrm>
                <a:off x="8317183" y="2517342"/>
                <a:ext cx="440519" cy="337209"/>
              </a:xfrm>
              <a:prstGeom prst="flowChartPunchedCard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3" name="Flowchart: Card 6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3799A56-FC79-4391-9BDC-34982F8B57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183" y="2517342"/>
                <a:ext cx="440519" cy="337209"/>
              </a:xfrm>
              <a:prstGeom prst="flowChartPunchedCard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xmlns="" id="{1D7E15F3-202C-4B98-BB20-BDB0AF071202}"/>
                  </a:ext>
                </a:extLst>
              </p:cNvPr>
              <p:cNvSpPr/>
              <p:nvPr/>
            </p:nvSpPr>
            <p:spPr>
              <a:xfrm>
                <a:off x="7656909" y="3820592"/>
                <a:ext cx="1761064" cy="420568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sz="1400" dirty="0"/>
              </a:p>
            </p:txBody>
          </p:sp>
        </mc:Choice>
        <mc:Fallback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D7E15F3-202C-4B98-BB20-BDB0AF0712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909" y="3820592"/>
                <a:ext cx="1761064" cy="4205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4" name="Flowchart: Document 73">
                <a:extLst>
                  <a:ext uri="{FF2B5EF4-FFF2-40B4-BE49-F238E27FC236}">
                    <a16:creationId xmlns:a16="http://schemas.microsoft.com/office/drawing/2014/main" xmlns="" id="{BE604E0B-9CF3-4993-8F74-0AC08A0FFF23}"/>
                  </a:ext>
                </a:extLst>
              </p:cNvPr>
              <p:cNvSpPr/>
              <p:nvPr/>
            </p:nvSpPr>
            <p:spPr>
              <a:xfrm>
                <a:off x="8017637" y="4463935"/>
                <a:ext cx="1068174" cy="425648"/>
              </a:xfrm>
              <a:prstGeom prst="flowChartDocumen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ru-R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>
          <p:sp>
            <p:nvSpPr>
              <p:cNvPr id="74" name="Flowchart: Document 7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E604E0B-9CF3-4993-8F74-0AC08A0FFF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637" y="4463935"/>
                <a:ext cx="1068174" cy="425648"/>
              </a:xfrm>
              <a:prstGeom prst="flowChartDocumen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Connector 118">
            <a:extLst>
              <a:ext uri="{FF2B5EF4-FFF2-40B4-BE49-F238E27FC236}">
                <a16:creationId xmlns="" xmlns:a16="http://schemas.microsoft.com/office/drawing/2014/main" id="{A46D3C09-3925-4AB6-91CF-D9F433BE8EDE}"/>
              </a:ext>
            </a:extLst>
          </p:cNvPr>
          <p:cNvCxnSpPr>
            <a:cxnSpLocks/>
          </p:cNvCxnSpPr>
          <p:nvPr/>
        </p:nvCxnSpPr>
        <p:spPr>
          <a:xfrm>
            <a:off x="6126480" y="1884075"/>
            <a:ext cx="3100" cy="3462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5724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программы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1109-71F3-4D38-B3F1-C7C0768E7BC6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0F74984-005D-40B3-8467-C6D79F591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68072" y="1790002"/>
            <a:ext cx="5855855" cy="450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2494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 Криптосистема основывается не только на сложности факторизации целых чисел, как RSA, но и на сложности нахождения корня многочленов </a:t>
            </a:r>
            <a:r>
              <a:rPr lang="ru-RU"/>
              <a:t>произвольной степени</a:t>
            </a:r>
            <a:endParaRPr lang="ru-RU" dirty="0"/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 Криптосистема обладает большим количеством параметров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 Криптосистема не обладает </a:t>
            </a:r>
            <a:r>
              <a:rPr lang="ru-RU" dirty="0" err="1"/>
              <a:t>гомоморфностью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1109-71F3-4D38-B3F1-C7C0768E7BC6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0674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Объект, предмет, информационная база и методы исследования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Объект исследования</a:t>
            </a:r>
            <a:r>
              <a:rPr lang="en-US" dirty="0"/>
              <a:t>: </a:t>
            </a:r>
            <a:r>
              <a:rPr lang="ru-RU" dirty="0"/>
              <a:t>криптографические системы с открытом ключом</a:t>
            </a:r>
            <a:endParaRPr lang="en-US" dirty="0"/>
          </a:p>
          <a:p>
            <a:r>
              <a:rPr lang="ru-RU" b="1" dirty="0"/>
              <a:t>Предмет</a:t>
            </a:r>
            <a:r>
              <a:rPr lang="en-US" b="1" dirty="0"/>
              <a:t> </a:t>
            </a:r>
            <a:r>
              <a:rPr lang="ru-RU" b="1" dirty="0"/>
              <a:t>исследования</a:t>
            </a:r>
            <a:r>
              <a:rPr lang="ru-RU" dirty="0"/>
              <a:t>: алгоритм шифрования, основанный на суперпозиции элементарных полиномов</a:t>
            </a:r>
            <a:endParaRPr lang="ru-RU" i="1" u="sng" dirty="0"/>
          </a:p>
          <a:p>
            <a:r>
              <a:rPr lang="ru-RU" b="1" dirty="0"/>
              <a:t>Информационная база исследования</a:t>
            </a:r>
            <a:r>
              <a:rPr lang="ru-RU" dirty="0"/>
              <a:t>:</a:t>
            </a:r>
            <a:r>
              <a:rPr lang="ru-RU" b="1" i="1" dirty="0"/>
              <a:t> </a:t>
            </a:r>
            <a:r>
              <a:rPr lang="ru-RU" dirty="0"/>
              <a:t>Теоретической основой выпускной квалификационной работы послужили исследования, представленные в работе </a:t>
            </a:r>
          </a:p>
          <a:p>
            <a:r>
              <a:rPr lang="ru-RU" i="1" dirty="0"/>
              <a:t>«</a:t>
            </a:r>
            <a:r>
              <a:rPr lang="ru-RU" dirty="0"/>
              <a:t>Арыков Н. Е., </a:t>
            </a:r>
            <a:r>
              <a:rPr lang="ru-RU" dirty="0" err="1"/>
              <a:t>Кренделев</a:t>
            </a:r>
            <a:r>
              <a:rPr lang="ru-RU" dirty="0"/>
              <a:t> С. Ф. Разработка </a:t>
            </a:r>
            <a:r>
              <a:rPr lang="ru-RU" dirty="0" err="1"/>
              <a:t>white-box</a:t>
            </a:r>
            <a:r>
              <a:rPr lang="ru-RU" dirty="0"/>
              <a:t> криптографической системы и ее применение для безопасного хранилища данных //Безопасность информационных технологий. – 2014. – Т. 21. – №. 3.</a:t>
            </a:r>
            <a:r>
              <a:rPr lang="ru-RU" i="1" dirty="0"/>
              <a:t>»</a:t>
            </a:r>
          </a:p>
          <a:p>
            <a:r>
              <a:rPr lang="ru-RU" b="1" dirty="0"/>
              <a:t>Методы исследования</a:t>
            </a:r>
            <a:r>
              <a:rPr lang="ru-RU" dirty="0"/>
              <a:t>:</a:t>
            </a:r>
            <a:r>
              <a:rPr lang="ru-RU" b="1" dirty="0"/>
              <a:t> </a:t>
            </a:r>
            <a:r>
              <a:rPr lang="ru-RU" dirty="0"/>
              <a:t>методы теории чисел и методология функционального и объектно-ориентированного программирования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1109-71F3-4D38-B3F1-C7C0768E7BC6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3062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исследования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1109-71F3-4D38-B3F1-C7C0768E7BC6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FBEF790-2C03-4753-A1B0-C30D84394BB6}"/>
              </a:ext>
            </a:extLst>
          </p:cNvPr>
          <p:cNvSpPr/>
          <p:nvPr/>
        </p:nvSpPr>
        <p:spPr>
          <a:xfrm>
            <a:off x="4049086" y="1845734"/>
            <a:ext cx="4093828" cy="645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r>
              <a:rPr lang="ru-RU" dirty="0"/>
              <a:t>Увеличение мощностей ЭВУ</a:t>
            </a:r>
          </a:p>
          <a:p>
            <a:pPr algn="ctr"/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A5B23B9-0251-46D5-B469-0DDCDF9138AC}"/>
              </a:ext>
            </a:extLst>
          </p:cNvPr>
          <p:cNvSpPr/>
          <p:nvPr/>
        </p:nvSpPr>
        <p:spPr>
          <a:xfrm>
            <a:off x="4049086" y="2963567"/>
            <a:ext cx="4093828" cy="645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r>
              <a:rPr lang="ru-RU" dirty="0"/>
              <a:t>Защита хранилищ данных становится более уязвимой</a:t>
            </a:r>
          </a:p>
          <a:p>
            <a:pPr algn="ctr"/>
            <a:endParaRPr lang="ru-RU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A7B46F7C-FC85-4AE8-8DBC-30E57156B1C9}"/>
              </a:ext>
            </a:extLst>
          </p:cNvPr>
          <p:cNvSpPr/>
          <p:nvPr/>
        </p:nvSpPr>
        <p:spPr>
          <a:xfrm>
            <a:off x="4049086" y="4106016"/>
            <a:ext cx="4093828" cy="645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r>
              <a:rPr lang="ru-RU" dirty="0"/>
              <a:t>Повышается вероятность взлома</a:t>
            </a:r>
          </a:p>
          <a:p>
            <a:pPr algn="ctr"/>
            <a:endParaRPr lang="ru-RU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2D14F56-4932-46C8-8A63-9FAA113B7994}"/>
              </a:ext>
            </a:extLst>
          </p:cNvPr>
          <p:cNvSpPr/>
          <p:nvPr/>
        </p:nvSpPr>
        <p:spPr>
          <a:xfrm>
            <a:off x="4049086" y="5144652"/>
            <a:ext cx="4093828" cy="832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Необходимость создания системы</a:t>
            </a:r>
            <a:r>
              <a:rPr lang="en-US" dirty="0"/>
              <a:t>,</a:t>
            </a:r>
            <a:r>
              <a:rPr lang="ru-RU" dirty="0"/>
              <a:t> обладающая большей криптостойкостью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E79635E8-A28C-4449-A0F0-6DBE577607E7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096000" y="2491686"/>
            <a:ext cx="0" cy="4718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8915C1B8-102C-4CD2-89C9-8498266F7C57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096000" y="3609519"/>
            <a:ext cx="0" cy="496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078718D6-BB38-457B-B148-A171BE74D9D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096000" y="4751968"/>
            <a:ext cx="0" cy="392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8208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RSA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783264"/>
              </a:xfrm>
            </p:spPr>
            <p:txBody>
              <a:bodyPr>
                <a:normAutofit/>
              </a:bodyPr>
              <a:lstStyle/>
              <a:p>
                <a:pPr lvl="0">
                  <a:buFont typeface="Wingdings" panose="05000000000000000000" pitchFamily="2" charset="2"/>
                  <a:buChar char="v"/>
                </a:pPr>
                <a:r>
                  <a:rPr lang="ru-RU" sz="2400" dirty="0" smtClean="0"/>
                  <a:t>Генерация ключей</a:t>
                </a:r>
                <a:endParaRPr lang="ru-RU" sz="1800" dirty="0"/>
              </a:p>
              <a:p>
                <a:pPr lvl="1"/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–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простые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числа,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( )−функция Эйлера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endParaRPr lang="ru-RU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ctr"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Экспонента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Находится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d:</a:t>
                </a:r>
                <a:r>
                  <a:rPr lang="en-US" dirty="0" smtClean="0"/>
                  <a:t/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ru-RU" b="0" i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>
                  <a:buNone/>
                </a:pP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где 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закрытый ключ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e, n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открытый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ключ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buFont typeface="Wingdings" panose="05000000000000000000" pitchFamily="2" charset="2"/>
                  <a:buChar char="v"/>
                </a:pPr>
                <a:r>
                  <a:rPr lang="ru-RU" sz="2400" dirty="0"/>
                  <a:t>Шифрование</a:t>
                </a:r>
                <a:r>
                  <a:rPr lang="ru-RU" dirty="0"/>
                  <a:t/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ru-RU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ru-RU" sz="1800" dirty="0"/>
              </a:p>
              <a:p>
                <a:pPr lvl="0">
                  <a:buFont typeface="Wingdings" panose="05000000000000000000" pitchFamily="2" charset="2"/>
                  <a:buChar char="v"/>
                </a:pPr>
                <a:r>
                  <a:rPr lang="ru-RU" sz="2400" dirty="0" err="1"/>
                  <a:t>Расшифрование</a:t>
                </a:r>
                <a:r>
                  <a:rPr lang="ru-RU" dirty="0"/>
                  <a:t/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sz="18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ru-RU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ru-RU" sz="1600" dirty="0"/>
              </a:p>
              <a:p>
                <a:pPr marL="457200" lvl="1" indent="0">
                  <a:buNone/>
                </a:pPr>
                <a:endParaRPr lang="ru-RU" sz="1800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783264"/>
              </a:xfrm>
              <a:blipFill>
                <a:blip r:embed="rId2"/>
                <a:stretch>
                  <a:fillRect l="-1681" t="-17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1109-71F3-4D38-B3F1-C7C0768E7BC6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5729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</a:t>
            </a:r>
            <a:r>
              <a:rPr lang="en-US" dirty="0"/>
              <a:t>RSA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v"/>
                </a:pPr>
                <a:r>
                  <a:rPr lang="ru-RU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Появление квантовых компьютеров </a:t>
                </a:r>
              </a:p>
              <a:p>
                <a:pPr algn="just">
                  <a:buFont typeface="Wingdings" panose="05000000000000000000" pitchFamily="2" charset="2"/>
                  <a:buChar char="v"/>
                </a:pPr>
                <a:r>
                  <a:rPr lang="ru-RU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Гомоморфность</a:t>
                </a:r>
                <a:endParaRPr lang="ru-RU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ru-RU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1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</m:oMath>
                </a14:m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различные открытые тексты, 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1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их </a:t>
                </a:r>
                <a:r>
                  <a:rPr lang="ru-RU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шифротексты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ru-RU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Тогда</a:t>
                </a:r>
                <a:endParaRPr lang="ru-RU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ru-RU" sz="1800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ru-RU" sz="18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ru-RU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RU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1800" i="1">
                          <a:latin typeface="Cambria Math" panose="020405030504060302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RU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18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ru-RU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18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ru-RU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ru-RU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Эта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запись </a:t>
                </a:r>
                <a:r>
                  <a:rPr lang="ru-RU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эквивалентна следующей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ru-RU" sz="18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ru-RU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ru-RU" sz="18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ru-RU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ru-RU" sz="18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v"/>
                </a:pP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Малое количество параметров</a:t>
                </a:r>
              </a:p>
              <a:p>
                <a:pPr marL="457200" lvl="1" indent="0" algn="just">
                  <a:buNone/>
                </a:pPr>
                <a:endParaRPr lang="ru-RU" sz="18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3" t="-15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1109-71F3-4D38-B3F1-C7C0768E7BC6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6330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 Миллера-Рабина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altLang="ru-RU" dirty="0">
                    <a:solidFill>
                      <a:srgbClr val="2222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r>
                  <a:rPr lang="ru-RU" dirty="0"/>
                  <a:t>- простое число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и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−1=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где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−нечетно</m:t>
                    </m:r>
                  </m:oMath>
                </a14:m>
                <a:r>
                  <a:rPr lang="ru-RU" dirty="0"/>
                  <a:t>. Тогда для любого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∊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 выполняется хотя бы одно из условий:</a:t>
                </a:r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ru-RU" dirty="0"/>
              </a:p>
              <a:p>
                <a:pPr marL="457200" indent="-457200" algn="just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≡1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ru-RU" dirty="0"/>
              </a:p>
              <a:p>
                <a:pPr marL="457200" indent="-457200" algn="just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</a:pPr>
                <a:endParaRPr lang="ru-RU" dirty="0"/>
              </a:p>
              <a:p>
                <a:pPr marL="457200" indent="-457200" algn="just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Существует целое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ru-RU" dirty="0"/>
                  <a:t> такое что</a:t>
                </a:r>
              </a:p>
              <a:p>
                <a:pPr marL="0" indent="0" algn="just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ru-RU" i="1">
                          <a:latin typeface="Cambria Math" panose="02040503050406030204" pitchFamily="18" charset="0"/>
                        </a:rPr>
                        <m:t>≡−1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ru-RU" dirty="0"/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76" t="-9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1109-71F3-4D38-B3F1-C7C0768E7BC6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0334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шифрования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ru-RU" dirty="0" smtClean="0"/>
                  <a:t/>
                </a:r>
                <a:r>
                  <a:rPr lang="ru-RU" sz="2300" dirty="0"/>
                  <a:t>Выбираются простые числа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3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300" dirty="0"/>
                  <a:t> с помощью Теста Миллера-Рабина</a:t>
                </a:r>
                <a:endParaRPr lang="en-US" sz="2300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ru-RU" sz="2300" dirty="0"/>
                  <a:t> Для каждого из них выбираются элементарные полиномы над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sSub>
                          <m:sSubPr>
                            <m:ctrlPr>
                              <a:rPr lang="ru-RU" sz="23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3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sz="2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sz="2300" dirty="0" smtClean="0"/>
                  <a:t>:</a:t>
                </a:r>
                <a:endParaRPr lang="ru-RU" sz="2300" dirty="0"/>
              </a:p>
              <a:p>
                <a:pPr marL="201168" lvl="1" indent="0" algn="ctr">
                  <a:lnSpc>
                    <a:spcPct val="170000"/>
                  </a:lnSpc>
                  <a:buNone/>
                </a:pPr>
                <a14:m>
                  <m:oMath xmlns:m="http://schemas.openxmlformats.org/officeDocument/2006/math">
                    <m:r>
                      <a:rPr lang="ru-RU" sz="23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23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3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300" i="1">
                        <a:latin typeface="Cambria Math" panose="02040503050406030204" pitchFamily="18" charset="0"/>
                      </a:rPr>
                      <m:t>) = </m:t>
                    </m:r>
                    <m:sSup>
                      <m:sSupPr>
                        <m:ctrlPr>
                          <a:rPr lang="ru-RU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ru-RU" sz="23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23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ru-RU" sz="2300" dirty="0" smtClean="0"/>
                  <a:t>,</a:t>
                </a:r>
                <a:endParaRPr lang="en-US" sz="2300" dirty="0"/>
              </a:p>
              <a:p>
                <a:pPr marL="201168" lvl="1" indent="0" algn="just">
                  <a:buNone/>
                </a:pPr>
                <a:r>
                  <a:rPr lang="ru-RU" sz="2300" dirty="0"/>
                  <a:t>где </a:t>
                </a:r>
                <a14:m>
                  <m:oMath xmlns:m="http://schemas.openxmlformats.org/officeDocument/2006/math">
                    <m:r>
                      <a:rPr lang="ru-RU" sz="23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3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sz="23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300" i="1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ru-RU" sz="2300" i="1" dirty="0" smtClean="0">
                        <a:latin typeface="Cambria Math" panose="02040503050406030204" pitchFamily="18" charset="0"/>
                      </a:rPr>
                      <m:t> ∈</m:t>
                    </m:r>
                    <m:sSub>
                      <m:sSubPr>
                        <m:ctrlPr>
                          <a:rPr lang="ru-RU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sSub>
                          <m:sSubPr>
                            <m:ctrlPr>
                              <a:rPr lang="ru-RU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3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sz="2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ru-RU" sz="23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3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230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ru-RU" sz="2300" dirty="0"/>
                  <a:t>, </a:t>
                </a:r>
                <a14:m>
                  <m:oMath xmlns:m="http://schemas.openxmlformats.org/officeDocument/2006/math">
                    <m:r>
                      <a:rPr lang="ru-RU" sz="23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sz="2300" dirty="0"/>
                  <a:t> – обратимый элемент из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23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sSub>
                          <m:sSubPr>
                            <m:ctrlPr>
                              <a:rPr lang="ru-RU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3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sz="2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3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ru-RU" sz="2300" dirty="0" smtClean="0"/>
              </a:p>
              <a:p>
                <a:pPr marL="201168" lvl="1" indent="0" algn="just">
                  <a:buNone/>
                </a:pPr>
                <a:r>
                  <a:rPr lang="ru-RU" sz="2300" dirty="0" smtClean="0"/>
                  <a:t>и </a:t>
                </a:r>
                <a:r>
                  <a:rPr lang="ru-RU" sz="2300" dirty="0"/>
                  <a:t>вычисляется их суперпозиция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ru-RU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3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sz="2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sz="2300" dirty="0"/>
                  <a:t/>
                </a:r>
                <a:r>
                  <a:rPr lang="ru-RU" sz="2300" i="1" dirty="0"/>
                  <a:t>(x)</a:t>
                </a:r>
                <a:endParaRPr lang="ru-RU" sz="2300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ru-RU" sz="2300" dirty="0"/>
                  <a:t> После раскрытия скобок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ru-RU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3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sz="2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sz="2300" dirty="0"/>
                  <a:t> (x) получается </a:t>
                </a:r>
                <a:r>
                  <a:rPr lang="ru-RU" sz="2300" dirty="0" smtClean="0"/>
                  <a:t>взаимно-однозначный полином</a:t>
                </a:r>
                <a:r>
                  <a:rPr lang="en-US" sz="2300" dirty="0" smtClean="0"/>
                  <a:t>;</a:t>
                </a:r>
                <a:endParaRPr lang="en-US" sz="2300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ru-RU" sz="2300" dirty="0"/>
                  <a:t> Вычисляется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300" dirty="0"/>
                  <a:t>: </a:t>
                </a:r>
              </a:p>
              <a:p>
                <a:pPr marL="201168" lvl="1" indent="0">
                  <a:buNone/>
                </a:pPr>
                <a:r>
                  <a:rPr lang="ru-RU" sz="2300" dirty="0"/>
                  <a:t/>
                </a:r>
                <a14:m>
                  <m:oMath xmlns:m="http://schemas.openxmlformats.org/officeDocument/2006/math">
                    <m:r>
                      <a:rPr lang="da-DK" sz="23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da-DK" sz="23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3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3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da-DK" sz="23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ru-RU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3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sz="2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sz="2300" dirty="0"/>
                  <a:t/>
                </a:r>
                <a14:m>
                  <m:oMath xmlns:m="http://schemas.openxmlformats.org/officeDocument/2006/math">
                    <m:r>
                      <a:rPr lang="ru-RU" sz="23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3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300" i="1" dirty="0" smtClean="0">
                        <a:latin typeface="Cambria Math" panose="02040503050406030204" pitchFamily="18" charset="0"/>
                      </a:rPr>
                      <m:t>)  (</m:t>
                    </m:r>
                    <m:r>
                      <a:rPr lang="da-DK" sz="230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da-DK" sz="23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sz="2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a-DK" sz="23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300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ru-RU" sz="2300" dirty="0"/>
                  <a:t> Открытый ключ</a:t>
                </a:r>
                <a:r>
                  <a:rPr lang="en-US" sz="2300" dirty="0"/>
                  <a:t>:</a:t>
                </a:r>
              </a:p>
              <a:p>
                <a:pPr marL="0" indent="0">
                  <a:buNone/>
                </a:pPr>
                <a:r>
                  <a:rPr lang="da-DK" sz="2300" dirty="0"/>
                  <a:t/>
                </a:r>
                <a14:m>
                  <m:oMath xmlns:m="http://schemas.openxmlformats.org/officeDocument/2006/math">
                    <m:r>
                      <a:rPr lang="da-DK" sz="23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3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da-DK" sz="23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3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300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sz="23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3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300" dirty="0"/>
              </a:p>
              <a:p>
                <a:pPr marL="201168" lvl="1" indent="0">
                  <a:buNone/>
                </a:pPr>
                <a:r>
                  <a:rPr lang="ru-RU" sz="2300" dirty="0" smtClean="0"/>
                  <a:t>где </a:t>
                </a:r>
                <a:r>
                  <a:rPr lang="en-US" sz="2300" dirty="0"/>
                  <a:t>n – </a:t>
                </a:r>
                <a:r>
                  <a:rPr lang="ru-RU" sz="2300" dirty="0"/>
                  <a:t>произведение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sz="2300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ru-RU" sz="2300" dirty="0"/>
                  <a:t> Приватный ключ: </a:t>
                </a:r>
              </a:p>
              <a:p>
                <a:pPr marL="201168" lvl="1" indent="0">
                  <a:buNone/>
                </a:pPr>
                <a:r>
                  <a:rPr lang="en-US" sz="2300" dirty="0"/>
                  <a:t/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3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ru-RU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3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sz="2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sz="2300" dirty="0"/>
                  <a:t/>
                </a:r>
                <a14:m>
                  <m:oMath xmlns:m="http://schemas.openxmlformats.org/officeDocument/2006/math">
                    <m:r>
                      <a:rPr lang="ru-RU" sz="23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3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30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ru-RU" sz="23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0" t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1109-71F3-4D38-B3F1-C7C0768E7BC6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0071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программы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1109-71F3-4D38-B3F1-C7C0768E7BC6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778A493-B0C9-4664-8824-A9B5B37564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49610" y="3138438"/>
            <a:ext cx="909991" cy="9099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C19491A-B718-458B-806B-33F431078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48633" y="4998191"/>
            <a:ext cx="706608" cy="706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1E653D4B-3619-4EDF-99F0-D1744F03F8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29243" y="3145252"/>
            <a:ext cx="824493" cy="8144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A06A7875-C473-48B4-AF1A-7DFF363284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8588" y="3229648"/>
            <a:ext cx="706607" cy="7066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21452D8-4FB0-4771-AC6F-498FB99D8CC2}"/>
              </a:ext>
            </a:extLst>
          </p:cNvPr>
          <p:cNvSpPr txBox="1"/>
          <p:nvPr/>
        </p:nvSpPr>
        <p:spPr>
          <a:xfrm>
            <a:off x="6365636" y="5403967"/>
            <a:ext cx="1306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W</a:t>
            </a:r>
            <a:r>
              <a:rPr lang="en-US" sz="1400" dirty="0" err="1"/>
              <a:t>hiteBoxView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5B19783-30E8-4841-A5F1-3B6E004D395D}"/>
              </a:ext>
            </a:extLst>
          </p:cNvPr>
          <p:cNvSpPr txBox="1"/>
          <p:nvPr/>
        </p:nvSpPr>
        <p:spPr>
          <a:xfrm>
            <a:off x="7916828" y="3634088"/>
            <a:ext cx="1865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W</a:t>
            </a:r>
            <a:r>
              <a:rPr lang="en-US" sz="1400" dirty="0" err="1"/>
              <a:t>hiteBoxNetStandart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3BE2387-27FB-4D9C-9EC8-ECB670BA513F}"/>
              </a:ext>
            </a:extLst>
          </p:cNvPr>
          <p:cNvSpPr txBox="1"/>
          <p:nvPr/>
        </p:nvSpPr>
        <p:spPr>
          <a:xfrm>
            <a:off x="2170132" y="3567691"/>
            <a:ext cx="1806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</a:t>
            </a:r>
            <a:r>
              <a:rPr lang="en-US" sz="1400" dirty="0"/>
              <a:t>iller-</a:t>
            </a:r>
            <a:r>
              <a:rPr lang="en-US" sz="1400" dirty="0" err="1"/>
              <a:t>RabinTestTests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2090C388-1223-4193-A907-0CF51E2FA06D}"/>
              </a:ext>
            </a:extLst>
          </p:cNvPr>
          <p:cNvSpPr txBox="1"/>
          <p:nvPr/>
        </p:nvSpPr>
        <p:spPr>
          <a:xfrm>
            <a:off x="5044119" y="3661083"/>
            <a:ext cx="1648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</a:t>
            </a:r>
            <a:r>
              <a:rPr lang="en-US" sz="1400" dirty="0"/>
              <a:t>iller-</a:t>
            </a:r>
            <a:r>
              <a:rPr lang="en-US" sz="1400" dirty="0" err="1"/>
              <a:t>RabinTestLib</a:t>
            </a:r>
            <a:endParaRPr lang="en-US" sz="1400" dirty="0"/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055BA0E1-F8EE-408A-97EB-96A8AC82299A}"/>
              </a:ext>
            </a:extLst>
          </p:cNvPr>
          <p:cNvSpPr/>
          <p:nvPr/>
        </p:nvSpPr>
        <p:spPr>
          <a:xfrm>
            <a:off x="1823878" y="3032303"/>
            <a:ext cx="2066991" cy="114382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0817F703-90FD-4679-AFBD-BBC382973A07}"/>
              </a:ext>
            </a:extLst>
          </p:cNvPr>
          <p:cNvSpPr/>
          <p:nvPr/>
        </p:nvSpPr>
        <p:spPr>
          <a:xfrm>
            <a:off x="4524078" y="3032303"/>
            <a:ext cx="2228407" cy="111364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AA788570-3545-4F8D-A4CD-F07515FF6A03}"/>
              </a:ext>
            </a:extLst>
          </p:cNvPr>
          <p:cNvSpPr/>
          <p:nvPr/>
        </p:nvSpPr>
        <p:spPr>
          <a:xfrm>
            <a:off x="7321758" y="3032303"/>
            <a:ext cx="2460561" cy="111364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2F009AC8-CEEE-48AE-84B9-6B3A21708BD0}"/>
              </a:ext>
            </a:extLst>
          </p:cNvPr>
          <p:cNvSpPr/>
          <p:nvPr/>
        </p:nvSpPr>
        <p:spPr>
          <a:xfrm>
            <a:off x="5797451" y="4797834"/>
            <a:ext cx="2059662" cy="111364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A27C6F5-8642-4733-AA64-624D76766238}"/>
              </a:ext>
            </a:extLst>
          </p:cNvPr>
          <p:cNvSpPr txBox="1"/>
          <p:nvPr/>
        </p:nvSpPr>
        <p:spPr>
          <a:xfrm>
            <a:off x="6807021" y="2072642"/>
            <a:ext cx="920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Functions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D6C2A1A-A798-45EE-A10D-263882ED42ED}"/>
              </a:ext>
            </a:extLst>
          </p:cNvPr>
          <p:cNvSpPr txBox="1"/>
          <p:nvPr/>
        </p:nvSpPr>
        <p:spPr>
          <a:xfrm>
            <a:off x="8378181" y="2002665"/>
            <a:ext cx="1306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WB_Algorithm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07A38F44-F612-48B5-A0FE-2944A0B5D309}"/>
              </a:ext>
            </a:extLst>
          </p:cNvPr>
          <p:cNvSpPr txBox="1"/>
          <p:nvPr/>
        </p:nvSpPr>
        <p:spPr>
          <a:xfrm>
            <a:off x="9925915" y="2370072"/>
            <a:ext cx="1005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Encryption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42E96C8-9405-43C7-AFCC-347B3551214A}"/>
              </a:ext>
            </a:extLst>
          </p:cNvPr>
          <p:cNvSpPr txBox="1"/>
          <p:nvPr/>
        </p:nvSpPr>
        <p:spPr>
          <a:xfrm>
            <a:off x="10514411" y="3302370"/>
            <a:ext cx="1024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Decryption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2DF8716B-727B-4358-B77F-5D19AA0B9309}"/>
              </a:ext>
            </a:extLst>
          </p:cNvPr>
          <p:cNvSpPr/>
          <p:nvPr/>
        </p:nvSpPr>
        <p:spPr>
          <a:xfrm>
            <a:off x="6640132" y="2028773"/>
            <a:ext cx="1274953" cy="43908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57524250-DF26-497D-AEDC-4B93937F19BC}"/>
              </a:ext>
            </a:extLst>
          </p:cNvPr>
          <p:cNvSpPr/>
          <p:nvPr/>
        </p:nvSpPr>
        <p:spPr>
          <a:xfrm>
            <a:off x="8305910" y="1910680"/>
            <a:ext cx="1409330" cy="47705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F85CFCDB-4671-41F1-A14E-237342E9CD88}"/>
              </a:ext>
            </a:extLst>
          </p:cNvPr>
          <p:cNvSpPr/>
          <p:nvPr/>
        </p:nvSpPr>
        <p:spPr>
          <a:xfrm>
            <a:off x="9802084" y="2276680"/>
            <a:ext cx="1312026" cy="47705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72ADEBEF-4CA0-43C1-AC14-B9B7AFF31DBB}"/>
              </a:ext>
            </a:extLst>
          </p:cNvPr>
          <p:cNvSpPr/>
          <p:nvPr/>
        </p:nvSpPr>
        <p:spPr>
          <a:xfrm>
            <a:off x="10362757" y="3229648"/>
            <a:ext cx="1312026" cy="47705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6C9306CB-74E3-4628-BBC0-F18DBC5C8E7A}"/>
              </a:ext>
            </a:extLst>
          </p:cNvPr>
          <p:cNvCxnSpPr>
            <a:cxnSpLocks/>
            <a:stCxn id="19" idx="1"/>
            <a:endCxn id="25" idx="4"/>
          </p:cNvCxnSpPr>
          <p:nvPr/>
        </p:nvCxnSpPr>
        <p:spPr>
          <a:xfrm flipH="1" flipV="1">
            <a:off x="7277609" y="2467853"/>
            <a:ext cx="404490" cy="72754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AC4BB2BB-3A2A-4BCF-9435-76D8A05F1A64}"/>
              </a:ext>
            </a:extLst>
          </p:cNvPr>
          <p:cNvCxnSpPr>
            <a:cxnSpLocks/>
            <a:stCxn id="19" idx="0"/>
            <a:endCxn id="26" idx="3"/>
          </p:cNvCxnSpPr>
          <p:nvPr/>
        </p:nvCxnSpPr>
        <p:spPr>
          <a:xfrm flipH="1" flipV="1">
            <a:off x="8512302" y="2317874"/>
            <a:ext cx="39737" cy="71442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8FB3951C-53F0-4A60-AE10-48E77103D93C}"/>
              </a:ext>
            </a:extLst>
          </p:cNvPr>
          <p:cNvCxnSpPr>
            <a:cxnSpLocks/>
            <a:stCxn id="19" idx="7"/>
            <a:endCxn id="27" idx="3"/>
          </p:cNvCxnSpPr>
          <p:nvPr/>
        </p:nvCxnSpPr>
        <p:spPr>
          <a:xfrm flipV="1">
            <a:off x="9421978" y="2683874"/>
            <a:ext cx="572248" cy="5115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45DB5DEF-F856-4B39-9BCC-6AA43C7E223F}"/>
              </a:ext>
            </a:extLst>
          </p:cNvPr>
          <p:cNvCxnSpPr>
            <a:cxnSpLocks/>
            <a:stCxn id="19" idx="6"/>
            <a:endCxn id="28" idx="2"/>
          </p:cNvCxnSpPr>
          <p:nvPr/>
        </p:nvCxnSpPr>
        <p:spPr>
          <a:xfrm flipV="1">
            <a:off x="9782319" y="3468177"/>
            <a:ext cx="580438" cy="12095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E557DE14-011F-409B-8FAE-BF320FE651EC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6827282" y="3982860"/>
            <a:ext cx="854817" cy="81497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5B87E935-6280-4673-99D0-6173AE35A118}"/>
              </a:ext>
            </a:extLst>
          </p:cNvPr>
          <p:cNvCxnSpPr>
            <a:cxnSpLocks/>
            <a:stCxn id="18" idx="4"/>
            <a:endCxn id="20" idx="0"/>
          </p:cNvCxnSpPr>
          <p:nvPr/>
        </p:nvCxnSpPr>
        <p:spPr>
          <a:xfrm>
            <a:off x="5638282" y="4145950"/>
            <a:ext cx="1189000" cy="65188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5944B93F-2DFB-4FCB-A1BF-04AE5428887C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3890869" y="3589127"/>
            <a:ext cx="633209" cy="1508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0CA0199D-A37D-4AAE-B22F-290B249BB0FC}"/>
              </a:ext>
            </a:extLst>
          </p:cNvPr>
          <p:cNvSpPr txBox="1"/>
          <p:nvPr/>
        </p:nvSpPr>
        <p:spPr>
          <a:xfrm>
            <a:off x="350640" y="2255499"/>
            <a:ext cx="243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GetPrimeNum_ReturnsTrue</a:t>
            </a:r>
            <a:r>
              <a:rPr lang="en-US" sz="1400" dirty="0"/>
              <a:t>()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="" xmlns:a16="http://schemas.microsoft.com/office/drawing/2014/main" id="{FC2E4FAE-F8F4-45E7-832E-7C7F8CD355E2}"/>
              </a:ext>
            </a:extLst>
          </p:cNvPr>
          <p:cNvSpPr/>
          <p:nvPr/>
        </p:nvSpPr>
        <p:spPr>
          <a:xfrm>
            <a:off x="303542" y="2125507"/>
            <a:ext cx="2545685" cy="58634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="" xmlns:a16="http://schemas.microsoft.com/office/drawing/2014/main" id="{7DD445B5-B9A5-4798-9019-13ACBA20A47D}"/>
              </a:ext>
            </a:extLst>
          </p:cNvPr>
          <p:cNvCxnSpPr>
            <a:cxnSpLocks/>
            <a:stCxn id="17" idx="1"/>
            <a:endCxn id="125" idx="4"/>
          </p:cNvCxnSpPr>
          <p:nvPr/>
        </p:nvCxnSpPr>
        <p:spPr>
          <a:xfrm flipH="1" flipV="1">
            <a:off x="1576385" y="2711850"/>
            <a:ext cx="550197" cy="48796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="" xmlns:a16="http://schemas.microsoft.com/office/drawing/2014/main" id="{C71D5A0B-19A6-4F8D-804D-9EECEB1739FC}"/>
              </a:ext>
            </a:extLst>
          </p:cNvPr>
          <p:cNvSpPr txBox="1"/>
          <p:nvPr/>
        </p:nvSpPr>
        <p:spPr>
          <a:xfrm>
            <a:off x="260839" y="4586578"/>
            <a:ext cx="2475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GetPrimeNum_ReturnsFalse</a:t>
            </a:r>
            <a:r>
              <a:rPr lang="en-US" sz="1400" dirty="0"/>
              <a:t>()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="" xmlns:a16="http://schemas.microsoft.com/office/drawing/2014/main" id="{396D409F-037C-476A-86E2-F82550F2E5A6}"/>
              </a:ext>
            </a:extLst>
          </p:cNvPr>
          <p:cNvSpPr/>
          <p:nvPr/>
        </p:nvSpPr>
        <p:spPr>
          <a:xfrm>
            <a:off x="213740" y="4456586"/>
            <a:ext cx="2545685" cy="58634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="" xmlns:a16="http://schemas.microsoft.com/office/drawing/2014/main" id="{7BE8803E-A3E0-4F99-B23D-64E81AA6EBE7}"/>
              </a:ext>
            </a:extLst>
          </p:cNvPr>
          <p:cNvCxnSpPr>
            <a:cxnSpLocks/>
            <a:stCxn id="17" idx="3"/>
            <a:endCxn id="130" idx="0"/>
          </p:cNvCxnSpPr>
          <p:nvPr/>
        </p:nvCxnSpPr>
        <p:spPr>
          <a:xfrm flipH="1">
            <a:off x="1486583" y="4008616"/>
            <a:ext cx="639999" cy="44797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3093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96A43C-E8E2-4249-982E-3FE0081A4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dirty="0"/>
              <a:t>Блок</a:t>
            </a:r>
            <a:r>
              <a:rPr lang="en-US" dirty="0"/>
              <a:t>-</a:t>
            </a:r>
            <a:r>
              <a:rPr lang="ru-RU" dirty="0"/>
              <a:t>схема генерации ключей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A86218B-0981-43F4-916D-22617B7E9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1109-71F3-4D38-B3F1-C7C0768E7BC6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8C765104-1E82-4517-AB88-9C8D6D8F3819}"/>
              </a:ext>
            </a:extLst>
          </p:cNvPr>
          <p:cNvSpPr/>
          <p:nvPr/>
        </p:nvSpPr>
        <p:spPr>
          <a:xfrm>
            <a:off x="4812366" y="1848768"/>
            <a:ext cx="880771" cy="24421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begin</a:t>
            </a:r>
            <a:endParaRPr lang="ru-RU" sz="14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Parallelogram 5">
                <a:extLst>
                  <a:ext uri="{FF2B5EF4-FFF2-40B4-BE49-F238E27FC236}">
                    <a16:creationId xmlns:a16="http://schemas.microsoft.com/office/drawing/2014/main" xmlns="" id="{6F510100-885F-43A2-8ED9-449E7F031B6C}"/>
                  </a:ext>
                </a:extLst>
              </p:cNvPr>
              <p:cNvSpPr/>
              <p:nvPr/>
            </p:nvSpPr>
            <p:spPr>
              <a:xfrm>
                <a:off x="5067499" y="2372398"/>
                <a:ext cx="370505" cy="244217"/>
              </a:xfrm>
              <a:prstGeom prst="parallelogram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1400" dirty="0"/>
              </a:p>
            </p:txBody>
          </p:sp>
        </mc:Choice>
        <mc:Fallback>
          <p:sp>
            <p:nvSpPr>
              <p:cNvPr id="6" name="Parallelogram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F510100-885F-43A2-8ED9-449E7F031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499" y="2372398"/>
                <a:ext cx="370505" cy="244217"/>
              </a:xfrm>
              <a:prstGeom prst="parallelogram">
                <a:avLst/>
              </a:prstGeom>
              <a:blipFill>
                <a:blip r:embed="rId2"/>
                <a:stretch>
                  <a:fillRect b="-930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iamond 6">
            <a:extLst>
              <a:ext uri="{FF2B5EF4-FFF2-40B4-BE49-F238E27FC236}">
                <a16:creationId xmlns="" xmlns:a16="http://schemas.microsoft.com/office/drawing/2014/main" id="{702E7C80-2B69-4A82-A8E1-28AB60AB3D06}"/>
              </a:ext>
            </a:extLst>
          </p:cNvPr>
          <p:cNvSpPr/>
          <p:nvPr/>
        </p:nvSpPr>
        <p:spPr>
          <a:xfrm>
            <a:off x="4309012" y="2871165"/>
            <a:ext cx="1887479" cy="683482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Miller-Rabin Test</a:t>
            </a:r>
            <a:endParaRPr lang="ru-RU" sz="14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0D1B42E6-4916-4E59-BF04-92C509938BAE}"/>
                  </a:ext>
                </a:extLst>
              </p:cNvPr>
              <p:cNvSpPr/>
              <p:nvPr/>
            </p:nvSpPr>
            <p:spPr>
              <a:xfrm>
                <a:off x="6633490" y="3315194"/>
                <a:ext cx="532751" cy="367987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D1B42E6-4916-4E59-BF04-92C509938B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490" y="3315194"/>
                <a:ext cx="532751" cy="367987"/>
              </a:xfrm>
              <a:prstGeom prst="rect">
                <a:avLst/>
              </a:prstGeom>
              <a:blipFill>
                <a:blip r:embed="rId3"/>
                <a:stretch>
                  <a:fillRect l="-109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1B936B1A-105B-490C-83CA-D7DB1D295012}"/>
                  </a:ext>
                </a:extLst>
              </p:cNvPr>
              <p:cNvSpPr/>
              <p:nvPr/>
            </p:nvSpPr>
            <p:spPr>
              <a:xfrm>
                <a:off x="5760223" y="3864150"/>
                <a:ext cx="2263435" cy="420568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…(</m:t>
                      </m:r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1400" i="1">
                          <a:latin typeface="Cambria Math" panose="02040503050406030204" pitchFamily="18" charset="0"/>
                        </a:rPr>
                        <m:t>))))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B936B1A-105B-490C-83CA-D7DB1D2950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223" y="3864150"/>
                <a:ext cx="2263435" cy="4205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AFF986FE-CA4D-45CF-AB11-51E5CD73B965}"/>
                  </a:ext>
                </a:extLst>
              </p:cNvPr>
              <p:cNvSpPr/>
              <p:nvPr/>
            </p:nvSpPr>
            <p:spPr>
              <a:xfrm>
                <a:off x="6630886" y="4482864"/>
                <a:ext cx="522108" cy="34405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FF986FE-CA4D-45CF-AB11-51E5CD73B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886" y="4482864"/>
                <a:ext cx="522108" cy="3440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="" xmlns:a16="http://schemas.microsoft.com/office/drawing/2014/main" id="{8CD9261A-A291-49EA-A0A3-F02253B9130D}"/>
              </a:ext>
            </a:extLst>
          </p:cNvPr>
          <p:cNvSpPr/>
          <p:nvPr/>
        </p:nvSpPr>
        <p:spPr>
          <a:xfrm>
            <a:off x="6537923" y="6037494"/>
            <a:ext cx="708034" cy="183523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end</a:t>
            </a:r>
            <a:endParaRPr lang="ru-RU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86BA8AFB-390C-4CF9-BC6B-03931B7B19D8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5252752" y="2092985"/>
            <a:ext cx="0" cy="27941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A9DD3CCF-90AA-487B-96FC-7CE30440D8CF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5252752" y="2616615"/>
            <a:ext cx="0" cy="25455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="" xmlns:a16="http://schemas.microsoft.com/office/drawing/2014/main" id="{CA92636F-805E-4925-A10E-393EE8B1D315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6196491" y="3212906"/>
            <a:ext cx="703375" cy="102288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FDCA11E1-F1E9-476B-908C-27F0A24965F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6891941" y="3683181"/>
            <a:ext cx="7925" cy="18096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B0D790C0-7DB6-4E44-954B-9A78040BC4EB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6891940" y="4284718"/>
            <a:ext cx="1" cy="19814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6AF2FAE5-EC75-4B3A-83BB-008411E6F4A4}"/>
              </a:ext>
            </a:extLst>
          </p:cNvPr>
          <p:cNvCxnSpPr>
            <a:cxnSpLocks/>
            <a:stCxn id="10" idx="2"/>
            <a:endCxn id="96" idx="0"/>
          </p:cNvCxnSpPr>
          <p:nvPr/>
        </p:nvCxnSpPr>
        <p:spPr>
          <a:xfrm>
            <a:off x="6891940" y="4826923"/>
            <a:ext cx="0" cy="24104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="" xmlns:a16="http://schemas.microsoft.com/office/drawing/2014/main" id="{0D6720A6-A180-4FB2-8AA4-1C92C00FB6C7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>
          <a:xfrm rot="10800000" flipH="1">
            <a:off x="4309012" y="2494508"/>
            <a:ext cx="789014" cy="718399"/>
          </a:xfrm>
          <a:prstGeom prst="bentConnector3">
            <a:avLst>
              <a:gd name="adj1" fmla="val -28973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29C409E7-A4F9-4CF4-A811-192D8F2DC829}"/>
              </a:ext>
            </a:extLst>
          </p:cNvPr>
          <p:cNvCxnSpPr>
            <a:cxnSpLocks/>
            <a:stCxn id="96" idx="2"/>
            <a:endCxn id="14" idx="0"/>
          </p:cNvCxnSpPr>
          <p:nvPr/>
        </p:nvCxnSpPr>
        <p:spPr>
          <a:xfrm>
            <a:off x="6891940" y="5773546"/>
            <a:ext cx="0" cy="2639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454BB6CB-2987-4BD6-A693-493B1E38226F}"/>
              </a:ext>
            </a:extLst>
          </p:cNvPr>
          <p:cNvSpPr txBox="1"/>
          <p:nvPr/>
        </p:nvSpPr>
        <p:spPr>
          <a:xfrm>
            <a:off x="4029537" y="2800850"/>
            <a:ext cx="52418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false</a:t>
            </a:r>
            <a:endParaRPr lang="ru-RU" dirty="0"/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9DEE351A-ADC9-43B6-AF3E-DDD951005573}"/>
              </a:ext>
            </a:extLst>
          </p:cNvPr>
          <p:cNvSpPr txBox="1"/>
          <p:nvPr/>
        </p:nvSpPr>
        <p:spPr>
          <a:xfrm>
            <a:off x="6048816" y="2800849"/>
            <a:ext cx="49244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true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6" name="Flowchart: Document 95">
                <a:extLst>
                  <a:ext uri="{FF2B5EF4-FFF2-40B4-BE49-F238E27FC236}">
                    <a16:creationId xmlns:a16="http://schemas.microsoft.com/office/drawing/2014/main" xmlns="" id="{D6667919-D455-48AD-90F7-DA9BE33ABE39}"/>
                  </a:ext>
                </a:extLst>
              </p:cNvPr>
              <p:cNvSpPr/>
              <p:nvPr/>
            </p:nvSpPr>
            <p:spPr>
              <a:xfrm>
                <a:off x="5876800" y="5067970"/>
                <a:ext cx="2030279" cy="755525"/>
              </a:xfrm>
              <a:prstGeom prst="flowChartDocumen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𝑃𝑢𝑏𝑙𝑖𝑐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𝑃𝑟𝑖𝑣𝑎𝑡𝑒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sz="1400" dirty="0"/>
              </a:p>
            </p:txBody>
          </p:sp>
        </mc:Choice>
        <mc:Fallback>
          <p:sp>
            <p:nvSpPr>
              <p:cNvPr id="96" name="Flowchart: Document 9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6667919-D455-48AD-90F7-DA9BE33ABE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800" y="5067970"/>
                <a:ext cx="2030279" cy="755525"/>
              </a:xfrm>
              <a:prstGeom prst="flowChartDocumen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93066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8889</TotalTime>
  <Words>328</Words>
  <Application>Microsoft Office PowerPoint</Application>
  <PresentationFormat>Произвольный</PresentationFormat>
  <Paragraphs>85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Retrospect</vt:lpstr>
      <vt:lpstr>Цели и задачи</vt:lpstr>
      <vt:lpstr>Объект, предмет, информационная база и методы исследования</vt:lpstr>
      <vt:lpstr>Актуальность исследования</vt:lpstr>
      <vt:lpstr>Алгоритм RSA</vt:lpstr>
      <vt:lpstr>Недостатки RSA</vt:lpstr>
      <vt:lpstr>Тест Миллера-Рабина</vt:lpstr>
      <vt:lpstr>Схема шифрования</vt:lpstr>
      <vt:lpstr>Структура программы </vt:lpstr>
      <vt:lpstr>Блок-схема генерации ключей</vt:lpstr>
      <vt:lpstr>Блок-схема шифрования и расшифрования</vt:lpstr>
      <vt:lpstr>Интерфейс программы</vt:lpstr>
      <vt:lpstr>Заключение</vt:lpstr>
    </vt:vector>
  </TitlesOfParts>
  <Company>GDC Services, Ltd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Edem Shukurov</dc:creator>
  <cp:lastModifiedBy>Пользователь Windows</cp:lastModifiedBy>
  <cp:revision>162</cp:revision>
  <dcterms:created xsi:type="dcterms:W3CDTF">2019-05-29T08:01:25Z</dcterms:created>
  <dcterms:modified xsi:type="dcterms:W3CDTF">2020-04-05T14:07:05Z</dcterms:modified>
</cp:coreProperties>
</file>