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74" r:id="rId3"/>
    <p:sldId id="258" r:id="rId4"/>
    <p:sldId id="285" r:id="rId5"/>
    <p:sldId id="270" r:id="rId6"/>
    <p:sldId id="275" r:id="rId7"/>
    <p:sldId id="276" r:id="rId8"/>
    <p:sldId id="277" r:id="rId9"/>
    <p:sldId id="278" r:id="rId10"/>
    <p:sldId id="300" r:id="rId11"/>
    <p:sldId id="299" r:id="rId12"/>
    <p:sldId id="302" r:id="rId13"/>
    <p:sldId id="279" r:id="rId14"/>
    <p:sldId id="304" r:id="rId15"/>
    <p:sldId id="305" r:id="rId16"/>
    <p:sldId id="303" r:id="rId17"/>
    <p:sldId id="271" r:id="rId18"/>
    <p:sldId id="306" r:id="rId19"/>
    <p:sldId id="280" r:id="rId20"/>
    <p:sldId id="307" r:id="rId21"/>
    <p:sldId id="308" r:id="rId22"/>
    <p:sldId id="309" r:id="rId23"/>
    <p:sldId id="310" r:id="rId24"/>
    <p:sldId id="311" r:id="rId25"/>
    <p:sldId id="272" r:id="rId26"/>
    <p:sldId id="295" r:id="rId27"/>
    <p:sldId id="261"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BB3"/>
    <a:srgbClr val="E6E6E6"/>
    <a:srgbClr val="FAB534"/>
    <a:srgbClr val="FFDA93"/>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0" autoAdjust="0"/>
    <p:restoredTop sz="96201" autoAdjust="0"/>
  </p:normalViewPr>
  <p:slideViewPr>
    <p:cSldViewPr snapToGrid="0">
      <p:cViewPr varScale="1">
        <p:scale>
          <a:sx n="111" d="100"/>
          <a:sy n="111" d="100"/>
        </p:scale>
        <p:origin x="684"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3" d="100"/>
          <a:sy n="83" d="100"/>
        </p:scale>
        <p:origin x="19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390C06-8B84-4AE8-AD4F-7BAD10A643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800C346-5F78-4EF7-9FF6-89BD317363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B076D3-E097-4D3E-89C8-FC671BBB14DD}" type="datetimeFigureOut">
              <a:rPr lang="zh-CN" altLang="en-US" smtClean="0"/>
              <a:t>2022/12/7</a:t>
            </a:fld>
            <a:endParaRPr lang="zh-CN" altLang="en-US"/>
          </a:p>
        </p:txBody>
      </p:sp>
      <p:sp>
        <p:nvSpPr>
          <p:cNvPr id="4" name="页脚占位符 3">
            <a:extLst>
              <a:ext uri="{FF2B5EF4-FFF2-40B4-BE49-F238E27FC236}">
                <a16:creationId xmlns:a16="http://schemas.microsoft.com/office/drawing/2014/main" id="{B484F306-7717-4CC6-8DA0-F7804626AD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F7E19F3-6DBF-4473-A668-F8308E4F16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344263-BEEF-4DFF-AF79-EE4CD9854648}" type="slidenum">
              <a:rPr lang="zh-CN" altLang="en-US" smtClean="0"/>
              <a:t>‹#›</a:t>
            </a:fld>
            <a:endParaRPr lang="zh-CN" altLang="en-US"/>
          </a:p>
        </p:txBody>
      </p:sp>
    </p:spTree>
    <p:extLst>
      <p:ext uri="{BB962C8B-B14F-4D97-AF65-F5344CB8AC3E}">
        <p14:creationId xmlns:p14="http://schemas.microsoft.com/office/powerpoint/2010/main" val="2276696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9CBCB7-444E-4E8F-B59D-6445B76A86DE}"/>
              </a:ext>
            </a:extLst>
          </p:cNvPr>
          <p:cNvSpPr/>
          <p:nvPr userDrawn="1"/>
        </p:nvSpPr>
        <p:spPr>
          <a:xfrm>
            <a:off x="6295436" y="983795"/>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8749D8FD-CBE5-4071-B6AF-E9021C278B03}"/>
              </a:ext>
            </a:extLst>
          </p:cNvPr>
          <p:cNvSpPr/>
          <p:nvPr userDrawn="1"/>
        </p:nvSpPr>
        <p:spPr>
          <a:xfrm>
            <a:off x="6600521" y="1284665"/>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02" name="标题 9801"/>
          <p:cNvSpPr>
            <a:spLocks noGrp="1"/>
          </p:cNvSpPr>
          <p:nvPr userDrawn="1">
            <p:ph type="ctrTitle"/>
          </p:nvPr>
        </p:nvSpPr>
        <p:spPr>
          <a:xfrm>
            <a:off x="976596" y="1565789"/>
            <a:ext cx="5866380" cy="1397868"/>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221" name="副标题 220">
            <a:extLst>
              <a:ext uri="{FF2B5EF4-FFF2-40B4-BE49-F238E27FC236}">
                <a16:creationId xmlns:a16="http://schemas.microsoft.com/office/drawing/2014/main" id="{6364D9E1-C49E-4007-9CCB-7FE1C62C5535}"/>
              </a:ext>
            </a:extLst>
          </p:cNvPr>
          <p:cNvSpPr>
            <a:spLocks noGrp="1"/>
          </p:cNvSpPr>
          <p:nvPr userDrawn="1">
            <p:ph type="subTitle" idx="1"/>
          </p:nvPr>
        </p:nvSpPr>
        <p:spPr>
          <a:xfrm>
            <a:off x="975848" y="2981279"/>
            <a:ext cx="5866380"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19" name="文本占位符 118">
            <a:extLst>
              <a:ext uri="{FF2B5EF4-FFF2-40B4-BE49-F238E27FC236}">
                <a16:creationId xmlns:a16="http://schemas.microsoft.com/office/drawing/2014/main" id="{0A2D9ACF-06F0-45E1-A8D6-DD67D4EA4CD5}"/>
              </a:ext>
            </a:extLst>
          </p:cNvPr>
          <p:cNvSpPr>
            <a:spLocks noGrp="1"/>
          </p:cNvSpPr>
          <p:nvPr userDrawn="1">
            <p:ph type="body" sz="quarter" idx="11" hasCustomPrompt="1"/>
          </p:nvPr>
        </p:nvSpPr>
        <p:spPr>
          <a:xfrm>
            <a:off x="975847" y="4862556"/>
            <a:ext cx="586638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8" name="文本占位符 17">
            <a:extLst>
              <a:ext uri="{FF2B5EF4-FFF2-40B4-BE49-F238E27FC236}">
                <a16:creationId xmlns:a16="http://schemas.microsoft.com/office/drawing/2014/main" id="{40B0C5AF-5B56-4850-B9E8-B1501536E965}"/>
              </a:ext>
            </a:extLst>
          </p:cNvPr>
          <p:cNvSpPr>
            <a:spLocks noGrp="1"/>
          </p:cNvSpPr>
          <p:nvPr userDrawn="1">
            <p:ph type="body" sz="quarter" idx="10" hasCustomPrompt="1"/>
          </p:nvPr>
        </p:nvSpPr>
        <p:spPr>
          <a:xfrm>
            <a:off x="975846" y="4469861"/>
            <a:ext cx="2338853" cy="296271"/>
          </a:xfrm>
          <a:prstGeom prst="roundRect">
            <a:avLst>
              <a:gd name="adj" fmla="val 0"/>
            </a:avLst>
          </a:prstGeom>
          <a:solidFill>
            <a:schemeClr val="accent1"/>
          </a:solidFill>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885024" y="2245979"/>
            <a:ext cx="5029982"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886140" y="3141329"/>
            <a:ext cx="5029982"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23" name="矩形 22">
            <a:extLst>
              <a:ext uri="{FF2B5EF4-FFF2-40B4-BE49-F238E27FC236}">
                <a16:creationId xmlns:a16="http://schemas.microsoft.com/office/drawing/2014/main" id="{DD643707-A1AD-49E3-8E29-65E9D2A4D133}"/>
              </a:ext>
            </a:extLst>
          </p:cNvPr>
          <p:cNvSpPr/>
          <p:nvPr userDrawn="1"/>
        </p:nvSpPr>
        <p:spPr>
          <a:xfrm>
            <a:off x="1114425" y="1447282"/>
            <a:ext cx="3890639" cy="3391418"/>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D7F7D7B5-A2A6-4EF4-AC76-246810E968B1}"/>
              </a:ext>
            </a:extLst>
          </p:cNvPr>
          <p:cNvSpPr/>
          <p:nvPr userDrawn="1"/>
        </p:nvSpPr>
        <p:spPr>
          <a:xfrm>
            <a:off x="2949140" y="2202058"/>
            <a:ext cx="2562659" cy="1938142"/>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2022/12/7</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OfficePLUS</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2022/12/7</a:t>
            </a:fld>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OfficePLUS</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697194" y="1971117"/>
            <a:ext cx="4823293"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697194" y="4453072"/>
            <a:ext cx="4823293"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697195" y="4156801"/>
            <a:ext cx="482329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3" name="组合 2">
            <a:extLst>
              <a:ext uri="{FF2B5EF4-FFF2-40B4-BE49-F238E27FC236}">
                <a16:creationId xmlns:a16="http://schemas.microsoft.com/office/drawing/2014/main" id="{CD0F5EF3-F208-4488-BEB7-2C499D32260C}"/>
              </a:ext>
            </a:extLst>
          </p:cNvPr>
          <p:cNvGrpSpPr/>
          <p:nvPr userDrawn="1"/>
        </p:nvGrpSpPr>
        <p:grpSpPr>
          <a:xfrm>
            <a:off x="870948" y="1028700"/>
            <a:ext cx="5225052" cy="4589540"/>
            <a:chOff x="6295436" y="727830"/>
            <a:chExt cx="5225052" cy="4589540"/>
          </a:xfrm>
        </p:grpSpPr>
        <p:sp>
          <p:nvSpPr>
            <p:cNvPr id="25" name="矩形 24">
              <a:extLst>
                <a:ext uri="{FF2B5EF4-FFF2-40B4-BE49-F238E27FC236}">
                  <a16:creationId xmlns:a16="http://schemas.microsoft.com/office/drawing/2014/main" id="{7442C3DA-6B0C-4A24-B1F6-B0831DA2AE6E}"/>
                </a:ext>
              </a:extLst>
            </p:cNvPr>
            <p:cNvSpPr/>
            <p:nvPr userDrawn="1"/>
          </p:nvSpPr>
          <p:spPr>
            <a:xfrm>
              <a:off x="6295436" y="727830"/>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a:extLst>
                <a:ext uri="{FF2B5EF4-FFF2-40B4-BE49-F238E27FC236}">
                  <a16:creationId xmlns:a16="http://schemas.microsoft.com/office/drawing/2014/main" id="{A56C09AC-96EA-4746-9CAA-B8FE1D3FA539}"/>
                </a:ext>
              </a:extLst>
            </p:cNvPr>
            <p:cNvSpPr/>
            <p:nvPr userDrawn="1"/>
          </p:nvSpPr>
          <p:spPr>
            <a:xfrm>
              <a:off x="6600521" y="1028700"/>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2022/12/7</a:t>
            </a:fld>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OfficePLUS</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themeOverride" Target="../theme/themeOverride6.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 hidden="1">
                        <a:extLst>
                          <a:ext uri="{FF2B5EF4-FFF2-40B4-BE49-F238E27FC236}">
                            <a16:creationId xmlns:a16="http://schemas.microsoft.com/office/drawing/2014/main" id="{3C326D0B-7DAB-41B6-8030-2E4A18CC949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77211" y="841169"/>
            <a:ext cx="5138582" cy="1397868"/>
          </a:xfrm>
        </p:spPr>
        <p:txBody>
          <a:bodyPr>
            <a:normAutofit/>
          </a:bodyPr>
          <a:lstStyle/>
          <a:p>
            <a:r>
              <a:rPr lang="zh-CN" altLang="zh-CN" sz="4800" dirty="0"/>
              <a:t>通信系统综合设计</a:t>
            </a:r>
            <a:endParaRPr lang="zh-CN" altLang="en-US" sz="4800" dirty="0"/>
          </a:p>
        </p:txBody>
      </p:sp>
      <p:sp>
        <p:nvSpPr>
          <p:cNvPr id="16" name="文本框 15">
            <a:extLst>
              <a:ext uri="{FF2B5EF4-FFF2-40B4-BE49-F238E27FC236}">
                <a16:creationId xmlns:a16="http://schemas.microsoft.com/office/drawing/2014/main" id="{122E5B00-15B8-10E6-7DAF-80E730F7EBCA}"/>
              </a:ext>
            </a:extLst>
          </p:cNvPr>
          <p:cNvSpPr txBox="1"/>
          <p:nvPr/>
        </p:nvSpPr>
        <p:spPr>
          <a:xfrm>
            <a:off x="397004" y="2497830"/>
            <a:ext cx="5698996" cy="2308324"/>
          </a:xfrm>
          <a:prstGeom prst="rect">
            <a:avLst/>
          </a:prstGeom>
          <a:noFill/>
        </p:spPr>
        <p:txBody>
          <a:bodyPr wrap="none" rtlCol="0">
            <a:spAutoFit/>
          </a:bodyPr>
          <a:lstStyle/>
          <a:p>
            <a:r>
              <a:rPr lang="zh-CN" altLang="en-US" dirty="0"/>
              <a:t>林迦勒 </a:t>
            </a:r>
            <a:r>
              <a:rPr lang="en-US" altLang="zh-CN" dirty="0"/>
              <a:t>20200626  </a:t>
            </a:r>
          </a:p>
          <a:p>
            <a:r>
              <a:rPr lang="en-US" altLang="zh-CN" dirty="0"/>
              <a:t>       </a:t>
            </a:r>
            <a:r>
              <a:rPr lang="zh-CN" altLang="en-US" dirty="0"/>
              <a:t>负责</a:t>
            </a:r>
            <a:r>
              <a:rPr lang="en-US" altLang="zh-CN" dirty="0"/>
              <a:t>PPT</a:t>
            </a:r>
            <a:r>
              <a:rPr lang="zh-CN" altLang="en-US" dirty="0"/>
              <a:t>制作、数字部分译码、误码率分析与绘图</a:t>
            </a:r>
            <a:endParaRPr lang="en-US" altLang="zh-CN" dirty="0"/>
          </a:p>
          <a:p>
            <a:r>
              <a:rPr lang="zh-CN" altLang="en-US" dirty="0"/>
              <a:t>林可冰 </a:t>
            </a:r>
            <a:r>
              <a:rPr lang="en-US" altLang="zh-CN" dirty="0"/>
              <a:t>20200662  </a:t>
            </a:r>
          </a:p>
          <a:p>
            <a:r>
              <a:rPr lang="en-US" altLang="zh-CN" dirty="0"/>
              <a:t>       </a:t>
            </a:r>
            <a:r>
              <a:rPr lang="zh-CN" altLang="en-US" dirty="0"/>
              <a:t>负责基础设置、模拟信号调制、加噪、解调</a:t>
            </a:r>
            <a:endParaRPr lang="en-US" altLang="zh-CN" dirty="0"/>
          </a:p>
          <a:p>
            <a:r>
              <a:rPr lang="zh-CN" altLang="en-US" dirty="0"/>
              <a:t>崔佳麒 </a:t>
            </a:r>
            <a:r>
              <a:rPr lang="en-US" altLang="zh-CN" dirty="0"/>
              <a:t>20200637  </a:t>
            </a:r>
          </a:p>
          <a:p>
            <a:r>
              <a:rPr lang="en-US" altLang="zh-CN" dirty="0"/>
              <a:t>       </a:t>
            </a:r>
            <a:r>
              <a:rPr lang="zh-CN" altLang="en-US" dirty="0"/>
              <a:t>负责数字部分信道编码、数字调制</a:t>
            </a:r>
            <a:endParaRPr lang="en-US" altLang="zh-CN" dirty="0"/>
          </a:p>
          <a:p>
            <a:r>
              <a:rPr lang="zh-CN" altLang="en-US" dirty="0"/>
              <a:t>玉功会 </a:t>
            </a:r>
            <a:r>
              <a:rPr lang="en-US" altLang="zh-CN" dirty="0"/>
              <a:t>20201996  </a:t>
            </a:r>
          </a:p>
          <a:p>
            <a:r>
              <a:rPr lang="en-US" altLang="zh-CN" dirty="0"/>
              <a:t>       </a:t>
            </a:r>
            <a:r>
              <a:rPr lang="zh-CN" altLang="en-US" dirty="0"/>
              <a:t>负责数字部分信道加噪、解调</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——2ASK</a:t>
            </a:r>
            <a:r>
              <a:rPr lang="zh-CN" altLang="zh-CN" sz="3600" dirty="0"/>
              <a:t>二进制幅度键控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pic>
        <p:nvPicPr>
          <p:cNvPr id="21" name="图片 20">
            <a:extLst>
              <a:ext uri="{FF2B5EF4-FFF2-40B4-BE49-F238E27FC236}">
                <a16:creationId xmlns:a16="http://schemas.microsoft.com/office/drawing/2014/main" id="{FEF71AD4-2412-3A9D-8293-D893B1EE7887}"/>
              </a:ext>
            </a:extLst>
          </p:cNvPr>
          <p:cNvPicPr>
            <a:picLocks noChangeAspect="1"/>
          </p:cNvPicPr>
          <p:nvPr/>
        </p:nvPicPr>
        <p:blipFill>
          <a:blip r:embed="rId2"/>
          <a:stretch>
            <a:fillRect/>
          </a:stretch>
        </p:blipFill>
        <p:spPr>
          <a:xfrm>
            <a:off x="4303299" y="5255364"/>
            <a:ext cx="5762244" cy="1260348"/>
          </a:xfrm>
          <a:prstGeom prst="rect">
            <a:avLst/>
          </a:prstGeom>
        </p:spPr>
      </p:pic>
      <p:pic>
        <p:nvPicPr>
          <p:cNvPr id="22" name="图片 21">
            <a:extLst>
              <a:ext uri="{FF2B5EF4-FFF2-40B4-BE49-F238E27FC236}">
                <a16:creationId xmlns:a16="http://schemas.microsoft.com/office/drawing/2014/main" id="{11AB3E47-AC9D-0871-5C0F-4B4227780426}"/>
              </a:ext>
            </a:extLst>
          </p:cNvPr>
          <p:cNvPicPr>
            <a:picLocks noChangeAspect="1"/>
          </p:cNvPicPr>
          <p:nvPr/>
        </p:nvPicPr>
        <p:blipFill>
          <a:blip r:embed="rId3"/>
          <a:stretch>
            <a:fillRect/>
          </a:stretch>
        </p:blipFill>
        <p:spPr>
          <a:xfrm>
            <a:off x="1399729" y="5057244"/>
            <a:ext cx="5762244" cy="1458468"/>
          </a:xfrm>
          <a:prstGeom prst="rect">
            <a:avLst/>
          </a:prstGeom>
        </p:spPr>
      </p:pic>
      <p:sp>
        <p:nvSpPr>
          <p:cNvPr id="26" name="文本框 25">
            <a:extLst>
              <a:ext uri="{FF2B5EF4-FFF2-40B4-BE49-F238E27FC236}">
                <a16:creationId xmlns:a16="http://schemas.microsoft.com/office/drawing/2014/main" id="{4EB0FC31-A872-5D15-12C9-E02AFAAF4AFE}"/>
              </a:ext>
            </a:extLst>
          </p:cNvPr>
          <p:cNvSpPr txBox="1"/>
          <p:nvPr/>
        </p:nvSpPr>
        <p:spPr>
          <a:xfrm>
            <a:off x="583077" y="1028343"/>
            <a:ext cx="10727073" cy="4031873"/>
          </a:xfrm>
          <a:prstGeom prst="rect">
            <a:avLst/>
          </a:prstGeom>
          <a:noFill/>
        </p:spPr>
        <p:txBody>
          <a:bodyPr wrap="square">
            <a:spAutoFit/>
          </a:bodyPr>
          <a:lstStyle/>
          <a:p>
            <a:r>
              <a:rPr lang="en-US" altLang="zh-CN" sz="1600" dirty="0">
                <a:latin typeface="宋体" panose="02010600030101010101" pitchFamily="2" charset="-122"/>
                <a:ea typeface="宋体" panose="02010600030101010101" pitchFamily="2" charset="-122"/>
              </a:rPr>
              <a:t>ASK</a:t>
            </a:r>
            <a:r>
              <a:rPr lang="zh-CN" altLang="en-US" sz="1600" dirty="0">
                <a:latin typeface="宋体" panose="02010600030101010101" pitchFamily="2" charset="-122"/>
                <a:ea typeface="宋体" panose="02010600030101010101" pitchFamily="2" charset="-122"/>
              </a:rPr>
              <a:t>指的是振幅键控方式。这种调制方式是根据信号的不同，调节正弦波的幅度。幅度键控可以通过乘法器和开关电路来实现。载波在数字信号</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的控制下通或断，在信号为</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的状态载波接通，此时传输信道上有载波出现；在信号为</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的状态下，载波被关断，此时传输信道上无载波传送。那么在接收端就可以根据载波的有无还原出数字信号的</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。对于二进制幅度键控信号的频带宽度为二进制基带信号宽度的两倍。</a:t>
            </a:r>
          </a:p>
          <a:p>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调制</a:t>
            </a:r>
          </a:p>
          <a:p>
            <a:r>
              <a:rPr lang="zh-CN" altLang="en-US" sz="1600" dirty="0">
                <a:latin typeface="宋体" panose="02010600030101010101" pitchFamily="2" charset="-122"/>
                <a:ea typeface="宋体" panose="02010600030101010101" pitchFamily="2" charset="-122"/>
              </a:rPr>
              <a:t>幅移键控法</a:t>
            </a:r>
            <a:r>
              <a:rPr lang="en-US" altLang="zh-CN" sz="1600" dirty="0">
                <a:latin typeface="宋体" panose="02010600030101010101" pitchFamily="2" charset="-122"/>
                <a:ea typeface="宋体" panose="02010600030101010101" pitchFamily="2" charset="-122"/>
              </a:rPr>
              <a:t>(ASK)</a:t>
            </a:r>
            <a:r>
              <a:rPr lang="zh-CN" altLang="en-US" sz="1600" dirty="0">
                <a:latin typeface="宋体" panose="02010600030101010101" pitchFamily="2" charset="-122"/>
                <a:ea typeface="宋体" panose="02010600030101010101" pitchFamily="2" charset="-122"/>
              </a:rPr>
              <a:t>的载波幅度是随着调制信号而变化的，其最简单的形式是，载波在二进制调制信号控制下通断， 此时又可称作开关键控法</a:t>
            </a:r>
            <a:r>
              <a:rPr lang="en-US" altLang="zh-CN" sz="1600" dirty="0">
                <a:latin typeface="宋体" panose="02010600030101010101" pitchFamily="2" charset="-122"/>
                <a:ea typeface="宋体" panose="02010600030101010101" pitchFamily="2" charset="-122"/>
              </a:rPr>
              <a:t>(OOK)</a:t>
            </a:r>
            <a:r>
              <a:rPr lang="zh-CN" altLang="en-US" sz="1600" dirty="0">
                <a:latin typeface="宋体" panose="02010600030101010101" pitchFamily="2" charset="-122"/>
                <a:ea typeface="宋体" panose="02010600030101010101" pitchFamily="2" charset="-122"/>
              </a:rPr>
              <a:t>。二进制幅度键控记作</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是利用代表数字信息“</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的基带矩形脉冲去键控一个连续的载波，使载波时断时续地输出。有载波输出时表示发送“</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，无载波输出时表示发送“</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信号可表示为</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2ASK/OOK</a:t>
            </a:r>
            <a:r>
              <a:rPr lang="zh-CN" altLang="en-US" sz="1600" dirty="0">
                <a:latin typeface="宋体" panose="02010600030101010101" pitchFamily="2" charset="-122"/>
                <a:ea typeface="宋体" panose="02010600030101010101" pitchFamily="2" charset="-122"/>
              </a:rPr>
              <a:t>信号的产生方法通常有两种：模拟调制（相乘器法）和键控法。本模拟幅度调制的方法用乘法器实现。相应的调制如图</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和图</a:t>
            </a: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a:t>
            </a:r>
          </a:p>
        </p:txBody>
      </p:sp>
      <p:pic>
        <p:nvPicPr>
          <p:cNvPr id="28" name="图片 27">
            <a:extLst>
              <a:ext uri="{FF2B5EF4-FFF2-40B4-BE49-F238E27FC236}">
                <a16:creationId xmlns:a16="http://schemas.microsoft.com/office/drawing/2014/main" id="{40742F0B-3D0A-9B97-22E4-76769D0C0B5B}"/>
              </a:ext>
            </a:extLst>
          </p:cNvPr>
          <p:cNvPicPr>
            <a:picLocks noChangeAspect="1"/>
          </p:cNvPicPr>
          <p:nvPr/>
        </p:nvPicPr>
        <p:blipFill>
          <a:blip r:embed="rId4"/>
          <a:stretch>
            <a:fillRect/>
          </a:stretch>
        </p:blipFill>
        <p:spPr>
          <a:xfrm>
            <a:off x="2987294" y="3245336"/>
            <a:ext cx="6217411" cy="1220132"/>
          </a:xfrm>
          <a:prstGeom prst="rect">
            <a:avLst/>
          </a:prstGeom>
        </p:spPr>
      </p:pic>
    </p:spTree>
    <p:extLst>
      <p:ext uri="{BB962C8B-B14F-4D97-AF65-F5344CB8AC3E}">
        <p14:creationId xmlns:p14="http://schemas.microsoft.com/office/powerpoint/2010/main" val="501371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zh-CN" sz="3600" b="1" kern="1200" dirty="0">
                <a:solidFill>
                  <a:srgbClr val="000000"/>
                </a:solidFill>
                <a:effectLst/>
                <a:latin typeface="Arial" panose="020B0604020202020204" pitchFamily="34" charset="0"/>
                <a:ea typeface="微软雅黑" panose="020B0503020204020204" pitchFamily="34" charset="-122"/>
                <a:cs typeface="+mj-cs"/>
              </a:rPr>
              <a:t>数字部分</a:t>
            </a:r>
            <a:r>
              <a:rPr lang="en-US" altLang="zh-CN" sz="3600" b="1" kern="1200" dirty="0">
                <a:solidFill>
                  <a:srgbClr val="000000"/>
                </a:solidFill>
                <a:effectLst/>
                <a:latin typeface="Arial" panose="020B0604020202020204" pitchFamily="34" charset="0"/>
                <a:ea typeface="微软雅黑" panose="020B0503020204020204" pitchFamily="34" charset="-122"/>
                <a:cs typeface="+mj-cs"/>
              </a:rPr>
              <a:t>——2ASK</a:t>
            </a:r>
            <a:r>
              <a:rPr lang="zh-CN" altLang="zh-CN" sz="3600" b="1" kern="1200" dirty="0">
                <a:solidFill>
                  <a:srgbClr val="000000"/>
                </a:solidFill>
                <a:effectLst/>
                <a:latin typeface="Arial" panose="020B0604020202020204" pitchFamily="34" charset="0"/>
                <a:ea typeface="微软雅黑" panose="020B0503020204020204" pitchFamily="34" charset="-122"/>
                <a:cs typeface="+mj-cs"/>
              </a:rPr>
              <a:t>二进制幅度键控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29" name="文本框 28">
            <a:extLst>
              <a:ext uri="{FF2B5EF4-FFF2-40B4-BE49-F238E27FC236}">
                <a16:creationId xmlns:a16="http://schemas.microsoft.com/office/drawing/2014/main" id="{4F82D1A8-3C09-BAE4-71C4-243A1DF3C8CE}"/>
              </a:ext>
            </a:extLst>
          </p:cNvPr>
          <p:cNvSpPr txBox="1"/>
          <p:nvPr/>
        </p:nvSpPr>
        <p:spPr>
          <a:xfrm>
            <a:off x="669924" y="1322543"/>
            <a:ext cx="10850563" cy="3662541"/>
          </a:xfrm>
          <a:prstGeom prst="rect">
            <a:avLst/>
          </a:prstGeom>
          <a:noFill/>
        </p:spPr>
        <p:txBody>
          <a:bodyPr wrap="square" rtlCol="0">
            <a:spAutoFit/>
          </a:bodyPr>
          <a:lstStyle/>
          <a:p>
            <a:r>
              <a:rPr lang="en-US" altLang="zh-CN" sz="2400" kern="100" dirty="0">
                <a:solidFill>
                  <a:srgbClr val="000000"/>
                </a:solidFill>
                <a:effectLst/>
                <a:latin typeface="宋体" panose="02010600030101010101" pitchFamily="2" charset="-122"/>
                <a:ea typeface="宋体" panose="02010600030101010101" pitchFamily="2" charset="-122"/>
              </a:rPr>
              <a:t>2</a:t>
            </a:r>
            <a:r>
              <a:rPr lang="zh-CN" altLang="en-US" sz="2400" kern="100" dirty="0">
                <a:solidFill>
                  <a:srgbClr val="000000"/>
                </a:solidFill>
                <a:effectLst/>
                <a:latin typeface="宋体" panose="02010600030101010101" pitchFamily="2" charset="-122"/>
                <a:ea typeface="宋体" panose="02010600030101010101" pitchFamily="2" charset="-122"/>
              </a:rPr>
              <a:t>、</a:t>
            </a:r>
            <a:r>
              <a:rPr lang="en-US" altLang="zh-CN" sz="2400" kern="100" dirty="0">
                <a:solidFill>
                  <a:srgbClr val="000000"/>
                </a:solidFill>
                <a:effectLst/>
                <a:latin typeface="宋体" panose="02010600030101010101" pitchFamily="2" charset="-122"/>
                <a:ea typeface="宋体" panose="02010600030101010101" pitchFamily="2" charset="-122"/>
              </a:rPr>
              <a:t>2ASK</a:t>
            </a:r>
            <a:r>
              <a:rPr lang="zh-CN" altLang="en-US" sz="2400" kern="100" dirty="0">
                <a:solidFill>
                  <a:srgbClr val="000000"/>
                </a:solidFill>
                <a:effectLst/>
                <a:latin typeface="宋体" panose="02010600030101010101" pitchFamily="2" charset="-122"/>
                <a:ea typeface="宋体" panose="02010600030101010101" pitchFamily="2" charset="-122"/>
              </a:rPr>
              <a:t>解调</a:t>
            </a:r>
            <a:endParaRPr lang="en-US" altLang="zh-CN" sz="2400" kern="100" dirty="0">
              <a:solidFill>
                <a:srgbClr val="000000"/>
              </a:solidFill>
              <a:effectLst/>
              <a:latin typeface="宋体" panose="02010600030101010101" pitchFamily="2" charset="-122"/>
              <a:ea typeface="宋体" panose="02010600030101010101" pitchFamily="2" charset="-122"/>
            </a:endParaRPr>
          </a:p>
          <a:p>
            <a:r>
              <a:rPr lang="en-US" altLang="zh-CN" sz="2400" kern="100" dirty="0">
                <a:solidFill>
                  <a:srgbClr val="000000"/>
                </a:solidFill>
                <a:effectLst/>
                <a:latin typeface="宋体" panose="02010600030101010101" pitchFamily="2" charset="-122"/>
                <a:ea typeface="宋体" panose="02010600030101010101" pitchFamily="2" charset="-122"/>
              </a:rPr>
              <a:t>   2ASK/OOK</a:t>
            </a:r>
            <a:r>
              <a:rPr lang="zh-CN" altLang="zh-CN" sz="2400" kern="100" dirty="0">
                <a:solidFill>
                  <a:srgbClr val="000000"/>
                </a:solidFill>
                <a:effectLst/>
                <a:latin typeface="宋体" panose="02010600030101010101" pitchFamily="2" charset="-122"/>
                <a:ea typeface="宋体" panose="02010600030101010101" pitchFamily="2" charset="-122"/>
              </a:rPr>
              <a:t>信号有两种基本的解调方法：非相干解调（包络检波法）和相干解调（同步检测法）。本</a:t>
            </a:r>
            <a:r>
              <a:rPr lang="zh-CN" altLang="en-US" sz="2400" kern="100" dirty="0">
                <a:solidFill>
                  <a:srgbClr val="000000"/>
                </a:solidFill>
                <a:effectLst/>
                <a:latin typeface="宋体" panose="02010600030101010101" pitchFamily="2" charset="-122"/>
                <a:ea typeface="宋体" panose="02010600030101010101" pitchFamily="2" charset="-122"/>
              </a:rPr>
              <a:t>实验</a:t>
            </a:r>
            <a:r>
              <a:rPr lang="zh-CN" altLang="zh-CN" sz="2400" kern="100" dirty="0">
                <a:solidFill>
                  <a:srgbClr val="000000"/>
                </a:solidFill>
                <a:effectLst/>
                <a:latin typeface="宋体" panose="02010600030101010101" pitchFamily="2" charset="-122"/>
                <a:ea typeface="宋体" panose="02010600030101010101" pitchFamily="2" charset="-122"/>
              </a:rPr>
              <a:t>设计要求的是相干解调，如图</a:t>
            </a:r>
            <a:r>
              <a:rPr lang="en-US" altLang="zh-CN" sz="2400" kern="100" dirty="0">
                <a:effectLst/>
                <a:latin typeface="宋体" panose="02010600030101010101" pitchFamily="2" charset="-122"/>
                <a:ea typeface="宋体" panose="02010600030101010101" pitchFamily="2" charset="-122"/>
              </a:rPr>
              <a:t>3</a:t>
            </a:r>
            <a:r>
              <a:rPr lang="zh-CN" altLang="zh-CN" sz="2400" kern="100" dirty="0">
                <a:solidFill>
                  <a:srgbClr val="000000"/>
                </a:solidFill>
                <a:effectLst/>
                <a:latin typeface="宋体" panose="02010600030101010101" pitchFamily="2" charset="-122"/>
                <a:ea typeface="宋体" panose="02010600030101010101" pitchFamily="2" charset="-122"/>
              </a:rPr>
              <a:t>：</a:t>
            </a:r>
            <a:endParaRPr lang="en-US" altLang="zh-CN" sz="2400" kern="100" dirty="0">
              <a:solidFill>
                <a:srgbClr val="000000"/>
              </a:solidFill>
              <a:effectLst/>
              <a:latin typeface="宋体" panose="02010600030101010101" pitchFamily="2" charset="-122"/>
              <a:ea typeface="宋体" panose="02010600030101010101" pitchFamily="2" charset="-122"/>
            </a:endParaRPr>
          </a:p>
          <a:p>
            <a:endParaRPr lang="en-US" altLang="zh-CN" sz="2400" kern="100" dirty="0">
              <a:solidFill>
                <a:srgbClr val="000000"/>
              </a:solidFill>
              <a:latin typeface="宋体" panose="02010600030101010101" pitchFamily="2" charset="-122"/>
              <a:ea typeface="宋体" panose="02010600030101010101" pitchFamily="2" charset="-122"/>
            </a:endParaRPr>
          </a:p>
          <a:p>
            <a:endParaRPr lang="en-US" altLang="zh-CN" sz="2400" kern="100" dirty="0">
              <a:solidFill>
                <a:srgbClr val="000000"/>
              </a:solidFill>
              <a:effectLst/>
              <a:latin typeface="宋体" panose="02010600030101010101" pitchFamily="2" charset="-122"/>
              <a:ea typeface="宋体" panose="02010600030101010101" pitchFamily="2" charset="-122"/>
            </a:endParaRPr>
          </a:p>
          <a:p>
            <a:endParaRPr lang="en-US" altLang="zh-CN" sz="2400" kern="100" dirty="0">
              <a:solidFill>
                <a:srgbClr val="000000"/>
              </a:solidFill>
              <a:latin typeface="宋体" panose="02010600030101010101" pitchFamily="2" charset="-122"/>
              <a:ea typeface="宋体" panose="02010600030101010101" pitchFamily="2" charset="-122"/>
            </a:endParaRPr>
          </a:p>
          <a:p>
            <a:endParaRPr lang="en-US" altLang="zh-CN" sz="2400" kern="100" dirty="0">
              <a:solidFill>
                <a:srgbClr val="000000"/>
              </a:solidFill>
              <a:effectLst/>
              <a:latin typeface="宋体" panose="02010600030101010101" pitchFamily="2" charset="-122"/>
              <a:ea typeface="宋体" panose="02010600030101010101" pitchFamily="2" charset="-122"/>
            </a:endParaRPr>
          </a:p>
          <a:p>
            <a:endParaRPr lang="en-US" altLang="zh-CN" sz="2400" kern="100" dirty="0">
              <a:solidFill>
                <a:srgbClr val="000000"/>
              </a:solidFill>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包络检波法（非相干解调） － 不利用载波相位信息 ：</a:t>
            </a:r>
            <a:endParaRPr lang="zh-CN" altLang="zh-CN" sz="2400" kern="100" dirty="0">
              <a:effectLst/>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p:txBody>
      </p:sp>
      <p:grpSp>
        <p:nvGrpSpPr>
          <p:cNvPr id="34" name="组合 33">
            <a:extLst>
              <a:ext uri="{FF2B5EF4-FFF2-40B4-BE49-F238E27FC236}">
                <a16:creationId xmlns:a16="http://schemas.microsoft.com/office/drawing/2014/main" id="{A3FBAA19-9E45-0D6E-A01E-EE50D2DDE20B}"/>
              </a:ext>
            </a:extLst>
          </p:cNvPr>
          <p:cNvGrpSpPr/>
          <p:nvPr/>
        </p:nvGrpSpPr>
        <p:grpSpPr>
          <a:xfrm>
            <a:off x="2665349" y="2388704"/>
            <a:ext cx="6861301" cy="1874521"/>
            <a:chOff x="2570769" y="2399761"/>
            <a:chExt cx="7590505" cy="2267934"/>
          </a:xfrm>
        </p:grpSpPr>
        <p:pic>
          <p:nvPicPr>
            <p:cNvPr id="30" name="图片 29">
              <a:extLst>
                <a:ext uri="{FF2B5EF4-FFF2-40B4-BE49-F238E27FC236}">
                  <a16:creationId xmlns:a16="http://schemas.microsoft.com/office/drawing/2014/main" id="{8B00704D-88B6-B4EE-EC9C-F64C2416C4C2}"/>
                </a:ext>
              </a:extLst>
            </p:cNvPr>
            <p:cNvPicPr>
              <a:picLocks noChangeAspect="1"/>
            </p:cNvPicPr>
            <p:nvPr/>
          </p:nvPicPr>
          <p:blipFill rotWithShape="1">
            <a:blip r:embed="rId2"/>
            <a:srcRect r="3869"/>
            <a:stretch/>
          </p:blipFill>
          <p:spPr>
            <a:xfrm>
              <a:off x="2570769" y="2399761"/>
              <a:ext cx="7590505" cy="2267934"/>
            </a:xfrm>
            <a:prstGeom prst="rect">
              <a:avLst/>
            </a:prstGeom>
          </p:spPr>
        </p:pic>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E7DD66B4-33F9-61EC-80A4-127EDB95BFF6}"/>
                    </a:ext>
                  </a:extLst>
                </p:cNvPr>
                <p:cNvSpPr txBox="1"/>
                <p:nvPr/>
              </p:nvSpPr>
              <p:spPr>
                <a:xfrm>
                  <a:off x="2570769" y="2632147"/>
                  <a:ext cx="91008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𝑒</m:t>
                            </m:r>
                          </m:e>
                          <m:sub>
                            <m:r>
                              <a:rPr lang="zh-CN" altLang="en-US" sz="1600" i="0">
                                <a:latin typeface="Cambria Math" panose="02040503050406030204" pitchFamily="18" charset="0"/>
                              </a:rPr>
                              <m:t>2</m:t>
                            </m:r>
                            <m:r>
                              <a:rPr lang="zh-CN" altLang="en-US" sz="1600" i="1">
                                <a:latin typeface="Cambria Math" panose="02040503050406030204" pitchFamily="18" charset="0"/>
                              </a:rPr>
                              <m:t>𝐴𝑆𝐾</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e>
                        </m:d>
                      </m:oMath>
                    </m:oMathPara>
                  </a14:m>
                  <a:endParaRPr lang="zh-CN" altLang="en-US" sz="1600" dirty="0"/>
                </a:p>
              </p:txBody>
            </p:sp>
          </mc:Choice>
          <mc:Fallback xmlns="">
            <p:sp>
              <p:nvSpPr>
                <p:cNvPr id="32" name="文本框 31">
                  <a:extLst>
                    <a:ext uri="{FF2B5EF4-FFF2-40B4-BE49-F238E27FC236}">
                      <a16:creationId xmlns:a16="http://schemas.microsoft.com/office/drawing/2014/main" id="{E7DD66B4-33F9-61EC-80A4-127EDB95BFF6}"/>
                    </a:ext>
                  </a:extLst>
                </p:cNvPr>
                <p:cNvSpPr txBox="1">
                  <a:spLocks noRot="1" noChangeAspect="1" noMove="1" noResize="1" noEditPoints="1" noAdjustHandles="1" noChangeArrowheads="1" noChangeShapeType="1" noTextEdit="1"/>
                </p:cNvSpPr>
                <p:nvPr/>
              </p:nvSpPr>
              <p:spPr>
                <a:xfrm>
                  <a:off x="2570769" y="2632147"/>
                  <a:ext cx="910087" cy="338554"/>
                </a:xfrm>
                <a:prstGeom prst="rect">
                  <a:avLst/>
                </a:prstGeom>
                <a:blipFill>
                  <a:blip r:embed="rId3"/>
                  <a:stretch>
                    <a:fillRect b="-19565"/>
                  </a:stretch>
                </a:blipFill>
              </p:spPr>
              <p:txBody>
                <a:bodyPr/>
                <a:lstStyle/>
                <a:p>
                  <a:r>
                    <a:rPr lang="zh-CN" altLang="en-US">
                      <a:noFill/>
                    </a:rPr>
                    <a:t> </a:t>
                  </a:r>
                </a:p>
              </p:txBody>
            </p:sp>
          </mc:Fallback>
        </mc:AlternateContent>
      </p:grpSp>
      <p:grpSp>
        <p:nvGrpSpPr>
          <p:cNvPr id="35" name="Group 6">
            <a:extLst>
              <a:ext uri="{FF2B5EF4-FFF2-40B4-BE49-F238E27FC236}">
                <a16:creationId xmlns:a16="http://schemas.microsoft.com/office/drawing/2014/main" id="{AEB195E8-6CFF-91BD-F941-F8EE306CD230}"/>
              </a:ext>
            </a:extLst>
          </p:cNvPr>
          <p:cNvGrpSpPr>
            <a:grpSpLocks/>
          </p:cNvGrpSpPr>
          <p:nvPr/>
        </p:nvGrpSpPr>
        <p:grpSpPr bwMode="auto">
          <a:xfrm>
            <a:off x="2665349" y="4756221"/>
            <a:ext cx="6705600" cy="1986570"/>
            <a:chOff x="896" y="1168"/>
            <a:chExt cx="3971" cy="1094"/>
          </a:xfrm>
          <a:solidFill>
            <a:schemeClr val="bg1"/>
          </a:solidFill>
        </p:grpSpPr>
        <p:sp>
          <p:nvSpPr>
            <p:cNvPr id="36" name="Rectangle 7">
              <a:extLst>
                <a:ext uri="{FF2B5EF4-FFF2-40B4-BE49-F238E27FC236}">
                  <a16:creationId xmlns:a16="http://schemas.microsoft.com/office/drawing/2014/main" id="{2A587224-16BC-EBC5-31AB-2AD3258AD29F}"/>
                </a:ext>
              </a:extLst>
            </p:cNvPr>
            <p:cNvSpPr>
              <a:spLocks noChangeArrowheads="1"/>
            </p:cNvSpPr>
            <p:nvPr/>
          </p:nvSpPr>
          <p:spPr bwMode="auto">
            <a:xfrm>
              <a:off x="896" y="1168"/>
              <a:ext cx="3971" cy="1094"/>
            </a:xfrm>
            <a:prstGeom prst="rect">
              <a:avLst/>
            </a:prstGeom>
            <a:grp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7" name="Group 8">
              <a:extLst>
                <a:ext uri="{FF2B5EF4-FFF2-40B4-BE49-F238E27FC236}">
                  <a16:creationId xmlns:a16="http://schemas.microsoft.com/office/drawing/2014/main" id="{165E7726-81FC-B517-E9CC-D9A3368A20E2}"/>
                </a:ext>
              </a:extLst>
            </p:cNvPr>
            <p:cNvGrpSpPr>
              <a:grpSpLocks/>
            </p:cNvGrpSpPr>
            <p:nvPr/>
          </p:nvGrpSpPr>
          <p:grpSpPr bwMode="auto">
            <a:xfrm>
              <a:off x="924" y="1253"/>
              <a:ext cx="3878" cy="998"/>
              <a:chOff x="924" y="1253"/>
              <a:chExt cx="3878" cy="998"/>
            </a:xfrm>
            <a:grpFill/>
          </p:grpSpPr>
          <p:sp>
            <p:nvSpPr>
              <p:cNvPr id="38" name="Text Box 9">
                <a:extLst>
                  <a:ext uri="{FF2B5EF4-FFF2-40B4-BE49-F238E27FC236}">
                    <a16:creationId xmlns:a16="http://schemas.microsoft.com/office/drawing/2014/main" id="{65BF33A3-1543-4022-CC54-F7881D241363}"/>
                  </a:ext>
                </a:extLst>
              </p:cNvPr>
              <p:cNvSpPr txBox="1">
                <a:spLocks noChangeArrowheads="1"/>
              </p:cNvSpPr>
              <p:nvPr/>
            </p:nvSpPr>
            <p:spPr bwMode="auto">
              <a:xfrm>
                <a:off x="2058" y="1253"/>
                <a:ext cx="1580" cy="963"/>
              </a:xfrm>
              <a:prstGeom prst="rect">
                <a:avLst/>
              </a:prstGeom>
              <a:grpFill/>
              <a:ln w="9525">
                <a:solidFill>
                  <a:schemeClr val="bg2"/>
                </a:solidFill>
                <a:prstDash val="dash"/>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800" b="0" dirty="0">
                  <a:latin typeface="Times New Roman" panose="02020603050405020304" pitchFamily="18" charset="0"/>
                </a:endParaRPr>
              </a:p>
              <a:p>
                <a:pPr algn="ctr" eaLnBrk="1" hangingPunct="1"/>
                <a:endParaRPr lang="en-US" altLang="zh-CN" sz="1800" b="0" dirty="0">
                  <a:latin typeface="Times New Roman" panose="02020603050405020304" pitchFamily="18" charset="0"/>
                </a:endParaRPr>
              </a:p>
              <a:p>
                <a:pPr algn="ctr" eaLnBrk="1" hangingPunct="1"/>
                <a:endParaRPr lang="en-US" altLang="zh-CN" sz="1800" b="0" dirty="0">
                  <a:latin typeface="Times New Roman" panose="02020603050405020304" pitchFamily="18" charset="0"/>
                </a:endParaRPr>
              </a:p>
              <a:p>
                <a:pPr algn="ctr" eaLnBrk="1" hangingPunct="1"/>
                <a:endParaRPr lang="en-US" altLang="zh-CN" sz="1800" b="0" dirty="0">
                  <a:latin typeface="Times New Roman" panose="02020603050405020304" pitchFamily="18" charset="0"/>
                </a:endParaRPr>
              </a:p>
              <a:p>
                <a:pPr algn="ctr" eaLnBrk="1" hangingPunct="1"/>
                <a:r>
                  <a:rPr lang="zh-CN" altLang="en-US" sz="2400" dirty="0">
                    <a:latin typeface="Times New Roman" panose="02020603050405020304" pitchFamily="18" charset="0"/>
                    <a:ea typeface="楷体_GB2312" pitchFamily="49" charset="-122"/>
                  </a:rPr>
                  <a:t>包络检波器</a:t>
                </a:r>
                <a:endParaRPr lang="zh-CN" altLang="en-US" sz="2400" dirty="0">
                  <a:ea typeface="楷体_GB2312" pitchFamily="49" charset="-122"/>
                </a:endParaRPr>
              </a:p>
            </p:txBody>
          </p:sp>
          <p:grpSp>
            <p:nvGrpSpPr>
              <p:cNvPr id="39" name="Group 10">
                <a:extLst>
                  <a:ext uri="{FF2B5EF4-FFF2-40B4-BE49-F238E27FC236}">
                    <a16:creationId xmlns:a16="http://schemas.microsoft.com/office/drawing/2014/main" id="{B29D8C81-D1E8-D07C-8B57-F48715ED98C1}"/>
                  </a:ext>
                </a:extLst>
              </p:cNvPr>
              <p:cNvGrpSpPr>
                <a:grpSpLocks/>
              </p:cNvGrpSpPr>
              <p:nvPr/>
            </p:nvGrpSpPr>
            <p:grpSpPr bwMode="auto">
              <a:xfrm>
                <a:off x="924" y="1310"/>
                <a:ext cx="3878" cy="941"/>
                <a:chOff x="924" y="1310"/>
                <a:chExt cx="3878" cy="941"/>
              </a:xfrm>
              <a:grpFill/>
            </p:grpSpPr>
            <p:grpSp>
              <p:nvGrpSpPr>
                <p:cNvPr id="40" name="Group 11">
                  <a:extLst>
                    <a:ext uri="{FF2B5EF4-FFF2-40B4-BE49-F238E27FC236}">
                      <a16:creationId xmlns:a16="http://schemas.microsoft.com/office/drawing/2014/main" id="{69E744C8-702E-E773-C35E-B0E9B77237B5}"/>
                    </a:ext>
                  </a:extLst>
                </p:cNvPr>
                <p:cNvGrpSpPr>
                  <a:grpSpLocks/>
                </p:cNvGrpSpPr>
                <p:nvPr/>
              </p:nvGrpSpPr>
              <p:grpSpPr bwMode="auto">
                <a:xfrm>
                  <a:off x="1064" y="1426"/>
                  <a:ext cx="3610" cy="680"/>
                  <a:chOff x="2280" y="6411"/>
                  <a:chExt cx="6960" cy="924"/>
                </a:xfrm>
                <a:grpFill/>
              </p:grpSpPr>
              <p:grpSp>
                <p:nvGrpSpPr>
                  <p:cNvPr id="44" name="Group 12">
                    <a:extLst>
                      <a:ext uri="{FF2B5EF4-FFF2-40B4-BE49-F238E27FC236}">
                        <a16:creationId xmlns:a16="http://schemas.microsoft.com/office/drawing/2014/main" id="{7A1E0804-252D-E24E-B7C3-E9D3EDCEF97D}"/>
                      </a:ext>
                    </a:extLst>
                  </p:cNvPr>
                  <p:cNvGrpSpPr>
                    <a:grpSpLocks/>
                  </p:cNvGrpSpPr>
                  <p:nvPr/>
                </p:nvGrpSpPr>
                <p:grpSpPr bwMode="auto">
                  <a:xfrm>
                    <a:off x="2280" y="6411"/>
                    <a:ext cx="6960" cy="571"/>
                    <a:chOff x="2280" y="6411"/>
                    <a:chExt cx="6960" cy="571"/>
                  </a:xfrm>
                  <a:grpFill/>
                </p:grpSpPr>
                <p:grpSp>
                  <p:nvGrpSpPr>
                    <p:cNvPr id="46" name="Group 13">
                      <a:extLst>
                        <a:ext uri="{FF2B5EF4-FFF2-40B4-BE49-F238E27FC236}">
                          <a16:creationId xmlns:a16="http://schemas.microsoft.com/office/drawing/2014/main" id="{BA1F3172-3159-3A02-DA7E-DAC2F1E800C8}"/>
                        </a:ext>
                      </a:extLst>
                    </p:cNvPr>
                    <p:cNvGrpSpPr>
                      <a:grpSpLocks/>
                    </p:cNvGrpSpPr>
                    <p:nvPr/>
                  </p:nvGrpSpPr>
                  <p:grpSpPr bwMode="auto">
                    <a:xfrm>
                      <a:off x="2834" y="6411"/>
                      <a:ext cx="5820" cy="571"/>
                      <a:chOff x="3254" y="6412"/>
                      <a:chExt cx="5820" cy="571"/>
                    </a:xfrm>
                    <a:grpFill/>
                  </p:grpSpPr>
                  <p:sp>
                    <p:nvSpPr>
                      <p:cNvPr id="53" name="Text Box 14">
                        <a:extLst>
                          <a:ext uri="{FF2B5EF4-FFF2-40B4-BE49-F238E27FC236}">
                            <a16:creationId xmlns:a16="http://schemas.microsoft.com/office/drawing/2014/main" id="{14902B2E-8A84-9169-4903-255BEF0D2280}"/>
                          </a:ext>
                        </a:extLst>
                      </p:cNvPr>
                      <p:cNvSpPr txBox="1">
                        <a:spLocks noChangeArrowheads="1"/>
                      </p:cNvSpPr>
                      <p:nvPr/>
                    </p:nvSpPr>
                    <p:spPr bwMode="auto">
                      <a:xfrm>
                        <a:off x="4860" y="6412"/>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全波</a:t>
                        </a:r>
                      </a:p>
                      <a:p>
                        <a:pPr algn="ctr" eaLnBrk="1" hangingPunct="1">
                          <a:lnSpc>
                            <a:spcPct val="80000"/>
                          </a:lnSpc>
                        </a:pPr>
                        <a:r>
                          <a:rPr lang="zh-CN" altLang="en-US" sz="2400">
                            <a:latin typeface="Times New Roman" panose="02020603050405020304" pitchFamily="18" charset="0"/>
                            <a:ea typeface="楷体_GB2312" pitchFamily="49" charset="-122"/>
                          </a:rPr>
                          <a:t>整流</a:t>
                        </a:r>
                        <a:endParaRPr lang="zh-CN" altLang="en-US" sz="2400">
                          <a:ea typeface="楷体_GB2312" pitchFamily="49" charset="-122"/>
                        </a:endParaRPr>
                      </a:p>
                    </p:txBody>
                  </p:sp>
                  <p:sp>
                    <p:nvSpPr>
                      <p:cNvPr id="54" name="Text Box 15">
                        <a:extLst>
                          <a:ext uri="{FF2B5EF4-FFF2-40B4-BE49-F238E27FC236}">
                            <a16:creationId xmlns:a16="http://schemas.microsoft.com/office/drawing/2014/main" id="{A3D2EFE9-3816-53E0-5014-FA25A4255543}"/>
                          </a:ext>
                        </a:extLst>
                      </p:cNvPr>
                      <p:cNvSpPr txBox="1">
                        <a:spLocks noChangeArrowheads="1"/>
                      </p:cNvSpPr>
                      <p:nvPr/>
                    </p:nvSpPr>
                    <p:spPr bwMode="auto">
                      <a:xfrm>
                        <a:off x="3254" y="6412"/>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带通</a:t>
                        </a:r>
                      </a:p>
                      <a:p>
                        <a:pPr algn="ctr" eaLnBrk="1" hangingPunct="1">
                          <a:lnSpc>
                            <a:spcPct val="80000"/>
                          </a:lnSpc>
                        </a:pPr>
                        <a:r>
                          <a:rPr lang="zh-CN" altLang="en-US" sz="2400">
                            <a:latin typeface="Times New Roman" panose="02020603050405020304" pitchFamily="18" charset="0"/>
                            <a:ea typeface="楷体_GB2312" pitchFamily="49" charset="-122"/>
                          </a:rPr>
                          <a:t>滤波</a:t>
                        </a:r>
                        <a:endParaRPr lang="zh-CN" altLang="en-US" sz="2400">
                          <a:ea typeface="楷体_GB2312" pitchFamily="49" charset="-122"/>
                        </a:endParaRPr>
                      </a:p>
                    </p:txBody>
                  </p:sp>
                  <p:sp>
                    <p:nvSpPr>
                      <p:cNvPr id="55" name="Text Box 16">
                        <a:extLst>
                          <a:ext uri="{FF2B5EF4-FFF2-40B4-BE49-F238E27FC236}">
                            <a16:creationId xmlns:a16="http://schemas.microsoft.com/office/drawing/2014/main" id="{13C36497-7772-C4D2-2D7A-9AB9011AF336}"/>
                          </a:ext>
                        </a:extLst>
                      </p:cNvPr>
                      <p:cNvSpPr txBox="1">
                        <a:spLocks noChangeArrowheads="1"/>
                      </p:cNvSpPr>
                      <p:nvPr/>
                    </p:nvSpPr>
                    <p:spPr bwMode="auto">
                      <a:xfrm>
                        <a:off x="6508" y="6412"/>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低通</a:t>
                        </a:r>
                      </a:p>
                      <a:p>
                        <a:pPr algn="ctr" eaLnBrk="1" hangingPunct="1">
                          <a:lnSpc>
                            <a:spcPct val="80000"/>
                          </a:lnSpc>
                        </a:pPr>
                        <a:r>
                          <a:rPr lang="zh-CN" altLang="en-US" sz="2400">
                            <a:latin typeface="Times New Roman" panose="02020603050405020304" pitchFamily="18" charset="0"/>
                            <a:ea typeface="楷体_GB2312" pitchFamily="49" charset="-122"/>
                          </a:rPr>
                          <a:t>滤波</a:t>
                        </a:r>
                        <a:endParaRPr lang="zh-CN" altLang="en-US" sz="2400">
                          <a:ea typeface="楷体_GB2312" pitchFamily="49" charset="-122"/>
                        </a:endParaRPr>
                      </a:p>
                    </p:txBody>
                  </p:sp>
                  <p:sp>
                    <p:nvSpPr>
                      <p:cNvPr id="56" name="Text Box 17">
                        <a:extLst>
                          <a:ext uri="{FF2B5EF4-FFF2-40B4-BE49-F238E27FC236}">
                            <a16:creationId xmlns:a16="http://schemas.microsoft.com/office/drawing/2014/main" id="{3329720C-0E49-5408-B351-6E472016DBBF}"/>
                          </a:ext>
                        </a:extLst>
                      </p:cNvPr>
                      <p:cNvSpPr txBox="1">
                        <a:spLocks noChangeArrowheads="1"/>
                      </p:cNvSpPr>
                      <p:nvPr/>
                    </p:nvSpPr>
                    <p:spPr bwMode="auto">
                      <a:xfrm>
                        <a:off x="8114" y="6413"/>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抽样</a:t>
                        </a:r>
                      </a:p>
                      <a:p>
                        <a:pPr algn="ctr" eaLnBrk="1" hangingPunct="1">
                          <a:lnSpc>
                            <a:spcPct val="80000"/>
                          </a:lnSpc>
                        </a:pPr>
                        <a:r>
                          <a:rPr lang="zh-CN" altLang="en-US" sz="2400">
                            <a:latin typeface="Times New Roman" panose="02020603050405020304" pitchFamily="18" charset="0"/>
                            <a:ea typeface="楷体_GB2312" pitchFamily="49" charset="-122"/>
                          </a:rPr>
                          <a:t>判决</a:t>
                        </a:r>
                        <a:endParaRPr lang="zh-CN" altLang="en-US" sz="2400">
                          <a:ea typeface="楷体_GB2312" pitchFamily="49" charset="-122"/>
                        </a:endParaRPr>
                      </a:p>
                    </p:txBody>
                  </p:sp>
                </p:grpSp>
                <p:grpSp>
                  <p:nvGrpSpPr>
                    <p:cNvPr id="47" name="Group 18">
                      <a:extLst>
                        <a:ext uri="{FF2B5EF4-FFF2-40B4-BE49-F238E27FC236}">
                          <a16:creationId xmlns:a16="http://schemas.microsoft.com/office/drawing/2014/main" id="{960FF7DA-7484-A9A4-6D9E-9A7C49721BF5}"/>
                        </a:ext>
                      </a:extLst>
                    </p:cNvPr>
                    <p:cNvGrpSpPr>
                      <a:grpSpLocks/>
                    </p:cNvGrpSpPr>
                    <p:nvPr/>
                  </p:nvGrpSpPr>
                  <p:grpSpPr bwMode="auto">
                    <a:xfrm>
                      <a:off x="2280" y="6667"/>
                      <a:ext cx="6960" cy="1"/>
                      <a:chOff x="2280" y="6667"/>
                      <a:chExt cx="6960" cy="1"/>
                    </a:xfrm>
                    <a:grpFill/>
                  </p:grpSpPr>
                  <p:sp>
                    <p:nvSpPr>
                      <p:cNvPr id="48" name="Line 19">
                        <a:extLst>
                          <a:ext uri="{FF2B5EF4-FFF2-40B4-BE49-F238E27FC236}">
                            <a16:creationId xmlns:a16="http://schemas.microsoft.com/office/drawing/2014/main" id="{DC6B40A0-75B9-B545-882C-F1C8C8699D91}"/>
                          </a:ext>
                        </a:extLst>
                      </p:cNvPr>
                      <p:cNvSpPr>
                        <a:spLocks noChangeShapeType="1"/>
                      </p:cNvSpPr>
                      <p:nvPr/>
                    </p:nvSpPr>
                    <p:spPr bwMode="auto">
                      <a:xfrm>
                        <a:off x="2280" y="6667"/>
                        <a:ext cx="554" cy="0"/>
                      </a:xfrm>
                      <a:prstGeom prst="line">
                        <a:avLst/>
                      </a:prstGeom>
                      <a:grpFill/>
                      <a:ln w="9525">
                        <a:solidFill>
                          <a:srgbClr val="000000"/>
                        </a:solidFill>
                        <a:round/>
                        <a:headEnd/>
                        <a:tailEnd type="triangle" w="med" len="med"/>
                      </a:ln>
                    </p:spPr>
                    <p:txBody>
                      <a:bodyPr/>
                      <a:lstStyle/>
                      <a:p>
                        <a:endParaRPr lang="zh-CN" altLang="en-US"/>
                      </a:p>
                    </p:txBody>
                  </p:sp>
                  <p:sp>
                    <p:nvSpPr>
                      <p:cNvPr id="49" name="Line 20">
                        <a:extLst>
                          <a:ext uri="{FF2B5EF4-FFF2-40B4-BE49-F238E27FC236}">
                            <a16:creationId xmlns:a16="http://schemas.microsoft.com/office/drawing/2014/main" id="{F6D5889D-2E1F-DCA6-6D2C-48F699789662}"/>
                          </a:ext>
                        </a:extLst>
                      </p:cNvPr>
                      <p:cNvSpPr>
                        <a:spLocks noChangeShapeType="1"/>
                      </p:cNvSpPr>
                      <p:nvPr/>
                    </p:nvSpPr>
                    <p:spPr bwMode="auto">
                      <a:xfrm>
                        <a:off x="3794" y="6668"/>
                        <a:ext cx="646" cy="0"/>
                      </a:xfrm>
                      <a:prstGeom prst="line">
                        <a:avLst/>
                      </a:prstGeom>
                      <a:grpFill/>
                      <a:ln w="9525">
                        <a:solidFill>
                          <a:srgbClr val="000000"/>
                        </a:solidFill>
                        <a:round/>
                        <a:headEnd/>
                        <a:tailEnd type="triangle" w="med" len="med"/>
                      </a:ln>
                    </p:spPr>
                    <p:txBody>
                      <a:bodyPr/>
                      <a:lstStyle/>
                      <a:p>
                        <a:endParaRPr lang="zh-CN" altLang="en-US"/>
                      </a:p>
                    </p:txBody>
                  </p:sp>
                  <p:sp>
                    <p:nvSpPr>
                      <p:cNvPr id="50" name="Line 21">
                        <a:extLst>
                          <a:ext uri="{FF2B5EF4-FFF2-40B4-BE49-F238E27FC236}">
                            <a16:creationId xmlns:a16="http://schemas.microsoft.com/office/drawing/2014/main" id="{092FBBA0-0F94-C315-5B77-192E0C18CF87}"/>
                          </a:ext>
                        </a:extLst>
                      </p:cNvPr>
                      <p:cNvSpPr>
                        <a:spLocks noChangeShapeType="1"/>
                      </p:cNvSpPr>
                      <p:nvPr/>
                    </p:nvSpPr>
                    <p:spPr bwMode="auto">
                      <a:xfrm>
                        <a:off x="5400" y="6668"/>
                        <a:ext cx="690" cy="0"/>
                      </a:xfrm>
                      <a:prstGeom prst="line">
                        <a:avLst/>
                      </a:prstGeom>
                      <a:grpFill/>
                      <a:ln w="9525">
                        <a:solidFill>
                          <a:srgbClr val="000000"/>
                        </a:solidFill>
                        <a:round/>
                        <a:headEnd/>
                        <a:tailEnd type="triangle" w="med" len="med"/>
                      </a:ln>
                    </p:spPr>
                    <p:txBody>
                      <a:bodyPr/>
                      <a:lstStyle/>
                      <a:p>
                        <a:endParaRPr lang="zh-CN" altLang="en-US"/>
                      </a:p>
                    </p:txBody>
                  </p:sp>
                  <p:sp>
                    <p:nvSpPr>
                      <p:cNvPr id="51" name="Line 22">
                        <a:extLst>
                          <a:ext uri="{FF2B5EF4-FFF2-40B4-BE49-F238E27FC236}">
                            <a16:creationId xmlns:a16="http://schemas.microsoft.com/office/drawing/2014/main" id="{3ED914E8-4B67-CBD0-ADAC-A601CE02F6F4}"/>
                          </a:ext>
                        </a:extLst>
                      </p:cNvPr>
                      <p:cNvSpPr>
                        <a:spLocks noChangeShapeType="1"/>
                      </p:cNvSpPr>
                      <p:nvPr/>
                    </p:nvSpPr>
                    <p:spPr bwMode="auto">
                      <a:xfrm>
                        <a:off x="7050" y="6668"/>
                        <a:ext cx="644" cy="0"/>
                      </a:xfrm>
                      <a:prstGeom prst="line">
                        <a:avLst/>
                      </a:prstGeom>
                      <a:grpFill/>
                      <a:ln w="9525">
                        <a:solidFill>
                          <a:srgbClr val="000000"/>
                        </a:solidFill>
                        <a:round/>
                        <a:headEnd/>
                        <a:tailEnd type="triangle" w="med" len="med"/>
                      </a:ln>
                    </p:spPr>
                    <p:txBody>
                      <a:bodyPr/>
                      <a:lstStyle/>
                      <a:p>
                        <a:endParaRPr lang="zh-CN" altLang="en-US"/>
                      </a:p>
                    </p:txBody>
                  </p:sp>
                  <p:sp>
                    <p:nvSpPr>
                      <p:cNvPr id="52" name="Line 23">
                        <a:extLst>
                          <a:ext uri="{FF2B5EF4-FFF2-40B4-BE49-F238E27FC236}">
                            <a16:creationId xmlns:a16="http://schemas.microsoft.com/office/drawing/2014/main" id="{E19CF5CE-AFC9-584B-85D3-D29244BB7EED}"/>
                          </a:ext>
                        </a:extLst>
                      </p:cNvPr>
                      <p:cNvSpPr>
                        <a:spLocks noChangeShapeType="1"/>
                      </p:cNvSpPr>
                      <p:nvPr/>
                    </p:nvSpPr>
                    <p:spPr bwMode="auto">
                      <a:xfrm>
                        <a:off x="8654" y="6668"/>
                        <a:ext cx="586" cy="0"/>
                      </a:xfrm>
                      <a:prstGeom prst="line">
                        <a:avLst/>
                      </a:prstGeom>
                      <a:grpFill/>
                      <a:ln w="9525">
                        <a:solidFill>
                          <a:srgbClr val="000000"/>
                        </a:solidFill>
                        <a:round/>
                        <a:headEnd/>
                        <a:tailEnd type="triangle" w="med" len="med"/>
                      </a:ln>
                    </p:spPr>
                    <p:txBody>
                      <a:bodyPr/>
                      <a:lstStyle/>
                      <a:p>
                        <a:endParaRPr lang="zh-CN" altLang="en-US"/>
                      </a:p>
                    </p:txBody>
                  </p:sp>
                </p:grpSp>
              </p:grpSp>
              <p:sp>
                <p:nvSpPr>
                  <p:cNvPr id="45" name="Line 24">
                    <a:extLst>
                      <a:ext uri="{FF2B5EF4-FFF2-40B4-BE49-F238E27FC236}">
                        <a16:creationId xmlns:a16="http://schemas.microsoft.com/office/drawing/2014/main" id="{CD55A322-3BC8-F217-A827-FD3772875078}"/>
                      </a:ext>
                    </a:extLst>
                  </p:cNvPr>
                  <p:cNvSpPr>
                    <a:spLocks noChangeShapeType="1"/>
                  </p:cNvSpPr>
                  <p:nvPr/>
                </p:nvSpPr>
                <p:spPr bwMode="auto">
                  <a:xfrm flipV="1">
                    <a:off x="8220" y="6975"/>
                    <a:ext cx="0" cy="360"/>
                  </a:xfrm>
                  <a:prstGeom prst="line">
                    <a:avLst/>
                  </a:prstGeom>
                  <a:grpFill/>
                  <a:ln w="9525">
                    <a:solidFill>
                      <a:srgbClr val="000000"/>
                    </a:solidFill>
                    <a:round/>
                    <a:headEnd/>
                    <a:tailEnd type="triangle" w="med" len="med"/>
                  </a:ln>
                </p:spPr>
                <p:txBody>
                  <a:bodyPr/>
                  <a:lstStyle/>
                  <a:p>
                    <a:endParaRPr lang="zh-CN" altLang="en-US"/>
                  </a:p>
                </p:txBody>
              </p:sp>
            </p:grpSp>
            <p:sp>
              <p:nvSpPr>
                <p:cNvPr id="41" name="Text Box 25">
                  <a:extLst>
                    <a:ext uri="{FF2B5EF4-FFF2-40B4-BE49-F238E27FC236}">
                      <a16:creationId xmlns:a16="http://schemas.microsoft.com/office/drawing/2014/main" id="{52271BBB-6862-170B-F48C-041646E20EC8}"/>
                    </a:ext>
                  </a:extLst>
                </p:cNvPr>
                <p:cNvSpPr txBox="1">
                  <a:spLocks noChangeArrowheads="1"/>
                </p:cNvSpPr>
                <p:nvPr/>
              </p:nvSpPr>
              <p:spPr bwMode="auto">
                <a:xfrm>
                  <a:off x="3808" y="2018"/>
                  <a:ext cx="714"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800" dirty="0">
                      <a:latin typeface="Times New Roman" panose="02020603050405020304" pitchFamily="18" charset="0"/>
                      <a:ea typeface="楷体_GB2312" pitchFamily="49" charset="-122"/>
                    </a:rPr>
                    <a:t>定时脉冲</a:t>
                  </a:r>
                  <a:endParaRPr lang="zh-CN" altLang="en-US" sz="1800" dirty="0">
                    <a:ea typeface="楷体_GB2312" pitchFamily="49" charset="-122"/>
                  </a:endParaRPr>
                </a:p>
              </p:txBody>
            </p:sp>
            <p:sp>
              <p:nvSpPr>
                <p:cNvPr id="42" name="Text Box 26">
                  <a:extLst>
                    <a:ext uri="{FF2B5EF4-FFF2-40B4-BE49-F238E27FC236}">
                      <a16:creationId xmlns:a16="http://schemas.microsoft.com/office/drawing/2014/main" id="{E71D75CE-03D9-0861-F2B4-EE1D9D61FB64}"/>
                    </a:ext>
                  </a:extLst>
                </p:cNvPr>
                <p:cNvSpPr txBox="1">
                  <a:spLocks noChangeArrowheads="1"/>
                </p:cNvSpPr>
                <p:nvPr/>
              </p:nvSpPr>
              <p:spPr bwMode="auto">
                <a:xfrm>
                  <a:off x="924" y="1333"/>
                  <a:ext cx="334" cy="3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800" i="1">
                      <a:latin typeface="楷体_GB2312" pitchFamily="49" charset="-122"/>
                      <a:ea typeface="楷体_GB2312" pitchFamily="49" charset="-122"/>
                    </a:rPr>
                    <a:t>s</a:t>
                  </a:r>
                  <a:r>
                    <a:rPr lang="en-US" altLang="zh-CN" sz="1800">
                      <a:latin typeface="楷体_GB2312" pitchFamily="49" charset="-122"/>
                      <a:ea typeface="楷体_GB2312" pitchFamily="49" charset="-122"/>
                    </a:rPr>
                    <a:t>(</a:t>
                  </a:r>
                  <a:r>
                    <a:rPr lang="en-US" altLang="zh-CN" sz="1800" i="1">
                      <a:latin typeface="楷体_GB2312" pitchFamily="49" charset="-122"/>
                      <a:ea typeface="楷体_GB2312" pitchFamily="49" charset="-122"/>
                    </a:rPr>
                    <a:t>t</a:t>
                  </a:r>
                  <a:r>
                    <a:rPr lang="en-US" altLang="zh-CN" sz="1800">
                      <a:latin typeface="楷体_GB2312" pitchFamily="49" charset="-122"/>
                      <a:ea typeface="楷体_GB2312" pitchFamily="49" charset="-122"/>
                    </a:rPr>
                    <a:t>)</a:t>
                  </a:r>
                </a:p>
              </p:txBody>
            </p:sp>
            <p:sp>
              <p:nvSpPr>
                <p:cNvPr id="43" name="Text Box 27">
                  <a:extLst>
                    <a:ext uri="{FF2B5EF4-FFF2-40B4-BE49-F238E27FC236}">
                      <a16:creationId xmlns:a16="http://schemas.microsoft.com/office/drawing/2014/main" id="{6A073152-D846-C163-E29D-293C882B5350}"/>
                    </a:ext>
                  </a:extLst>
                </p:cNvPr>
                <p:cNvSpPr txBox="1">
                  <a:spLocks noChangeArrowheads="1"/>
                </p:cNvSpPr>
                <p:nvPr/>
              </p:nvSpPr>
              <p:spPr bwMode="auto">
                <a:xfrm>
                  <a:off x="4468" y="1310"/>
                  <a:ext cx="334" cy="3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A</a:t>
                  </a:r>
                  <a:r>
                    <a:rPr lang="en-US" altLang="zh-CN" sz="2000">
                      <a:latin typeface="Times New Roman" panose="02020603050405020304" pitchFamily="18" charset="0"/>
                    </a:rPr>
                    <a:t>(</a:t>
                  </a:r>
                  <a:r>
                    <a:rPr lang="en-US" altLang="zh-CN" sz="2000" i="1">
                      <a:latin typeface="Times New Roman" panose="02020603050405020304" pitchFamily="18" charset="0"/>
                    </a:rPr>
                    <a:t>t</a:t>
                  </a:r>
                  <a:r>
                    <a:rPr lang="en-US" altLang="zh-CN" sz="2000">
                      <a:latin typeface="Times New Roman" panose="02020603050405020304" pitchFamily="18" charset="0"/>
                    </a:rPr>
                    <a:t>)</a:t>
                  </a:r>
                  <a:endParaRPr lang="en-US" altLang="zh-CN" sz="2000"/>
                </a:p>
              </p:txBody>
            </p:sp>
          </p:grpSp>
        </p:grpSp>
      </p:grpSp>
    </p:spTree>
    <p:extLst>
      <p:ext uri="{BB962C8B-B14F-4D97-AF65-F5344CB8AC3E}">
        <p14:creationId xmlns:p14="http://schemas.microsoft.com/office/powerpoint/2010/main" val="274428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——2FSK</a:t>
            </a:r>
            <a:r>
              <a:rPr lang="zh-CN" altLang="zh-CN" sz="3600" dirty="0"/>
              <a:t>二进制频移键控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6CF008F-2262-D8E6-2444-A70D0CAD869F}"/>
                  </a:ext>
                </a:extLst>
              </p:cNvPr>
              <p:cNvSpPr txBox="1"/>
              <p:nvPr/>
            </p:nvSpPr>
            <p:spPr>
              <a:xfrm>
                <a:off x="526211" y="1232245"/>
                <a:ext cx="10994276" cy="4937506"/>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频移键控是利用载波的频率变化来传递数字信息。在</a:t>
                </a:r>
                <a:r>
                  <a:rPr lang="en-US" altLang="zh-CN" sz="1800" kern="100" dirty="0">
                    <a:effectLst/>
                    <a:latin typeface="Times New Roman" panose="02020603050405020304" pitchFamily="18" charset="0"/>
                    <a:ea typeface="宋体" panose="02010600030101010101" pitchFamily="2" charset="-122"/>
                  </a:rPr>
                  <a:t>2FSK</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中载波的频率随二进制基带信号在</a:t>
                </a:r>
                <a:r>
                  <a:rPr lang="en-US" altLang="zh-CN" sz="1800" kern="100" dirty="0">
                    <a:effectLst/>
                    <a:latin typeface="Times New Roman" panose="02020603050405020304" pitchFamily="18" charset="0"/>
                    <a:ea typeface="宋体" panose="02010600030101010101" pitchFamily="2" charset="-122"/>
                  </a:rPr>
                  <a:t>f1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rPr>
                  <a:t>f2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两个频率点间变化。故其表达式为</a:t>
                </a:r>
                <a:endParaRPr lang="en-US" altLang="zh-CN" i="1" dirty="0">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eqArr>
                            <m:eqArrPr>
                              <m:ctrlPr>
                                <a:rPr lang="zh-CN" altLang="en-US" i="1">
                                  <a:solidFill>
                                    <a:srgbClr val="836967"/>
                                  </a:solidFill>
                                  <a:latin typeface="Cambria Math" panose="02040503050406030204" pitchFamily="18" charset="0"/>
                                </a:rPr>
                              </m:ctrlPr>
                            </m:eqArrPr>
                            <m:e>
                              <m:r>
                                <a:rPr lang="zh-CN" altLang="en-US">
                                  <a:latin typeface="Cambria Math" panose="02040503050406030204" pitchFamily="18" charset="0"/>
                                </a:rPr>
                                <m:t>&amp;</m:t>
                              </m:r>
                              <m:r>
                                <a:rPr lang="zh-CN" altLang="en-US" i="1">
                                  <a:latin typeface="Cambria Math" panose="02040503050406030204" pitchFamily="18" charset="0"/>
                                </a:rPr>
                                <m:t>𝑒</m:t>
                              </m:r>
                              <m:r>
                                <a:rPr lang="zh-CN" altLang="en-US" i="0">
                                  <a:latin typeface="Cambria Math" panose="02040503050406030204" pitchFamily="18" charset="0"/>
                                </a:rPr>
                                <m:t>2</m:t>
                              </m:r>
                              <m:r>
                                <a:rPr lang="zh-CN" altLang="en-US" i="1">
                                  <a:latin typeface="Cambria Math" panose="02040503050406030204" pitchFamily="18" charset="0"/>
                                </a:rPr>
                                <m:t>𝑓𝑠𝑘</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𝐴𝑐𝑜𝑠</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𝜔</m:t>
                                      </m:r>
                                    </m:e>
                                    <m:sub>
                                      <m:r>
                                        <a:rPr lang="zh-CN" altLang="en-US" i="0">
                                          <a:latin typeface="Cambria Math" panose="02040503050406030204" pitchFamily="18" charset="0"/>
                                        </a:rPr>
                                        <m:t>1</m:t>
                                      </m:r>
                                    </m:sub>
                                  </m:s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𝜑</m:t>
                                  </m:r>
                                  <m:r>
                                    <a:rPr lang="zh-CN" altLang="en-US" i="1">
                                      <a:latin typeface="Cambria Math" panose="02040503050406030204" pitchFamily="18" charset="0"/>
                                    </a:rPr>
                                    <m:t>𝑛</m:t>
                                  </m:r>
                                </m:e>
                              </m:d>
                              <m:r>
                                <a:rPr lang="zh-CN" altLang="en-US" i="0">
                                  <a:latin typeface="Cambria Math" panose="02040503050406030204" pitchFamily="18" charset="0"/>
                                </a:rPr>
                                <m:t>            </m:t>
                              </m:r>
                              <m:r>
                                <a:rPr lang="zh-CN" altLang="en-US" i="0">
                                  <a:latin typeface="Cambria Math" panose="02040503050406030204" pitchFamily="18" charset="0"/>
                                </a:rPr>
                                <m:t>发送</m:t>
                              </m:r>
                              <m:r>
                                <a:rPr lang="zh-CN" altLang="en-US" i="0">
                                  <a:latin typeface="Cambria Math" panose="02040503050406030204" pitchFamily="18" charset="0"/>
                                </a:rPr>
                                <m:t>“1”</m:t>
                              </m:r>
                              <m:r>
                                <a:rPr lang="zh-CN" altLang="en-US" i="0">
                                  <a:latin typeface="Cambria Math" panose="02040503050406030204" pitchFamily="18" charset="0"/>
                                </a:rPr>
                                <m:t>时</m:t>
                              </m:r>
                            </m:e>
                            <m:e>
                              <m:r>
                                <a:rPr lang="zh-CN" altLang="en-US" i="0">
                                  <a:latin typeface="Cambria Math" panose="02040503050406030204" pitchFamily="18" charset="0"/>
                                </a:rPr>
                                <m:t>&amp;</m:t>
                              </m:r>
                              <m:r>
                                <a:rPr lang="zh-CN" altLang="en-US" i="1">
                                  <a:latin typeface="Cambria Math" panose="02040503050406030204" pitchFamily="18" charset="0"/>
                                </a:rPr>
                                <m:t>𝑒</m:t>
                              </m:r>
                              <m:r>
                                <a:rPr lang="zh-CN" altLang="en-US" i="0">
                                  <a:latin typeface="Cambria Math" panose="02040503050406030204" pitchFamily="18" charset="0"/>
                                </a:rPr>
                                <m:t>2</m:t>
                              </m:r>
                              <m:r>
                                <a:rPr lang="zh-CN" altLang="en-US" i="1">
                                  <a:latin typeface="Cambria Math" panose="02040503050406030204" pitchFamily="18" charset="0"/>
                                </a:rPr>
                                <m:t>𝑓𝑠𝑘</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𝐴𝑐𝑜𝑠</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𝜔</m:t>
                                      </m:r>
                                    </m:e>
                                    <m:sub>
                                      <m:r>
                                        <a:rPr lang="zh-CN" altLang="en-US" i="0">
                                          <a:latin typeface="Cambria Math" panose="02040503050406030204" pitchFamily="18" charset="0"/>
                                        </a:rPr>
                                        <m:t>2</m:t>
                                      </m:r>
                                    </m:sub>
                                  </m:s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1">
                                      <a:latin typeface="Cambria Math" panose="02040503050406030204" pitchFamily="18" charset="0"/>
                                    </a:rPr>
                                    <m:t>𝑛</m:t>
                                  </m:r>
                                </m:e>
                              </m:d>
                              <m:r>
                                <a:rPr lang="zh-CN" altLang="en-US" i="0">
                                  <a:latin typeface="Cambria Math" panose="02040503050406030204" pitchFamily="18" charset="0"/>
                                </a:rPr>
                                <m:t>​            </m:t>
                              </m:r>
                              <m:r>
                                <a:rPr lang="zh-CN" altLang="en-US" i="0">
                                  <a:latin typeface="Cambria Math" panose="02040503050406030204" pitchFamily="18" charset="0"/>
                                </a:rPr>
                                <m:t>发送</m:t>
                              </m:r>
                              <m:r>
                                <a:rPr lang="zh-CN" altLang="en-US" i="0">
                                  <a:latin typeface="Cambria Math" panose="02040503050406030204" pitchFamily="18" charset="0"/>
                                </a:rPr>
                                <m:t>“0”</m:t>
                              </m:r>
                              <m:r>
                                <a:rPr lang="zh-CN" altLang="en-US" i="0">
                                  <a:latin typeface="Cambria Math" panose="02040503050406030204" pitchFamily="18" charset="0"/>
                                </a:rPr>
                                <m:t>时</m:t>
                              </m:r>
                            </m:e>
                          </m:eqArr>
                        </m:e>
                      </m:d>
                    </m:oMath>
                  </m:oMathPara>
                </a14:m>
                <a:endParaRPr lang="en-US" altLang="zh-CN" dirty="0"/>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个</a:t>
                </a:r>
                <a:r>
                  <a:rPr lang="en-US" altLang="zh-CN" sz="1800" kern="100" dirty="0">
                    <a:effectLst/>
                    <a:latin typeface="Times New Roman" panose="02020603050405020304" pitchFamily="18" charset="0"/>
                    <a:ea typeface="宋体" panose="02010600030101010101" pitchFamily="2" charset="-122"/>
                  </a:rPr>
                  <a:t>2FSK</a:t>
                </a:r>
                <a:r>
                  <a:rPr lang="zh-CN" altLang="zh-CN" sz="1800" kern="100" dirty="0">
                    <a:effectLst/>
                    <a:latin typeface="Times New Roman" panose="02020603050405020304" pitchFamily="18" charset="0"/>
                    <a:ea typeface="宋体" panose="02010600030101010101" pitchFamily="2" charset="-122"/>
                  </a:rPr>
                  <a:t>可以看成两个不同载频的</a:t>
                </a:r>
                <a:r>
                  <a:rPr lang="en-US" altLang="zh-CN" sz="1800" kern="100" dirty="0">
                    <a:effectLst/>
                    <a:latin typeface="Times New Roman" panose="02020603050405020304" pitchFamily="18" charset="0"/>
                    <a:ea typeface="宋体" panose="02010600030101010101" pitchFamily="2" charset="-122"/>
                  </a:rPr>
                  <a:t>2ASK</a:t>
                </a:r>
                <a:r>
                  <a:rPr lang="zh-CN" altLang="zh-CN" sz="1800" kern="100" dirty="0">
                    <a:effectLst/>
                    <a:latin typeface="Times New Roman" panose="02020603050405020304" pitchFamily="18" charset="0"/>
                    <a:ea typeface="宋体" panose="02010600030101010101" pitchFamily="2" charset="-122"/>
                  </a:rPr>
                  <a:t>信号的叠加。因此</a:t>
                </a:r>
                <a:r>
                  <a:rPr lang="en-US" altLang="zh-CN" sz="1800" kern="100" dirty="0">
                    <a:effectLst/>
                    <a:latin typeface="Times New Roman" panose="02020603050405020304" pitchFamily="18" charset="0"/>
                    <a:ea typeface="宋体" panose="02010600030101010101" pitchFamily="2" charset="-122"/>
                  </a:rPr>
                  <a:t>2FSK</a:t>
                </a:r>
                <a:r>
                  <a:rPr lang="zh-CN" altLang="zh-CN" sz="1800" kern="100" dirty="0">
                    <a:effectLst/>
                    <a:latin typeface="Times New Roman" panose="02020603050405020304" pitchFamily="18" charset="0"/>
                    <a:ea typeface="宋体" panose="02010600030101010101" pitchFamily="2" charset="-122"/>
                  </a:rPr>
                  <a:t>信号时域表达式又可以写成</a:t>
                </a:r>
              </a:p>
              <a:p>
                <a:pPr algn="l">
                  <a:lnSpc>
                    <a:spcPct val="135000"/>
                  </a:lnSpc>
                </a:pP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𝑒</m:t>
                    </m:r>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𝑓𝑠𝑘</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e>
                    </m:d>
                    <m:r>
                      <a:rPr lang="en-US" altLang="zh-CN" sz="1800" i="1" kern="100">
                        <a:effectLst/>
                        <a:latin typeface="Cambria Math" panose="02040503050406030204" pitchFamily="18" charset="0"/>
                        <a:ea typeface="宋体" panose="02010600030101010101" pitchFamily="2" charset="-122"/>
                      </a:rPr>
                      <m:t>=[</m:t>
                    </m:r>
                    <m:nary>
                      <m:naryPr>
                        <m:chr m:val="∑"/>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𝑛</m:t>
                        </m:r>
                      </m: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𝑛</m:t>
                            </m:r>
                          </m:sub>
                        </m:sSub>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𝑔</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𝑛𝑇𝑠</m:t>
                            </m:r>
                          </m:e>
                        </m:d>
                      </m:e>
                    </m:nary>
                    <m:d>
                      <m:dPr>
                        <m:begChr m:val="]"/>
                        <m:endChr m:val="["/>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𝑐𝑜𝑠</m:t>
                        </m:r>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𝜔</m:t>
                                </m:r>
                              </m:e>
                              <m:sub>
                                <m:r>
                                  <a:rPr lang="en-US" altLang="zh-CN" sz="1800" i="1" kern="100">
                                    <a:effectLst/>
                                    <a:latin typeface="Cambria Math" panose="02040503050406030204" pitchFamily="18" charset="0"/>
                                    <a:ea typeface="宋体" panose="02010600030101010101" pitchFamily="2" charset="-122"/>
                                  </a:rPr>
                                  <m:t>1</m:t>
                                </m:r>
                              </m:sub>
                            </m:s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𝑛</m:t>
                                </m:r>
                              </m:sub>
                            </m:sSub>
                          </m:e>
                        </m:d>
                        <m:r>
                          <a:rPr lang="en-US" altLang="zh-CN" sz="1800" i="1" kern="100">
                            <a:effectLst/>
                            <a:latin typeface="Cambria Math" panose="02040503050406030204" pitchFamily="18" charset="0"/>
                            <a:ea typeface="宋体" panose="02010600030101010101" pitchFamily="2" charset="-122"/>
                          </a:rPr>
                          <m:t>+</m:t>
                        </m:r>
                      </m:e>
                    </m:d>
                    <m:nary>
                      <m:naryPr>
                        <m:chr m:val="∑"/>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𝑛</m:t>
                        </m:r>
                      </m:sub>
                      <m:sup/>
                      <m:e>
                        <m:bar>
                          <m:barPr>
                            <m:pos m:val="top"/>
                            <m:ctrlPr>
                              <a:rPr lang="zh-CN" altLang="zh-CN" sz="1800" i="1" kern="100">
                                <a:effectLst/>
                                <a:latin typeface="Cambria Math" panose="02040503050406030204" pitchFamily="18" charset="0"/>
                                <a:ea typeface="Cambria Math" panose="02040503050406030204" pitchFamily="18" charset="0"/>
                              </a:rPr>
                            </m:ctrlPr>
                          </m:ba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𝑛</m:t>
                                </m:r>
                              </m:sub>
                            </m:sSub>
                          </m:e>
                        </m:bar>
                      </m:e>
                    </m:nary>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𝑔</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𝑛𝑇𝑠</m:t>
                        </m:r>
                      </m:e>
                    </m:d>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𝑐𝑜𝑠</m:t>
                    </m:r>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𝜔</m:t>
                            </m:r>
                          </m:e>
                          <m:sub>
                            <m:r>
                              <a:rPr lang="en-US" altLang="zh-CN" sz="1800" i="1" kern="100">
                                <a:effectLst/>
                                <a:latin typeface="Cambria Math" panose="02040503050406030204" pitchFamily="18" charset="0"/>
                                <a:ea typeface="宋体" panose="02010600030101010101" pitchFamily="2" charset="-122"/>
                              </a:rPr>
                              <m:t>2</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𝑛</m:t>
                            </m:r>
                          </m:sub>
                        </m:sSub>
                      </m:e>
                    </m:d>
                  </m:oMath>
                </a14:m>
                <a:r>
                  <a:rPr lang="en-US" altLang="zh-CN" sz="1800" kern="100" dirty="0">
                    <a:effectLst/>
                    <a:latin typeface="Times New Roman" panose="02020603050405020304" pitchFamily="18" charset="0"/>
                    <a:ea typeface="宋体" panose="02010600030101010101" pitchFamily="2" charset="-122"/>
                  </a:rPr>
                  <a:t> (1)</a:t>
                </a:r>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式中：</a:t>
                </a:r>
                <a:r>
                  <a:rPr lang="en-US" altLang="zh-CN" sz="1800" kern="100" dirty="0">
                    <a:effectLst/>
                    <a:latin typeface="Times New Roman" panose="02020603050405020304" pitchFamily="18" charset="0"/>
                    <a:ea typeface="宋体" panose="02010600030101010101" pitchFamily="2" charset="-122"/>
                  </a:rPr>
                  <a:t>g(t)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为单个矩形脉冲，脉宽为</a:t>
                </a:r>
                <a:r>
                  <a:rPr lang="en-US" altLang="zh-CN" sz="1800" kern="100" dirty="0">
                    <a:effectLst/>
                    <a:latin typeface="Times New Roman" panose="02020603050405020304" pitchFamily="18" charset="0"/>
                    <a:ea typeface="宋体" panose="02010600030101010101" pitchFamily="2" charset="-122"/>
                  </a:rPr>
                  <a:t>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zh-CN" altLang="zh-CN" sz="1800" i="1" smtClean="0">
                              <a:effectLst/>
                              <a:latin typeface="Cambria Math" panose="02040503050406030204" pitchFamily="18" charset="0"/>
                              <a:ea typeface="Cambria Math" panose="02040503050406030204" pitchFamily="18" charset="0"/>
                            </a:rPr>
                          </m:ctrlPr>
                        </m:dPr>
                        <m:e>
                          <m:eqArr>
                            <m:eqArrPr>
                              <m:ctrlPr>
                                <a:rPr lang="zh-CN" altLang="zh-CN" sz="1800" i="1">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&amp;</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时，概率为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&amp;</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时，概率为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m:t>
                              </m:r>
                            </m:e>
                          </m:eqArr>
                        </m:e>
                      </m:d>
                    </m:oMath>
                  </m:oMathPara>
                </a14:m>
                <a:endParaRPr lang="en-US" altLang="zh-CN" dirty="0"/>
              </a:p>
              <a:p>
                <a14:m>
                  <m:oMath xmlns:m="http://schemas.openxmlformats.org/officeDocument/2006/math">
                    <m:bar>
                      <m:barPr>
                        <m:pos m:val="top"/>
                        <m:ctrlPr>
                          <a:rPr lang="zh-CN" altLang="zh-CN" sz="1800" i="1" smtClean="0">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ba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的反码，若</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bar>
                  </m:oMath>
                </a14:m>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；若</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bar>
                  </m:oMath>
                </a14:m>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，于是</a:t>
                </a:r>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bar>
                              <m:barPr>
                                <m:pos m:val="top"/>
                                <m:ctrlPr>
                                  <a:rPr lang="zh-CN" altLang="zh-CN" i="1">
                                    <a:latin typeface="Cambria Math" panose="02040503050406030204" pitchFamily="18" charset="0"/>
                                  </a:rPr>
                                </m:ctrlPr>
                              </m:ba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e>
                            </m:bar>
                            <m:r>
                              <a:rPr lang="en-US" altLang="zh-CN" i="1">
                                <a:latin typeface="Cambria Math" panose="02040503050406030204" pitchFamily="18" charset="0"/>
                              </a:rPr>
                              <m:t>=1</m:t>
                            </m:r>
                            <m:r>
                              <a:rPr lang="zh-CN" altLang="zh-CN" i="1">
                                <a:latin typeface="Cambria Math" panose="02040503050406030204" pitchFamily="18" charset="0"/>
                              </a:rPr>
                              <m:t>时，概率为</m:t>
                            </m:r>
                            <m:r>
                              <a:rPr lang="en-US" altLang="zh-CN" i="1">
                                <a:latin typeface="Cambria Math" panose="02040503050406030204" pitchFamily="18" charset="0"/>
                              </a:rPr>
                              <m:t>1−</m:t>
                            </m:r>
                            <m:r>
                              <a:rPr lang="en-US" altLang="zh-CN" i="1">
                                <a:latin typeface="Cambria Math" panose="02040503050406030204" pitchFamily="18" charset="0"/>
                              </a:rPr>
                              <m:t>𝑃</m:t>
                            </m:r>
                          </m:e>
                          <m:e>
                            <m:bar>
                              <m:barPr>
                                <m:pos m:val="top"/>
                                <m:ctrlPr>
                                  <a:rPr lang="zh-CN" altLang="zh-CN" i="1">
                                    <a:latin typeface="Cambria Math" panose="02040503050406030204" pitchFamily="18" charset="0"/>
                                  </a:rPr>
                                </m:ctrlPr>
                              </m:ba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e>
                            </m:bar>
                            <m:r>
                              <a:rPr lang="en-US" altLang="zh-CN" i="1">
                                <a:latin typeface="Cambria Math" panose="02040503050406030204" pitchFamily="18" charset="0"/>
                              </a:rPr>
                              <m:t>=0</m:t>
                            </m:r>
                            <m:r>
                              <a:rPr lang="zh-CN" altLang="zh-CN" i="1">
                                <a:latin typeface="Cambria Math" panose="02040503050406030204" pitchFamily="18" charset="0"/>
                              </a:rPr>
                              <m:t>时，概率为</m:t>
                            </m:r>
                            <m:r>
                              <a:rPr lang="en-US" altLang="zh-CN" i="1">
                                <a:latin typeface="Cambria Math" panose="02040503050406030204" pitchFamily="18" charset="0"/>
                              </a:rPr>
                              <m:t>𝑃</m:t>
                            </m:r>
                          </m:e>
                        </m:eqArr>
                      </m:e>
                    </m:d>
                  </m:oMath>
                </a14:m>
                <a:endParaRPr lang="en-US" altLang="zh-CN" dirty="0"/>
              </a:p>
              <a:p>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𝜃</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分别是第</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个信号码元（</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）的初始相位。在移频键控中</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𝜑</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𝜃</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不携带信息，通常和令</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𝜑</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𝜃</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为零。因此</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2FSK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信号表达式可简化为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𝑒</m:t>
                    </m:r>
                    <m:r>
                      <a:rPr lang="en-US" altLang="zh-CN" kern="100">
                        <a:latin typeface="Cambria Math" panose="02040503050406030204" pitchFamily="18" charset="0"/>
                        <a:ea typeface="宋体" panose="02010600030101010101" pitchFamily="2" charset="-122"/>
                        <a:cs typeface="Times New Roman" panose="02020603050405020304" pitchFamily="18" charset="0"/>
                      </a:rPr>
                      <m:t>2</m:t>
                    </m:r>
                    <m:r>
                      <a:rPr lang="en-US" altLang="zh-CN" kern="100">
                        <a:latin typeface="Cambria Math" panose="02040503050406030204" pitchFamily="18" charset="0"/>
                        <a:ea typeface="宋体" panose="02010600030101010101" pitchFamily="2" charset="-122"/>
                        <a:cs typeface="Times New Roman" panose="02020603050405020304" pitchFamily="18" charset="0"/>
                      </a:rPr>
                      <m:t>𝑓𝑠𝑘</m:t>
                    </m:r>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𝑐𝑜𝑠</m:t>
                    </m:r>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kern="10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𝑐𝑜𝑠</m:t>
                    </m:r>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b>
                      <m:sup/>
                      <m:e>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a:rPr lang="en-US" altLang="zh-CN"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𝑛𝑇𝑠</m:t>
                            </m:r>
                          </m:e>
                        </m:d>
                      </m:e>
                    </m:nary>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b>
                      <m:sup/>
                      <m:e>
                        <m:bar>
                          <m:barPr>
                            <m:pos m:val="top"/>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barPr>
                          <m:e>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b>
                            </m:sSub>
                          </m:e>
                        </m:bar>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a:rPr lang="en-US" altLang="zh-CN"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𝑛𝑇𝑠</m:t>
                            </m:r>
                          </m:e>
                        </m:d>
                      </m:e>
                    </m:nary>
                  </m:oMath>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kern="100" dirty="0">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16CF008F-2262-D8E6-2444-A70D0CAD869F}"/>
                  </a:ext>
                </a:extLst>
              </p:cNvPr>
              <p:cNvSpPr txBox="1">
                <a:spLocks noRot="1" noChangeAspect="1" noMove="1" noResize="1" noEditPoints="1" noAdjustHandles="1" noChangeArrowheads="1" noChangeShapeType="1" noTextEdit="1"/>
              </p:cNvSpPr>
              <p:nvPr/>
            </p:nvSpPr>
            <p:spPr>
              <a:xfrm>
                <a:off x="526211" y="1232245"/>
                <a:ext cx="10994276" cy="4937506"/>
              </a:xfrm>
              <a:prstGeom prst="rect">
                <a:avLst/>
              </a:prstGeom>
              <a:blipFill>
                <a:blip r:embed="rId2"/>
                <a:stretch>
                  <a:fillRect l="-443" t="-864" r="-55" b="-76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438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——2FSK</a:t>
            </a:r>
            <a:r>
              <a:rPr lang="zh-CN" altLang="zh-CN" sz="3600" dirty="0"/>
              <a:t>二进制频移键控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6" name="文本框 5">
            <a:extLst>
              <a:ext uri="{FF2B5EF4-FFF2-40B4-BE49-F238E27FC236}">
                <a16:creationId xmlns:a16="http://schemas.microsoft.com/office/drawing/2014/main" id="{A6B25A7D-A2CA-9192-9197-BA89F85E7B17}"/>
              </a:ext>
            </a:extLst>
          </p:cNvPr>
          <p:cNvSpPr txBox="1"/>
          <p:nvPr/>
        </p:nvSpPr>
        <p:spPr>
          <a:xfrm>
            <a:off x="1074631" y="1146869"/>
            <a:ext cx="10041147" cy="1574277"/>
          </a:xfrm>
          <a:prstGeom prst="rect">
            <a:avLst/>
          </a:prstGeom>
          <a:noFill/>
        </p:spPr>
        <p:txBody>
          <a:bodyPr wrap="square">
            <a:spAutoFit/>
          </a:bodyPr>
          <a:lstStyle/>
          <a:p>
            <a:pPr indent="304800" algn="just">
              <a:lnSpc>
                <a:spcPct val="135000"/>
              </a:lnSpc>
            </a:pP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2FSK</a:t>
            </a:r>
            <a:r>
              <a:rPr lang="zh-CN" altLang="zh-CN" sz="1800" kern="100" dirty="0">
                <a:effectLst/>
                <a:latin typeface="宋体" panose="02010600030101010101" pitchFamily="2" charset="-122"/>
                <a:ea typeface="宋体" panose="02010600030101010101" pitchFamily="2" charset="-122"/>
              </a:rPr>
              <a:t>调制原理</a:t>
            </a:r>
            <a:endParaRPr lang="zh-CN" altLang="zh-CN" sz="1400" kern="100" dirty="0">
              <a:effectLst/>
              <a:latin typeface="宋体" panose="02010600030101010101" pitchFamily="2" charset="-122"/>
              <a:ea typeface="宋体" panose="02010600030101010101" pitchFamily="2" charset="-122"/>
            </a:endParaRPr>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在二进制频移键控中，幅度恒定不变的载波信号的频率随着输入码流的变化而切换（称为高音和低音，代表二进制的</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00" dirty="0">
                <a:effectLst/>
                <a:latin typeface="宋体" panose="02010600030101010101" pitchFamily="2" charset="-122"/>
                <a:ea typeface="宋体" panose="02010600030101010101" pitchFamily="2" charset="-122"/>
              </a:rPr>
              <a:t>0</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）。产生</a:t>
            </a:r>
            <a:r>
              <a:rPr lang="en-US" altLang="zh-CN" sz="1800" kern="100" dirty="0">
                <a:effectLst/>
                <a:latin typeface="宋体" panose="02010600030101010101" pitchFamily="2" charset="-122"/>
                <a:ea typeface="宋体" panose="02010600030101010101" pitchFamily="2" charset="-122"/>
              </a:rPr>
              <a:t>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信号最简单的方法是根据输入的数据比特是０还是１，在两个独立的振荡器中切换。采用这种方法产生的波形在切换的时刻相位是不连续的，因此这种</a:t>
            </a:r>
            <a:r>
              <a:rPr lang="en-US" altLang="zh-CN" sz="1800" kern="100" dirty="0">
                <a:effectLst/>
                <a:latin typeface="宋体" panose="02010600030101010101" pitchFamily="2" charset="-122"/>
                <a:ea typeface="宋体" panose="02010600030101010101" pitchFamily="2" charset="-122"/>
              </a:rPr>
              <a:t>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信号称为不连续</a:t>
            </a:r>
            <a:r>
              <a:rPr lang="en-US" altLang="zh-CN" sz="1800" kern="100" dirty="0">
                <a:effectLst/>
                <a:latin typeface="宋体" panose="02010600030101010101" pitchFamily="2" charset="-122"/>
                <a:ea typeface="宋体" panose="02010600030101010101" pitchFamily="2" charset="-122"/>
              </a:rPr>
              <a:t>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信号。）其实现如图</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所示：</a:t>
            </a:r>
            <a:endParaRPr lang="zh-CN" altLang="en-US" dirty="0">
              <a:latin typeface="宋体" panose="02010600030101010101" pitchFamily="2" charset="-122"/>
              <a:ea typeface="宋体" panose="02010600030101010101" pitchFamily="2" charset="-122"/>
            </a:endParaRPr>
          </a:p>
        </p:txBody>
      </p:sp>
      <p:pic>
        <p:nvPicPr>
          <p:cNvPr id="24" name="图片 23">
            <a:extLst>
              <a:ext uri="{FF2B5EF4-FFF2-40B4-BE49-F238E27FC236}">
                <a16:creationId xmlns:a16="http://schemas.microsoft.com/office/drawing/2014/main" id="{694AFD9B-CCF4-2A8B-90EE-3A886D6F08DB}"/>
              </a:ext>
            </a:extLst>
          </p:cNvPr>
          <p:cNvPicPr>
            <a:picLocks noChangeAspect="1"/>
          </p:cNvPicPr>
          <p:nvPr/>
        </p:nvPicPr>
        <p:blipFill rotWithShape="1">
          <a:blip r:embed="rId2"/>
          <a:srcRect l="4991" t="15109" r="12371"/>
          <a:stretch/>
        </p:blipFill>
        <p:spPr>
          <a:xfrm>
            <a:off x="3451206" y="3102378"/>
            <a:ext cx="5287995" cy="2495580"/>
          </a:xfrm>
          <a:prstGeom prst="rect">
            <a:avLst/>
          </a:prstGeom>
        </p:spPr>
      </p:pic>
    </p:spTree>
    <p:extLst>
      <p:ext uri="{BB962C8B-B14F-4D97-AF65-F5344CB8AC3E}">
        <p14:creationId xmlns:p14="http://schemas.microsoft.com/office/powerpoint/2010/main" val="379267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——2FSK</a:t>
            </a:r>
            <a:r>
              <a:rPr lang="zh-CN" altLang="zh-CN" sz="3600" dirty="0"/>
              <a:t>二进制频移键控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26" name="文本框 25">
            <a:extLst>
              <a:ext uri="{FF2B5EF4-FFF2-40B4-BE49-F238E27FC236}">
                <a16:creationId xmlns:a16="http://schemas.microsoft.com/office/drawing/2014/main" id="{8F855BAA-16BA-4D32-3D0F-975C3BE26BD7}"/>
              </a:ext>
            </a:extLst>
          </p:cNvPr>
          <p:cNvSpPr txBox="1"/>
          <p:nvPr/>
        </p:nvSpPr>
        <p:spPr>
          <a:xfrm>
            <a:off x="967051" y="1148539"/>
            <a:ext cx="10161024" cy="1851276"/>
          </a:xfrm>
          <a:prstGeom prst="rect">
            <a:avLst/>
          </a:prstGeom>
          <a:noFill/>
        </p:spPr>
        <p:txBody>
          <a:bodyPr wrap="square">
            <a:spAutoFit/>
          </a:bodyPr>
          <a:lstStyle/>
          <a:p>
            <a:pPr indent="304800" algn="just">
              <a:lnSpc>
                <a:spcPct val="135000"/>
              </a:lnSpc>
            </a:pPr>
            <a:r>
              <a:rPr lang="en-US" altLang="zh-CN" sz="1800" kern="100" dirty="0">
                <a:effectLst/>
                <a:latin typeface="宋体" panose="02010600030101010101" pitchFamily="2" charset="-122"/>
                <a:ea typeface="宋体" panose="02010600030101010101" pitchFamily="2" charset="-122"/>
              </a:rPr>
              <a:t>2</a:t>
            </a:r>
            <a:r>
              <a:rPr lang="zh-CN" altLang="zh-CN"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2FSK</a:t>
            </a:r>
            <a:r>
              <a:rPr lang="zh-CN" altLang="zh-CN" sz="1800" kern="100" dirty="0">
                <a:effectLst/>
                <a:latin typeface="宋体" panose="02010600030101010101" pitchFamily="2" charset="-122"/>
                <a:ea typeface="宋体" panose="02010600030101010101" pitchFamily="2" charset="-122"/>
              </a:rPr>
              <a:t>解调原理</a:t>
            </a:r>
            <a:endParaRPr lang="zh-CN" altLang="zh-CN" sz="1400" kern="100" dirty="0">
              <a:effectLst/>
              <a:latin typeface="宋体" panose="02010600030101010101" pitchFamily="2" charset="-122"/>
              <a:ea typeface="宋体" panose="02010600030101010101" pitchFamily="2" charset="-122"/>
            </a:endParaRPr>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对于</a:t>
            </a:r>
            <a:r>
              <a:rPr lang="en-US" altLang="zh-CN" sz="1800" kern="100" dirty="0">
                <a:effectLst/>
                <a:latin typeface="宋体" panose="02010600030101010101" pitchFamily="2" charset="-122"/>
                <a:ea typeface="宋体" panose="02010600030101010101" pitchFamily="2" charset="-122"/>
              </a:rPr>
              <a:t>2FSK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信号的解调方式很多：相干解调、滤波非相干解调、正交相乘非相干解调。而</a:t>
            </a:r>
            <a:r>
              <a:rPr lang="en-US" altLang="zh-CN" sz="1800" kern="100" dirty="0">
                <a:effectLst/>
                <a:latin typeface="宋体" panose="02010600030101010101" pitchFamily="2" charset="-122"/>
                <a:ea typeface="宋体" panose="02010600030101010101" pitchFamily="2" charset="-122"/>
              </a:rPr>
              <a:t>2FSK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的非相干解调一般采用滤波非相干解调，解调原理是将</a:t>
            </a:r>
            <a:r>
              <a:rPr lang="en-US" altLang="zh-CN" sz="1800" kern="100" dirty="0">
                <a:effectLst/>
                <a:latin typeface="宋体" panose="02010600030101010101" pitchFamily="2" charset="-122"/>
                <a:ea typeface="宋体" panose="02010600030101010101" pitchFamily="2" charset="-122"/>
              </a:rPr>
              <a:t>2FSK</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信号分为上下两路</a:t>
            </a:r>
            <a:r>
              <a:rPr lang="en-US" altLang="zh-CN" sz="1800" kern="100" dirty="0">
                <a:effectLst/>
                <a:latin typeface="宋体" panose="02010600030101010101" pitchFamily="2" charset="-122"/>
                <a:ea typeface="宋体" panose="02010600030101010101" pitchFamily="2" charset="-122"/>
              </a:rPr>
              <a:t>2ASK</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信号分别进行解调，然后判决，这里的抽样判决是直接比较两路信号抽样值的大小，可以不专门设置门限。判决则应与调制规则相呼应，调制时若规定</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符号为对应载波频率</a:t>
            </a:r>
            <a:r>
              <a:rPr lang="en-US" altLang="zh-CN" sz="1800" kern="100" dirty="0">
                <a:effectLst/>
                <a:latin typeface="宋体" panose="02010600030101010101" pitchFamily="2" charset="-122"/>
                <a:ea typeface="宋体" panose="02010600030101010101" pitchFamily="2" charset="-122"/>
              </a:rPr>
              <a:t>f1,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则接受时上支路的样值大小，应判为</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反之则判为</a:t>
            </a:r>
            <a:r>
              <a:rPr lang="en-US" altLang="zh-CN" sz="1800" kern="100" dirty="0">
                <a:effectLst/>
                <a:latin typeface="宋体" panose="02010600030101010101" pitchFamily="2" charset="-122"/>
                <a:ea typeface="宋体" panose="02010600030101010101" pitchFamily="2" charset="-122"/>
              </a:rPr>
              <a:t>“0”</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latin typeface="宋体" panose="02010600030101010101" pitchFamily="2" charset="-122"/>
              <a:ea typeface="宋体" panose="02010600030101010101" pitchFamily="2" charset="-122"/>
            </a:endParaRPr>
          </a:p>
        </p:txBody>
      </p:sp>
      <p:pic>
        <p:nvPicPr>
          <p:cNvPr id="27" name="图片 26">
            <a:extLst>
              <a:ext uri="{FF2B5EF4-FFF2-40B4-BE49-F238E27FC236}">
                <a16:creationId xmlns:a16="http://schemas.microsoft.com/office/drawing/2014/main" id="{3AADE22A-DFCE-E15A-2AE9-57573E86EC4E}"/>
              </a:ext>
            </a:extLst>
          </p:cNvPr>
          <p:cNvPicPr>
            <a:picLocks noChangeAspect="1"/>
          </p:cNvPicPr>
          <p:nvPr/>
        </p:nvPicPr>
        <p:blipFill rotWithShape="1">
          <a:blip r:embed="rId2"/>
          <a:srcRect t="10643" r="5775"/>
          <a:stretch/>
        </p:blipFill>
        <p:spPr>
          <a:xfrm>
            <a:off x="3000160" y="3271733"/>
            <a:ext cx="6190090" cy="2696811"/>
          </a:xfrm>
          <a:prstGeom prst="rect">
            <a:avLst/>
          </a:prstGeom>
        </p:spPr>
      </p:pic>
    </p:spTree>
    <p:extLst>
      <p:ext uri="{BB962C8B-B14F-4D97-AF65-F5344CB8AC3E}">
        <p14:creationId xmlns:p14="http://schemas.microsoft.com/office/powerpoint/2010/main" val="137231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模拟部分</a:t>
            </a:r>
            <a:r>
              <a:rPr lang="en-US" altLang="zh-CN" sz="3600" dirty="0"/>
              <a:t>——AM</a:t>
            </a:r>
            <a:r>
              <a:rPr lang="zh-CN" altLang="zh-CN" sz="3600" dirty="0"/>
              <a:t>标准振幅调制</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18" name="文本框 17">
            <a:extLst>
              <a:ext uri="{FF2B5EF4-FFF2-40B4-BE49-F238E27FC236}">
                <a16:creationId xmlns:a16="http://schemas.microsoft.com/office/drawing/2014/main" id="{0CCA7E15-7817-7E33-A6C7-A1A424C361E0}"/>
              </a:ext>
            </a:extLst>
          </p:cNvPr>
          <p:cNvSpPr txBox="1"/>
          <p:nvPr/>
        </p:nvSpPr>
        <p:spPr>
          <a:xfrm>
            <a:off x="1098070" y="1073833"/>
            <a:ext cx="9995859" cy="2308324"/>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在图</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中，若假设滤波器为全通网络（ </a:t>
            </a:r>
            <a:r>
              <a:rPr lang="en-US" altLang="zh-CN" dirty="0">
                <a:latin typeface="宋体" panose="02010600030101010101" pitchFamily="2" charset="-122"/>
                <a:ea typeface="宋体" panose="02010600030101010101" pitchFamily="2" charset="-122"/>
              </a:rPr>
              <a:t>H(</a:t>
            </a:r>
            <a:r>
              <a:rPr lang="el-GR" altLang="zh-CN" dirty="0">
                <a:ea typeface="宋体" panose="02010600030101010101" pitchFamily="2" charset="-122"/>
              </a:rPr>
              <a:t>ω</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叠加直流</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后再与载波相乘，则输出的信号就是常规双边带调幅（</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调制器模型如图</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所示。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信号的典型波形和频谱分别如图</a:t>
            </a:r>
            <a:r>
              <a:rPr lang="en-US" altLang="zh-CN" dirty="0">
                <a:latin typeface="宋体" panose="02010600030101010101" pitchFamily="2" charset="-122"/>
                <a:ea typeface="宋体" panose="02010600030101010101" pitchFamily="2" charset="-122"/>
              </a:rPr>
              <a:t>3(a)</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所示，图中假定调制信号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的上限频率为</a:t>
            </a:r>
            <a:r>
              <a:rPr lang="el-GR" altLang="zh-CN" dirty="0">
                <a:latin typeface="宋体" panose="02010600030101010101" pitchFamily="2" charset="-122"/>
                <a:ea typeface="宋体" panose="02010600030101010101" pitchFamily="2" charset="-122"/>
              </a:rPr>
              <a:t>ω</a:t>
            </a:r>
            <a:r>
              <a:rPr lang="en-US" altLang="zh-CN" baseline="-25000" dirty="0">
                <a:latin typeface="宋体" panose="02010600030101010101" pitchFamily="2" charset="-122"/>
                <a:ea typeface="宋体" panose="02010600030101010101" pitchFamily="2" charset="-122"/>
              </a:rPr>
              <a:t>h</a:t>
            </a:r>
            <a:r>
              <a:rPr lang="zh-CN" altLang="en-US" dirty="0">
                <a:latin typeface="宋体" panose="02010600030101010101" pitchFamily="2" charset="-122"/>
                <a:ea typeface="宋体" panose="02010600030101010101" pitchFamily="2" charset="-122"/>
              </a:rPr>
              <a:t>。显然，调制信号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的带宽为</a:t>
            </a:r>
            <a:r>
              <a:rPr lang="en-US" altLang="zh-CN" dirty="0">
                <a:latin typeface="宋体" panose="02010600030101010101" pitchFamily="2" charset="-122"/>
                <a:ea typeface="宋体" panose="02010600030101010101" pitchFamily="2" charset="-122"/>
              </a:rPr>
              <a:t>B</a:t>
            </a:r>
            <a:r>
              <a:rPr lang="en-US" altLang="zh-CN" baseline="-25000" dirty="0">
                <a:latin typeface="宋体" panose="02010600030101010101" pitchFamily="2" charset="-122"/>
                <a:ea typeface="宋体" panose="02010600030101010101" pitchFamily="2" charset="-122"/>
              </a:rPr>
              <a:t>m</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a:t>
            </a:r>
            <a:r>
              <a:rPr lang="en-US" altLang="zh-CN" baseline="-25000" dirty="0" err="1">
                <a:latin typeface="宋体" panose="02010600030101010101" pitchFamily="2" charset="-122"/>
                <a:ea typeface="宋体" panose="02010600030101010101" pitchFamily="2" charset="-122"/>
              </a:rPr>
              <a:t>H</a:t>
            </a:r>
            <a:r>
              <a:rPr lang="zh-CN" altLang="en-US" dirty="0">
                <a:latin typeface="宋体" panose="02010600030101010101" pitchFamily="2" charset="-122"/>
                <a:ea typeface="宋体" panose="02010600030101010101" pitchFamily="2" charset="-122"/>
              </a:rPr>
              <a:t>。</a:t>
            </a:r>
          </a:p>
        </p:txBody>
      </p:sp>
      <p:pic>
        <p:nvPicPr>
          <p:cNvPr id="19" name="图片 18">
            <a:extLst>
              <a:ext uri="{FF2B5EF4-FFF2-40B4-BE49-F238E27FC236}">
                <a16:creationId xmlns:a16="http://schemas.microsoft.com/office/drawing/2014/main" id="{108A29FD-758A-60F1-4EB1-3F1463A6F226}"/>
              </a:ext>
            </a:extLst>
          </p:cNvPr>
          <p:cNvPicPr>
            <a:picLocks noChangeAspect="1"/>
          </p:cNvPicPr>
          <p:nvPr/>
        </p:nvPicPr>
        <p:blipFill rotWithShape="1">
          <a:blip r:embed="rId2"/>
          <a:srcRect l="33725" r="33520" b="20230"/>
          <a:stretch/>
        </p:blipFill>
        <p:spPr>
          <a:xfrm>
            <a:off x="2879634" y="1764644"/>
            <a:ext cx="2420504" cy="1085088"/>
          </a:xfrm>
          <a:prstGeom prst="rect">
            <a:avLst/>
          </a:prstGeom>
        </p:spPr>
      </p:pic>
      <p:pic>
        <p:nvPicPr>
          <p:cNvPr id="20" name="图片 19">
            <a:extLst>
              <a:ext uri="{FF2B5EF4-FFF2-40B4-BE49-F238E27FC236}">
                <a16:creationId xmlns:a16="http://schemas.microsoft.com/office/drawing/2014/main" id="{2FE3B267-2C95-11BF-E240-AE3E633313C0}"/>
              </a:ext>
            </a:extLst>
          </p:cNvPr>
          <p:cNvPicPr>
            <a:picLocks noChangeAspect="1"/>
          </p:cNvPicPr>
          <p:nvPr/>
        </p:nvPicPr>
        <p:blipFill rotWithShape="1">
          <a:blip r:embed="rId3"/>
          <a:srcRect l="34286" r="34276" b="20981"/>
          <a:stretch/>
        </p:blipFill>
        <p:spPr>
          <a:xfrm>
            <a:off x="5564038" y="1720164"/>
            <a:ext cx="2286000" cy="1081977"/>
          </a:xfrm>
          <a:prstGeom prst="rect">
            <a:avLst/>
          </a:prstGeom>
        </p:spPr>
      </p:pic>
      <p:pic>
        <p:nvPicPr>
          <p:cNvPr id="29" name="图片 28">
            <a:extLst>
              <a:ext uri="{FF2B5EF4-FFF2-40B4-BE49-F238E27FC236}">
                <a16:creationId xmlns:a16="http://schemas.microsoft.com/office/drawing/2014/main" id="{B5627187-D468-8814-E28F-86E8F125C3E2}"/>
              </a:ext>
            </a:extLst>
          </p:cNvPr>
          <p:cNvPicPr>
            <a:picLocks noChangeAspect="1"/>
          </p:cNvPicPr>
          <p:nvPr/>
        </p:nvPicPr>
        <p:blipFill rotWithShape="1">
          <a:blip r:embed="rId4"/>
          <a:srcRect l="12024" r="12074" b="-1657"/>
          <a:stretch/>
        </p:blipFill>
        <p:spPr>
          <a:xfrm>
            <a:off x="172529" y="3427289"/>
            <a:ext cx="4715624" cy="3335819"/>
          </a:xfrm>
          <a:prstGeom prst="rect">
            <a:avLst/>
          </a:prstGeom>
        </p:spPr>
      </p:pic>
      <p:sp>
        <p:nvSpPr>
          <p:cNvPr id="9221" name="文本框 9220">
            <a:extLst>
              <a:ext uri="{FF2B5EF4-FFF2-40B4-BE49-F238E27FC236}">
                <a16:creationId xmlns:a16="http://schemas.microsoft.com/office/drawing/2014/main" id="{96189CE5-B16A-782C-2EA4-35DB4196B6F7}"/>
              </a:ext>
            </a:extLst>
          </p:cNvPr>
          <p:cNvSpPr txBox="1"/>
          <p:nvPr/>
        </p:nvSpPr>
        <p:spPr>
          <a:xfrm>
            <a:off x="4888153" y="3492952"/>
            <a:ext cx="6723002" cy="120032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由图</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）可见，</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信号波形的包络与输入基带信号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成正比，故用包络检波的方法很容易恢复原始调制信号。但为了保证包络检波时不发生失真，必须满足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，否则将出现过调幅现象而带来失真。</a:t>
            </a:r>
          </a:p>
        </p:txBody>
      </p:sp>
      <p:pic>
        <p:nvPicPr>
          <p:cNvPr id="9252" name="图片 7" descr="说明: http://jpkc.nwpu.edu.cn/jp2004/16/wangluokecheng/picture/1-3/z51.gif">
            <a:extLst>
              <a:ext uri="{FF2B5EF4-FFF2-40B4-BE49-F238E27FC236}">
                <a16:creationId xmlns:a16="http://schemas.microsoft.com/office/drawing/2014/main" id="{509B9535-31B7-9EEE-D74E-CD0D09C1D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7526" y="4101742"/>
            <a:ext cx="1128129" cy="28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61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模拟部分</a:t>
            </a:r>
            <a:r>
              <a:rPr lang="en-US" altLang="zh-CN" sz="3600" dirty="0"/>
              <a:t>——AM</a:t>
            </a:r>
            <a:r>
              <a:rPr lang="zh-CN" altLang="zh-CN" sz="3600" dirty="0"/>
              <a:t>标准振幅调制</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9227" name="文本框 9226">
            <a:extLst>
              <a:ext uri="{FF2B5EF4-FFF2-40B4-BE49-F238E27FC236}">
                <a16:creationId xmlns:a16="http://schemas.microsoft.com/office/drawing/2014/main" id="{252CAE21-B86B-DADA-56C9-7928C23C4598}"/>
              </a:ext>
            </a:extLst>
          </p:cNvPr>
          <p:cNvSpPr txBox="1"/>
          <p:nvPr/>
        </p:nvSpPr>
        <p:spPr>
          <a:xfrm>
            <a:off x="804413" y="1128479"/>
            <a:ext cx="10513444" cy="4801314"/>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信号的解调</a:t>
            </a:r>
          </a:p>
          <a:p>
            <a:r>
              <a:rPr lang="zh-CN" altLang="en-US" dirty="0">
                <a:latin typeface="宋体" panose="02010600030101010101" pitchFamily="2" charset="-122"/>
                <a:ea typeface="宋体" panose="02010600030101010101" pitchFamily="2" charset="-122"/>
              </a:rPr>
              <a:t>  调制过程的逆过程叫做解调。振幅波解调方法可分为包络检波和同步检波两大类。包络检波是指解调器输出电压与输入已调波的包络成正比的检波方法。由于</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信号的包络与调制信号成线性关系，因此包络检波只适用于</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波。</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信号的解调是把接收到的已调信号</a:t>
            </a:r>
            <a:r>
              <a:rPr lang="en-US" altLang="zh-CN" dirty="0">
                <a:latin typeface="宋体" panose="02010600030101010101" pitchFamily="2" charset="-122"/>
                <a:ea typeface="宋体" panose="02010600030101010101" pitchFamily="2" charset="-122"/>
              </a:rPr>
              <a:t>s</a:t>
            </a:r>
            <a:r>
              <a:rPr lang="en-US" altLang="zh-CN" baseline="-25000" dirty="0">
                <a:latin typeface="宋体" panose="02010600030101010101" pitchFamily="2" charset="-122"/>
                <a:ea typeface="宋体" panose="02010600030101010101" pitchFamily="2" charset="-122"/>
              </a:rPr>
              <a:t>AM</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还原为调制信号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包络检波法特点是：解调效率高；解调电路简单，特别是接收端不需要与发送端同频同相位的载波信号，大大降低实现难度。故几乎所有的调幅（</a:t>
            </a:r>
            <a:r>
              <a:rPr lang="en-US" altLang="zh-CN" sz="1800" dirty="0">
                <a:solidFill>
                  <a:srgbClr val="000000"/>
                </a:solidFill>
                <a:effectLst/>
                <a:latin typeface="Times New Roman" panose="02020603050405020304" pitchFamily="18" charset="0"/>
                <a:ea typeface="宋体" panose="02010600030101010101" pitchFamily="2" charset="-122"/>
              </a:rPr>
              <a:t>AM</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）式接收机都采用这种电路。</a:t>
            </a:r>
            <a:endParaRPr lang="zh-CN" altLang="en-US" dirty="0">
              <a:latin typeface="宋体" panose="02010600030101010101" pitchFamily="2" charset="-122"/>
              <a:ea typeface="宋体" panose="02010600030101010101" pitchFamily="2" charset="-122"/>
            </a:endParaRPr>
          </a:p>
        </p:txBody>
      </p:sp>
      <p:pic>
        <p:nvPicPr>
          <p:cNvPr id="9228" name="图片 9227">
            <a:extLst>
              <a:ext uri="{FF2B5EF4-FFF2-40B4-BE49-F238E27FC236}">
                <a16:creationId xmlns:a16="http://schemas.microsoft.com/office/drawing/2014/main" id="{0BCBA112-0E0D-B3D4-F6BD-B32F401BC2DE}"/>
              </a:ext>
            </a:extLst>
          </p:cNvPr>
          <p:cNvPicPr>
            <a:picLocks noChangeAspect="1"/>
          </p:cNvPicPr>
          <p:nvPr/>
        </p:nvPicPr>
        <p:blipFill rotWithShape="1">
          <a:blip r:embed="rId2"/>
          <a:srcRect l="4540" t="3536" r="4140"/>
          <a:stretch/>
        </p:blipFill>
        <p:spPr>
          <a:xfrm>
            <a:off x="3430078" y="2428587"/>
            <a:ext cx="5262113" cy="2743242"/>
          </a:xfrm>
          <a:prstGeom prst="rect">
            <a:avLst/>
          </a:prstGeom>
        </p:spPr>
      </p:pic>
    </p:spTree>
    <p:extLst>
      <p:ext uri="{BB962C8B-B14F-4D97-AF65-F5344CB8AC3E}">
        <p14:creationId xmlns:p14="http://schemas.microsoft.com/office/powerpoint/2010/main" val="3207783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代码解析</a:t>
            </a:r>
          </a:p>
        </p:txBody>
      </p:sp>
      <p:sp>
        <p:nvSpPr>
          <p:cNvPr id="6" name="文本占位符 5"/>
          <p:cNvSpPr>
            <a:spLocks noGrp="1"/>
          </p:cNvSpPr>
          <p:nvPr>
            <p:ph type="body" idx="1"/>
          </p:nvPr>
        </p:nvSpPr>
        <p:spPr/>
        <p:txBody>
          <a:bodyPr>
            <a:normAutofit/>
          </a:bodyPr>
          <a:lstStyle/>
          <a:p>
            <a:pPr lvl="0"/>
            <a:r>
              <a:rPr lang="zh-CN" altLang="en-US" sz="2000" dirty="0">
                <a:latin typeface="宋体" panose="02010600030101010101" pitchFamily="2" charset="-122"/>
                <a:ea typeface="宋体" panose="02010600030101010101" pitchFamily="2" charset="-122"/>
              </a:rPr>
              <a:t>数字系统部分</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模拟系统部分</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267254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数字通信系统部分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18</a:t>
            </a:fld>
            <a:endParaRPr lang="zh-CN" altLang="en-US"/>
          </a:p>
        </p:txBody>
      </p:sp>
      <p:sp>
        <p:nvSpPr>
          <p:cNvPr id="14" name="文本框 13">
            <a:extLst>
              <a:ext uri="{FF2B5EF4-FFF2-40B4-BE49-F238E27FC236}">
                <a16:creationId xmlns:a16="http://schemas.microsoft.com/office/drawing/2014/main" id="{65733305-CFF0-611D-5A60-A4D9D4CB00A4}"/>
              </a:ext>
            </a:extLst>
          </p:cNvPr>
          <p:cNvSpPr txBox="1"/>
          <p:nvPr/>
        </p:nvSpPr>
        <p:spPr>
          <a:xfrm>
            <a:off x="669924" y="1043179"/>
            <a:ext cx="5098211" cy="4185761"/>
          </a:xfrm>
          <a:prstGeom prst="rect">
            <a:avLst/>
          </a:prstGeom>
          <a:noFill/>
        </p:spPr>
        <p:txBody>
          <a:bodyPr wrap="square">
            <a:spAutoFit/>
          </a:bodyPr>
          <a:lstStyle/>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dirty="0">
                <a:solidFill>
                  <a:srgbClr val="028009"/>
                </a:solidFill>
                <a:latin typeface="宋体" panose="02010600030101010101" pitchFamily="2" charset="-122"/>
                <a:ea typeface="宋体" panose="02010600030101010101" pitchFamily="2" charset="-122"/>
              </a:rPr>
              <a:t>基础</a:t>
            </a:r>
            <a:r>
              <a:rPr lang="zh-CN" altLang="en-US" sz="1400" b="0" i="0" u="none" strike="noStrike" baseline="0" dirty="0">
                <a:solidFill>
                  <a:srgbClr val="028009"/>
                </a:solidFill>
                <a:latin typeface="宋体" panose="02010600030101010101" pitchFamily="2" charset="-122"/>
                <a:ea typeface="宋体" panose="02010600030101010101" pitchFamily="2" charset="-122"/>
              </a:rPr>
              <a:t>设置</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clear;close </a:t>
            </a:r>
            <a:r>
              <a:rPr lang="en-US" altLang="zh-CN" sz="1400" b="0" i="0" u="none" strike="noStrike" baseline="0" dirty="0">
                <a:solidFill>
                  <a:srgbClr val="AA04F9"/>
                </a:solidFill>
                <a:latin typeface="宋体" panose="02010600030101010101" pitchFamily="2" charset="-122"/>
                <a:ea typeface="宋体" panose="02010600030101010101" pitchFamily="2" charset="-122"/>
              </a:rPr>
              <a:t>all</a:t>
            </a:r>
            <a:r>
              <a:rPr lang="en-US" altLang="zh-CN" sz="1400" b="0" i="0" u="none" strike="noStrike" baseline="0" dirty="0">
                <a:solidFill>
                  <a:srgbClr val="000000"/>
                </a:solidFill>
                <a:latin typeface="宋体" panose="02010600030101010101" pitchFamily="2" charset="-122"/>
                <a:ea typeface="宋体" panose="02010600030101010101" pitchFamily="2" charset="-122"/>
              </a:rPr>
              <a:t>; clc</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t=1/360:1/360:20;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载波持续时间设置</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Fc=36;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载波信号频率</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Fd=20;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码速率</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Fs=360;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抽样频率</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carry=cos(2*pi*Fc*t);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载波表达式</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x1=ceil(rand(1,1000)-0.5);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生成二进制消息</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a=num2str(x1);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矩阵变成字符</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b=strrep(a, </a:t>
            </a:r>
            <a:r>
              <a:rPr lang="en-US" altLang="zh-CN" sz="1400" b="0" i="0" u="none" strike="noStrike" baseline="0" dirty="0">
                <a:solidFill>
                  <a:srgbClr val="AA04F9"/>
                </a:solidFill>
                <a:latin typeface="宋体" panose="02010600030101010101" pitchFamily="2" charset="-122"/>
                <a:ea typeface="宋体" panose="02010600030101010101" pitchFamily="2" charset="-122"/>
              </a:rPr>
              <a:t>' '</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去掉字符中的空格</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figure(1);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plot(x1);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消息</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t,carry</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载波信息</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xlabel</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时间</a:t>
            </a:r>
            <a:r>
              <a:rPr lang="en-US" altLang="zh-CN" sz="1400" b="0" i="0" u="none" strike="noStrike" baseline="0" dirty="0">
                <a:solidFill>
                  <a:srgbClr val="AA04F9"/>
                </a:solidFill>
                <a:latin typeface="宋体" panose="02010600030101010101" pitchFamily="2" charset="-122"/>
                <a:ea typeface="宋体" panose="02010600030101010101" pitchFamily="2" charset="-122"/>
              </a:rPr>
              <a:t>/s'</a:t>
            </a:r>
            <a:r>
              <a:rPr lang="en-US" altLang="zh-CN" sz="1400" b="0" i="0" u="none" strike="noStrike" baseline="0" dirty="0">
                <a:solidFill>
                  <a:srgbClr val="000000"/>
                </a:solidFill>
                <a:latin typeface="宋体" panose="02010600030101010101" pitchFamily="2" charset="-122"/>
                <a:ea typeface="宋体" panose="02010600030101010101" pitchFamily="2" charset="-122"/>
              </a:rPr>
              <a:t>);ylabel(</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幅度</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0.2 -1 1]);</a:t>
            </a:r>
            <a:endParaRPr lang="zh-CN" altLang="en-US" sz="1400" b="0" i="0" u="none" strike="noStrike" baseline="0" dirty="0">
              <a:solidFill>
                <a:srgbClr val="000000"/>
              </a:solidFill>
              <a:latin typeface="宋体" panose="02010600030101010101" pitchFamily="2" charset="-122"/>
              <a:ea typeface="宋体" panose="02010600030101010101" pitchFamily="2" charset="-122"/>
            </a:endParaRPr>
          </a:p>
        </p:txBody>
      </p:sp>
      <p:sp>
        <p:nvSpPr>
          <p:cNvPr id="32" name="文本框 31">
            <a:extLst>
              <a:ext uri="{FF2B5EF4-FFF2-40B4-BE49-F238E27FC236}">
                <a16:creationId xmlns:a16="http://schemas.microsoft.com/office/drawing/2014/main" id="{E758C6D4-A12E-3D2B-CEE5-820C4B68110D}"/>
              </a:ext>
            </a:extLst>
          </p:cNvPr>
          <p:cNvSpPr txBox="1"/>
          <p:nvPr/>
        </p:nvSpPr>
        <p:spPr>
          <a:xfrm>
            <a:off x="6232494" y="1043179"/>
            <a:ext cx="5287993" cy="5047536"/>
          </a:xfrm>
          <a:prstGeom prst="rect">
            <a:avLst/>
          </a:prstGeom>
          <a:noFill/>
        </p:spPr>
        <p:txBody>
          <a:bodyPr wrap="square">
            <a:spAutoFit/>
          </a:bodyPr>
          <a:lstStyle/>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信道编码部分</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endParaRPr lang="zh-CN" altLang="en-US" sz="14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n=7; 	         </a:t>
            </a:r>
            <a:r>
              <a:rPr lang="en-US" altLang="zh-CN" sz="1400" b="0" i="0" u="none" strike="noStrike" baseline="0" dirty="0">
                <a:solidFill>
                  <a:srgbClr val="028009"/>
                </a:solidFill>
                <a:latin typeface="宋体" panose="02010600030101010101" pitchFamily="2" charset="-122"/>
                <a:ea typeface="宋体" panose="02010600030101010101" pitchFamily="2" charset="-122"/>
              </a:rPr>
              <a:t>%Hamming</a:t>
            </a:r>
            <a:r>
              <a:rPr lang="zh-CN" altLang="en-US" sz="1400" b="0" i="0" u="none" strike="noStrike" baseline="0" dirty="0">
                <a:solidFill>
                  <a:srgbClr val="028009"/>
                </a:solidFill>
                <a:latin typeface="宋体" panose="02010600030101010101" pitchFamily="2" charset="-122"/>
                <a:ea typeface="宋体" panose="02010600030101010101" pitchFamily="2" charset="-122"/>
              </a:rPr>
              <a:t>码组长度</a:t>
            </a:r>
            <a:r>
              <a:rPr lang="en-US" altLang="zh-CN" sz="1400" b="0" i="0" u="none" strike="noStrike" baseline="0" dirty="0">
                <a:solidFill>
                  <a:srgbClr val="028009"/>
                </a:solidFill>
                <a:latin typeface="宋体" panose="02010600030101010101" pitchFamily="2" charset="-122"/>
                <a:ea typeface="宋体" panose="02010600030101010101" pitchFamily="2" charset="-122"/>
              </a:rPr>
              <a:t>n=2^m-1,4  (7,4)</a:t>
            </a:r>
            <a:r>
              <a:rPr lang="zh-CN" altLang="en-US" sz="1400" b="0" i="0" u="none" strike="noStrike" baseline="0" dirty="0">
                <a:solidFill>
                  <a:srgbClr val="028009"/>
                </a:solidFill>
                <a:latin typeface="宋体" panose="02010600030101010101" pitchFamily="2" charset="-122"/>
                <a:ea typeface="宋体" panose="02010600030101010101" pitchFamily="2" charset="-122"/>
              </a:rPr>
              <a:t>汉明码</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m=3;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监督位长度</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[H,G]=</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hammgen</a:t>
            </a:r>
            <a:r>
              <a:rPr lang="en-US" altLang="zh-CN" sz="1400" b="0" i="0" u="none" strike="noStrike" baseline="0" dirty="0">
                <a:solidFill>
                  <a:srgbClr val="000000"/>
                </a:solidFill>
                <a:latin typeface="宋体" panose="02010600030101010101" pitchFamily="2" charset="-122"/>
                <a:ea typeface="宋体" panose="02010600030101010101" pitchFamily="2" charset="-122"/>
              </a:rPr>
              <a:t>(m);  </a:t>
            </a:r>
            <a:r>
              <a:rPr lang="en-US" altLang="zh-CN" sz="1300" b="0" i="0" u="none" strike="noStrike" baseline="0" dirty="0">
                <a:solidFill>
                  <a:srgbClr val="028009"/>
                </a:solidFill>
                <a:latin typeface="宋体" panose="02010600030101010101" pitchFamily="2" charset="-122"/>
                <a:ea typeface="宋体" panose="02010600030101010101" pitchFamily="2" charset="-122"/>
              </a:rPr>
              <a:t>%</a:t>
            </a:r>
            <a:r>
              <a:rPr lang="zh-CN" altLang="en-US" sz="1300" b="0" i="0" u="none" strike="noStrike" baseline="0" dirty="0">
                <a:solidFill>
                  <a:srgbClr val="028009"/>
                </a:solidFill>
                <a:latin typeface="宋体" panose="02010600030101010101" pitchFamily="2" charset="-122"/>
                <a:ea typeface="宋体" panose="02010600030101010101" pitchFamily="2" charset="-122"/>
              </a:rPr>
              <a:t>产生</a:t>
            </a:r>
            <a:r>
              <a:rPr lang="en-US" altLang="zh-CN" sz="1300" b="0" i="0" u="none" strike="noStrike" baseline="0" dirty="0">
                <a:solidFill>
                  <a:srgbClr val="028009"/>
                </a:solidFill>
                <a:latin typeface="宋体" panose="02010600030101010101" pitchFamily="2" charset="-122"/>
                <a:ea typeface="宋体" panose="02010600030101010101" pitchFamily="2" charset="-122"/>
              </a:rPr>
              <a:t>(</a:t>
            </a:r>
            <a:r>
              <a:rPr lang="en-US" altLang="zh-CN" sz="1300" b="0" i="0" u="none" strike="noStrike" baseline="0" dirty="0" err="1">
                <a:solidFill>
                  <a:srgbClr val="028009"/>
                </a:solidFill>
                <a:latin typeface="宋体" panose="02010600030101010101" pitchFamily="2" charset="-122"/>
                <a:ea typeface="宋体" panose="02010600030101010101" pitchFamily="2" charset="-122"/>
              </a:rPr>
              <a:t>n,n</a:t>
            </a:r>
            <a:r>
              <a:rPr lang="en-US" altLang="zh-CN" sz="1300" b="0" i="0" u="none" strike="noStrike" baseline="0" dirty="0">
                <a:solidFill>
                  <a:srgbClr val="028009"/>
                </a:solidFill>
                <a:latin typeface="宋体" panose="02010600030101010101" pitchFamily="2" charset="-122"/>
                <a:ea typeface="宋体" panose="02010600030101010101" pitchFamily="2" charset="-122"/>
              </a:rPr>
              <a:t>-m)Hamming</a:t>
            </a:r>
            <a:r>
              <a:rPr lang="zh-CN" altLang="en-US" sz="1300" b="0" i="0" u="none" strike="noStrike" baseline="0" dirty="0">
                <a:solidFill>
                  <a:srgbClr val="028009"/>
                </a:solidFill>
                <a:latin typeface="宋体" panose="02010600030101010101" pitchFamily="2" charset="-122"/>
                <a:ea typeface="宋体" panose="02010600030101010101" pitchFamily="2" charset="-122"/>
              </a:rPr>
              <a:t>码的生成矩阵和校验矩阵</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x=reshape(x1,[],4);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调整矩阵行列</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y1=mod(x*G,2);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产生编码数据</a:t>
            </a:r>
          </a:p>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n1=7;k=4; 			</a:t>
            </a:r>
            <a:r>
              <a:rPr lang="en-US" altLang="zh-CN" sz="1400" b="0" i="0" u="none" strike="noStrike" baseline="0" dirty="0">
                <a:solidFill>
                  <a:srgbClr val="028009"/>
                </a:solidFill>
                <a:latin typeface="宋体" panose="02010600030101010101" pitchFamily="2" charset="-122"/>
                <a:ea typeface="宋体" panose="02010600030101010101" pitchFamily="2" charset="-122"/>
              </a:rPr>
              <a:t>%(3,2)</a:t>
            </a:r>
            <a:r>
              <a:rPr lang="zh-CN" altLang="en-US" sz="1400" b="0" i="0" u="none" strike="noStrike" baseline="0" dirty="0">
                <a:solidFill>
                  <a:srgbClr val="028009"/>
                </a:solidFill>
                <a:latin typeface="宋体" panose="02010600030101010101" pitchFamily="2" charset="-122"/>
                <a:ea typeface="宋体" panose="02010600030101010101" pitchFamily="2" charset="-122"/>
              </a:rPr>
              <a:t>循环码</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pol=</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cyclpoly</a:t>
            </a:r>
            <a:r>
              <a:rPr lang="en-US" altLang="zh-CN" sz="1400" b="0" i="0" u="none" strike="noStrike" baseline="0" dirty="0">
                <a:solidFill>
                  <a:srgbClr val="000000"/>
                </a:solidFill>
                <a:latin typeface="宋体" panose="02010600030101010101" pitchFamily="2" charset="-122"/>
                <a:ea typeface="宋体" panose="02010600030101010101" pitchFamily="2" charset="-122"/>
              </a:rPr>
              <a:t>(n1,k);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循环码的生成多项式</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h,g</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cyclgen</a:t>
            </a:r>
            <a:r>
              <a:rPr lang="en-US" altLang="zh-CN" sz="1400" b="0" i="0" u="none" strike="noStrike" baseline="0" dirty="0">
                <a:solidFill>
                  <a:srgbClr val="000000"/>
                </a:solidFill>
                <a:latin typeface="宋体" panose="02010600030101010101" pitchFamily="2" charset="-122"/>
                <a:ea typeface="宋体" panose="02010600030101010101" pitchFamily="2" charset="-122"/>
              </a:rPr>
              <a:t>(n1,pol);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生成循环码</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y2 = mod(x*g,2);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产生编码数据</a:t>
            </a:r>
          </a:p>
          <a:p>
            <a:endParaRPr lang="en-US" altLang="zh-CN" sz="14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画出编码之后的图形</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figure(2);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plot(y1);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50 0 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plot(y2);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50 0 2]);</a:t>
            </a:r>
            <a:endParaRPr lang="en-US" altLang="zh-CN" sz="1400" b="0" i="0" u="none" strike="noStrike" baseline="0" dirty="0">
              <a:solidFill>
                <a:srgbClr val="028009"/>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43895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19</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4" y="1028700"/>
            <a:ext cx="5161533" cy="4893647"/>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数字调制部分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code1=dmod(y1,Fc,Fd,Fs,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code3=dmod(y2,Fc,Fd,Fs,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for</a:t>
            </a:r>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00000"/>
                </a:solidFill>
                <a:latin typeface="宋体" panose="02010600030101010101" pitchFamily="2" charset="-122"/>
                <a:ea typeface="宋体" panose="02010600030101010101" pitchFamily="2" charset="-122"/>
              </a:rPr>
              <a:t>i=1:20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手动调节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部分 调节信号为 汉明码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if</a:t>
            </a:r>
            <a:r>
              <a:rPr lang="en-US" altLang="zh-CN" sz="1200" b="0" i="0" u="none" strike="noStrike" baseline="0" dirty="0">
                <a:solidFill>
                  <a:srgbClr val="000000"/>
                </a:solidFill>
                <a:latin typeface="宋体" panose="02010600030101010101" pitchFamily="2" charset="-122"/>
                <a:ea typeface="宋体" panose="02010600030101010101" pitchFamily="2" charset="-122"/>
              </a:rPr>
              <a:t> y1(i)==0</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code11(30*(i-1)+1:30*i)=0;</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else</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code11(30*(i-1)+1:30*i)=code1(30*(i-1)+1:30*i);</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for</a:t>
            </a:r>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00000"/>
                </a:solidFill>
                <a:latin typeface="宋体" panose="02010600030101010101" pitchFamily="2" charset="-122"/>
                <a:ea typeface="宋体" panose="02010600030101010101" pitchFamily="2" charset="-122"/>
              </a:rPr>
              <a:t>i=1:20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手动调节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部分 调节信号为 循环码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if</a:t>
            </a:r>
            <a:r>
              <a:rPr lang="en-US" altLang="zh-CN" sz="1200" b="0" i="0" u="none" strike="noStrike" baseline="0" dirty="0">
                <a:solidFill>
                  <a:srgbClr val="000000"/>
                </a:solidFill>
                <a:latin typeface="宋体" panose="02010600030101010101" pitchFamily="2" charset="-122"/>
                <a:ea typeface="宋体" panose="02010600030101010101" pitchFamily="2" charset="-122"/>
              </a:rPr>
              <a:t> y2(i)==0</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code33(30*(i-1)+1:30*i)=0;</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else</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code33(30*(i-1)+1:30*i)=code3(30*(i-1)+1:30*i);</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plot(code33);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sp>
        <p:nvSpPr>
          <p:cNvPr id="34" name="文本框 33">
            <a:extLst>
              <a:ext uri="{FF2B5EF4-FFF2-40B4-BE49-F238E27FC236}">
                <a16:creationId xmlns:a16="http://schemas.microsoft.com/office/drawing/2014/main" id="{1994FF17-05B9-6146-BF8F-7A3D41B74B7D}"/>
              </a:ext>
            </a:extLst>
          </p:cNvPr>
          <p:cNvSpPr txBox="1"/>
          <p:nvPr/>
        </p:nvSpPr>
        <p:spPr>
          <a:xfrm>
            <a:off x="6970426" y="1028700"/>
            <a:ext cx="4550061" cy="2677656"/>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code2=dmod(y2,Fc,Fd,Fs,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code4=dmod(y1,Fc,Fd,Fs,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endParaRPr lang="pt-BR" altLang="zh-CN" sz="1200" b="0" i="0" u="none" strike="noStrike" baseline="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61431C76-44F4-4752-B9E3-BFFB87514D0E}"/>
              </a:ext>
            </a:extLst>
          </p:cNvPr>
          <p:cNvCxnSpPr/>
          <p:nvPr/>
        </p:nvCxnSpPr>
        <p:spPr>
          <a:xfrm>
            <a:off x="669925" y="2081272"/>
            <a:ext cx="1085056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671B0943-079F-4FAC-9BC4-45B480070B76}"/>
              </a:ext>
            </a:extLst>
          </p:cNvPr>
          <p:cNvSpPr/>
          <p:nvPr/>
        </p:nvSpPr>
        <p:spPr bwMode="auto">
          <a:xfrm>
            <a:off x="4766515" y="1085399"/>
            <a:ext cx="1989885" cy="1989885"/>
          </a:xfrm>
          <a:prstGeom prst="ellipse">
            <a:avLst/>
          </a:prstGeom>
          <a:solidFill>
            <a:schemeClr val="bg1">
              <a:lumMod val="95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zh-CN" altLang="en-US" sz="5400" b="1" dirty="0"/>
              <a:t>目录</a:t>
            </a:r>
            <a:endParaRPr lang="en-US" altLang="zh-CN" sz="5400" b="1" dirty="0"/>
          </a:p>
        </p:txBody>
      </p:sp>
      <p:sp>
        <p:nvSpPr>
          <p:cNvPr id="30" name="任意多边形: 形状 29">
            <a:extLst>
              <a:ext uri="{FF2B5EF4-FFF2-40B4-BE49-F238E27FC236}">
                <a16:creationId xmlns:a16="http://schemas.microsoft.com/office/drawing/2014/main" id="{BD31E3C7-ED7D-4FF6-985C-F48AD2BE4493}"/>
              </a:ext>
            </a:extLst>
          </p:cNvPr>
          <p:cNvSpPr/>
          <p:nvPr/>
        </p:nvSpPr>
        <p:spPr bwMode="auto">
          <a:xfrm rot="1775122" flipH="1">
            <a:off x="5596071" y="1028700"/>
            <a:ext cx="187530" cy="206875"/>
          </a:xfrm>
          <a:custGeom>
            <a:avLst/>
            <a:gdLst>
              <a:gd name="connsiteX0" fmla="*/ 73048 w 251088"/>
              <a:gd name="connsiteY0" fmla="*/ 36731 h 276989"/>
              <a:gd name="connsiteX1" fmla="*/ 0 w 251088"/>
              <a:gd name="connsiteY1" fmla="*/ 0 h 276989"/>
              <a:gd name="connsiteX2" fmla="*/ 0 w 251088"/>
              <a:gd name="connsiteY2" fmla="*/ 150529 h 276989"/>
              <a:gd name="connsiteX3" fmla="*/ 9937 w 251088"/>
              <a:gd name="connsiteY3" fmla="*/ 199750 h 276989"/>
              <a:gd name="connsiteX4" fmla="*/ 126464 w 251088"/>
              <a:gd name="connsiteY4" fmla="*/ 276988 h 276989"/>
              <a:gd name="connsiteX5" fmla="*/ 242990 w 251088"/>
              <a:gd name="connsiteY5" fmla="*/ 199749 h 276989"/>
              <a:gd name="connsiteX6" fmla="*/ 251088 w 251088"/>
              <a:gd name="connsiteY6" fmla="*/ 159638 h 276989"/>
              <a:gd name="connsiteX7" fmla="*/ 188098 w 251088"/>
              <a:gd name="connsiteY7" fmla="*/ 109958 h 276989"/>
              <a:gd name="connsiteX8" fmla="*/ 73048 w 251088"/>
              <a:gd name="connsiteY8" fmla="*/ 36731 h 27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088" h="276989">
                <a:moveTo>
                  <a:pt x="73048" y="36731"/>
                </a:moveTo>
                <a:lnTo>
                  <a:pt x="0" y="0"/>
                </a:lnTo>
                <a:lnTo>
                  <a:pt x="0" y="150529"/>
                </a:lnTo>
                <a:lnTo>
                  <a:pt x="9937" y="199750"/>
                </a:lnTo>
                <a:cubicBezTo>
                  <a:pt x="29136" y="245139"/>
                  <a:pt x="74081" y="276988"/>
                  <a:pt x="126464" y="276988"/>
                </a:cubicBezTo>
                <a:cubicBezTo>
                  <a:pt x="178847" y="276989"/>
                  <a:pt x="223791" y="245139"/>
                  <a:pt x="242990" y="199749"/>
                </a:cubicBezTo>
                <a:lnTo>
                  <a:pt x="251088" y="159638"/>
                </a:lnTo>
                <a:lnTo>
                  <a:pt x="188098" y="109958"/>
                </a:lnTo>
                <a:cubicBezTo>
                  <a:pt x="151400" y="83893"/>
                  <a:pt x="113036" y="59433"/>
                  <a:pt x="73048" y="36731"/>
                </a:cubicBezTo>
                <a:close/>
              </a:path>
            </a:pathLst>
          </a:custGeom>
          <a:solidFill>
            <a:schemeClr val="bg1">
              <a:lumMod val="50000"/>
            </a:schemeClr>
          </a:solidFill>
          <a:ln w="19050">
            <a:noFill/>
            <a:round/>
            <a:headEnd/>
            <a:tailEnd/>
          </a:ln>
        </p:spPr>
        <p:txBody>
          <a:bodyPr wrap="square" lIns="91440" tIns="45720" rIns="91440" bIns="45720" anchor="ctr">
            <a:normAutofit fontScale="47500" lnSpcReduction="20000"/>
          </a:bodyPr>
          <a:lstStyle/>
          <a:p>
            <a:pPr algn="ctr"/>
            <a:endParaRPr/>
          </a:p>
        </p:txBody>
      </p:sp>
      <p:sp>
        <p:nvSpPr>
          <p:cNvPr id="31" name="任意多边形: 形状 30">
            <a:extLst>
              <a:ext uri="{FF2B5EF4-FFF2-40B4-BE49-F238E27FC236}">
                <a16:creationId xmlns:a16="http://schemas.microsoft.com/office/drawing/2014/main" id="{7A2683AF-C511-4F77-B682-1C615F4438F3}"/>
              </a:ext>
            </a:extLst>
          </p:cNvPr>
          <p:cNvSpPr/>
          <p:nvPr/>
        </p:nvSpPr>
        <p:spPr bwMode="auto">
          <a:xfrm rot="1775122" flipH="1">
            <a:off x="5729878" y="1043910"/>
            <a:ext cx="188905" cy="465115"/>
          </a:xfrm>
          <a:custGeom>
            <a:avLst/>
            <a:gdLst>
              <a:gd name="connsiteX0" fmla="*/ 252927 w 252928"/>
              <a:gd name="connsiteY0" fmla="*/ 93736 h 622752"/>
              <a:gd name="connsiteX1" fmla="*/ 204135 w 252928"/>
              <a:gd name="connsiteY1" fmla="*/ 69201 h 622752"/>
              <a:gd name="connsiteX2" fmla="*/ 79143 w 252928"/>
              <a:gd name="connsiteY2" fmla="*/ 21452 h 622752"/>
              <a:gd name="connsiteX3" fmla="*/ 0 w 252928"/>
              <a:gd name="connsiteY3" fmla="*/ 0 h 622752"/>
              <a:gd name="connsiteX4" fmla="*/ 1 w 252928"/>
              <a:gd name="connsiteY4" fmla="*/ 370274 h 622752"/>
              <a:gd name="connsiteX5" fmla="*/ 0 w 252928"/>
              <a:gd name="connsiteY5" fmla="*/ 370277 h 622752"/>
              <a:gd name="connsiteX6" fmla="*/ 0 w 252928"/>
              <a:gd name="connsiteY6" fmla="*/ 496288 h 622752"/>
              <a:gd name="connsiteX7" fmla="*/ 126464 w 252928"/>
              <a:gd name="connsiteY7" fmla="*/ 622752 h 622752"/>
              <a:gd name="connsiteX8" fmla="*/ 252928 w 252928"/>
              <a:gd name="connsiteY8" fmla="*/ 496288 h 622752"/>
              <a:gd name="connsiteX9" fmla="*/ 252928 w 252928"/>
              <a:gd name="connsiteY9" fmla="*/ 244265 h 622752"/>
              <a:gd name="connsiteX10" fmla="*/ 252927 w 252928"/>
              <a:gd name="connsiteY10" fmla="*/ 244260 h 622752"/>
              <a:gd name="connsiteX11" fmla="*/ 252927 w 252928"/>
              <a:gd name="connsiteY11" fmla="*/ 93736 h 62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28" h="622752">
                <a:moveTo>
                  <a:pt x="252927" y="93736"/>
                </a:moveTo>
                <a:lnTo>
                  <a:pt x="204135" y="69201"/>
                </a:lnTo>
                <a:cubicBezTo>
                  <a:pt x="162945" y="51046"/>
                  <a:pt x="121230" y="35143"/>
                  <a:pt x="79143" y="21452"/>
                </a:cubicBezTo>
                <a:lnTo>
                  <a:pt x="0" y="0"/>
                </a:lnTo>
                <a:lnTo>
                  <a:pt x="1" y="370274"/>
                </a:lnTo>
                <a:lnTo>
                  <a:pt x="0" y="370277"/>
                </a:lnTo>
                <a:lnTo>
                  <a:pt x="0" y="496288"/>
                </a:lnTo>
                <a:cubicBezTo>
                  <a:pt x="0" y="566132"/>
                  <a:pt x="56620" y="622752"/>
                  <a:pt x="126464" y="622752"/>
                </a:cubicBezTo>
                <a:cubicBezTo>
                  <a:pt x="196308" y="622752"/>
                  <a:pt x="252928" y="566132"/>
                  <a:pt x="252928" y="496288"/>
                </a:cubicBezTo>
                <a:lnTo>
                  <a:pt x="252928" y="244265"/>
                </a:lnTo>
                <a:lnTo>
                  <a:pt x="252927" y="244260"/>
                </a:lnTo>
                <a:lnTo>
                  <a:pt x="252927" y="93736"/>
                </a:lnTo>
                <a:close/>
              </a:path>
            </a:pathLst>
          </a:custGeom>
          <a:solidFill>
            <a:schemeClr val="accent1"/>
          </a:solidFill>
          <a:ln w="19050">
            <a:noFill/>
            <a:round/>
            <a:headEnd/>
            <a:tailEnd/>
          </a:ln>
        </p:spPr>
        <p:txBody>
          <a:bodyPr wrap="square" lIns="91440" tIns="45720" rIns="91440" bIns="45720" anchor="ctr">
            <a:normAutofit/>
          </a:bodyPr>
          <a:lstStyle/>
          <a:p>
            <a:pPr algn="ctr"/>
            <a:endParaRPr/>
          </a:p>
        </p:txBody>
      </p:sp>
      <p:sp>
        <p:nvSpPr>
          <p:cNvPr id="32" name="任意多边形: 形状 31">
            <a:extLst>
              <a:ext uri="{FF2B5EF4-FFF2-40B4-BE49-F238E27FC236}">
                <a16:creationId xmlns:a16="http://schemas.microsoft.com/office/drawing/2014/main" id="{117628C6-7C95-4722-814D-09F9FE039AD2}"/>
              </a:ext>
            </a:extLst>
          </p:cNvPr>
          <p:cNvSpPr/>
          <p:nvPr/>
        </p:nvSpPr>
        <p:spPr bwMode="auto">
          <a:xfrm rot="1775122" flipH="1">
            <a:off x="5924698" y="1115624"/>
            <a:ext cx="188905" cy="400619"/>
          </a:xfrm>
          <a:custGeom>
            <a:avLst/>
            <a:gdLst>
              <a:gd name="connsiteX0" fmla="*/ 252928 w 252928"/>
              <a:gd name="connsiteY0" fmla="*/ 39658 h 536396"/>
              <a:gd name="connsiteX1" fmla="*/ 204843 w 252928"/>
              <a:gd name="connsiteY1" fmla="*/ 26625 h 536396"/>
              <a:gd name="connsiteX2" fmla="*/ 76292 w 252928"/>
              <a:gd name="connsiteY2" fmla="*/ 5153 h 536396"/>
              <a:gd name="connsiteX3" fmla="*/ 0 w 252928"/>
              <a:gd name="connsiteY3" fmla="*/ 0 h 536396"/>
              <a:gd name="connsiteX4" fmla="*/ 0 w 252928"/>
              <a:gd name="connsiteY4" fmla="*/ 139902 h 536396"/>
              <a:gd name="connsiteX5" fmla="*/ 0 w 252928"/>
              <a:gd name="connsiteY5" fmla="*/ 139903 h 536396"/>
              <a:gd name="connsiteX6" fmla="*/ 0 w 252928"/>
              <a:gd name="connsiteY6" fmla="*/ 409932 h 536396"/>
              <a:gd name="connsiteX7" fmla="*/ 126464 w 252928"/>
              <a:gd name="connsiteY7" fmla="*/ 536396 h 536396"/>
              <a:gd name="connsiteX8" fmla="*/ 242990 w 252928"/>
              <a:gd name="connsiteY8" fmla="*/ 459157 h 536396"/>
              <a:gd name="connsiteX9" fmla="*/ 252928 w 252928"/>
              <a:gd name="connsiteY9" fmla="*/ 409935 h 536396"/>
              <a:gd name="connsiteX10" fmla="*/ 252928 w 252928"/>
              <a:gd name="connsiteY10" fmla="*/ 39658 h 53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928" h="536396">
                <a:moveTo>
                  <a:pt x="252928" y="39658"/>
                </a:moveTo>
                <a:lnTo>
                  <a:pt x="204843" y="26625"/>
                </a:lnTo>
                <a:cubicBezTo>
                  <a:pt x="162163" y="17313"/>
                  <a:pt x="119262" y="10169"/>
                  <a:pt x="76292" y="5153"/>
                </a:cubicBezTo>
                <a:lnTo>
                  <a:pt x="0" y="0"/>
                </a:lnTo>
                <a:lnTo>
                  <a:pt x="0" y="139902"/>
                </a:lnTo>
                <a:lnTo>
                  <a:pt x="0" y="139903"/>
                </a:lnTo>
                <a:lnTo>
                  <a:pt x="0" y="409932"/>
                </a:lnTo>
                <a:cubicBezTo>
                  <a:pt x="0" y="479776"/>
                  <a:pt x="56620" y="536396"/>
                  <a:pt x="126464" y="536396"/>
                </a:cubicBezTo>
                <a:cubicBezTo>
                  <a:pt x="178847" y="536396"/>
                  <a:pt x="223792" y="504547"/>
                  <a:pt x="242990" y="459157"/>
                </a:cubicBezTo>
                <a:lnTo>
                  <a:pt x="252928" y="409935"/>
                </a:lnTo>
                <a:lnTo>
                  <a:pt x="252928" y="39658"/>
                </a:lnTo>
                <a:close/>
              </a:path>
            </a:pathLst>
          </a:custGeom>
          <a:solidFill>
            <a:schemeClr val="bg1">
              <a:lumMod val="50000"/>
            </a:schemeClr>
          </a:solidFill>
          <a:ln w="19050">
            <a:noFill/>
            <a:round/>
            <a:headEnd/>
            <a:tailEnd/>
          </a:ln>
        </p:spPr>
        <p:txBody>
          <a:bodyPr wrap="square" lIns="91440" tIns="45720" rIns="91440" bIns="45720" anchor="ctr">
            <a:normAutofit/>
          </a:bodyPr>
          <a:lstStyle/>
          <a:p>
            <a:pPr algn="ctr"/>
            <a:endParaRPr/>
          </a:p>
        </p:txBody>
      </p:sp>
      <p:sp>
        <p:nvSpPr>
          <p:cNvPr id="33" name="任意多边形: 形状 32">
            <a:extLst>
              <a:ext uri="{FF2B5EF4-FFF2-40B4-BE49-F238E27FC236}">
                <a16:creationId xmlns:a16="http://schemas.microsoft.com/office/drawing/2014/main" id="{EFC407DB-E3C3-4534-BCC6-E4F3F3ECDD0C}"/>
              </a:ext>
            </a:extLst>
          </p:cNvPr>
          <p:cNvSpPr/>
          <p:nvPr/>
        </p:nvSpPr>
        <p:spPr bwMode="auto">
          <a:xfrm rot="1775122" flipH="1">
            <a:off x="6139459" y="1219390"/>
            <a:ext cx="188905" cy="201772"/>
          </a:xfrm>
          <a:custGeom>
            <a:avLst/>
            <a:gdLst>
              <a:gd name="connsiteX0" fmla="*/ 252929 w 252929"/>
              <a:gd name="connsiteY0" fmla="*/ 3790 h 270156"/>
              <a:gd name="connsiteX1" fmla="*/ 200259 w 252929"/>
              <a:gd name="connsiteY1" fmla="*/ 232 h 270156"/>
              <a:gd name="connsiteX2" fmla="*/ 71799 w 252929"/>
              <a:gd name="connsiteY2" fmla="*/ 4031 h 270156"/>
              <a:gd name="connsiteX3" fmla="*/ 0 w 252929"/>
              <a:gd name="connsiteY3" fmla="*/ 13106 h 270156"/>
              <a:gd name="connsiteX4" fmla="*/ 0 w 252929"/>
              <a:gd name="connsiteY4" fmla="*/ 143692 h 270156"/>
              <a:gd name="connsiteX5" fmla="*/ 126465 w 252929"/>
              <a:gd name="connsiteY5" fmla="*/ 270156 h 270156"/>
              <a:gd name="connsiteX6" fmla="*/ 242991 w 252929"/>
              <a:gd name="connsiteY6" fmla="*/ 192917 h 270156"/>
              <a:gd name="connsiteX7" fmla="*/ 252929 w 252929"/>
              <a:gd name="connsiteY7" fmla="*/ 143693 h 270156"/>
              <a:gd name="connsiteX8" fmla="*/ 252929 w 252929"/>
              <a:gd name="connsiteY8" fmla="*/ 3790 h 2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929" h="270156">
                <a:moveTo>
                  <a:pt x="252929" y="3790"/>
                </a:moveTo>
                <a:lnTo>
                  <a:pt x="200259" y="232"/>
                </a:lnTo>
                <a:cubicBezTo>
                  <a:pt x="157305" y="-572"/>
                  <a:pt x="114434" y="708"/>
                  <a:pt x="71799" y="4031"/>
                </a:cubicBezTo>
                <a:lnTo>
                  <a:pt x="0" y="13106"/>
                </a:lnTo>
                <a:lnTo>
                  <a:pt x="0" y="143692"/>
                </a:lnTo>
                <a:cubicBezTo>
                  <a:pt x="1" y="213536"/>
                  <a:pt x="56621" y="270156"/>
                  <a:pt x="126465" y="270156"/>
                </a:cubicBezTo>
                <a:cubicBezTo>
                  <a:pt x="178848" y="270156"/>
                  <a:pt x="223792" y="238307"/>
                  <a:pt x="242991" y="192917"/>
                </a:cubicBezTo>
                <a:lnTo>
                  <a:pt x="252929" y="143693"/>
                </a:lnTo>
                <a:lnTo>
                  <a:pt x="252929" y="3790"/>
                </a:lnTo>
                <a:close/>
              </a:path>
            </a:pathLst>
          </a:custGeom>
          <a:solidFill>
            <a:schemeClr val="accent1"/>
          </a:solidFill>
          <a:ln w="19050">
            <a:noFill/>
            <a:round/>
            <a:headEnd/>
            <a:tailEnd/>
          </a:ln>
        </p:spPr>
        <p:txBody>
          <a:bodyPr wrap="square" lIns="91440" tIns="45720" rIns="91440" bIns="45720" anchor="ctr">
            <a:normAutofit fontScale="47500" lnSpcReduction="20000"/>
          </a:bodyPr>
          <a:lstStyle/>
          <a:p>
            <a:pPr algn="ctr"/>
            <a:endParaRPr/>
          </a:p>
        </p:txBody>
      </p:sp>
      <p:sp>
        <p:nvSpPr>
          <p:cNvPr id="34" name="任意多边形: 形状 33">
            <a:extLst>
              <a:ext uri="{FF2B5EF4-FFF2-40B4-BE49-F238E27FC236}">
                <a16:creationId xmlns:a16="http://schemas.microsoft.com/office/drawing/2014/main" id="{8BF1CE5A-F1FF-46F0-B1CF-2B9209689386}"/>
              </a:ext>
            </a:extLst>
          </p:cNvPr>
          <p:cNvSpPr/>
          <p:nvPr/>
        </p:nvSpPr>
        <p:spPr bwMode="auto">
          <a:xfrm rot="1775122" flipH="1">
            <a:off x="5395635" y="2602190"/>
            <a:ext cx="188905" cy="434464"/>
          </a:xfrm>
          <a:custGeom>
            <a:avLst/>
            <a:gdLst>
              <a:gd name="connsiteX0" fmla="*/ 175690 w 252929"/>
              <a:gd name="connsiteY0" fmla="*/ 9938 h 581712"/>
              <a:gd name="connsiteX1" fmla="*/ 126465 w 252929"/>
              <a:gd name="connsiteY1" fmla="*/ 0 h 581712"/>
              <a:gd name="connsiteX2" fmla="*/ 1 w 252929"/>
              <a:gd name="connsiteY2" fmla="*/ 126464 h 581712"/>
              <a:gd name="connsiteX3" fmla="*/ 1 w 252929"/>
              <a:gd name="connsiteY3" fmla="*/ 187439 h 581712"/>
              <a:gd name="connsiteX4" fmla="*/ 1 w 252929"/>
              <a:gd name="connsiteY4" fmla="*/ 548702 h 581712"/>
              <a:gd name="connsiteX5" fmla="*/ 15417 w 252929"/>
              <a:gd name="connsiteY5" fmla="*/ 552880 h 581712"/>
              <a:gd name="connsiteX6" fmla="*/ 143968 w 252929"/>
              <a:gd name="connsiteY6" fmla="*/ 574352 h 581712"/>
              <a:gd name="connsiteX7" fmla="*/ 252928 w 252929"/>
              <a:gd name="connsiteY7" fmla="*/ 581712 h 581712"/>
              <a:gd name="connsiteX8" fmla="*/ 252929 w 252929"/>
              <a:gd name="connsiteY8" fmla="*/ 126464 h 581712"/>
              <a:gd name="connsiteX9" fmla="*/ 175690 w 252929"/>
              <a:gd name="connsiteY9" fmla="*/ 9938 h 58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929" h="581712">
                <a:moveTo>
                  <a:pt x="175690" y="9938"/>
                </a:moveTo>
                <a:cubicBezTo>
                  <a:pt x="160561" y="3539"/>
                  <a:pt x="143926" y="0"/>
                  <a:pt x="126465" y="0"/>
                </a:cubicBezTo>
                <a:cubicBezTo>
                  <a:pt x="56621" y="0"/>
                  <a:pt x="0" y="56620"/>
                  <a:pt x="1" y="126464"/>
                </a:cubicBezTo>
                <a:lnTo>
                  <a:pt x="1" y="187439"/>
                </a:lnTo>
                <a:lnTo>
                  <a:pt x="1" y="548702"/>
                </a:lnTo>
                <a:lnTo>
                  <a:pt x="15417" y="552880"/>
                </a:lnTo>
                <a:cubicBezTo>
                  <a:pt x="58097" y="562192"/>
                  <a:pt x="100998" y="569336"/>
                  <a:pt x="143968" y="574352"/>
                </a:cubicBezTo>
                <a:lnTo>
                  <a:pt x="252928" y="581712"/>
                </a:lnTo>
                <a:lnTo>
                  <a:pt x="252929" y="126464"/>
                </a:lnTo>
                <a:cubicBezTo>
                  <a:pt x="252929" y="74081"/>
                  <a:pt x="221080" y="29137"/>
                  <a:pt x="175690" y="9938"/>
                </a:cubicBezTo>
                <a:close/>
              </a:path>
            </a:pathLst>
          </a:custGeom>
          <a:solidFill>
            <a:schemeClr val="bg1">
              <a:lumMod val="50000"/>
            </a:schemeClr>
          </a:solidFill>
          <a:ln w="19050">
            <a:noFill/>
            <a:round/>
            <a:headEnd/>
            <a:tailEnd/>
          </a:ln>
        </p:spPr>
        <p:txBody>
          <a:bodyPr wrap="square" lIns="91440" tIns="45720" rIns="91440" bIns="45720" anchor="ctr">
            <a:normAutofit/>
          </a:bodyPr>
          <a:lstStyle/>
          <a:p>
            <a:pPr algn="ctr"/>
            <a:endParaRPr/>
          </a:p>
        </p:txBody>
      </p:sp>
      <p:sp>
        <p:nvSpPr>
          <p:cNvPr id="35" name="任意多边形: 形状 34">
            <a:extLst>
              <a:ext uri="{FF2B5EF4-FFF2-40B4-BE49-F238E27FC236}">
                <a16:creationId xmlns:a16="http://schemas.microsoft.com/office/drawing/2014/main" id="{4F1608C3-1FC5-44CE-9980-CE03ADFB2792}"/>
              </a:ext>
            </a:extLst>
          </p:cNvPr>
          <p:cNvSpPr/>
          <p:nvPr/>
        </p:nvSpPr>
        <p:spPr bwMode="auto">
          <a:xfrm rot="1775122" flipH="1">
            <a:off x="5589230" y="2609082"/>
            <a:ext cx="188905" cy="503926"/>
          </a:xfrm>
          <a:custGeom>
            <a:avLst/>
            <a:gdLst>
              <a:gd name="connsiteX0" fmla="*/ 175689 w 252928"/>
              <a:gd name="connsiteY0" fmla="*/ 9938 h 674716"/>
              <a:gd name="connsiteX1" fmla="*/ 126464 w 252928"/>
              <a:gd name="connsiteY1" fmla="*/ 0 h 674716"/>
              <a:gd name="connsiteX2" fmla="*/ 0 w 252928"/>
              <a:gd name="connsiteY2" fmla="*/ 126464 h 674716"/>
              <a:gd name="connsiteX3" fmla="*/ 0 w 252928"/>
              <a:gd name="connsiteY3" fmla="*/ 378487 h 674716"/>
              <a:gd name="connsiteX4" fmla="*/ 1 w 252928"/>
              <a:gd name="connsiteY4" fmla="*/ 378491 h 674716"/>
              <a:gd name="connsiteX5" fmla="*/ 1 w 252928"/>
              <a:gd name="connsiteY5" fmla="*/ 588552 h 674716"/>
              <a:gd name="connsiteX6" fmla="*/ 16124 w 252928"/>
              <a:gd name="connsiteY6" fmla="*/ 596660 h 674716"/>
              <a:gd name="connsiteX7" fmla="*/ 141116 w 252928"/>
              <a:gd name="connsiteY7" fmla="*/ 644409 h 674716"/>
              <a:gd name="connsiteX8" fmla="*/ 252928 w 252928"/>
              <a:gd name="connsiteY8" fmla="*/ 674716 h 674716"/>
              <a:gd name="connsiteX9" fmla="*/ 252928 w 252928"/>
              <a:gd name="connsiteY9" fmla="*/ 313453 h 674716"/>
              <a:gd name="connsiteX10" fmla="*/ 252928 w 252928"/>
              <a:gd name="connsiteY10" fmla="*/ 126464 h 674716"/>
              <a:gd name="connsiteX11" fmla="*/ 175689 w 252928"/>
              <a:gd name="connsiteY11" fmla="*/ 9938 h 6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28" h="674716">
                <a:moveTo>
                  <a:pt x="175689" y="9938"/>
                </a:moveTo>
                <a:cubicBezTo>
                  <a:pt x="160560" y="3539"/>
                  <a:pt x="143925" y="0"/>
                  <a:pt x="126464" y="0"/>
                </a:cubicBezTo>
                <a:cubicBezTo>
                  <a:pt x="56620" y="0"/>
                  <a:pt x="0" y="56620"/>
                  <a:pt x="0" y="126464"/>
                </a:cubicBezTo>
                <a:lnTo>
                  <a:pt x="0" y="378487"/>
                </a:lnTo>
                <a:lnTo>
                  <a:pt x="1" y="378491"/>
                </a:lnTo>
                <a:lnTo>
                  <a:pt x="1" y="588552"/>
                </a:lnTo>
                <a:lnTo>
                  <a:pt x="16124" y="596660"/>
                </a:lnTo>
                <a:cubicBezTo>
                  <a:pt x="57314" y="614816"/>
                  <a:pt x="99029" y="630718"/>
                  <a:pt x="141116" y="644409"/>
                </a:cubicBezTo>
                <a:lnTo>
                  <a:pt x="252928" y="674716"/>
                </a:lnTo>
                <a:lnTo>
                  <a:pt x="252928" y="313453"/>
                </a:lnTo>
                <a:lnTo>
                  <a:pt x="252928" y="126464"/>
                </a:lnTo>
                <a:cubicBezTo>
                  <a:pt x="252928" y="74081"/>
                  <a:pt x="221079" y="29137"/>
                  <a:pt x="175689" y="9938"/>
                </a:cubicBezTo>
                <a:close/>
              </a:path>
            </a:pathLst>
          </a:custGeom>
          <a:solidFill>
            <a:schemeClr val="accent1"/>
          </a:solidFill>
          <a:ln w="19050">
            <a:noFill/>
            <a:round/>
            <a:headEnd/>
            <a:tailEnd/>
          </a:ln>
        </p:spPr>
        <p:txBody>
          <a:bodyPr wrap="square" lIns="91440" tIns="45720" rIns="91440" bIns="45720" anchor="ctr">
            <a:normAutofit/>
          </a:bodyPr>
          <a:lstStyle/>
          <a:p>
            <a:pPr algn="ctr"/>
            <a:endParaRPr/>
          </a:p>
        </p:txBody>
      </p:sp>
      <p:sp>
        <p:nvSpPr>
          <p:cNvPr id="36" name="任意多边形: 形状 35">
            <a:extLst>
              <a:ext uri="{FF2B5EF4-FFF2-40B4-BE49-F238E27FC236}">
                <a16:creationId xmlns:a16="http://schemas.microsoft.com/office/drawing/2014/main" id="{43FA61EC-B652-4178-A46A-65B584DCD396}"/>
              </a:ext>
            </a:extLst>
          </p:cNvPr>
          <p:cNvSpPr/>
          <p:nvPr/>
        </p:nvSpPr>
        <p:spPr bwMode="auto">
          <a:xfrm rot="1775122" flipH="1">
            <a:off x="5181281" y="2697378"/>
            <a:ext cx="188905" cy="233968"/>
          </a:xfrm>
          <a:custGeom>
            <a:avLst/>
            <a:gdLst>
              <a:gd name="connsiteX0" fmla="*/ 175689 w 252928"/>
              <a:gd name="connsiteY0" fmla="*/ 9939 h 313265"/>
              <a:gd name="connsiteX1" fmla="*/ 126464 w 252928"/>
              <a:gd name="connsiteY1" fmla="*/ 1 h 313265"/>
              <a:gd name="connsiteX2" fmla="*/ 0 w 252928"/>
              <a:gd name="connsiteY2" fmla="*/ 126464 h 313265"/>
              <a:gd name="connsiteX3" fmla="*/ 0 w 252928"/>
              <a:gd name="connsiteY3" fmla="*/ 311682 h 313265"/>
              <a:gd name="connsiteX4" fmla="*/ 20001 w 252928"/>
              <a:gd name="connsiteY4" fmla="*/ 313033 h 313265"/>
              <a:gd name="connsiteX5" fmla="*/ 148461 w 252928"/>
              <a:gd name="connsiteY5" fmla="*/ 309234 h 313265"/>
              <a:gd name="connsiteX6" fmla="*/ 252928 w 252928"/>
              <a:gd name="connsiteY6" fmla="*/ 296031 h 313265"/>
              <a:gd name="connsiteX7" fmla="*/ 252928 w 252928"/>
              <a:gd name="connsiteY7" fmla="*/ 126464 h 313265"/>
              <a:gd name="connsiteX8" fmla="*/ 175689 w 252928"/>
              <a:gd name="connsiteY8" fmla="*/ 9939 h 31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928" h="313265">
                <a:moveTo>
                  <a:pt x="175689" y="9939"/>
                </a:moveTo>
                <a:cubicBezTo>
                  <a:pt x="160560" y="3539"/>
                  <a:pt x="143925" y="1"/>
                  <a:pt x="126464" y="1"/>
                </a:cubicBezTo>
                <a:cubicBezTo>
                  <a:pt x="56620" y="0"/>
                  <a:pt x="0" y="56620"/>
                  <a:pt x="0" y="126464"/>
                </a:cubicBezTo>
                <a:lnTo>
                  <a:pt x="0" y="311682"/>
                </a:lnTo>
                <a:lnTo>
                  <a:pt x="20001" y="313033"/>
                </a:lnTo>
                <a:cubicBezTo>
                  <a:pt x="62956" y="313837"/>
                  <a:pt x="105826" y="312557"/>
                  <a:pt x="148461" y="309234"/>
                </a:cubicBezTo>
                <a:lnTo>
                  <a:pt x="252928" y="296031"/>
                </a:lnTo>
                <a:lnTo>
                  <a:pt x="252928" y="126464"/>
                </a:lnTo>
                <a:cubicBezTo>
                  <a:pt x="252928" y="74081"/>
                  <a:pt x="221079" y="29137"/>
                  <a:pt x="175689" y="9939"/>
                </a:cubicBezTo>
                <a:close/>
              </a:path>
            </a:pathLst>
          </a:custGeom>
          <a:solidFill>
            <a:schemeClr val="accent1">
              <a:lumMod val="100000"/>
            </a:schemeClr>
          </a:solidFill>
          <a:ln w="19050">
            <a:noFill/>
            <a:round/>
            <a:headEnd/>
            <a:tailEnd/>
          </a:ln>
        </p:spPr>
        <p:txBody>
          <a:bodyPr wrap="square" lIns="91440" tIns="45720" rIns="91440" bIns="45720" anchor="ctr">
            <a:normAutofit fontScale="62500" lnSpcReduction="20000"/>
          </a:bodyPr>
          <a:lstStyle/>
          <a:p>
            <a:pPr algn="ctr"/>
            <a:endParaRPr/>
          </a:p>
        </p:txBody>
      </p:sp>
      <p:sp>
        <p:nvSpPr>
          <p:cNvPr id="37" name="任意多边形: 形状 36">
            <a:extLst>
              <a:ext uri="{FF2B5EF4-FFF2-40B4-BE49-F238E27FC236}">
                <a16:creationId xmlns:a16="http://schemas.microsoft.com/office/drawing/2014/main" id="{FF2F5CE2-196F-454E-AEAF-44668ABDF319}"/>
              </a:ext>
            </a:extLst>
          </p:cNvPr>
          <p:cNvSpPr/>
          <p:nvPr/>
        </p:nvSpPr>
        <p:spPr bwMode="auto">
          <a:xfrm rot="1775122" flipH="1">
            <a:off x="5722925" y="2882504"/>
            <a:ext cx="188904" cy="251341"/>
          </a:xfrm>
          <a:custGeom>
            <a:avLst/>
            <a:gdLst>
              <a:gd name="connsiteX0" fmla="*/ 175689 w 252927"/>
              <a:gd name="connsiteY0" fmla="*/ 9939 h 336525"/>
              <a:gd name="connsiteX1" fmla="*/ 126464 w 252927"/>
              <a:gd name="connsiteY1" fmla="*/ 1 h 336525"/>
              <a:gd name="connsiteX2" fmla="*/ 0 w 252927"/>
              <a:gd name="connsiteY2" fmla="*/ 126464 h 336525"/>
              <a:gd name="connsiteX3" fmla="*/ 0 w 252927"/>
              <a:gd name="connsiteY3" fmla="*/ 184775 h 336525"/>
              <a:gd name="connsiteX4" fmla="*/ 32160 w 252927"/>
              <a:gd name="connsiteY4" fmla="*/ 210140 h 336525"/>
              <a:gd name="connsiteX5" fmla="*/ 147210 w 252927"/>
              <a:gd name="connsiteY5" fmla="*/ 283367 h 336525"/>
              <a:gd name="connsiteX6" fmla="*/ 252927 w 252927"/>
              <a:gd name="connsiteY6" fmla="*/ 336525 h 336525"/>
              <a:gd name="connsiteX7" fmla="*/ 252927 w 252927"/>
              <a:gd name="connsiteY7" fmla="*/ 126460 h 336525"/>
              <a:gd name="connsiteX8" fmla="*/ 242989 w 252927"/>
              <a:gd name="connsiteY8" fmla="*/ 77239 h 336525"/>
              <a:gd name="connsiteX9" fmla="*/ 175689 w 252927"/>
              <a:gd name="connsiteY9" fmla="*/ 9939 h 33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927" h="336525">
                <a:moveTo>
                  <a:pt x="175689" y="9939"/>
                </a:moveTo>
                <a:cubicBezTo>
                  <a:pt x="160559" y="3539"/>
                  <a:pt x="143925" y="1"/>
                  <a:pt x="126464" y="1"/>
                </a:cubicBezTo>
                <a:cubicBezTo>
                  <a:pt x="56620" y="0"/>
                  <a:pt x="-1" y="56620"/>
                  <a:pt x="0" y="126464"/>
                </a:cubicBezTo>
                <a:lnTo>
                  <a:pt x="0" y="184775"/>
                </a:lnTo>
                <a:lnTo>
                  <a:pt x="32160" y="210140"/>
                </a:lnTo>
                <a:cubicBezTo>
                  <a:pt x="68858" y="236205"/>
                  <a:pt x="107222" y="260665"/>
                  <a:pt x="147210" y="283367"/>
                </a:cubicBezTo>
                <a:lnTo>
                  <a:pt x="252927" y="336525"/>
                </a:lnTo>
                <a:lnTo>
                  <a:pt x="252927" y="126460"/>
                </a:lnTo>
                <a:lnTo>
                  <a:pt x="242989" y="77239"/>
                </a:lnTo>
                <a:cubicBezTo>
                  <a:pt x="230191" y="46979"/>
                  <a:pt x="205949" y="22737"/>
                  <a:pt x="175689" y="9939"/>
                </a:cubicBezTo>
                <a:close/>
              </a:path>
            </a:pathLst>
          </a:custGeom>
          <a:solidFill>
            <a:schemeClr val="bg1">
              <a:lumMod val="50000"/>
            </a:schemeClr>
          </a:solidFill>
          <a:ln w="19050">
            <a:noFill/>
            <a:round/>
            <a:headEnd/>
            <a:tailEnd/>
          </a:ln>
        </p:spPr>
        <p:txBody>
          <a:bodyPr wrap="square" lIns="91440" tIns="45720" rIns="91440" bIns="45720" anchor="ctr">
            <a:normAutofit fontScale="70000" lnSpcReduction="20000"/>
          </a:bodyPr>
          <a:lstStyle/>
          <a:p>
            <a:pPr algn="ctr"/>
            <a:endParaRPr/>
          </a:p>
        </p:txBody>
      </p:sp>
      <p:sp>
        <p:nvSpPr>
          <p:cNvPr id="27" name="等腰三角形 26">
            <a:extLst>
              <a:ext uri="{FF2B5EF4-FFF2-40B4-BE49-F238E27FC236}">
                <a16:creationId xmlns:a16="http://schemas.microsoft.com/office/drawing/2014/main" id="{72D92BD8-2C72-4F98-A123-E6424F17695F}"/>
              </a:ext>
            </a:extLst>
          </p:cNvPr>
          <p:cNvSpPr/>
          <p:nvPr/>
        </p:nvSpPr>
        <p:spPr bwMode="auto">
          <a:xfrm rot="10800000">
            <a:off x="1665232" y="4203166"/>
            <a:ext cx="530336" cy="343159"/>
          </a:xfrm>
          <a:prstGeom prst="triangle">
            <a:avLst/>
          </a:prstGeom>
          <a:solidFill>
            <a:schemeClr val="bg1">
              <a:lumMod val="65000"/>
            </a:schemeClr>
          </a:solidFill>
          <a:ln w="19050">
            <a:noFill/>
            <a:round/>
            <a:headEnd/>
            <a:tailEnd/>
          </a:ln>
        </p:spPr>
        <p:txBody>
          <a:bodyPr wrap="square" lIns="91440" tIns="45720" rIns="91440" bIns="45720" anchor="ctr">
            <a:normAutofit fontScale="32500" lnSpcReduction="20000"/>
          </a:bodyPr>
          <a:lstStyle/>
          <a:p>
            <a:pPr algn="ctr"/>
            <a:endParaRPr/>
          </a:p>
        </p:txBody>
      </p:sp>
      <p:sp>
        <p:nvSpPr>
          <p:cNvPr id="28" name="椭圆 27">
            <a:extLst>
              <a:ext uri="{FF2B5EF4-FFF2-40B4-BE49-F238E27FC236}">
                <a16:creationId xmlns:a16="http://schemas.microsoft.com/office/drawing/2014/main" id="{FF1F9DB4-C486-406F-BBFF-1D1586DD1AF0}"/>
              </a:ext>
            </a:extLst>
          </p:cNvPr>
          <p:cNvSpPr/>
          <p:nvPr/>
        </p:nvSpPr>
        <p:spPr bwMode="auto">
          <a:xfrm>
            <a:off x="1517050"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tx1">
                    <a:lumMod val="50000"/>
                    <a:lumOff val="50000"/>
                  </a:schemeClr>
                </a:solidFill>
                <a:latin typeface="Impact" panose="020B0806030902050204" pitchFamily="34" charset="0"/>
              </a:rPr>
              <a:t>01</a:t>
            </a:r>
          </a:p>
        </p:txBody>
      </p:sp>
      <p:sp>
        <p:nvSpPr>
          <p:cNvPr id="26" name="矩形 25">
            <a:extLst>
              <a:ext uri="{FF2B5EF4-FFF2-40B4-BE49-F238E27FC236}">
                <a16:creationId xmlns:a16="http://schemas.microsoft.com/office/drawing/2014/main" id="{1505C1D3-6C22-4674-82C0-B24CFF133735}"/>
              </a:ext>
            </a:extLst>
          </p:cNvPr>
          <p:cNvSpPr/>
          <p:nvPr/>
        </p:nvSpPr>
        <p:spPr>
          <a:xfrm>
            <a:off x="673101" y="4832115"/>
            <a:ext cx="2514600" cy="369332"/>
          </a:xfrm>
          <a:prstGeom prst="rect">
            <a:avLst/>
          </a:prstGeom>
          <a:noFill/>
        </p:spPr>
        <p:txBody>
          <a:bodyPr wrap="square" lIns="91440" tIns="45720" rIns="91440" bIns="45720">
            <a:noAutofit/>
          </a:bodyPr>
          <a:lstStyle/>
          <a:p>
            <a:pPr algn="ctr"/>
            <a:r>
              <a:rPr lang="zh-CN" altLang="en-US" sz="2800" b="1" dirty="0"/>
              <a:t>实验内容</a:t>
            </a:r>
          </a:p>
        </p:txBody>
      </p:sp>
      <p:sp>
        <p:nvSpPr>
          <p:cNvPr id="24" name="矩形 23">
            <a:extLst>
              <a:ext uri="{FF2B5EF4-FFF2-40B4-BE49-F238E27FC236}">
                <a16:creationId xmlns:a16="http://schemas.microsoft.com/office/drawing/2014/main" id="{5973B9B6-2C0E-4D37-AD9D-40CF0E2DA987}"/>
              </a:ext>
            </a:extLst>
          </p:cNvPr>
          <p:cNvSpPr/>
          <p:nvPr/>
        </p:nvSpPr>
        <p:spPr>
          <a:xfrm>
            <a:off x="3450167" y="4832115"/>
            <a:ext cx="2514600" cy="369332"/>
          </a:xfrm>
          <a:prstGeom prst="rect">
            <a:avLst/>
          </a:prstGeom>
          <a:noFill/>
        </p:spPr>
        <p:txBody>
          <a:bodyPr wrap="square" lIns="91440" tIns="45720" rIns="91440" bIns="45720">
            <a:noAutofit/>
          </a:bodyPr>
          <a:lstStyle/>
          <a:p>
            <a:pPr algn="ctr"/>
            <a:r>
              <a:rPr lang="zh-CN" altLang="en-US" sz="2800" b="1" dirty="0"/>
              <a:t>实验原理</a:t>
            </a:r>
          </a:p>
        </p:txBody>
      </p:sp>
      <p:sp>
        <p:nvSpPr>
          <p:cNvPr id="22" name="矩形 21">
            <a:extLst>
              <a:ext uri="{FF2B5EF4-FFF2-40B4-BE49-F238E27FC236}">
                <a16:creationId xmlns:a16="http://schemas.microsoft.com/office/drawing/2014/main" id="{C479AE83-A1BF-474D-B194-5535F4AB934F}"/>
              </a:ext>
            </a:extLst>
          </p:cNvPr>
          <p:cNvSpPr/>
          <p:nvPr/>
        </p:nvSpPr>
        <p:spPr>
          <a:xfrm>
            <a:off x="6227233" y="4832115"/>
            <a:ext cx="2514600" cy="369332"/>
          </a:xfrm>
          <a:prstGeom prst="rect">
            <a:avLst/>
          </a:prstGeom>
          <a:noFill/>
        </p:spPr>
        <p:txBody>
          <a:bodyPr wrap="square" lIns="91440" tIns="45720" rIns="91440" bIns="45720">
            <a:noAutofit/>
          </a:bodyPr>
          <a:lstStyle/>
          <a:p>
            <a:pPr algn="ctr"/>
            <a:r>
              <a:rPr lang="zh-CN" altLang="en-US" sz="2800" b="1" dirty="0"/>
              <a:t>代码解析</a:t>
            </a:r>
          </a:p>
        </p:txBody>
      </p:sp>
      <p:sp>
        <p:nvSpPr>
          <p:cNvPr id="20" name="矩形 19">
            <a:extLst>
              <a:ext uri="{FF2B5EF4-FFF2-40B4-BE49-F238E27FC236}">
                <a16:creationId xmlns:a16="http://schemas.microsoft.com/office/drawing/2014/main" id="{3E1DEF03-88D0-485A-86B5-CBCC564C1D21}"/>
              </a:ext>
            </a:extLst>
          </p:cNvPr>
          <p:cNvSpPr/>
          <p:nvPr/>
        </p:nvSpPr>
        <p:spPr>
          <a:xfrm>
            <a:off x="9004300" y="4832115"/>
            <a:ext cx="2514600" cy="369332"/>
          </a:xfrm>
          <a:prstGeom prst="rect">
            <a:avLst/>
          </a:prstGeom>
          <a:noFill/>
        </p:spPr>
        <p:txBody>
          <a:bodyPr wrap="square" lIns="91440" tIns="45720" rIns="91440" bIns="45720">
            <a:noAutofit/>
          </a:bodyPr>
          <a:lstStyle/>
          <a:p>
            <a:pPr algn="ctr"/>
            <a:r>
              <a:rPr lang="zh-CN" altLang="en-US" sz="2800" b="1" dirty="0"/>
              <a:t>实验结论</a:t>
            </a:r>
          </a:p>
        </p:txBody>
      </p:sp>
      <p:sp>
        <p:nvSpPr>
          <p:cNvPr id="17" name="等腰三角形 16">
            <a:extLst>
              <a:ext uri="{FF2B5EF4-FFF2-40B4-BE49-F238E27FC236}">
                <a16:creationId xmlns:a16="http://schemas.microsoft.com/office/drawing/2014/main" id="{8BAB32B6-9010-4B2B-A2FA-0A473CDBCD5A}"/>
              </a:ext>
            </a:extLst>
          </p:cNvPr>
          <p:cNvSpPr/>
          <p:nvPr/>
        </p:nvSpPr>
        <p:spPr bwMode="auto">
          <a:xfrm rot="10800000">
            <a:off x="4442298" y="4203166"/>
            <a:ext cx="530336" cy="343159"/>
          </a:xfrm>
          <a:prstGeom prst="triangle">
            <a:avLst/>
          </a:prstGeom>
          <a:solidFill>
            <a:schemeClr val="accent1"/>
          </a:solidFill>
          <a:ln w="19050">
            <a:noFill/>
            <a:round/>
            <a:headEnd/>
            <a:tailEnd/>
          </a:ln>
        </p:spPr>
        <p:txBody>
          <a:bodyPr wrap="square" lIns="91440" tIns="45720" rIns="91440" bIns="45720" anchor="ctr">
            <a:normAutofit fontScale="32500" lnSpcReduction="20000"/>
          </a:bodyPr>
          <a:lstStyle/>
          <a:p>
            <a:pPr algn="ctr"/>
            <a:endParaRPr/>
          </a:p>
        </p:txBody>
      </p:sp>
      <p:sp>
        <p:nvSpPr>
          <p:cNvPr id="18" name="椭圆 17">
            <a:extLst>
              <a:ext uri="{FF2B5EF4-FFF2-40B4-BE49-F238E27FC236}">
                <a16:creationId xmlns:a16="http://schemas.microsoft.com/office/drawing/2014/main" id="{E3CA6165-4E75-41DC-BE14-1886EEB7CCAD}"/>
              </a:ext>
            </a:extLst>
          </p:cNvPr>
          <p:cNvSpPr/>
          <p:nvPr/>
        </p:nvSpPr>
        <p:spPr bwMode="auto">
          <a:xfrm>
            <a:off x="4294116"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accent1"/>
                </a:solidFill>
                <a:latin typeface="Impact" panose="020B0806030902050204" pitchFamily="34" charset="0"/>
              </a:rPr>
              <a:t>02</a:t>
            </a:r>
          </a:p>
        </p:txBody>
      </p:sp>
      <p:sp>
        <p:nvSpPr>
          <p:cNvPr id="15" name="等腰三角形 14">
            <a:extLst>
              <a:ext uri="{FF2B5EF4-FFF2-40B4-BE49-F238E27FC236}">
                <a16:creationId xmlns:a16="http://schemas.microsoft.com/office/drawing/2014/main" id="{0C2D317F-3F87-428B-B773-9C34C66CFBE0}"/>
              </a:ext>
            </a:extLst>
          </p:cNvPr>
          <p:cNvSpPr/>
          <p:nvPr/>
        </p:nvSpPr>
        <p:spPr bwMode="auto">
          <a:xfrm rot="10800000">
            <a:off x="7219364" y="4203166"/>
            <a:ext cx="530336" cy="343159"/>
          </a:xfrm>
          <a:prstGeom prst="triangle">
            <a:avLst/>
          </a:prstGeom>
          <a:solidFill>
            <a:schemeClr val="bg1">
              <a:lumMod val="65000"/>
            </a:schemeClr>
          </a:solidFill>
          <a:ln w="19050">
            <a:noFill/>
            <a:round/>
            <a:headEnd/>
            <a:tailEnd/>
          </a:ln>
        </p:spPr>
        <p:txBody>
          <a:bodyPr wrap="square" lIns="91440" tIns="45720" rIns="91440" bIns="45720" anchor="ctr">
            <a:normAutofit fontScale="32500" lnSpcReduction="20000"/>
          </a:bodyPr>
          <a:lstStyle/>
          <a:p>
            <a:pPr algn="ctr"/>
            <a:endParaRPr/>
          </a:p>
        </p:txBody>
      </p:sp>
      <p:sp>
        <p:nvSpPr>
          <p:cNvPr id="16" name="椭圆 15">
            <a:extLst>
              <a:ext uri="{FF2B5EF4-FFF2-40B4-BE49-F238E27FC236}">
                <a16:creationId xmlns:a16="http://schemas.microsoft.com/office/drawing/2014/main" id="{7B932C5B-5D6E-4B60-81B3-7904769A30AF}"/>
              </a:ext>
            </a:extLst>
          </p:cNvPr>
          <p:cNvSpPr/>
          <p:nvPr/>
        </p:nvSpPr>
        <p:spPr bwMode="auto">
          <a:xfrm>
            <a:off x="7071182"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tx1">
                    <a:lumMod val="50000"/>
                    <a:lumOff val="50000"/>
                  </a:schemeClr>
                </a:solidFill>
                <a:latin typeface="Impact" panose="020B0806030902050204" pitchFamily="34" charset="0"/>
              </a:rPr>
              <a:t>03</a:t>
            </a:r>
          </a:p>
        </p:txBody>
      </p:sp>
      <p:sp>
        <p:nvSpPr>
          <p:cNvPr id="13" name="等腰三角形 12">
            <a:extLst>
              <a:ext uri="{FF2B5EF4-FFF2-40B4-BE49-F238E27FC236}">
                <a16:creationId xmlns:a16="http://schemas.microsoft.com/office/drawing/2014/main" id="{EF0755C0-F9D5-4619-BA71-92DD9BF273DB}"/>
              </a:ext>
            </a:extLst>
          </p:cNvPr>
          <p:cNvSpPr/>
          <p:nvPr/>
        </p:nvSpPr>
        <p:spPr bwMode="auto">
          <a:xfrm rot="10800000">
            <a:off x="9996430" y="4203166"/>
            <a:ext cx="530336" cy="343159"/>
          </a:xfrm>
          <a:prstGeom prst="triangle">
            <a:avLst/>
          </a:prstGeom>
          <a:solidFill>
            <a:schemeClr val="accent1"/>
          </a:solidFill>
          <a:ln w="19050">
            <a:noFill/>
            <a:round/>
            <a:headEnd/>
            <a:tailEnd/>
          </a:ln>
        </p:spPr>
        <p:txBody>
          <a:bodyPr wrap="square" lIns="91440" tIns="45720" rIns="91440" bIns="45720" anchor="ctr">
            <a:normAutofit fontScale="32500" lnSpcReduction="20000"/>
          </a:bodyPr>
          <a:lstStyle/>
          <a:p>
            <a:pPr algn="ctr"/>
            <a:endParaRPr/>
          </a:p>
        </p:txBody>
      </p:sp>
      <p:sp>
        <p:nvSpPr>
          <p:cNvPr id="14" name="椭圆 13">
            <a:extLst>
              <a:ext uri="{FF2B5EF4-FFF2-40B4-BE49-F238E27FC236}">
                <a16:creationId xmlns:a16="http://schemas.microsoft.com/office/drawing/2014/main" id="{68606CF1-7AED-4E7B-A36D-CE161CD689D6}"/>
              </a:ext>
            </a:extLst>
          </p:cNvPr>
          <p:cNvSpPr/>
          <p:nvPr/>
        </p:nvSpPr>
        <p:spPr bwMode="auto">
          <a:xfrm>
            <a:off x="9848248"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accent1"/>
                </a:solidFill>
                <a:latin typeface="Impact" panose="020B0806030902050204" pitchFamily="34" charset="0"/>
              </a:rPr>
              <a:t>04</a:t>
            </a:r>
          </a:p>
        </p:txBody>
      </p:sp>
    </p:spTree>
    <p:extLst>
      <p:ext uri="{BB962C8B-B14F-4D97-AF65-F5344CB8AC3E}">
        <p14:creationId xmlns:p14="http://schemas.microsoft.com/office/powerpoint/2010/main" val="3556856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20</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4" y="1028700"/>
            <a:ext cx="5161533" cy="5078313"/>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信道部分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信噪比为</a:t>
            </a:r>
            <a:r>
              <a:rPr lang="en-US" altLang="zh-CN" sz="1200" b="0" i="0" u="none" strike="noStrike" baseline="0" dirty="0">
                <a:solidFill>
                  <a:srgbClr val="028009"/>
                </a:solidFill>
                <a:latin typeface="宋体" panose="02010600030101010101" pitchFamily="2" charset="-122"/>
                <a:ea typeface="宋体" panose="02010600030101010101" pitchFamily="2" charset="-122"/>
              </a:rPr>
              <a:t>20db</a:t>
            </a:r>
            <a:r>
              <a:rPr lang="zh-CN" altLang="en-US" sz="1200" b="0" i="0" u="none" strike="noStrike" baseline="0" dirty="0">
                <a:solidFill>
                  <a:srgbClr val="028009"/>
                </a:solidFill>
                <a:latin typeface="宋体" panose="02010600030101010101" pitchFamily="2" charset="-122"/>
                <a:ea typeface="宋体" panose="02010600030101010101" pitchFamily="2" charset="-122"/>
              </a:rPr>
              <a:t>的信道</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s1=awgn(code1,20,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s2=awgn(code2,20,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s3=awgn(code3,20,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s4=awgn(code4,20,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figure(6)</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 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p:txBody>
      </p:sp>
      <p:sp>
        <p:nvSpPr>
          <p:cNvPr id="34" name="文本框 33">
            <a:extLst>
              <a:ext uri="{FF2B5EF4-FFF2-40B4-BE49-F238E27FC236}">
                <a16:creationId xmlns:a16="http://schemas.microsoft.com/office/drawing/2014/main" id="{1994FF17-05B9-6146-BF8F-7A3D41B74B7D}"/>
              </a:ext>
            </a:extLst>
          </p:cNvPr>
          <p:cNvSpPr txBox="1"/>
          <p:nvPr/>
        </p:nvSpPr>
        <p:spPr>
          <a:xfrm>
            <a:off x="5991187" y="1028700"/>
            <a:ext cx="5529300" cy="5078313"/>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数字解调部分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znt1=ddemod(s1,Fc,Fd,Fs,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znt2=ddemod(s2,Fc,Fd,Fs,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znt3=ddemod(s3,Fc,Fd,Fs,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znt4=ddemod(s4,Fc,Fd,Fs,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figure(7)</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p:txBody>
      </p:sp>
    </p:spTree>
    <p:extLst>
      <p:ext uri="{BB962C8B-B14F-4D97-AF65-F5344CB8AC3E}">
        <p14:creationId xmlns:p14="http://schemas.microsoft.com/office/powerpoint/2010/main" val="1401648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21</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4" y="1028700"/>
            <a:ext cx="5704997" cy="4154984"/>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译码部分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newmsg1 = decode(znt1,n,k);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信号进行汉明译码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newmsg2 = decode(znt2,n1,k,</a:t>
            </a:r>
            <a:r>
              <a:rPr lang="en-US" altLang="zh-CN" sz="1200" b="0" i="0" u="none" strike="noStrike" baseline="0" dirty="0">
                <a:solidFill>
                  <a:srgbClr val="AA04F9"/>
                </a:solidFill>
                <a:latin typeface="宋体" panose="02010600030101010101" pitchFamily="2" charset="-122"/>
                <a:ea typeface="宋体" panose="02010600030101010101" pitchFamily="2" charset="-122"/>
              </a:rPr>
              <a:t>'cyclic'</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信号进行循环译码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newmsg3 = decode(znt3,n1,k,</a:t>
            </a:r>
            <a:r>
              <a:rPr lang="en-US" altLang="zh-CN" sz="1200" b="0" i="0" u="none" strike="noStrike" baseline="0" dirty="0">
                <a:solidFill>
                  <a:srgbClr val="AA04F9"/>
                </a:solidFill>
                <a:latin typeface="宋体" panose="02010600030101010101" pitchFamily="2" charset="-122"/>
                <a:ea typeface="宋体" panose="02010600030101010101" pitchFamily="2" charset="-122"/>
              </a:rPr>
              <a:t>'cyclic'</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信号进行循环译码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newmsg4 = decode(znt4,n,k);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信号进行汉明译码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figure(8)</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p:txBody>
      </p:sp>
      <p:sp>
        <p:nvSpPr>
          <p:cNvPr id="34" name="文本框 33">
            <a:extLst>
              <a:ext uri="{FF2B5EF4-FFF2-40B4-BE49-F238E27FC236}">
                <a16:creationId xmlns:a16="http://schemas.microsoft.com/office/drawing/2014/main" id="{1994FF17-05B9-6146-BF8F-7A3D41B74B7D}"/>
              </a:ext>
            </a:extLst>
          </p:cNvPr>
          <p:cNvSpPr txBox="1"/>
          <p:nvPr/>
        </p:nvSpPr>
        <p:spPr>
          <a:xfrm>
            <a:off x="6096000" y="1028700"/>
            <a:ext cx="5424487" cy="3970318"/>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SNR=-10:10;</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for</a:t>
            </a:r>
            <a:r>
              <a:rPr lang="en-US" altLang="zh-CN" sz="1200" b="0" i="0" u="none" strike="noStrike" baseline="0" dirty="0">
                <a:solidFill>
                  <a:srgbClr val="000000"/>
                </a:solidFill>
                <a:latin typeface="宋体" panose="02010600030101010101" pitchFamily="2" charset="-122"/>
                <a:ea typeface="宋体" panose="02010600030101010101" pitchFamily="2" charset="-122"/>
              </a:rPr>
              <a:t> i=1:length(SNR)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Ynt1=awgn(code1,SNR(i));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加入高斯小噪声，信噪比从</a:t>
            </a:r>
            <a:r>
              <a:rPr lang="en-US" altLang="zh-CN" sz="1200" b="0" i="0" u="none" strike="noStrike" baseline="0" dirty="0">
                <a:solidFill>
                  <a:srgbClr val="028009"/>
                </a:solidFill>
                <a:latin typeface="宋体" panose="02010600030101010101" pitchFamily="2" charset="-122"/>
                <a:ea typeface="宋体" panose="02010600030101010101" pitchFamily="2" charset="-122"/>
              </a:rPr>
              <a:t>-10dB</a:t>
            </a:r>
            <a:r>
              <a:rPr lang="zh-CN" altLang="en-US" sz="1200" b="0" i="0" u="none" strike="noStrike" baseline="0" dirty="0">
                <a:solidFill>
                  <a:srgbClr val="028009"/>
                </a:solidFill>
                <a:latin typeface="宋体" panose="02010600030101010101" pitchFamily="2" charset="-122"/>
                <a:ea typeface="宋体" panose="02010600030101010101" pitchFamily="2" charset="-122"/>
              </a:rPr>
              <a:t>到</a:t>
            </a:r>
            <a:r>
              <a:rPr lang="en-US" altLang="zh-CN" sz="1200" b="0" i="0" u="none" strike="noStrike" baseline="0" dirty="0">
                <a:solidFill>
                  <a:srgbClr val="028009"/>
                </a:solidFill>
                <a:latin typeface="宋体" panose="02010600030101010101" pitchFamily="2" charset="-122"/>
                <a:ea typeface="宋体" panose="02010600030101010101" pitchFamily="2" charset="-122"/>
              </a:rPr>
              <a:t>10dB</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Ynt2=awgn(code2,SNR(i));</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Ynt3=awgn(code3,SNR(i));</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Ynt4=awgn(code4,SNR(i));</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Z1=ddemod(Ynt1,Fc,Fd,Fs,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调用数字带通解调函数</a:t>
            </a:r>
            <a:r>
              <a:rPr lang="en-US" altLang="zh-CN" sz="1200" b="0" i="0" u="none" strike="noStrike" baseline="0" dirty="0">
                <a:solidFill>
                  <a:srgbClr val="028009"/>
                </a:solidFill>
                <a:latin typeface="宋体" panose="02010600030101010101" pitchFamily="2" charset="-122"/>
                <a:ea typeface="宋体" panose="02010600030101010101" pitchFamily="2" charset="-122"/>
              </a:rPr>
              <a:t>ddemod</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对加噪声信号进行解调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[br, pe1(i)]=symerr(y1,Z1);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对解调后加大噪声信号误码分析</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a:t>
            </a:r>
            <a:r>
              <a:rPr lang="en-US" altLang="zh-CN" sz="1200" b="0" i="0" u="none" strike="noStrike" baseline="0" dirty="0">
                <a:solidFill>
                  <a:srgbClr val="028009"/>
                </a:solidFill>
                <a:latin typeface="宋体" panose="02010600030101010101" pitchFamily="2" charset="-122"/>
                <a:ea typeface="宋体" panose="02010600030101010101" pitchFamily="2" charset="-122"/>
              </a:rPr>
              <a:t>br</a:t>
            </a:r>
            <a:r>
              <a:rPr lang="zh-CN" altLang="en-US" sz="1200" b="0" i="0" u="none" strike="noStrike" baseline="0" dirty="0">
                <a:solidFill>
                  <a:srgbClr val="028009"/>
                </a:solidFill>
                <a:latin typeface="宋体" panose="02010600030101010101" pitchFamily="2" charset="-122"/>
                <a:ea typeface="宋体" panose="02010600030101010101" pitchFamily="2" charset="-122"/>
              </a:rPr>
              <a:t>为符号误差数，</a:t>
            </a:r>
            <a:r>
              <a:rPr lang="en-US" altLang="zh-CN" sz="1200" b="0" i="0" u="none" strike="noStrike" baseline="0" dirty="0">
                <a:solidFill>
                  <a:srgbClr val="028009"/>
                </a:solidFill>
                <a:latin typeface="宋体" panose="02010600030101010101" pitchFamily="2" charset="-122"/>
                <a:ea typeface="宋体" panose="02010600030101010101" pitchFamily="2" charset="-122"/>
              </a:rPr>
              <a:t>pe(i)</a:t>
            </a:r>
            <a:r>
              <a:rPr lang="zh-CN" altLang="en-US" sz="1200" b="0" i="0" u="none" strike="noStrike" baseline="0" dirty="0">
                <a:solidFill>
                  <a:srgbClr val="028009"/>
                </a:solidFill>
                <a:latin typeface="宋体" panose="02010600030101010101" pitchFamily="2" charset="-122"/>
                <a:ea typeface="宋体" panose="02010600030101010101" pitchFamily="2" charset="-122"/>
              </a:rPr>
              <a:t>为符号误差率</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Z2=ddemod( Ynt2,Fc,Fd,Fs,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对解调后大噪声信号误码分析（循环码编码，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p>
          <a:p>
            <a:r>
              <a:rPr lang="pl-PL" altLang="zh-CN" sz="1200" b="0" i="0" u="none" strike="noStrike" baseline="0" dirty="0">
                <a:solidFill>
                  <a:srgbClr val="000000"/>
                </a:solidFill>
                <a:latin typeface="宋体" panose="02010600030101010101" pitchFamily="2" charset="-122"/>
                <a:ea typeface="宋体" panose="02010600030101010101" pitchFamily="2" charset="-122"/>
              </a:rPr>
              <a:t>[br, pe2(i)]=symerr(y2,Z2);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Z3=ddemod(Ynt3,Fc,Fd,Fs,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对解调后大噪声信号误码分析（循环码编码，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p>
          <a:p>
            <a:r>
              <a:rPr lang="pl-PL" altLang="zh-CN" sz="1200" b="0" i="0" u="none" strike="noStrike" baseline="0" dirty="0">
                <a:solidFill>
                  <a:srgbClr val="000000"/>
                </a:solidFill>
                <a:latin typeface="宋体" panose="02010600030101010101" pitchFamily="2" charset="-122"/>
                <a:ea typeface="宋体" panose="02010600030101010101" pitchFamily="2" charset="-122"/>
              </a:rPr>
              <a:t>[br, pe3(i)]=symerr(y2,Z3);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Z4=ddemod(Ynt4,Fc,Fd,Fs,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对解调后大噪声信号误码分析（汉明码编码，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p>
          <a:p>
            <a:r>
              <a:rPr lang="pl-PL" altLang="zh-CN" sz="1200" b="0" i="0" u="none" strike="noStrike" baseline="0" dirty="0">
                <a:solidFill>
                  <a:srgbClr val="000000"/>
                </a:solidFill>
                <a:latin typeface="宋体" panose="02010600030101010101" pitchFamily="2" charset="-122"/>
                <a:ea typeface="宋体" panose="02010600030101010101" pitchFamily="2" charset="-122"/>
              </a:rPr>
              <a:t>[br, pe4(i)]=symerr(y1,Z4); </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p:txBody>
      </p:sp>
    </p:spTree>
    <p:extLst>
      <p:ext uri="{BB962C8B-B14F-4D97-AF65-F5344CB8AC3E}">
        <p14:creationId xmlns:p14="http://schemas.microsoft.com/office/powerpoint/2010/main" val="2611020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22</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3" y="1028700"/>
            <a:ext cx="10647933" cy="3108543"/>
          </a:xfrm>
          <a:prstGeom prst="rect">
            <a:avLst/>
          </a:prstGeom>
          <a:noFill/>
        </p:spPr>
        <p:txBody>
          <a:bodyPr wrap="square">
            <a:spAutoFit/>
          </a:bodyPr>
          <a:lstStyle/>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画出不同方式下信噪比与误码率关系</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figure(5);</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semilogy(SNR,pe1,</a:t>
            </a:r>
            <a:r>
              <a:rPr lang="en-US" altLang="zh-CN" sz="1400" b="0" i="0" u="none" strike="noStrike" baseline="0" dirty="0">
                <a:solidFill>
                  <a:srgbClr val="AA04F9"/>
                </a:solidFill>
                <a:latin typeface="宋体" panose="02010600030101010101" pitchFamily="2" charset="-122"/>
                <a:ea typeface="宋体" panose="02010600030101010101" pitchFamily="2" charset="-122"/>
              </a:rPr>
              <a:t>'k--o'</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dirty="0">
                <a:solidFill>
                  <a:srgbClr val="028009"/>
                </a:solidFill>
                <a:latin typeface="宋体" panose="02010600030101010101" pitchFamily="2" charset="-122"/>
                <a:ea typeface="宋体" panose="02010600030101010101" pitchFamily="2" charset="-122"/>
              </a:rPr>
              <a:t>汉明码编码</a:t>
            </a:r>
            <a:r>
              <a:rPr lang="en-US" altLang="zh-CN" sz="1400" dirty="0">
                <a:solidFill>
                  <a:srgbClr val="028009"/>
                </a:solidFill>
                <a:latin typeface="宋体" panose="02010600030101010101" pitchFamily="2" charset="-122"/>
                <a:ea typeface="宋体" panose="02010600030101010101" pitchFamily="2" charset="-122"/>
              </a:rPr>
              <a:t>2ask”</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hold </a:t>
            </a:r>
            <a:r>
              <a:rPr lang="en-US" altLang="zh-CN" sz="1400" b="0" i="0" u="none" strike="noStrike" baseline="0" dirty="0">
                <a:solidFill>
                  <a:srgbClr val="AA04F9"/>
                </a:solidFill>
                <a:latin typeface="宋体" panose="02010600030101010101" pitchFamily="2" charset="-122"/>
                <a:ea typeface="宋体" panose="02010600030101010101" pitchFamily="2" charset="-122"/>
              </a:rPr>
              <a:t>on</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semilogy(SNR,pe2,</a:t>
            </a:r>
            <a:r>
              <a:rPr lang="en-US" altLang="zh-CN" sz="1400" b="0" i="0" u="none" strike="noStrike" baseline="0" dirty="0">
                <a:solidFill>
                  <a:srgbClr val="AA04F9"/>
                </a:solidFill>
                <a:latin typeface="宋体" panose="02010600030101010101" pitchFamily="2" charset="-122"/>
                <a:ea typeface="宋体" panose="02010600030101010101" pitchFamily="2" charset="-122"/>
              </a:rPr>
              <a:t>'c--+'</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函数绘制“循环码编码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semilogy(SNR,pe3,</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dirty="0">
                <a:solidFill>
                  <a:srgbClr val="028009"/>
                </a:solidFill>
                <a:latin typeface="宋体" panose="02010600030101010101" pitchFamily="2" charset="-122"/>
                <a:ea typeface="宋体" panose="02010600030101010101" pitchFamily="2" charset="-122"/>
              </a:rPr>
              <a:t>循环码编码</a:t>
            </a:r>
            <a:r>
              <a:rPr lang="en-US" altLang="zh-CN" sz="1400" dirty="0">
                <a:solidFill>
                  <a:srgbClr val="028009"/>
                </a:solidFill>
                <a:latin typeface="宋体" panose="02010600030101010101" pitchFamily="2" charset="-122"/>
                <a:ea typeface="宋体" panose="02010600030101010101" pitchFamily="2" charset="-122"/>
              </a:rPr>
              <a:t>2ask</a:t>
            </a:r>
            <a:r>
              <a:rPr lang="zh-CN" altLang="en-US" sz="140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semilogy(SNR,pe4,</a:t>
            </a:r>
            <a:r>
              <a:rPr lang="en-US" altLang="zh-CN" sz="1400" b="0" i="0" u="none" strike="noStrike" baseline="0" dirty="0">
                <a:solidFill>
                  <a:srgbClr val="AA04F9"/>
                </a:solidFill>
                <a:latin typeface="宋体" panose="02010600030101010101" pitchFamily="2" charset="-122"/>
                <a:ea typeface="宋体" panose="02010600030101010101" pitchFamily="2" charset="-122"/>
              </a:rPr>
              <a:t>'r--*'</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函数绘制“汉明码编码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hold </a:t>
            </a:r>
            <a:r>
              <a:rPr lang="en-US" altLang="zh-CN" sz="1400" b="0" i="0" u="none" strike="noStrike" baseline="0" dirty="0">
                <a:solidFill>
                  <a:srgbClr val="AA04F9"/>
                </a:solidFill>
                <a:latin typeface="宋体" panose="02010600030101010101" pitchFamily="2" charset="-122"/>
                <a:ea typeface="宋体" panose="02010600030101010101" pitchFamily="2" charset="-122"/>
              </a:rPr>
              <a:t>off</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legend(</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2ASK'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2FSK'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2ASK'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2FSK'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xlabel(</a:t>
            </a:r>
            <a:r>
              <a:rPr lang="pt-BR"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pt-BR" sz="1400" b="0" i="0" u="none" strike="noStrike" baseline="0" dirty="0">
                <a:solidFill>
                  <a:srgbClr val="AA04F9"/>
                </a:solidFill>
                <a:latin typeface="宋体" panose="02010600030101010101" pitchFamily="2" charset="-122"/>
                <a:ea typeface="宋体" panose="02010600030101010101" pitchFamily="2" charset="-122"/>
              </a:rPr>
              <a:t>信噪比 </a:t>
            </a:r>
            <a:r>
              <a:rPr lang="pt-BR" altLang="zh-CN" sz="1400" b="0" i="0" u="none" strike="noStrike" baseline="0" dirty="0">
                <a:solidFill>
                  <a:srgbClr val="AA04F9"/>
                </a:solidFill>
                <a:latin typeface="宋体" panose="02010600030101010101" pitchFamily="2" charset="-122"/>
                <a:ea typeface="宋体" panose="02010600030101010101" pitchFamily="2" charset="-122"/>
              </a:rPr>
              <a:t>SNR(r/dB)'</a:t>
            </a:r>
            <a:r>
              <a:rPr lang="pt-BR" altLang="zh-CN" sz="14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ylabel(</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误码率 </a:t>
            </a:r>
            <a:r>
              <a:rPr lang="en-US" altLang="zh-CN" sz="1400" b="0" i="0" u="none" strike="noStrike" baseline="0" dirty="0">
                <a:solidFill>
                  <a:srgbClr val="AA04F9"/>
                </a:solidFill>
                <a:latin typeface="宋体" panose="02010600030101010101" pitchFamily="2" charset="-122"/>
                <a:ea typeface="宋体" panose="02010600030101010101" pitchFamily="2" charset="-122"/>
              </a:rPr>
              <a:t>pe'</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信噪比与误码率的关系</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axis([-10 10 0 0.5])   </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grid </a:t>
            </a:r>
            <a:r>
              <a:rPr lang="en-US" altLang="zh-CN" sz="1400" b="0" i="0" u="none" strike="noStrike" baseline="0" dirty="0">
                <a:solidFill>
                  <a:srgbClr val="AA04F9"/>
                </a:solidFill>
                <a:latin typeface="宋体" panose="02010600030101010101" pitchFamily="2" charset="-122"/>
                <a:ea typeface="宋体" panose="02010600030101010101" pitchFamily="2" charset="-122"/>
              </a:rPr>
              <a:t>on</a:t>
            </a:r>
          </a:p>
        </p:txBody>
      </p:sp>
      <p:pic>
        <p:nvPicPr>
          <p:cNvPr id="5" name="图片 4">
            <a:extLst>
              <a:ext uri="{FF2B5EF4-FFF2-40B4-BE49-F238E27FC236}">
                <a16:creationId xmlns:a16="http://schemas.microsoft.com/office/drawing/2014/main" id="{8657AA02-5641-4517-1C2C-24AF80FA1C20}"/>
              </a:ext>
            </a:extLst>
          </p:cNvPr>
          <p:cNvPicPr>
            <a:picLocks noChangeAspect="1"/>
          </p:cNvPicPr>
          <p:nvPr/>
        </p:nvPicPr>
        <p:blipFill>
          <a:blip r:embed="rId2"/>
          <a:stretch>
            <a:fillRect/>
          </a:stretch>
        </p:blipFill>
        <p:spPr>
          <a:xfrm>
            <a:off x="5758132" y="2582971"/>
            <a:ext cx="5334000" cy="4000500"/>
          </a:xfrm>
          <a:prstGeom prst="rect">
            <a:avLst/>
          </a:prstGeom>
        </p:spPr>
      </p:pic>
    </p:spTree>
    <p:extLst>
      <p:ext uri="{BB962C8B-B14F-4D97-AF65-F5344CB8AC3E}">
        <p14:creationId xmlns:p14="http://schemas.microsoft.com/office/powerpoint/2010/main" val="363042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模拟通信系统部分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23</a:t>
            </a:fld>
            <a:endParaRPr lang="zh-CN" altLang="en-US"/>
          </a:p>
        </p:txBody>
      </p:sp>
      <p:sp>
        <p:nvSpPr>
          <p:cNvPr id="6" name="文本框 5">
            <a:extLst>
              <a:ext uri="{FF2B5EF4-FFF2-40B4-BE49-F238E27FC236}">
                <a16:creationId xmlns:a16="http://schemas.microsoft.com/office/drawing/2014/main" id="{B334B3D1-91B0-1E71-EB62-37E7142B2637}"/>
              </a:ext>
            </a:extLst>
          </p:cNvPr>
          <p:cNvSpPr txBox="1"/>
          <p:nvPr/>
        </p:nvSpPr>
        <p:spPr>
          <a:xfrm>
            <a:off x="669924" y="1028700"/>
            <a:ext cx="5144280" cy="5078313"/>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dirty="0">
                <a:solidFill>
                  <a:srgbClr val="028009"/>
                </a:solidFill>
                <a:latin typeface="宋体" panose="02010600030101010101" pitchFamily="2" charset="-122"/>
                <a:ea typeface="宋体" panose="02010600030101010101" pitchFamily="2" charset="-122"/>
              </a:rPr>
              <a:t>基础</a:t>
            </a:r>
            <a:r>
              <a:rPr lang="zh-CN" altLang="en-US" sz="1200" b="0" i="0" u="none" strike="noStrike" baseline="0" dirty="0">
                <a:solidFill>
                  <a:srgbClr val="028009"/>
                </a:solidFill>
                <a:latin typeface="宋体" panose="02010600030101010101" pitchFamily="2" charset="-122"/>
                <a:ea typeface="宋体" panose="02010600030101010101" pitchFamily="2" charset="-122"/>
              </a:rPr>
              <a:t>设置</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endParaRPr lang="en-US" altLang="zh-CN" sz="1200" b="0" i="0" u="none" strike="noStrike" baseline="0" dirty="0">
              <a:solidFill>
                <a:srgbClr val="000000"/>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clc;clear;close </a:t>
            </a:r>
            <a:r>
              <a:rPr lang="en-US" altLang="zh-CN" sz="1200" b="0" i="0" u="none" strike="noStrike" baseline="0" dirty="0">
                <a:solidFill>
                  <a:srgbClr val="AA04F9"/>
                </a:solidFill>
                <a:latin typeface="宋体" panose="02010600030101010101" pitchFamily="2" charset="-122"/>
                <a:ea typeface="宋体" panose="02010600030101010101" pitchFamily="2" charset="-122"/>
              </a:rPr>
              <a:t>all</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ts=0.00001;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信号抽样时间间隔</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t=0:ts:10-ts;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时间向量</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fs=1/ts;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采样频率</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msg=cos(2*pi*t)+exp(-2*t).*sin(6*pi*t);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消息信号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A=1;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载波振幅</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fc=1000;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载波频率</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MSG=abs(fft(msg,256));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对消息信号进行</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plot(t,msg);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画出消息信号的时域谱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消息信号时域谱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plot(fftshift(MSG));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画出消息信号的频谱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消息信号频域谱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carry=A*cos(2*pi*fc*t);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载波信号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CARRY=abs(fft(carry,256));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对载波信号求</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plot(carry);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画出载波的时域谱</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axis([0 500 -1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载波时域谱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plot(fftshift(CARRY));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画出载波频谱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载波频域谱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sp>
        <p:nvSpPr>
          <p:cNvPr id="10" name="文本框 9">
            <a:extLst>
              <a:ext uri="{FF2B5EF4-FFF2-40B4-BE49-F238E27FC236}">
                <a16:creationId xmlns:a16="http://schemas.microsoft.com/office/drawing/2014/main" id="{AC083B4A-FF0B-2F6E-EFF0-891D38389F48}"/>
              </a:ext>
            </a:extLst>
          </p:cNvPr>
          <p:cNvSpPr txBox="1"/>
          <p:nvPr/>
        </p:nvSpPr>
        <p:spPr>
          <a:xfrm>
            <a:off x="5814204" y="1028700"/>
            <a:ext cx="5706283" cy="5816977"/>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y1=ammod(msg,fc,fs);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使用</a:t>
            </a:r>
            <a:r>
              <a:rPr lang="en-US" altLang="zh-CN" sz="1200" b="0" i="0" u="none" strike="noStrike" baseline="0" dirty="0">
                <a:solidFill>
                  <a:srgbClr val="028009"/>
                </a:solidFill>
                <a:latin typeface="宋体" panose="02010600030101010101" pitchFamily="2" charset="-122"/>
                <a:ea typeface="宋体" panose="02010600030101010101" pitchFamily="2" charset="-122"/>
              </a:rPr>
              <a:t>ammod</a:t>
            </a:r>
            <a:r>
              <a:rPr lang="zh-CN" altLang="en-US" sz="1200" b="0" i="0" u="none" strike="noStrike" baseline="0" dirty="0">
                <a:solidFill>
                  <a:srgbClr val="028009"/>
                </a:solidFill>
                <a:latin typeface="宋体" panose="02010600030101010101" pitchFamily="2" charset="-122"/>
                <a:ea typeface="宋体" panose="02010600030101010101" pitchFamily="2" charset="-122"/>
              </a:rPr>
              <a:t>语句对</a:t>
            </a:r>
            <a:r>
              <a:rPr lang="en-US" altLang="zh-CN" sz="1200" b="0" i="0" u="none" strike="noStrike" baseline="0" dirty="0">
                <a:solidFill>
                  <a:srgbClr val="028009"/>
                </a:solidFill>
                <a:latin typeface="宋体" panose="02010600030101010101" pitchFamily="2" charset="-122"/>
                <a:ea typeface="宋体" panose="02010600030101010101" pitchFamily="2" charset="-122"/>
              </a:rPr>
              <a:t>msg</a:t>
            </a:r>
            <a:r>
              <a:rPr lang="zh-CN" altLang="en-US" sz="1200" b="0" i="0" u="none" strike="noStrike" baseline="0" dirty="0">
                <a:solidFill>
                  <a:srgbClr val="028009"/>
                </a:solidFill>
                <a:latin typeface="宋体" panose="02010600030101010101" pitchFamily="2" charset="-122"/>
                <a:ea typeface="宋体" panose="02010600030101010101" pitchFamily="2" charset="-122"/>
              </a:rPr>
              <a:t>进行</a:t>
            </a:r>
            <a:r>
              <a:rPr lang="en-US" altLang="zh-CN" sz="1200" b="0" i="0" u="none" strike="noStrike" baseline="0" dirty="0">
                <a:solidFill>
                  <a:srgbClr val="028009"/>
                </a:solidFill>
                <a:latin typeface="宋体" panose="02010600030101010101" pitchFamily="2" charset="-122"/>
                <a:ea typeface="宋体" panose="02010600030101010101" pitchFamily="2" charset="-122"/>
              </a:rPr>
              <a:t>AM</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Y1=abs(fft(y1,256));</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画出已调信号时域谱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已调信号时域谱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画出已调信号频谱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已调信号频域谱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信道部分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y2=awgn(y1,15,</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调制信号通过信噪比为</a:t>
            </a:r>
            <a:r>
              <a:rPr lang="en-US" altLang="zh-CN" sz="1200" b="0" i="0" u="none" strike="noStrike" baseline="0" dirty="0">
                <a:solidFill>
                  <a:srgbClr val="028009"/>
                </a:solidFill>
                <a:latin typeface="宋体" panose="02010600030101010101" pitchFamily="2" charset="-122"/>
                <a:ea typeface="宋体" panose="02010600030101010101" pitchFamily="2" charset="-122"/>
              </a:rPr>
              <a:t>15db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的信道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Y2=abs(fft(y2,256));</a:t>
            </a:r>
            <a:endParaRPr lang="zh-CN" altLang="en-US" sz="1200" b="0" i="0" u="none" strike="noStrike" baseline="0" dirty="0">
              <a:solidFill>
                <a:srgbClr val="000000"/>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y4=awgn(y1,25,</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调制信号通过信噪比为</a:t>
            </a:r>
            <a:r>
              <a:rPr lang="en-US" altLang="zh-CN" sz="1200" b="0" i="0" u="none" strike="noStrike" baseline="0" dirty="0">
                <a:solidFill>
                  <a:srgbClr val="028009"/>
                </a:solidFill>
                <a:latin typeface="宋体" panose="02010600030101010101" pitchFamily="2" charset="-122"/>
                <a:ea typeface="宋体" panose="02010600030101010101" pitchFamily="2" charset="-122"/>
              </a:rPr>
              <a:t>25db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的信道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Y4=abs(fft(y4,256));</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已调信号通过信道之后的频域谱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figure(6);</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plot(t,y4);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plot(fftshift(Y4));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已调信号通过信道之后的频域谱</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432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模拟通信系统部分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24</a:t>
            </a:fld>
            <a:endParaRPr lang="zh-CN" altLang="en-US"/>
          </a:p>
        </p:txBody>
      </p:sp>
      <p:sp>
        <p:nvSpPr>
          <p:cNvPr id="6" name="文本框 5">
            <a:extLst>
              <a:ext uri="{FF2B5EF4-FFF2-40B4-BE49-F238E27FC236}">
                <a16:creationId xmlns:a16="http://schemas.microsoft.com/office/drawing/2014/main" id="{B334B3D1-91B0-1E71-EB62-37E7142B2637}"/>
              </a:ext>
            </a:extLst>
          </p:cNvPr>
          <p:cNvSpPr txBox="1"/>
          <p:nvPr/>
        </p:nvSpPr>
        <p:spPr>
          <a:xfrm>
            <a:off x="669925" y="1028700"/>
            <a:ext cx="4538932" cy="4339650"/>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y3=amdemod(y2,fc,fs); 		</a:t>
            </a:r>
            <a:r>
              <a:rPr lang="en-US" altLang="zh-CN" sz="1200" b="0" i="0" u="none" strike="noStrike" baseline="0" dirty="0">
                <a:solidFill>
                  <a:srgbClr val="028009"/>
                </a:solidFill>
                <a:latin typeface="宋体" panose="02010600030101010101" pitchFamily="2" charset="-122"/>
                <a:ea typeface="宋体" panose="02010600030101010101" pitchFamily="2" charset="-122"/>
              </a:rPr>
              <a:t>%15db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Y3=abs(fft(y3,256));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es-ES" altLang="zh-CN" sz="1200" b="0" i="0" u="none" strike="noStrike" baseline="0" dirty="0">
                <a:solidFill>
                  <a:srgbClr val="000000"/>
                </a:solidFill>
                <a:latin typeface="宋体" panose="02010600030101010101" pitchFamily="2" charset="-122"/>
                <a:ea typeface="宋体" panose="02010600030101010101" pitchFamily="2" charset="-122"/>
              </a:rPr>
              <a:t>[br,pe1]=symerr(y1,y3);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y5=amdemod(y4,fc,fs); 		</a:t>
            </a:r>
            <a:r>
              <a:rPr lang="en-US" altLang="zh-CN" sz="1200" b="0" i="0" u="none" strike="noStrike" baseline="0" dirty="0">
                <a:solidFill>
                  <a:srgbClr val="028009"/>
                </a:solidFill>
                <a:latin typeface="宋体" panose="02010600030101010101" pitchFamily="2" charset="-122"/>
                <a:ea typeface="宋体" panose="02010600030101010101" pitchFamily="2" charset="-122"/>
              </a:rPr>
              <a:t>%25db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Y5=abs(fft(y4,256));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zh-CN" altLang="en-US" sz="1200" b="0" i="0" u="none" strike="noStrike" baseline="0" dirty="0">
                <a:solidFill>
                  <a:srgbClr val="028009"/>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figure(5);</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plot(t,y3);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plot(fftshift(Y3));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解调信号频谱</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figure(7);</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plot(t,y5);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10 -2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plot(fftshift(Y5));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解调信号频谱</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pic>
        <p:nvPicPr>
          <p:cNvPr id="5" name="图片 4">
            <a:extLst>
              <a:ext uri="{FF2B5EF4-FFF2-40B4-BE49-F238E27FC236}">
                <a16:creationId xmlns:a16="http://schemas.microsoft.com/office/drawing/2014/main" id="{F642A353-97D9-2AF5-594A-C7F08DBDA1C3}"/>
              </a:ext>
            </a:extLst>
          </p:cNvPr>
          <p:cNvPicPr>
            <a:picLocks noChangeAspect="1"/>
          </p:cNvPicPr>
          <p:nvPr/>
        </p:nvPicPr>
        <p:blipFill rotWithShape="1">
          <a:blip r:embed="rId2"/>
          <a:srcRect l="6711" r="6442" b="4825"/>
          <a:stretch/>
        </p:blipFill>
        <p:spPr>
          <a:xfrm>
            <a:off x="6211085" y="941835"/>
            <a:ext cx="3519578" cy="2892837"/>
          </a:xfrm>
          <a:prstGeom prst="rect">
            <a:avLst/>
          </a:prstGeom>
        </p:spPr>
      </p:pic>
      <p:pic>
        <p:nvPicPr>
          <p:cNvPr id="11" name="图片 10">
            <a:extLst>
              <a:ext uri="{FF2B5EF4-FFF2-40B4-BE49-F238E27FC236}">
                <a16:creationId xmlns:a16="http://schemas.microsoft.com/office/drawing/2014/main" id="{D8BFB22B-CE95-CEB2-1DA8-6F8BCE25F7F7}"/>
              </a:ext>
            </a:extLst>
          </p:cNvPr>
          <p:cNvPicPr>
            <a:picLocks noChangeAspect="1"/>
          </p:cNvPicPr>
          <p:nvPr/>
        </p:nvPicPr>
        <p:blipFill rotWithShape="1">
          <a:blip r:embed="rId3"/>
          <a:srcRect l="7520" t="2343" r="7385" b="5687"/>
          <a:stretch/>
        </p:blipFill>
        <p:spPr>
          <a:xfrm>
            <a:off x="7903883" y="3799562"/>
            <a:ext cx="3336126" cy="2704244"/>
          </a:xfrm>
          <a:prstGeom prst="rect">
            <a:avLst/>
          </a:prstGeom>
        </p:spPr>
      </p:pic>
      <p:pic>
        <p:nvPicPr>
          <p:cNvPr id="13" name="图片 12">
            <a:extLst>
              <a:ext uri="{FF2B5EF4-FFF2-40B4-BE49-F238E27FC236}">
                <a16:creationId xmlns:a16="http://schemas.microsoft.com/office/drawing/2014/main" id="{31BB37EB-CD49-4C63-9672-DFEAA13AC5FD}"/>
              </a:ext>
            </a:extLst>
          </p:cNvPr>
          <p:cNvPicPr>
            <a:picLocks noChangeAspect="1"/>
          </p:cNvPicPr>
          <p:nvPr/>
        </p:nvPicPr>
        <p:blipFill rotWithShape="1">
          <a:blip r:embed="rId4"/>
          <a:srcRect l="7520" t="3265" r="7385" b="5472"/>
          <a:stretch/>
        </p:blipFill>
        <p:spPr>
          <a:xfrm>
            <a:off x="4621721" y="3799562"/>
            <a:ext cx="3361945" cy="2704244"/>
          </a:xfrm>
          <a:prstGeom prst="rect">
            <a:avLst/>
          </a:prstGeom>
        </p:spPr>
      </p:pic>
    </p:spTree>
    <p:extLst>
      <p:ext uri="{BB962C8B-B14F-4D97-AF65-F5344CB8AC3E}">
        <p14:creationId xmlns:p14="http://schemas.microsoft.com/office/powerpoint/2010/main" val="4143012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实验结论</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3755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B4161-E4F7-4D21-B245-041CD743CCD7}"/>
              </a:ext>
            </a:extLst>
          </p:cNvPr>
          <p:cNvSpPr>
            <a:spLocks noGrp="1"/>
          </p:cNvSpPr>
          <p:nvPr>
            <p:ph type="title"/>
          </p:nvPr>
        </p:nvSpPr>
        <p:spPr/>
        <p:txBody>
          <a:bodyPr>
            <a:normAutofit/>
          </a:bodyPr>
          <a:lstStyle/>
          <a:p>
            <a:r>
              <a:rPr lang="zh-CN" altLang="en-US" sz="3600" dirty="0"/>
              <a:t>实验总结</a:t>
            </a:r>
          </a:p>
        </p:txBody>
      </p:sp>
      <p:sp>
        <p:nvSpPr>
          <p:cNvPr id="4" name="灯片编号占位符 3">
            <a:extLst>
              <a:ext uri="{FF2B5EF4-FFF2-40B4-BE49-F238E27FC236}">
                <a16:creationId xmlns:a16="http://schemas.microsoft.com/office/drawing/2014/main" id="{6035EB2E-B05F-4BFA-97FF-4B5921D7D15D}"/>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6" name="文本框 5">
            <a:extLst>
              <a:ext uri="{FF2B5EF4-FFF2-40B4-BE49-F238E27FC236}">
                <a16:creationId xmlns:a16="http://schemas.microsoft.com/office/drawing/2014/main" id="{1C6C8C85-A854-B6CF-0C79-CA6A31CF0A97}"/>
              </a:ext>
            </a:extLst>
          </p:cNvPr>
          <p:cNvSpPr txBox="1"/>
          <p:nvPr/>
        </p:nvSpPr>
        <p:spPr>
          <a:xfrm>
            <a:off x="669924" y="1131512"/>
            <a:ext cx="10544416" cy="2308324"/>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、在数字通信系统，</a:t>
            </a:r>
            <a:r>
              <a:rPr lang="en-US" altLang="zh-CN" sz="2400" dirty="0">
                <a:latin typeface="宋体" panose="02010600030101010101" pitchFamily="2" charset="-122"/>
                <a:ea typeface="宋体" panose="02010600030101010101" pitchFamily="2" charset="-122"/>
              </a:rPr>
              <a:t>2ASK</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2FSK</a:t>
            </a:r>
            <a:r>
              <a:rPr lang="zh-CN" altLang="en-US" sz="2400" dirty="0">
                <a:latin typeface="宋体" panose="02010600030101010101" pitchFamily="2" charset="-122"/>
                <a:ea typeface="宋体" panose="02010600030101010101" pitchFamily="2" charset="-122"/>
              </a:rPr>
              <a:t>两种调制的情况下，由最后的产生的信噪比与误码率关系图可知：在（</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）这个区间内，相同信噪比条件下，</a:t>
            </a:r>
            <a:r>
              <a:rPr lang="en-US" altLang="zh-CN" sz="2400" dirty="0">
                <a:latin typeface="宋体" panose="02010600030101010101" pitchFamily="2" charset="-122"/>
                <a:ea typeface="宋体" panose="02010600030101010101" pitchFamily="2" charset="-122"/>
              </a:rPr>
              <a:t>2ASK</a:t>
            </a:r>
            <a:r>
              <a:rPr lang="zh-CN" altLang="en-US" sz="2400" dirty="0">
                <a:latin typeface="宋体" panose="02010600030101010101" pitchFamily="2" charset="-122"/>
                <a:ea typeface="宋体" panose="02010600030101010101" pitchFamily="2" charset="-122"/>
              </a:rPr>
              <a:t>调制的信号误码率小于</a:t>
            </a:r>
            <a:r>
              <a:rPr lang="en-US" altLang="zh-CN" sz="2400" dirty="0">
                <a:latin typeface="宋体" panose="02010600030101010101" pitchFamily="2" charset="-122"/>
                <a:ea typeface="宋体" panose="02010600030101010101" pitchFamily="2" charset="-122"/>
              </a:rPr>
              <a:t>2FSK</a:t>
            </a:r>
            <a:r>
              <a:rPr lang="zh-CN" altLang="en-US" sz="2400" dirty="0">
                <a:latin typeface="宋体" panose="02010600030101010101" pitchFamily="2" charset="-122"/>
                <a:ea typeface="宋体" panose="02010600030101010101" pitchFamily="2" charset="-122"/>
              </a:rPr>
              <a:t>调制的信号误码率，循环码与汉明码在相同调制、相同信噪比条件下，误码率接近。</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、在模拟通信系统中，由图可知，信噪比越高，信号调制、解码的失真率越低，并且信道的信噪比会对信号的幅度产生影响。</a:t>
            </a:r>
          </a:p>
        </p:txBody>
      </p:sp>
    </p:spTree>
    <p:extLst>
      <p:ext uri="{BB962C8B-B14F-4D97-AF65-F5344CB8AC3E}">
        <p14:creationId xmlns:p14="http://schemas.microsoft.com/office/powerpoint/2010/main" val="299237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 hidden="1">
                        <a:extLst>
                          <a:ext uri="{FF2B5EF4-FFF2-40B4-BE49-F238E27FC236}">
                            <a16:creationId xmlns:a16="http://schemas.microsoft.com/office/drawing/2014/main" id="{A6A819F1-33AF-45D7-8BF6-2B0A9769CA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normAutofit/>
          </a:bodyPr>
          <a:lstStyle/>
          <a:p>
            <a:r>
              <a:rPr lang="en-US" altLang="zh-CN" sz="8000" dirty="0"/>
              <a:t>Thanks</a:t>
            </a:r>
            <a:endParaRPr lang="zh-CN" altLang="en-US" sz="8000" dirty="0"/>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实验内容</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68F7-B781-48F4-81BA-78B5D3F275E8}"/>
              </a:ext>
            </a:extLst>
          </p:cNvPr>
          <p:cNvSpPr>
            <a:spLocks noGrp="1"/>
          </p:cNvSpPr>
          <p:nvPr>
            <p:ph type="title"/>
          </p:nvPr>
        </p:nvSpPr>
        <p:spPr/>
        <p:txBody>
          <a:bodyPr>
            <a:normAutofit/>
          </a:bodyPr>
          <a:lstStyle/>
          <a:p>
            <a:r>
              <a:rPr lang="zh-CN" altLang="en-US" sz="3600" dirty="0"/>
              <a:t>实验内容</a:t>
            </a:r>
          </a:p>
        </p:txBody>
      </p:sp>
      <p:sp>
        <p:nvSpPr>
          <p:cNvPr id="4" name="灯片编号占位符 3">
            <a:extLst>
              <a:ext uri="{FF2B5EF4-FFF2-40B4-BE49-F238E27FC236}">
                <a16:creationId xmlns:a16="http://schemas.microsoft.com/office/drawing/2014/main" id="{BF1EAC61-8884-4037-AFD7-8DCBAEE4AFCA}"/>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4" name="任意多边形: 形状 23"/>
          <p:cNvSpPr/>
          <p:nvPr/>
        </p:nvSpPr>
        <p:spPr bwMode="auto">
          <a:xfrm>
            <a:off x="9280545" y="4671020"/>
            <a:ext cx="230034" cy="888009"/>
          </a:xfrm>
          <a:custGeom>
            <a:avLst/>
            <a:gdLst>
              <a:gd name="T0" fmla="*/ 76 w 76"/>
              <a:gd name="T1" fmla="*/ 292 h 292"/>
              <a:gd name="T2" fmla="*/ 53 w 76"/>
              <a:gd name="T3" fmla="*/ 292 h 292"/>
              <a:gd name="T4" fmla="*/ 0 w 76"/>
              <a:gd name="T5" fmla="*/ 10 h 292"/>
              <a:gd name="T6" fmla="*/ 21 w 76"/>
              <a:gd name="T7" fmla="*/ 0 h 292"/>
              <a:gd name="T8" fmla="*/ 76 w 76"/>
              <a:gd name="T9" fmla="*/ 292 h 292"/>
            </a:gdLst>
            <a:ahLst/>
            <a:cxnLst>
              <a:cxn ang="0">
                <a:pos x="T0" y="T1"/>
              </a:cxn>
              <a:cxn ang="0">
                <a:pos x="T2" y="T3"/>
              </a:cxn>
              <a:cxn ang="0">
                <a:pos x="T4" y="T5"/>
              </a:cxn>
              <a:cxn ang="0">
                <a:pos x="T6" y="T7"/>
              </a:cxn>
              <a:cxn ang="0">
                <a:pos x="T8" y="T9"/>
              </a:cxn>
            </a:cxnLst>
            <a:rect l="0" t="0" r="r" b="b"/>
            <a:pathLst>
              <a:path w="76" h="292">
                <a:moveTo>
                  <a:pt x="76" y="292"/>
                </a:moveTo>
                <a:cubicBezTo>
                  <a:pt x="53" y="292"/>
                  <a:pt x="53" y="292"/>
                  <a:pt x="53" y="292"/>
                </a:cubicBezTo>
                <a:cubicBezTo>
                  <a:pt x="53" y="118"/>
                  <a:pt x="1" y="11"/>
                  <a:pt x="0" y="10"/>
                </a:cubicBezTo>
                <a:cubicBezTo>
                  <a:pt x="21" y="0"/>
                  <a:pt x="21" y="0"/>
                  <a:pt x="21" y="0"/>
                </a:cubicBezTo>
                <a:cubicBezTo>
                  <a:pt x="24" y="4"/>
                  <a:pt x="76" y="112"/>
                  <a:pt x="76" y="29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5" name="任意多边形: 形状 24"/>
          <p:cNvSpPr/>
          <p:nvPr/>
        </p:nvSpPr>
        <p:spPr bwMode="auto">
          <a:xfrm>
            <a:off x="9732903" y="4644034"/>
            <a:ext cx="231319" cy="888009"/>
          </a:xfrm>
          <a:custGeom>
            <a:avLst/>
            <a:gdLst>
              <a:gd name="T0" fmla="*/ 24 w 76"/>
              <a:gd name="T1" fmla="*/ 292 h 292"/>
              <a:gd name="T2" fmla="*/ 0 w 76"/>
              <a:gd name="T3" fmla="*/ 292 h 292"/>
              <a:gd name="T4" fmla="*/ 55 w 76"/>
              <a:gd name="T5" fmla="*/ 0 h 292"/>
              <a:gd name="T6" fmla="*/ 76 w 76"/>
              <a:gd name="T7" fmla="*/ 11 h 292"/>
              <a:gd name="T8" fmla="*/ 66 w 76"/>
              <a:gd name="T9" fmla="*/ 6 h 292"/>
              <a:gd name="T10" fmla="*/ 76 w 76"/>
              <a:gd name="T11" fmla="*/ 11 h 292"/>
              <a:gd name="T12" fmla="*/ 24 w 76"/>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76" h="292">
                <a:moveTo>
                  <a:pt x="24" y="292"/>
                </a:moveTo>
                <a:cubicBezTo>
                  <a:pt x="0" y="292"/>
                  <a:pt x="0" y="292"/>
                  <a:pt x="0" y="292"/>
                </a:cubicBezTo>
                <a:cubicBezTo>
                  <a:pt x="0" y="113"/>
                  <a:pt x="53" y="5"/>
                  <a:pt x="55" y="0"/>
                </a:cubicBezTo>
                <a:cubicBezTo>
                  <a:pt x="76" y="11"/>
                  <a:pt x="76" y="11"/>
                  <a:pt x="76" y="11"/>
                </a:cubicBezTo>
                <a:cubicBezTo>
                  <a:pt x="66" y="6"/>
                  <a:pt x="66" y="6"/>
                  <a:pt x="66" y="6"/>
                </a:cubicBezTo>
                <a:cubicBezTo>
                  <a:pt x="76" y="11"/>
                  <a:pt x="76" y="11"/>
                  <a:pt x="76" y="11"/>
                </a:cubicBezTo>
                <a:cubicBezTo>
                  <a:pt x="76" y="12"/>
                  <a:pt x="24" y="119"/>
                  <a:pt x="24" y="29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6" name="任意多边形: 形状 25"/>
          <p:cNvSpPr/>
          <p:nvPr/>
        </p:nvSpPr>
        <p:spPr bwMode="auto">
          <a:xfrm>
            <a:off x="9666078" y="1895189"/>
            <a:ext cx="1252979" cy="1252979"/>
          </a:xfrm>
          <a:custGeom>
            <a:avLst/>
            <a:gdLst>
              <a:gd name="T0" fmla="*/ 52 w 412"/>
              <a:gd name="T1" fmla="*/ 112 h 412"/>
              <a:gd name="T2" fmla="*/ 112 w 412"/>
              <a:gd name="T3" fmla="*/ 361 h 412"/>
              <a:gd name="T4" fmla="*/ 360 w 412"/>
              <a:gd name="T5" fmla="*/ 300 h 412"/>
              <a:gd name="T6" fmla="*/ 300 w 412"/>
              <a:gd name="T7" fmla="*/ 52 h 412"/>
              <a:gd name="T8" fmla="*/ 52 w 412"/>
              <a:gd name="T9" fmla="*/ 112 h 412"/>
            </a:gdLst>
            <a:ahLst/>
            <a:cxnLst>
              <a:cxn ang="0">
                <a:pos x="T0" y="T1"/>
              </a:cxn>
              <a:cxn ang="0">
                <a:pos x="T2" y="T3"/>
              </a:cxn>
              <a:cxn ang="0">
                <a:pos x="T4" y="T5"/>
              </a:cxn>
              <a:cxn ang="0">
                <a:pos x="T6" y="T7"/>
              </a:cxn>
              <a:cxn ang="0">
                <a:pos x="T8" y="T9"/>
              </a:cxn>
            </a:cxnLst>
            <a:rect l="0" t="0" r="r" b="b"/>
            <a:pathLst>
              <a:path w="412" h="412">
                <a:moveTo>
                  <a:pt x="52" y="112"/>
                </a:moveTo>
                <a:cubicBezTo>
                  <a:pt x="0" y="198"/>
                  <a:pt x="27" y="309"/>
                  <a:pt x="112" y="361"/>
                </a:cubicBezTo>
                <a:cubicBezTo>
                  <a:pt x="197" y="412"/>
                  <a:pt x="308" y="385"/>
                  <a:pt x="360" y="300"/>
                </a:cubicBezTo>
                <a:cubicBezTo>
                  <a:pt x="412" y="215"/>
                  <a:pt x="385" y="104"/>
                  <a:pt x="300" y="52"/>
                </a:cubicBezTo>
                <a:cubicBezTo>
                  <a:pt x="214" y="0"/>
                  <a:pt x="103" y="27"/>
                  <a:pt x="52" y="11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7" name="任意多边形: 形状 26"/>
          <p:cNvSpPr/>
          <p:nvPr/>
        </p:nvSpPr>
        <p:spPr bwMode="auto">
          <a:xfrm>
            <a:off x="9358938" y="1588049"/>
            <a:ext cx="1869831" cy="1863405"/>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8" name="任意多边形: 形状 27"/>
          <p:cNvSpPr/>
          <p:nvPr/>
        </p:nvSpPr>
        <p:spPr bwMode="auto">
          <a:xfrm>
            <a:off x="9076214" y="3570970"/>
            <a:ext cx="1119328" cy="1115473"/>
          </a:xfrm>
          <a:custGeom>
            <a:avLst/>
            <a:gdLst>
              <a:gd name="T0" fmla="*/ 46 w 368"/>
              <a:gd name="T1" fmla="*/ 100 h 367"/>
              <a:gd name="T2" fmla="*/ 101 w 368"/>
              <a:gd name="T3" fmla="*/ 321 h 367"/>
              <a:gd name="T4" fmla="*/ 322 w 368"/>
              <a:gd name="T5" fmla="*/ 267 h 367"/>
              <a:gd name="T6" fmla="*/ 267 w 368"/>
              <a:gd name="T7" fmla="*/ 46 h 367"/>
              <a:gd name="T8" fmla="*/ 46 w 368"/>
              <a:gd name="T9" fmla="*/ 100 h 367"/>
            </a:gdLst>
            <a:ahLst/>
            <a:cxnLst>
              <a:cxn ang="0">
                <a:pos x="T0" y="T1"/>
              </a:cxn>
              <a:cxn ang="0">
                <a:pos x="T2" y="T3"/>
              </a:cxn>
              <a:cxn ang="0">
                <a:pos x="T4" y="T5"/>
              </a:cxn>
              <a:cxn ang="0">
                <a:pos x="T6" y="T7"/>
              </a:cxn>
              <a:cxn ang="0">
                <a:pos x="T8" y="T9"/>
              </a:cxn>
            </a:cxnLst>
            <a:rect l="0" t="0" r="r" b="b"/>
            <a:pathLst>
              <a:path w="368" h="367">
                <a:moveTo>
                  <a:pt x="46" y="100"/>
                </a:moveTo>
                <a:cubicBezTo>
                  <a:pt x="0" y="176"/>
                  <a:pt x="25" y="275"/>
                  <a:pt x="101" y="321"/>
                </a:cubicBezTo>
                <a:cubicBezTo>
                  <a:pt x="176" y="367"/>
                  <a:pt x="275" y="343"/>
                  <a:pt x="322" y="267"/>
                </a:cubicBezTo>
                <a:cubicBezTo>
                  <a:pt x="368" y="191"/>
                  <a:pt x="343" y="92"/>
                  <a:pt x="267" y="46"/>
                </a:cubicBezTo>
                <a:cubicBezTo>
                  <a:pt x="192" y="0"/>
                  <a:pt x="93" y="24"/>
                  <a:pt x="46"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9" name="任意多边形: 形状 28"/>
          <p:cNvSpPr/>
          <p:nvPr/>
        </p:nvSpPr>
        <p:spPr bwMode="auto">
          <a:xfrm>
            <a:off x="8805055" y="3297241"/>
            <a:ext cx="1664213" cy="1662928"/>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0" name="任意多边形: 形状 29"/>
          <p:cNvSpPr/>
          <p:nvPr/>
        </p:nvSpPr>
        <p:spPr bwMode="auto">
          <a:xfrm>
            <a:off x="10694162" y="3451454"/>
            <a:ext cx="661830" cy="666970"/>
          </a:xfrm>
          <a:custGeom>
            <a:avLst/>
            <a:gdLst>
              <a:gd name="T0" fmla="*/ 28 w 218"/>
              <a:gd name="T1" fmla="*/ 60 h 219"/>
              <a:gd name="T2" fmla="*/ 60 w 218"/>
              <a:gd name="T3" fmla="*/ 191 h 219"/>
              <a:gd name="T4" fmla="*/ 191 w 218"/>
              <a:gd name="T5" fmla="*/ 159 h 219"/>
              <a:gd name="T6" fmla="*/ 159 w 218"/>
              <a:gd name="T7" fmla="*/ 28 h 219"/>
              <a:gd name="T8" fmla="*/ 28 w 218"/>
              <a:gd name="T9" fmla="*/ 60 h 219"/>
            </a:gdLst>
            <a:ahLst/>
            <a:cxnLst>
              <a:cxn ang="0">
                <a:pos x="T0" y="T1"/>
              </a:cxn>
              <a:cxn ang="0">
                <a:pos x="T2" y="T3"/>
              </a:cxn>
              <a:cxn ang="0">
                <a:pos x="T4" y="T5"/>
              </a:cxn>
              <a:cxn ang="0">
                <a:pos x="T6" y="T7"/>
              </a:cxn>
              <a:cxn ang="0">
                <a:pos x="T8" y="T9"/>
              </a:cxn>
            </a:cxnLst>
            <a:rect l="0" t="0" r="r" b="b"/>
            <a:pathLst>
              <a:path w="218" h="219">
                <a:moveTo>
                  <a:pt x="28" y="60"/>
                </a:moveTo>
                <a:cubicBezTo>
                  <a:pt x="0" y="105"/>
                  <a:pt x="15" y="164"/>
                  <a:pt x="60" y="191"/>
                </a:cubicBezTo>
                <a:cubicBezTo>
                  <a:pt x="105" y="219"/>
                  <a:pt x="164" y="204"/>
                  <a:pt x="191" y="159"/>
                </a:cubicBezTo>
                <a:cubicBezTo>
                  <a:pt x="218" y="114"/>
                  <a:pt x="204" y="55"/>
                  <a:pt x="159" y="28"/>
                </a:cubicBezTo>
                <a:cubicBezTo>
                  <a:pt x="114" y="0"/>
                  <a:pt x="55" y="15"/>
                  <a:pt x="28" y="60"/>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1" name="任意多边形: 形状 30"/>
          <p:cNvSpPr/>
          <p:nvPr/>
        </p:nvSpPr>
        <p:spPr bwMode="auto">
          <a:xfrm>
            <a:off x="10532240" y="3290817"/>
            <a:ext cx="988247" cy="988247"/>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2" name="任意多边形: 形状 31"/>
          <p:cNvSpPr/>
          <p:nvPr/>
        </p:nvSpPr>
        <p:spPr bwMode="auto">
          <a:xfrm>
            <a:off x="8143226" y="3175156"/>
            <a:ext cx="379106" cy="334127"/>
          </a:xfrm>
          <a:custGeom>
            <a:avLst/>
            <a:gdLst>
              <a:gd name="T0" fmla="*/ 113 w 125"/>
              <a:gd name="T1" fmla="*/ 62 h 110"/>
              <a:gd name="T2" fmla="*/ 117 w 125"/>
              <a:gd name="T3" fmla="*/ 97 h 110"/>
              <a:gd name="T4" fmla="*/ 82 w 125"/>
              <a:gd name="T5" fmla="*/ 102 h 110"/>
              <a:gd name="T6" fmla="*/ 13 w 125"/>
              <a:gd name="T7" fmla="*/ 49 h 110"/>
              <a:gd name="T8" fmla="*/ 9 w 125"/>
              <a:gd name="T9" fmla="*/ 14 h 110"/>
              <a:gd name="T10" fmla="*/ 44 w 125"/>
              <a:gd name="T11" fmla="*/ 9 h 110"/>
              <a:gd name="T12" fmla="*/ 113 w 125"/>
              <a:gd name="T13" fmla="*/ 62 h 110"/>
            </a:gdLst>
            <a:ahLst/>
            <a:cxnLst>
              <a:cxn ang="0">
                <a:pos x="T0" y="T1"/>
              </a:cxn>
              <a:cxn ang="0">
                <a:pos x="T2" y="T3"/>
              </a:cxn>
              <a:cxn ang="0">
                <a:pos x="T4" y="T5"/>
              </a:cxn>
              <a:cxn ang="0">
                <a:pos x="T6" y="T7"/>
              </a:cxn>
              <a:cxn ang="0">
                <a:pos x="T8" y="T9"/>
              </a:cxn>
              <a:cxn ang="0">
                <a:pos x="T10" y="T11"/>
              </a:cxn>
              <a:cxn ang="0">
                <a:pos x="T12" y="T13"/>
              </a:cxn>
            </a:cxnLst>
            <a:rect l="0" t="0" r="r" b="b"/>
            <a:pathLst>
              <a:path w="125" h="110">
                <a:moveTo>
                  <a:pt x="113" y="62"/>
                </a:moveTo>
                <a:cubicBezTo>
                  <a:pt x="124" y="70"/>
                  <a:pt x="125" y="86"/>
                  <a:pt x="117" y="97"/>
                </a:cubicBezTo>
                <a:cubicBezTo>
                  <a:pt x="109" y="108"/>
                  <a:pt x="93" y="110"/>
                  <a:pt x="82" y="102"/>
                </a:cubicBezTo>
                <a:cubicBezTo>
                  <a:pt x="13" y="49"/>
                  <a:pt x="13" y="49"/>
                  <a:pt x="13" y="49"/>
                </a:cubicBezTo>
                <a:cubicBezTo>
                  <a:pt x="2" y="41"/>
                  <a:pt x="0" y="25"/>
                  <a:pt x="9" y="14"/>
                </a:cubicBezTo>
                <a:cubicBezTo>
                  <a:pt x="17" y="3"/>
                  <a:pt x="33" y="0"/>
                  <a:pt x="44" y="9"/>
                </a:cubicBezTo>
                <a:lnTo>
                  <a:pt x="113" y="6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92500" lnSpcReduction="1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3" name="任意多边形: 形状 32"/>
          <p:cNvSpPr/>
          <p:nvPr/>
        </p:nvSpPr>
        <p:spPr bwMode="auto">
          <a:xfrm>
            <a:off x="7890060" y="3911521"/>
            <a:ext cx="426656" cy="218468"/>
          </a:xfrm>
          <a:custGeom>
            <a:avLst/>
            <a:gdLst>
              <a:gd name="T0" fmla="*/ 117 w 140"/>
              <a:gd name="T1" fmla="*/ 20 h 72"/>
              <a:gd name="T2" fmla="*/ 137 w 140"/>
              <a:gd name="T3" fmla="*/ 49 h 72"/>
              <a:gd name="T4" fmla="*/ 108 w 140"/>
              <a:gd name="T5" fmla="*/ 69 h 72"/>
              <a:gd name="T6" fmla="*/ 22 w 140"/>
              <a:gd name="T7" fmla="*/ 52 h 72"/>
              <a:gd name="T8" fmla="*/ 3 w 140"/>
              <a:gd name="T9" fmla="*/ 23 h 72"/>
              <a:gd name="T10" fmla="*/ 32 w 140"/>
              <a:gd name="T11" fmla="*/ 3 h 72"/>
              <a:gd name="T12" fmla="*/ 117 w 140"/>
              <a:gd name="T13" fmla="*/ 20 h 72"/>
            </a:gdLst>
            <a:ahLst/>
            <a:cxnLst>
              <a:cxn ang="0">
                <a:pos x="T0" y="T1"/>
              </a:cxn>
              <a:cxn ang="0">
                <a:pos x="T2" y="T3"/>
              </a:cxn>
              <a:cxn ang="0">
                <a:pos x="T4" y="T5"/>
              </a:cxn>
              <a:cxn ang="0">
                <a:pos x="T6" y="T7"/>
              </a:cxn>
              <a:cxn ang="0">
                <a:pos x="T8" y="T9"/>
              </a:cxn>
              <a:cxn ang="0">
                <a:pos x="T10" y="T11"/>
              </a:cxn>
              <a:cxn ang="0">
                <a:pos x="T12" y="T13"/>
              </a:cxn>
            </a:cxnLst>
            <a:rect l="0" t="0" r="r" b="b"/>
            <a:pathLst>
              <a:path w="140" h="72">
                <a:moveTo>
                  <a:pt x="117" y="20"/>
                </a:moveTo>
                <a:cubicBezTo>
                  <a:pt x="131" y="22"/>
                  <a:pt x="140" y="36"/>
                  <a:pt x="137" y="49"/>
                </a:cubicBezTo>
                <a:cubicBezTo>
                  <a:pt x="134" y="63"/>
                  <a:pt x="121" y="72"/>
                  <a:pt x="108" y="69"/>
                </a:cubicBezTo>
                <a:cubicBezTo>
                  <a:pt x="22" y="52"/>
                  <a:pt x="22" y="52"/>
                  <a:pt x="22" y="52"/>
                </a:cubicBezTo>
                <a:cubicBezTo>
                  <a:pt x="9" y="50"/>
                  <a:pt x="0" y="37"/>
                  <a:pt x="3" y="23"/>
                </a:cubicBezTo>
                <a:cubicBezTo>
                  <a:pt x="6" y="9"/>
                  <a:pt x="19" y="0"/>
                  <a:pt x="32" y="3"/>
                </a:cubicBezTo>
                <a:lnTo>
                  <a:pt x="117" y="2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55000" lnSpcReduction="2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p>
        </p:txBody>
      </p:sp>
      <p:sp>
        <p:nvSpPr>
          <p:cNvPr id="34" name="任意多边形: 形状 33"/>
          <p:cNvSpPr/>
          <p:nvPr/>
        </p:nvSpPr>
        <p:spPr bwMode="auto">
          <a:xfrm>
            <a:off x="8076401" y="4617045"/>
            <a:ext cx="422800" cy="240315"/>
          </a:xfrm>
          <a:custGeom>
            <a:avLst/>
            <a:gdLst>
              <a:gd name="T0" fmla="*/ 105 w 139"/>
              <a:gd name="T1" fmla="*/ 4 h 79"/>
              <a:gd name="T2" fmla="*/ 136 w 139"/>
              <a:gd name="T3" fmla="*/ 22 h 79"/>
              <a:gd name="T4" fmla="*/ 118 w 139"/>
              <a:gd name="T5" fmla="*/ 52 h 79"/>
              <a:gd name="T6" fmla="*/ 34 w 139"/>
              <a:gd name="T7" fmla="*/ 75 h 79"/>
              <a:gd name="T8" fmla="*/ 4 w 139"/>
              <a:gd name="T9" fmla="*/ 57 h 79"/>
              <a:gd name="T10" fmla="*/ 21 w 139"/>
              <a:gd name="T11" fmla="*/ 26 h 79"/>
              <a:gd name="T12" fmla="*/ 105 w 139"/>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39" h="79">
                <a:moveTo>
                  <a:pt x="105" y="4"/>
                </a:moveTo>
                <a:cubicBezTo>
                  <a:pt x="118" y="0"/>
                  <a:pt x="132" y="8"/>
                  <a:pt x="136" y="22"/>
                </a:cubicBezTo>
                <a:cubicBezTo>
                  <a:pt x="139" y="35"/>
                  <a:pt x="131" y="49"/>
                  <a:pt x="118" y="52"/>
                </a:cubicBezTo>
                <a:cubicBezTo>
                  <a:pt x="34" y="75"/>
                  <a:pt x="34" y="75"/>
                  <a:pt x="34" y="75"/>
                </a:cubicBezTo>
                <a:cubicBezTo>
                  <a:pt x="21" y="79"/>
                  <a:pt x="7" y="71"/>
                  <a:pt x="4" y="57"/>
                </a:cubicBezTo>
                <a:cubicBezTo>
                  <a:pt x="0" y="44"/>
                  <a:pt x="8" y="30"/>
                  <a:pt x="21" y="26"/>
                </a:cubicBezTo>
                <a:lnTo>
                  <a:pt x="105"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35" name="任意多边形: 形状 34"/>
          <p:cNvSpPr/>
          <p:nvPr/>
        </p:nvSpPr>
        <p:spPr bwMode="auto">
          <a:xfrm>
            <a:off x="10863797" y="4617045"/>
            <a:ext cx="425371" cy="240315"/>
          </a:xfrm>
          <a:custGeom>
            <a:avLst/>
            <a:gdLst>
              <a:gd name="T0" fmla="*/ 35 w 140"/>
              <a:gd name="T1" fmla="*/ 4 h 79"/>
              <a:gd name="T2" fmla="*/ 4 w 140"/>
              <a:gd name="T3" fmla="*/ 22 h 79"/>
              <a:gd name="T4" fmla="*/ 21 w 140"/>
              <a:gd name="T5" fmla="*/ 52 h 79"/>
              <a:gd name="T6" fmla="*/ 105 w 140"/>
              <a:gd name="T7" fmla="*/ 75 h 79"/>
              <a:gd name="T8" fmla="*/ 136 w 140"/>
              <a:gd name="T9" fmla="*/ 57 h 79"/>
              <a:gd name="T10" fmla="*/ 119 w 140"/>
              <a:gd name="T11" fmla="*/ 26 h 79"/>
              <a:gd name="T12" fmla="*/ 35 w 140"/>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40" h="79">
                <a:moveTo>
                  <a:pt x="35" y="4"/>
                </a:moveTo>
                <a:cubicBezTo>
                  <a:pt x="21" y="0"/>
                  <a:pt x="8" y="8"/>
                  <a:pt x="4" y="22"/>
                </a:cubicBezTo>
                <a:cubicBezTo>
                  <a:pt x="0" y="35"/>
                  <a:pt x="8" y="49"/>
                  <a:pt x="21" y="52"/>
                </a:cubicBezTo>
                <a:cubicBezTo>
                  <a:pt x="105" y="75"/>
                  <a:pt x="105" y="75"/>
                  <a:pt x="105" y="75"/>
                </a:cubicBezTo>
                <a:cubicBezTo>
                  <a:pt x="119" y="79"/>
                  <a:pt x="132" y="71"/>
                  <a:pt x="136" y="57"/>
                </a:cubicBezTo>
                <a:cubicBezTo>
                  <a:pt x="140" y="44"/>
                  <a:pt x="132" y="30"/>
                  <a:pt x="119" y="26"/>
                </a:cubicBezTo>
                <a:lnTo>
                  <a:pt x="35"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62500" lnSpcReduction="2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6" name="任意多边形: 形状 35"/>
          <p:cNvSpPr/>
          <p:nvPr/>
        </p:nvSpPr>
        <p:spPr bwMode="auto">
          <a:xfrm>
            <a:off x="8459363" y="2932270"/>
            <a:ext cx="2335039" cy="2748843"/>
          </a:xfrm>
          <a:custGeom>
            <a:avLst/>
            <a:gdLst>
              <a:gd name="T0" fmla="*/ 702 w 768"/>
              <a:gd name="T1" fmla="*/ 412 h 904"/>
              <a:gd name="T2" fmla="*/ 611 w 768"/>
              <a:gd name="T3" fmla="*/ 601 h 904"/>
              <a:gd name="T4" fmla="*/ 611 w 768"/>
              <a:gd name="T5" fmla="*/ 602 h 904"/>
              <a:gd name="T6" fmla="*/ 609 w 768"/>
              <a:gd name="T7" fmla="*/ 604 h 904"/>
              <a:gd name="T8" fmla="*/ 606 w 768"/>
              <a:gd name="T9" fmla="*/ 606 h 904"/>
              <a:gd name="T10" fmla="*/ 606 w 768"/>
              <a:gd name="T11" fmla="*/ 607 h 904"/>
              <a:gd name="T12" fmla="*/ 536 w 768"/>
              <a:gd name="T13" fmla="*/ 735 h 904"/>
              <a:gd name="T14" fmla="*/ 523 w 768"/>
              <a:gd name="T15" fmla="*/ 827 h 904"/>
              <a:gd name="T16" fmla="*/ 523 w 768"/>
              <a:gd name="T17" fmla="*/ 833 h 904"/>
              <a:gd name="T18" fmla="*/ 521 w 768"/>
              <a:gd name="T19" fmla="*/ 837 h 904"/>
              <a:gd name="T20" fmla="*/ 504 w 768"/>
              <a:gd name="T21" fmla="*/ 844 h 904"/>
              <a:gd name="T22" fmla="*/ 274 w 768"/>
              <a:gd name="T23" fmla="*/ 844 h 904"/>
              <a:gd name="T24" fmla="*/ 257 w 768"/>
              <a:gd name="T25" fmla="*/ 837 h 904"/>
              <a:gd name="T26" fmla="*/ 255 w 768"/>
              <a:gd name="T27" fmla="*/ 832 h 904"/>
              <a:gd name="T28" fmla="*/ 256 w 768"/>
              <a:gd name="T29" fmla="*/ 827 h 904"/>
              <a:gd name="T30" fmla="*/ 243 w 768"/>
              <a:gd name="T31" fmla="*/ 737 h 904"/>
              <a:gd name="T32" fmla="*/ 185 w 768"/>
              <a:gd name="T33" fmla="*/ 622 h 904"/>
              <a:gd name="T34" fmla="*/ 170 w 768"/>
              <a:gd name="T35" fmla="*/ 604 h 904"/>
              <a:gd name="T36" fmla="*/ 136 w 768"/>
              <a:gd name="T37" fmla="*/ 571 h 904"/>
              <a:gd name="T38" fmla="*/ 109 w 768"/>
              <a:gd name="T39" fmla="*/ 530 h 904"/>
              <a:gd name="T40" fmla="*/ 75 w 768"/>
              <a:gd name="T41" fmla="*/ 436 h 904"/>
              <a:gd name="T42" fmla="*/ 70 w 768"/>
              <a:gd name="T43" fmla="*/ 378 h 904"/>
              <a:gd name="T44" fmla="*/ 342 w 768"/>
              <a:gd name="T45" fmla="*/ 65 h 904"/>
              <a:gd name="T46" fmla="*/ 305 w 768"/>
              <a:gd name="T47" fmla="*/ 0 h 904"/>
              <a:gd name="T48" fmla="*/ 0 w 768"/>
              <a:gd name="T49" fmla="*/ 378 h 904"/>
              <a:gd name="T50" fmla="*/ 132 w 768"/>
              <a:gd name="T51" fmla="*/ 669 h 904"/>
              <a:gd name="T52" fmla="*/ 186 w 768"/>
              <a:gd name="T53" fmla="*/ 825 h 904"/>
              <a:gd name="T54" fmla="*/ 204 w 768"/>
              <a:gd name="T55" fmla="*/ 883 h 904"/>
              <a:gd name="T56" fmla="*/ 226 w 768"/>
              <a:gd name="T57" fmla="*/ 902 h 904"/>
              <a:gd name="T58" fmla="*/ 380 w 768"/>
              <a:gd name="T59" fmla="*/ 903 h 904"/>
              <a:gd name="T60" fmla="*/ 547 w 768"/>
              <a:gd name="T61" fmla="*/ 904 h 904"/>
              <a:gd name="T62" fmla="*/ 575 w 768"/>
              <a:gd name="T63" fmla="*/ 883 h 904"/>
              <a:gd name="T64" fmla="*/ 593 w 768"/>
              <a:gd name="T65" fmla="*/ 825 h 904"/>
              <a:gd name="T66" fmla="*/ 658 w 768"/>
              <a:gd name="T67" fmla="*/ 654 h 904"/>
              <a:gd name="T68" fmla="*/ 662 w 768"/>
              <a:gd name="T69" fmla="*/ 650 h 904"/>
              <a:gd name="T70" fmla="*/ 768 w 768"/>
              <a:gd name="T71" fmla="*/ 442 h 904"/>
              <a:gd name="T72" fmla="*/ 702 w 768"/>
              <a:gd name="T73" fmla="*/ 41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8" h="904">
                <a:moveTo>
                  <a:pt x="702" y="412"/>
                </a:moveTo>
                <a:cubicBezTo>
                  <a:pt x="694" y="485"/>
                  <a:pt x="661" y="552"/>
                  <a:pt x="611" y="601"/>
                </a:cubicBezTo>
                <a:cubicBezTo>
                  <a:pt x="611" y="602"/>
                  <a:pt x="611" y="602"/>
                  <a:pt x="611" y="602"/>
                </a:cubicBezTo>
                <a:cubicBezTo>
                  <a:pt x="610" y="603"/>
                  <a:pt x="609" y="603"/>
                  <a:pt x="609" y="604"/>
                </a:cubicBezTo>
                <a:cubicBezTo>
                  <a:pt x="609" y="604"/>
                  <a:pt x="608" y="605"/>
                  <a:pt x="606" y="606"/>
                </a:cubicBezTo>
                <a:cubicBezTo>
                  <a:pt x="606" y="607"/>
                  <a:pt x="606" y="607"/>
                  <a:pt x="606" y="607"/>
                </a:cubicBezTo>
                <a:cubicBezTo>
                  <a:pt x="595" y="619"/>
                  <a:pt x="556" y="665"/>
                  <a:pt x="536" y="735"/>
                </a:cubicBezTo>
                <a:cubicBezTo>
                  <a:pt x="528" y="762"/>
                  <a:pt x="523" y="793"/>
                  <a:pt x="523" y="827"/>
                </a:cubicBezTo>
                <a:cubicBezTo>
                  <a:pt x="523" y="829"/>
                  <a:pt x="523" y="831"/>
                  <a:pt x="523" y="833"/>
                </a:cubicBezTo>
                <a:cubicBezTo>
                  <a:pt x="523" y="833"/>
                  <a:pt x="522" y="835"/>
                  <a:pt x="521" y="837"/>
                </a:cubicBezTo>
                <a:cubicBezTo>
                  <a:pt x="519" y="839"/>
                  <a:pt x="514" y="842"/>
                  <a:pt x="504" y="844"/>
                </a:cubicBezTo>
                <a:cubicBezTo>
                  <a:pt x="274" y="844"/>
                  <a:pt x="274" y="844"/>
                  <a:pt x="274" y="844"/>
                </a:cubicBezTo>
                <a:cubicBezTo>
                  <a:pt x="265" y="842"/>
                  <a:pt x="260" y="840"/>
                  <a:pt x="257" y="837"/>
                </a:cubicBezTo>
                <a:cubicBezTo>
                  <a:pt x="256" y="836"/>
                  <a:pt x="255" y="833"/>
                  <a:pt x="255" y="832"/>
                </a:cubicBezTo>
                <a:cubicBezTo>
                  <a:pt x="256" y="830"/>
                  <a:pt x="256" y="830"/>
                  <a:pt x="256" y="827"/>
                </a:cubicBezTo>
                <a:cubicBezTo>
                  <a:pt x="256" y="794"/>
                  <a:pt x="251" y="764"/>
                  <a:pt x="243" y="737"/>
                </a:cubicBezTo>
                <a:cubicBezTo>
                  <a:pt x="227" y="683"/>
                  <a:pt x="201" y="643"/>
                  <a:pt x="185" y="622"/>
                </a:cubicBezTo>
                <a:cubicBezTo>
                  <a:pt x="180" y="616"/>
                  <a:pt x="175" y="610"/>
                  <a:pt x="170" y="604"/>
                </a:cubicBezTo>
                <a:cubicBezTo>
                  <a:pt x="159" y="593"/>
                  <a:pt x="146" y="583"/>
                  <a:pt x="136" y="571"/>
                </a:cubicBezTo>
                <a:cubicBezTo>
                  <a:pt x="125" y="558"/>
                  <a:pt x="116" y="544"/>
                  <a:pt x="109" y="530"/>
                </a:cubicBezTo>
                <a:cubicBezTo>
                  <a:pt x="94" y="501"/>
                  <a:pt x="81" y="469"/>
                  <a:pt x="75" y="436"/>
                </a:cubicBezTo>
                <a:cubicBezTo>
                  <a:pt x="72" y="417"/>
                  <a:pt x="70" y="397"/>
                  <a:pt x="70" y="378"/>
                </a:cubicBezTo>
                <a:cubicBezTo>
                  <a:pt x="70" y="219"/>
                  <a:pt x="189" y="87"/>
                  <a:pt x="342" y="65"/>
                </a:cubicBezTo>
                <a:cubicBezTo>
                  <a:pt x="305" y="0"/>
                  <a:pt x="305" y="0"/>
                  <a:pt x="305" y="0"/>
                </a:cubicBezTo>
                <a:cubicBezTo>
                  <a:pt x="131" y="38"/>
                  <a:pt x="0" y="193"/>
                  <a:pt x="0" y="378"/>
                </a:cubicBezTo>
                <a:cubicBezTo>
                  <a:pt x="0" y="494"/>
                  <a:pt x="51" y="598"/>
                  <a:pt x="132" y="669"/>
                </a:cubicBezTo>
                <a:cubicBezTo>
                  <a:pt x="151" y="694"/>
                  <a:pt x="185" y="750"/>
                  <a:pt x="186" y="825"/>
                </a:cubicBezTo>
                <a:cubicBezTo>
                  <a:pt x="184" y="841"/>
                  <a:pt x="188" y="864"/>
                  <a:pt x="204" y="883"/>
                </a:cubicBezTo>
                <a:cubicBezTo>
                  <a:pt x="210" y="890"/>
                  <a:pt x="218" y="897"/>
                  <a:pt x="226" y="902"/>
                </a:cubicBezTo>
                <a:cubicBezTo>
                  <a:pt x="380" y="903"/>
                  <a:pt x="380" y="903"/>
                  <a:pt x="380" y="903"/>
                </a:cubicBezTo>
                <a:cubicBezTo>
                  <a:pt x="547" y="904"/>
                  <a:pt x="547" y="904"/>
                  <a:pt x="547" y="904"/>
                </a:cubicBezTo>
                <a:cubicBezTo>
                  <a:pt x="558" y="899"/>
                  <a:pt x="567" y="892"/>
                  <a:pt x="575" y="883"/>
                </a:cubicBezTo>
                <a:cubicBezTo>
                  <a:pt x="590" y="864"/>
                  <a:pt x="594" y="841"/>
                  <a:pt x="593" y="825"/>
                </a:cubicBezTo>
                <a:cubicBezTo>
                  <a:pt x="594" y="723"/>
                  <a:pt x="657" y="655"/>
                  <a:pt x="658" y="654"/>
                </a:cubicBezTo>
                <a:cubicBezTo>
                  <a:pt x="660" y="653"/>
                  <a:pt x="661" y="652"/>
                  <a:pt x="662" y="650"/>
                </a:cubicBezTo>
                <a:cubicBezTo>
                  <a:pt x="717" y="595"/>
                  <a:pt x="755" y="522"/>
                  <a:pt x="768" y="442"/>
                </a:cubicBezTo>
                <a:cubicBezTo>
                  <a:pt x="750" y="433"/>
                  <a:pt x="720" y="420"/>
                  <a:pt x="702" y="41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7" name="任意多边形: 形状 36">
            <a:extLst>
              <a:ext uri="{FF2B5EF4-FFF2-40B4-BE49-F238E27FC236}">
                <a16:creationId xmlns:a16="http://schemas.microsoft.com/office/drawing/2014/main" id="{1175A03F-584F-42FA-AAB4-34973BABBF54}"/>
              </a:ext>
            </a:extLst>
          </p:cNvPr>
          <p:cNvSpPr/>
          <p:nvPr/>
        </p:nvSpPr>
        <p:spPr bwMode="auto">
          <a:xfrm>
            <a:off x="10036476" y="2286371"/>
            <a:ext cx="512182" cy="4706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chemeClr val="tx1">
              <a:lumMod val="50000"/>
              <a:lumOff val="50000"/>
            </a:schemeClr>
          </a:solidFill>
          <a:ln>
            <a:noFill/>
          </a:ln>
        </p:spPr>
        <p:txBody>
          <a:bodyPr wrap="square" lIns="91440" tIns="45720" rIns="91440" bIns="45720">
            <a:normAutofit/>
          </a:bodyPr>
          <a:lstStyle/>
          <a:p>
            <a:endParaRPr lang="zh-CN" altLang="en-US"/>
          </a:p>
        </p:txBody>
      </p:sp>
      <p:sp>
        <p:nvSpPr>
          <p:cNvPr id="38" name="任意多边形: 形状 37">
            <a:extLst>
              <a:ext uri="{FF2B5EF4-FFF2-40B4-BE49-F238E27FC236}">
                <a16:creationId xmlns:a16="http://schemas.microsoft.com/office/drawing/2014/main" id="{1175A03F-584F-42FA-AAB4-34973BABBF54}"/>
              </a:ext>
            </a:extLst>
          </p:cNvPr>
          <p:cNvSpPr/>
          <p:nvPr/>
        </p:nvSpPr>
        <p:spPr bwMode="auto">
          <a:xfrm>
            <a:off x="10863276" y="3607524"/>
            <a:ext cx="323603" cy="354830"/>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chemeClr val="tx1">
              <a:lumMod val="50000"/>
              <a:lumOff val="50000"/>
            </a:schemeClr>
          </a:solidFill>
          <a:ln>
            <a:noFill/>
          </a:ln>
        </p:spPr>
        <p:txBody>
          <a:bodyPr wrap="square" lIns="91440" tIns="45720" rIns="91440" bIns="45720">
            <a:normAutofit lnSpcReduction="10000"/>
          </a:bodyPr>
          <a:lstStyle/>
          <a:p>
            <a:endParaRPr lang="zh-CN" altLang="en-US"/>
          </a:p>
        </p:txBody>
      </p:sp>
      <p:sp>
        <p:nvSpPr>
          <p:cNvPr id="39" name="任意多边形: 形状 38"/>
          <p:cNvSpPr/>
          <p:nvPr/>
        </p:nvSpPr>
        <p:spPr bwMode="auto">
          <a:xfrm>
            <a:off x="9406364" y="3884690"/>
            <a:ext cx="459028" cy="488032"/>
          </a:xfrm>
          <a:custGeom>
            <a:avLst/>
            <a:gdLst>
              <a:gd name="connsiteX0" fmla="*/ 133148 w 570667"/>
              <a:gd name="connsiteY0" fmla="*/ 372716 h 606722"/>
              <a:gd name="connsiteX1" fmla="*/ 98615 w 570667"/>
              <a:gd name="connsiteY1" fmla="*/ 385336 h 606722"/>
              <a:gd name="connsiteX2" fmla="*/ 157624 w 570667"/>
              <a:gd name="connsiteY2" fmla="*/ 426037 h 606722"/>
              <a:gd name="connsiteX3" fmla="*/ 133148 w 570667"/>
              <a:gd name="connsiteY3" fmla="*/ 372716 h 606722"/>
              <a:gd name="connsiteX4" fmla="*/ 222418 w 570667"/>
              <a:gd name="connsiteY4" fmla="*/ 358586 h 606722"/>
              <a:gd name="connsiteX5" fmla="*/ 170885 w 570667"/>
              <a:gd name="connsiteY5" fmla="*/ 364096 h 606722"/>
              <a:gd name="connsiteX6" fmla="*/ 222418 w 570667"/>
              <a:gd name="connsiteY6" fmla="*/ 439368 h 606722"/>
              <a:gd name="connsiteX7" fmla="*/ 152195 w 570667"/>
              <a:gd name="connsiteY7" fmla="*/ 260564 h 606722"/>
              <a:gd name="connsiteX8" fmla="*/ 160472 w 570667"/>
              <a:gd name="connsiteY8" fmla="*/ 326949 h 606722"/>
              <a:gd name="connsiteX9" fmla="*/ 222418 w 570667"/>
              <a:gd name="connsiteY9" fmla="*/ 320195 h 606722"/>
              <a:gd name="connsiteX10" fmla="*/ 222418 w 570667"/>
              <a:gd name="connsiteY10" fmla="*/ 260564 h 606722"/>
              <a:gd name="connsiteX11" fmla="*/ 39339 w 570667"/>
              <a:gd name="connsiteY11" fmla="*/ 260564 h 606722"/>
              <a:gd name="connsiteX12" fmla="*/ 73338 w 570667"/>
              <a:gd name="connsiteY12" fmla="*/ 354854 h 606722"/>
              <a:gd name="connsiteX13" fmla="*/ 123091 w 570667"/>
              <a:gd name="connsiteY13" fmla="*/ 335658 h 606722"/>
              <a:gd name="connsiteX14" fmla="*/ 113657 w 570667"/>
              <a:gd name="connsiteY14" fmla="*/ 260564 h 606722"/>
              <a:gd name="connsiteX15" fmla="*/ 435071 w 570667"/>
              <a:gd name="connsiteY15" fmla="*/ 190994 h 606722"/>
              <a:gd name="connsiteX16" fmla="*/ 449493 w 570667"/>
              <a:gd name="connsiteY16" fmla="*/ 199593 h 606722"/>
              <a:gd name="connsiteX17" fmla="*/ 568250 w 570667"/>
              <a:gd name="connsiteY17" fmla="*/ 420443 h 606722"/>
              <a:gd name="connsiteX18" fmla="*/ 550445 w 570667"/>
              <a:gd name="connsiteY18" fmla="*/ 450127 h 606722"/>
              <a:gd name="connsiteX19" fmla="*/ 488574 w 570667"/>
              <a:gd name="connsiteY19" fmla="*/ 450127 h 606722"/>
              <a:gd name="connsiteX20" fmla="*/ 488574 w 570667"/>
              <a:gd name="connsiteY20" fmla="*/ 590370 h 606722"/>
              <a:gd name="connsiteX21" fmla="*/ 472194 w 570667"/>
              <a:gd name="connsiteY21" fmla="*/ 606722 h 606722"/>
              <a:gd name="connsiteX22" fmla="*/ 397948 w 570667"/>
              <a:gd name="connsiteY22" fmla="*/ 606722 h 606722"/>
              <a:gd name="connsiteX23" fmla="*/ 381568 w 570667"/>
              <a:gd name="connsiteY23" fmla="*/ 590370 h 606722"/>
              <a:gd name="connsiteX24" fmla="*/ 381568 w 570667"/>
              <a:gd name="connsiteY24" fmla="*/ 450127 h 606722"/>
              <a:gd name="connsiteX25" fmla="*/ 319697 w 570667"/>
              <a:gd name="connsiteY25" fmla="*/ 450127 h 606722"/>
              <a:gd name="connsiteX26" fmla="*/ 301892 w 570667"/>
              <a:gd name="connsiteY26" fmla="*/ 420443 h 606722"/>
              <a:gd name="connsiteX27" fmla="*/ 420649 w 570667"/>
              <a:gd name="connsiteY27" fmla="*/ 199593 h 606722"/>
              <a:gd name="connsiteX28" fmla="*/ 435071 w 570667"/>
              <a:gd name="connsiteY28" fmla="*/ 190994 h 606722"/>
              <a:gd name="connsiteX29" fmla="*/ 322724 w 570667"/>
              <a:gd name="connsiteY29" fmla="*/ 155254 h 606722"/>
              <a:gd name="connsiteX30" fmla="*/ 260956 w 570667"/>
              <a:gd name="connsiteY30" fmla="*/ 162008 h 606722"/>
              <a:gd name="connsiteX31" fmla="*/ 260956 w 570667"/>
              <a:gd name="connsiteY31" fmla="*/ 222083 h 606722"/>
              <a:gd name="connsiteX32" fmla="*/ 331180 w 570667"/>
              <a:gd name="connsiteY32" fmla="*/ 222083 h 606722"/>
              <a:gd name="connsiteX33" fmla="*/ 322724 w 570667"/>
              <a:gd name="connsiteY33" fmla="*/ 155254 h 606722"/>
              <a:gd name="connsiteX34" fmla="*/ 160650 w 570667"/>
              <a:gd name="connsiteY34" fmla="*/ 155254 h 606722"/>
              <a:gd name="connsiteX35" fmla="*/ 152195 w 570667"/>
              <a:gd name="connsiteY35" fmla="*/ 222083 h 606722"/>
              <a:gd name="connsiteX36" fmla="*/ 222418 w 570667"/>
              <a:gd name="connsiteY36" fmla="*/ 222083 h 606722"/>
              <a:gd name="connsiteX37" fmla="*/ 222418 w 570667"/>
              <a:gd name="connsiteY37" fmla="*/ 162008 h 606722"/>
              <a:gd name="connsiteX38" fmla="*/ 160650 w 570667"/>
              <a:gd name="connsiteY38" fmla="*/ 155254 h 606722"/>
              <a:gd name="connsiteX39" fmla="*/ 73605 w 570667"/>
              <a:gd name="connsiteY39" fmla="*/ 127438 h 606722"/>
              <a:gd name="connsiteX40" fmla="*/ 39339 w 570667"/>
              <a:gd name="connsiteY40" fmla="*/ 222083 h 606722"/>
              <a:gd name="connsiteX41" fmla="*/ 113746 w 570667"/>
              <a:gd name="connsiteY41" fmla="*/ 222083 h 606722"/>
              <a:gd name="connsiteX42" fmla="*/ 123269 w 570667"/>
              <a:gd name="connsiteY42" fmla="*/ 146544 h 606722"/>
              <a:gd name="connsiteX43" fmla="*/ 73605 w 570667"/>
              <a:gd name="connsiteY43" fmla="*/ 127438 h 606722"/>
              <a:gd name="connsiteX44" fmla="*/ 325305 w 570667"/>
              <a:gd name="connsiteY44" fmla="*/ 56431 h 606722"/>
              <a:gd name="connsiteX45" fmla="*/ 349870 w 570667"/>
              <a:gd name="connsiteY45" fmla="*/ 109575 h 606722"/>
              <a:gd name="connsiteX46" fmla="*/ 384403 w 570667"/>
              <a:gd name="connsiteY46" fmla="*/ 97045 h 606722"/>
              <a:gd name="connsiteX47" fmla="*/ 325305 w 570667"/>
              <a:gd name="connsiteY47" fmla="*/ 56431 h 606722"/>
              <a:gd name="connsiteX48" fmla="*/ 158069 w 570667"/>
              <a:gd name="connsiteY48" fmla="*/ 56431 h 606722"/>
              <a:gd name="connsiteX49" fmla="*/ 98971 w 570667"/>
              <a:gd name="connsiteY49" fmla="*/ 97045 h 606722"/>
              <a:gd name="connsiteX50" fmla="*/ 133504 w 570667"/>
              <a:gd name="connsiteY50" fmla="*/ 109575 h 606722"/>
              <a:gd name="connsiteX51" fmla="*/ 158069 w 570667"/>
              <a:gd name="connsiteY51" fmla="*/ 56431 h 606722"/>
              <a:gd name="connsiteX52" fmla="*/ 260956 w 570667"/>
              <a:gd name="connsiteY52" fmla="*/ 43723 h 606722"/>
              <a:gd name="connsiteX53" fmla="*/ 260956 w 570667"/>
              <a:gd name="connsiteY53" fmla="*/ 123616 h 606722"/>
              <a:gd name="connsiteX54" fmla="*/ 312222 w 570667"/>
              <a:gd name="connsiteY54" fmla="*/ 118195 h 606722"/>
              <a:gd name="connsiteX55" fmla="*/ 260956 w 570667"/>
              <a:gd name="connsiteY55" fmla="*/ 43723 h 606722"/>
              <a:gd name="connsiteX56" fmla="*/ 222418 w 570667"/>
              <a:gd name="connsiteY56" fmla="*/ 43723 h 606722"/>
              <a:gd name="connsiteX57" fmla="*/ 171152 w 570667"/>
              <a:gd name="connsiteY57" fmla="*/ 118195 h 606722"/>
              <a:gd name="connsiteX58" fmla="*/ 222418 w 570667"/>
              <a:gd name="connsiteY58" fmla="*/ 123616 h 606722"/>
              <a:gd name="connsiteX59" fmla="*/ 241643 w 570667"/>
              <a:gd name="connsiteY59" fmla="*/ 0 h 606722"/>
              <a:gd name="connsiteX60" fmla="*/ 471448 w 570667"/>
              <a:gd name="connsiteY60" fmla="*/ 166362 h 606722"/>
              <a:gd name="connsiteX61" fmla="*/ 424900 w 570667"/>
              <a:gd name="connsiteY61" fmla="*/ 153565 h 606722"/>
              <a:gd name="connsiteX62" fmla="*/ 409769 w 570667"/>
              <a:gd name="connsiteY62" fmla="*/ 127438 h 606722"/>
              <a:gd name="connsiteX63" fmla="*/ 360105 w 570667"/>
              <a:gd name="connsiteY63" fmla="*/ 146544 h 606722"/>
              <a:gd name="connsiteX64" fmla="*/ 369273 w 570667"/>
              <a:gd name="connsiteY64" fmla="*/ 213996 h 606722"/>
              <a:gd name="connsiteX65" fmla="*/ 329043 w 570667"/>
              <a:gd name="connsiteY65" fmla="*/ 288824 h 606722"/>
              <a:gd name="connsiteX66" fmla="*/ 331180 w 570667"/>
              <a:gd name="connsiteY66" fmla="*/ 260564 h 606722"/>
              <a:gd name="connsiteX67" fmla="*/ 260956 w 570667"/>
              <a:gd name="connsiteY67" fmla="*/ 260564 h 606722"/>
              <a:gd name="connsiteX68" fmla="*/ 260956 w 570667"/>
              <a:gd name="connsiteY68" fmla="*/ 320195 h 606722"/>
              <a:gd name="connsiteX69" fmla="*/ 309730 w 570667"/>
              <a:gd name="connsiteY69" fmla="*/ 324727 h 606722"/>
              <a:gd name="connsiteX70" fmla="*/ 290238 w 570667"/>
              <a:gd name="connsiteY70" fmla="*/ 360897 h 606722"/>
              <a:gd name="connsiteX71" fmla="*/ 260956 w 570667"/>
              <a:gd name="connsiteY71" fmla="*/ 358586 h 606722"/>
              <a:gd name="connsiteX72" fmla="*/ 260956 w 570667"/>
              <a:gd name="connsiteY72" fmla="*/ 439368 h 606722"/>
              <a:gd name="connsiteX73" fmla="*/ 261757 w 570667"/>
              <a:gd name="connsiteY73" fmla="*/ 438835 h 606722"/>
              <a:gd name="connsiteX74" fmla="*/ 287212 w 570667"/>
              <a:gd name="connsiteY74" fmla="*/ 478648 h 606722"/>
              <a:gd name="connsiteX75" fmla="*/ 241643 w 570667"/>
              <a:gd name="connsiteY75" fmla="*/ 483091 h 606722"/>
              <a:gd name="connsiteX76" fmla="*/ 0 w 570667"/>
              <a:gd name="connsiteY76" fmla="*/ 241368 h 606722"/>
              <a:gd name="connsiteX77" fmla="*/ 241643 w 570667"/>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0667" h="606722">
                <a:moveTo>
                  <a:pt x="133148" y="372716"/>
                </a:moveTo>
                <a:cubicBezTo>
                  <a:pt x="120866" y="376271"/>
                  <a:pt x="109295" y="380537"/>
                  <a:pt x="98615" y="385336"/>
                </a:cubicBezTo>
                <a:cubicBezTo>
                  <a:pt x="115615" y="402132"/>
                  <a:pt x="135551" y="415995"/>
                  <a:pt x="157624" y="426037"/>
                </a:cubicBezTo>
                <a:cubicBezTo>
                  <a:pt x="147478" y="409597"/>
                  <a:pt x="139467" y="391379"/>
                  <a:pt x="133148" y="372716"/>
                </a:cubicBezTo>
                <a:close/>
                <a:moveTo>
                  <a:pt x="222418" y="358586"/>
                </a:moveTo>
                <a:cubicBezTo>
                  <a:pt x="204618" y="359386"/>
                  <a:pt x="187351" y="361252"/>
                  <a:pt x="170885" y="364096"/>
                </a:cubicBezTo>
                <a:cubicBezTo>
                  <a:pt x="180320" y="391023"/>
                  <a:pt x="197586" y="425682"/>
                  <a:pt x="222418" y="439368"/>
                </a:cubicBezTo>
                <a:close/>
                <a:moveTo>
                  <a:pt x="152195" y="260564"/>
                </a:moveTo>
                <a:cubicBezTo>
                  <a:pt x="153174" y="283758"/>
                  <a:pt x="156022" y="306153"/>
                  <a:pt x="160472" y="326949"/>
                </a:cubicBezTo>
                <a:cubicBezTo>
                  <a:pt x="180320" y="323305"/>
                  <a:pt x="201057" y="320994"/>
                  <a:pt x="222418" y="320195"/>
                </a:cubicBezTo>
                <a:lnTo>
                  <a:pt x="222418" y="260564"/>
                </a:lnTo>
                <a:close/>
                <a:moveTo>
                  <a:pt x="39339" y="260564"/>
                </a:moveTo>
                <a:cubicBezTo>
                  <a:pt x="42632" y="295223"/>
                  <a:pt x="54737" y="327482"/>
                  <a:pt x="73338" y="354854"/>
                </a:cubicBezTo>
                <a:cubicBezTo>
                  <a:pt x="88291" y="347389"/>
                  <a:pt x="105023" y="340901"/>
                  <a:pt x="123091" y="335658"/>
                </a:cubicBezTo>
                <a:cubicBezTo>
                  <a:pt x="117929" y="312019"/>
                  <a:pt x="114725" y="286691"/>
                  <a:pt x="113657" y="260564"/>
                </a:cubicBezTo>
                <a:close/>
                <a:moveTo>
                  <a:pt x="435071" y="190994"/>
                </a:moveTo>
                <a:cubicBezTo>
                  <a:pt x="440746" y="190994"/>
                  <a:pt x="446422" y="193861"/>
                  <a:pt x="449493" y="199593"/>
                </a:cubicBezTo>
                <a:lnTo>
                  <a:pt x="568250" y="420443"/>
                </a:lnTo>
                <a:cubicBezTo>
                  <a:pt x="575461" y="433863"/>
                  <a:pt x="565668" y="450127"/>
                  <a:pt x="550445" y="450127"/>
                </a:cubicBezTo>
                <a:lnTo>
                  <a:pt x="488574" y="450127"/>
                </a:lnTo>
                <a:lnTo>
                  <a:pt x="488574" y="590370"/>
                </a:lnTo>
                <a:cubicBezTo>
                  <a:pt x="488574" y="599346"/>
                  <a:pt x="481274" y="606722"/>
                  <a:pt x="472194" y="606722"/>
                </a:cubicBezTo>
                <a:lnTo>
                  <a:pt x="397948" y="606722"/>
                </a:lnTo>
                <a:cubicBezTo>
                  <a:pt x="388868" y="606722"/>
                  <a:pt x="381568" y="599346"/>
                  <a:pt x="381568" y="590370"/>
                </a:cubicBezTo>
                <a:lnTo>
                  <a:pt x="381568" y="450127"/>
                </a:lnTo>
                <a:lnTo>
                  <a:pt x="319697" y="450127"/>
                </a:lnTo>
                <a:cubicBezTo>
                  <a:pt x="304474" y="450127"/>
                  <a:pt x="294681" y="433863"/>
                  <a:pt x="301892" y="420443"/>
                </a:cubicBezTo>
                <a:lnTo>
                  <a:pt x="420649" y="199593"/>
                </a:lnTo>
                <a:cubicBezTo>
                  <a:pt x="423720" y="193861"/>
                  <a:pt x="429396" y="190994"/>
                  <a:pt x="435071" y="190994"/>
                </a:cubicBezTo>
                <a:close/>
                <a:moveTo>
                  <a:pt x="322724" y="155254"/>
                </a:moveTo>
                <a:cubicBezTo>
                  <a:pt x="302966" y="158897"/>
                  <a:pt x="282228" y="161208"/>
                  <a:pt x="260956" y="162008"/>
                </a:cubicBezTo>
                <a:lnTo>
                  <a:pt x="260956" y="222083"/>
                </a:lnTo>
                <a:lnTo>
                  <a:pt x="331180" y="222083"/>
                </a:lnTo>
                <a:cubicBezTo>
                  <a:pt x="330112" y="198711"/>
                  <a:pt x="327263" y="176227"/>
                  <a:pt x="322724" y="155254"/>
                </a:cubicBezTo>
                <a:close/>
                <a:moveTo>
                  <a:pt x="160650" y="155254"/>
                </a:moveTo>
                <a:cubicBezTo>
                  <a:pt x="156111" y="176227"/>
                  <a:pt x="153263" y="198711"/>
                  <a:pt x="152195" y="222083"/>
                </a:cubicBezTo>
                <a:lnTo>
                  <a:pt x="222418" y="222083"/>
                </a:lnTo>
                <a:lnTo>
                  <a:pt x="222418" y="162008"/>
                </a:lnTo>
                <a:cubicBezTo>
                  <a:pt x="201146" y="161119"/>
                  <a:pt x="180409" y="158897"/>
                  <a:pt x="160650" y="155254"/>
                </a:cubicBezTo>
                <a:close/>
                <a:moveTo>
                  <a:pt x="73605" y="127438"/>
                </a:moveTo>
                <a:cubicBezTo>
                  <a:pt x="54826" y="154898"/>
                  <a:pt x="42632" y="187246"/>
                  <a:pt x="39339" y="222083"/>
                </a:cubicBezTo>
                <a:lnTo>
                  <a:pt x="113746" y="222083"/>
                </a:lnTo>
                <a:cubicBezTo>
                  <a:pt x="114814" y="195778"/>
                  <a:pt x="118018" y="170361"/>
                  <a:pt x="123269" y="146544"/>
                </a:cubicBezTo>
                <a:cubicBezTo>
                  <a:pt x="105201" y="141390"/>
                  <a:pt x="88558" y="134903"/>
                  <a:pt x="73605" y="127438"/>
                </a:cubicBezTo>
                <a:close/>
                <a:moveTo>
                  <a:pt x="325305" y="56431"/>
                </a:moveTo>
                <a:cubicBezTo>
                  <a:pt x="335719" y="72961"/>
                  <a:pt x="343729" y="91179"/>
                  <a:pt x="349870" y="109575"/>
                </a:cubicBezTo>
                <a:cubicBezTo>
                  <a:pt x="362242" y="106020"/>
                  <a:pt x="373812" y="101843"/>
                  <a:pt x="384403" y="97045"/>
                </a:cubicBezTo>
                <a:cubicBezTo>
                  <a:pt x="367404" y="80248"/>
                  <a:pt x="347378" y="66385"/>
                  <a:pt x="325305" y="56431"/>
                </a:cubicBezTo>
                <a:close/>
                <a:moveTo>
                  <a:pt x="158069" y="56431"/>
                </a:moveTo>
                <a:cubicBezTo>
                  <a:pt x="135996" y="66385"/>
                  <a:pt x="115971" y="80248"/>
                  <a:pt x="98971" y="97045"/>
                </a:cubicBezTo>
                <a:cubicBezTo>
                  <a:pt x="109562" y="101843"/>
                  <a:pt x="121133" y="106020"/>
                  <a:pt x="133504" y="109575"/>
                </a:cubicBezTo>
                <a:cubicBezTo>
                  <a:pt x="139645" y="91179"/>
                  <a:pt x="147656" y="72961"/>
                  <a:pt x="158069" y="56431"/>
                </a:cubicBezTo>
                <a:close/>
                <a:moveTo>
                  <a:pt x="260956" y="43723"/>
                </a:moveTo>
                <a:lnTo>
                  <a:pt x="260956" y="123616"/>
                </a:lnTo>
                <a:cubicBezTo>
                  <a:pt x="278579" y="122816"/>
                  <a:pt x="295845" y="120950"/>
                  <a:pt x="312222" y="118195"/>
                </a:cubicBezTo>
                <a:cubicBezTo>
                  <a:pt x="302699" y="91446"/>
                  <a:pt x="285610" y="57320"/>
                  <a:pt x="260956" y="43723"/>
                </a:cubicBezTo>
                <a:close/>
                <a:moveTo>
                  <a:pt x="222418" y="43723"/>
                </a:moveTo>
                <a:cubicBezTo>
                  <a:pt x="197764" y="57231"/>
                  <a:pt x="180676" y="91446"/>
                  <a:pt x="171152" y="118195"/>
                </a:cubicBezTo>
                <a:cubicBezTo>
                  <a:pt x="187529" y="120950"/>
                  <a:pt x="204707" y="122816"/>
                  <a:pt x="222418" y="123616"/>
                </a:cubicBezTo>
                <a:close/>
                <a:moveTo>
                  <a:pt x="241643" y="0"/>
                </a:moveTo>
                <a:cubicBezTo>
                  <a:pt x="348802" y="0"/>
                  <a:pt x="439763" y="69940"/>
                  <a:pt x="471448" y="166362"/>
                </a:cubicBezTo>
                <a:cubicBezTo>
                  <a:pt x="458988" y="155342"/>
                  <a:pt x="441988" y="150366"/>
                  <a:pt x="424900" y="153565"/>
                </a:cubicBezTo>
                <a:cubicBezTo>
                  <a:pt x="420449" y="144500"/>
                  <a:pt x="415465" y="135702"/>
                  <a:pt x="409769" y="127438"/>
                </a:cubicBezTo>
                <a:cubicBezTo>
                  <a:pt x="394817" y="134903"/>
                  <a:pt x="378173" y="141390"/>
                  <a:pt x="360105" y="146544"/>
                </a:cubicBezTo>
                <a:cubicBezTo>
                  <a:pt x="364823" y="167873"/>
                  <a:pt x="367849" y="190535"/>
                  <a:pt x="369273" y="213996"/>
                </a:cubicBezTo>
                <a:lnTo>
                  <a:pt x="329043" y="288824"/>
                </a:lnTo>
                <a:cubicBezTo>
                  <a:pt x="330022" y="279582"/>
                  <a:pt x="330735" y="270162"/>
                  <a:pt x="331180" y="260564"/>
                </a:cubicBezTo>
                <a:lnTo>
                  <a:pt x="260956" y="260564"/>
                </a:lnTo>
                <a:lnTo>
                  <a:pt x="260956" y="320195"/>
                </a:lnTo>
                <a:cubicBezTo>
                  <a:pt x="277600" y="320817"/>
                  <a:pt x="293887" y="322416"/>
                  <a:pt x="309730" y="324727"/>
                </a:cubicBezTo>
                <a:lnTo>
                  <a:pt x="290238" y="360897"/>
                </a:lnTo>
                <a:cubicBezTo>
                  <a:pt x="280715" y="359830"/>
                  <a:pt x="270925" y="359030"/>
                  <a:pt x="260956" y="358586"/>
                </a:cubicBezTo>
                <a:lnTo>
                  <a:pt x="260956" y="439368"/>
                </a:lnTo>
                <a:cubicBezTo>
                  <a:pt x="261223" y="439190"/>
                  <a:pt x="261490" y="439012"/>
                  <a:pt x="261757" y="438835"/>
                </a:cubicBezTo>
                <a:cubicBezTo>
                  <a:pt x="264249" y="455186"/>
                  <a:pt x="273417" y="469494"/>
                  <a:pt x="287212" y="478648"/>
                </a:cubicBezTo>
                <a:cubicBezTo>
                  <a:pt x="272438" y="481580"/>
                  <a:pt x="257218" y="483091"/>
                  <a:pt x="241643" y="483091"/>
                </a:cubicBezTo>
                <a:cubicBezTo>
                  <a:pt x="112233" y="483091"/>
                  <a:pt x="0" y="377337"/>
                  <a:pt x="0" y="241368"/>
                </a:cubicBezTo>
                <a:cubicBezTo>
                  <a:pt x="0" y="108242"/>
                  <a:pt x="108405" y="0"/>
                  <a:pt x="241643" y="0"/>
                </a:cubicBezTo>
                <a:close/>
              </a:path>
            </a:pathLst>
          </a:custGeom>
          <a:solidFill>
            <a:schemeClr val="bg1"/>
          </a:solidFill>
          <a:ln>
            <a:noFill/>
          </a:ln>
        </p:spPr>
        <p:txBody>
          <a:bodyPr/>
          <a:lstStyle/>
          <a:p>
            <a:endParaRPr lang="zh-CN" altLang="en-US"/>
          </a:p>
        </p:txBody>
      </p:sp>
      <p:sp>
        <p:nvSpPr>
          <p:cNvPr id="5" name="文本框 4">
            <a:extLst>
              <a:ext uri="{FF2B5EF4-FFF2-40B4-BE49-F238E27FC236}">
                <a16:creationId xmlns:a16="http://schemas.microsoft.com/office/drawing/2014/main" id="{4FCA97A3-0D8F-050A-69BE-5D3B71AB2679}"/>
              </a:ext>
            </a:extLst>
          </p:cNvPr>
          <p:cNvSpPr txBox="1"/>
          <p:nvPr/>
        </p:nvSpPr>
        <p:spPr>
          <a:xfrm>
            <a:off x="646325" y="1291307"/>
            <a:ext cx="7021411" cy="4011867"/>
          </a:xfrm>
          <a:prstGeom prst="rect">
            <a:avLst/>
          </a:prstGeom>
          <a:noFill/>
        </p:spPr>
        <p:txBody>
          <a:bodyPr wrap="square" rtlCol="0">
            <a:spAutoFit/>
          </a:bodyPr>
          <a:lstStyle/>
          <a:p>
            <a:pPr algn="just">
              <a:lnSpc>
                <a:spcPct val="135000"/>
              </a:lnSpc>
            </a:pP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、数字通信系统设计，该系统应具有以下模块：</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）采用多种信道编码方式：可使用线性分组码、循环码、汉明码、卷积码、</a:t>
            </a:r>
            <a:r>
              <a:rPr lang="en-US" altLang="zh-CN" sz="1800" kern="100" dirty="0">
                <a:effectLst/>
                <a:latin typeface="Times New Roman" panose="02020603050405020304" pitchFamily="18" charset="0"/>
                <a:ea typeface="宋体" panose="02010600030101010101" pitchFamily="2" charset="-122"/>
              </a:rPr>
              <a:t>RS</a:t>
            </a:r>
            <a:r>
              <a:rPr lang="zh-CN" altLang="zh-CN" sz="1800" kern="100" dirty="0">
                <a:effectLst/>
                <a:latin typeface="Times New Roman" panose="02020603050405020304" pitchFamily="18" charset="0"/>
                <a:ea typeface="宋体" panose="02010600030101010101" pitchFamily="2" charset="-122"/>
              </a:rPr>
              <a:t>码等，在其中至少选择两种。</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）采用多种调制方式：可使用</a:t>
            </a:r>
            <a:r>
              <a:rPr lang="en-US" altLang="zh-CN" sz="1800" kern="100" dirty="0">
                <a:effectLst/>
                <a:latin typeface="Times New Roman" panose="02020603050405020304" pitchFamily="18" charset="0"/>
                <a:ea typeface="宋体" panose="02010600030101010101" pitchFamily="2" charset="-122"/>
              </a:rPr>
              <a:t>BPSK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QPSK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FSK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MFSK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QAM</a:t>
            </a:r>
            <a:r>
              <a:rPr lang="zh-CN" altLang="zh-CN" sz="1800" kern="100" dirty="0">
                <a:effectLst/>
                <a:latin typeface="Times New Roman" panose="02020603050405020304" pitchFamily="18" charset="0"/>
                <a:ea typeface="宋体" panose="02010600030101010101" pitchFamily="2" charset="-122"/>
              </a:rPr>
              <a:t>等，在其中至少选择两种。</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）通过</a:t>
            </a:r>
            <a:r>
              <a:rPr lang="en-US" altLang="zh-CN" sz="1800" kern="100" dirty="0">
                <a:effectLst/>
                <a:latin typeface="Times New Roman" panose="02020603050405020304" pitchFamily="18" charset="0"/>
                <a:ea typeface="宋体" panose="02010600030101010101" pitchFamily="2" charset="-122"/>
              </a:rPr>
              <a:t>AWGN</a:t>
            </a:r>
            <a:r>
              <a:rPr lang="zh-CN" altLang="zh-CN" sz="1800" kern="100" dirty="0">
                <a:effectLst/>
                <a:latin typeface="Times New Roman" panose="02020603050405020304" pitchFamily="18" charset="0"/>
                <a:ea typeface="宋体" panose="02010600030101010101" pitchFamily="2" charset="-122"/>
              </a:rPr>
              <a:t>信道，查看不同信噪比下的误码率。</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可选部分，可选择</a:t>
            </a:r>
            <a:r>
              <a:rPr lang="en-US" altLang="zh-CN" sz="1800" kern="100" dirty="0">
                <a:effectLst/>
                <a:latin typeface="Times New Roman" panose="02020603050405020304" pitchFamily="18" charset="0"/>
                <a:ea typeface="宋体" panose="02010600030101010101" pitchFamily="2" charset="-122"/>
              </a:rPr>
              <a:t>PCM</a:t>
            </a:r>
            <a:r>
              <a:rPr lang="zh-CN" altLang="zh-CN" sz="1800" kern="100" dirty="0">
                <a:effectLst/>
                <a:latin typeface="Times New Roman" panose="02020603050405020304" pitchFamily="18" charset="0"/>
                <a:ea typeface="宋体" panose="02010600030101010101" pitchFamily="2" charset="-122"/>
              </a:rPr>
              <a:t>量化编码作为信源编码模块或者直接输入二进制或多进制码字。</a:t>
            </a:r>
          </a:p>
          <a:p>
            <a:pPr algn="just">
              <a:lnSpc>
                <a:spcPct val="135000"/>
              </a:lnSpc>
            </a:pP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、模拟通信系统设计，选择</a:t>
            </a:r>
            <a:r>
              <a:rPr lang="en-US" altLang="zh-CN" sz="1800" kern="100" dirty="0">
                <a:effectLst/>
                <a:latin typeface="Times New Roman" panose="02020603050405020304" pitchFamily="18" charset="0"/>
                <a:ea typeface="宋体" panose="02010600030101010101" pitchFamily="2" charset="-122"/>
              </a:rPr>
              <a:t>AM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FM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PM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中的一种，对系统建模，并讨论通过</a:t>
            </a:r>
            <a:r>
              <a:rPr lang="en-US" altLang="zh-CN" sz="1800" kern="100" dirty="0">
                <a:effectLst/>
                <a:latin typeface="Times New Roman" panose="02020603050405020304" pitchFamily="18" charset="0"/>
                <a:ea typeface="宋体" panose="02010600030101010101" pitchFamily="2" charset="-122"/>
              </a:rPr>
              <a:t>AWGN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信道的不同信噪比情况。</a:t>
            </a:r>
            <a:endParaRPr lang="zh-CN" altLang="en-US" dirty="0"/>
          </a:p>
        </p:txBody>
      </p:sp>
    </p:spTree>
    <p:extLst>
      <p:ext uri="{BB962C8B-B14F-4D97-AF65-F5344CB8AC3E}">
        <p14:creationId xmlns:p14="http://schemas.microsoft.com/office/powerpoint/2010/main" val="149506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实验原理</a:t>
            </a:r>
          </a:p>
        </p:txBody>
      </p:sp>
      <p:sp>
        <p:nvSpPr>
          <p:cNvPr id="6" name="文本占位符 5"/>
          <p:cNvSpPr>
            <a:spLocks noGrp="1"/>
          </p:cNvSpPr>
          <p:nvPr>
            <p:ph type="body" idx="1"/>
          </p:nvPr>
        </p:nvSpPr>
        <p:spPr>
          <a:xfrm>
            <a:off x="5886140" y="3141329"/>
            <a:ext cx="5029982" cy="1430671"/>
          </a:xfrm>
        </p:spPr>
        <p:txBody>
          <a:bodyPr>
            <a:noAutofit/>
          </a:bodyPr>
          <a:lstStyle/>
          <a:p>
            <a:pPr lvl="0"/>
            <a:r>
              <a:rPr lang="en-US" altLang="zh-CN" sz="2000" dirty="0">
                <a:latin typeface="宋体" panose="02010600030101010101" pitchFamily="2" charset="-122"/>
                <a:ea typeface="宋体" panose="02010600030101010101" pitchFamily="2" charset="-122"/>
              </a:rPr>
              <a:t>AWGN</a:t>
            </a:r>
            <a:r>
              <a:rPr lang="zh-CN" altLang="en-US" sz="2000" dirty="0">
                <a:latin typeface="宋体" panose="02010600030101010101" pitchFamily="2" charset="-122"/>
                <a:ea typeface="宋体" panose="02010600030101010101" pitchFamily="2" charset="-122"/>
              </a:rPr>
              <a:t>信道</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通信系统</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数字调制</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模拟调制</a:t>
            </a:r>
            <a:endParaRPr lang="en-US" altLang="zh-CN" sz="20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10077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F1114-FFF8-4A5E-9C31-3405ACF8C3C8}"/>
              </a:ext>
            </a:extLst>
          </p:cNvPr>
          <p:cNvSpPr>
            <a:spLocks noGrp="1"/>
          </p:cNvSpPr>
          <p:nvPr>
            <p:ph type="title"/>
          </p:nvPr>
        </p:nvSpPr>
        <p:spPr/>
        <p:txBody>
          <a:bodyPr>
            <a:normAutofit/>
          </a:bodyPr>
          <a:lstStyle/>
          <a:p>
            <a:r>
              <a:rPr lang="en-US" altLang="zh-CN" sz="3600" dirty="0"/>
              <a:t>AWGN</a:t>
            </a:r>
            <a:r>
              <a:rPr lang="zh-CN" altLang="en-US" sz="3600" dirty="0"/>
              <a:t>信道</a:t>
            </a:r>
          </a:p>
        </p:txBody>
      </p:sp>
      <p:sp>
        <p:nvSpPr>
          <p:cNvPr id="4" name="灯片编号占位符 3">
            <a:extLst>
              <a:ext uri="{FF2B5EF4-FFF2-40B4-BE49-F238E27FC236}">
                <a16:creationId xmlns:a16="http://schemas.microsoft.com/office/drawing/2014/main" id="{2011B48B-DC6E-49A1-B433-E3A8C70402F1}"/>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71" name="任意多边形: 形状 70">
            <a:extLst>
              <a:ext uri="{FF2B5EF4-FFF2-40B4-BE49-F238E27FC236}">
                <a16:creationId xmlns:a16="http://schemas.microsoft.com/office/drawing/2014/main" id="{32269227-2EFA-468D-80AD-5F0B8633F9BE}"/>
              </a:ext>
            </a:extLst>
          </p:cNvPr>
          <p:cNvSpPr/>
          <p:nvPr/>
        </p:nvSpPr>
        <p:spPr bwMode="auto">
          <a:xfrm>
            <a:off x="0" y="5692775"/>
            <a:ext cx="12192000" cy="1165225"/>
          </a:xfrm>
          <a:custGeom>
            <a:avLst/>
            <a:gdLst>
              <a:gd name="connsiteX0" fmla="*/ 0 w 12192000"/>
              <a:gd name="connsiteY0" fmla="*/ 1027925 h 1165225"/>
              <a:gd name="connsiteX1" fmla="*/ 3239001 w 12192000"/>
              <a:gd name="connsiteY1" fmla="*/ 1027925 h 1165225"/>
              <a:gd name="connsiteX2" fmla="*/ 3402961 w 12192000"/>
              <a:gd name="connsiteY2" fmla="*/ 1027925 h 1165225"/>
              <a:gd name="connsiteX3" fmla="*/ 3447752 w 12192000"/>
              <a:gd name="connsiteY3" fmla="*/ 1027925 h 1165225"/>
              <a:gd name="connsiteX4" fmla="*/ 3940288 w 12192000"/>
              <a:gd name="connsiteY4" fmla="*/ 1027925 h 1165225"/>
              <a:gd name="connsiteX5" fmla="*/ 4096552 w 12192000"/>
              <a:gd name="connsiteY5" fmla="*/ 1027925 h 1165225"/>
              <a:gd name="connsiteX6" fmla="*/ 6550599 w 12192000"/>
              <a:gd name="connsiteY6" fmla="*/ 1027925 h 1165225"/>
              <a:gd name="connsiteX7" fmla="*/ 6880880 w 12192000"/>
              <a:gd name="connsiteY7" fmla="*/ 1027925 h 1165225"/>
              <a:gd name="connsiteX8" fmla="*/ 6937413 w 12192000"/>
              <a:gd name="connsiteY8" fmla="*/ 1027925 h 1165225"/>
              <a:gd name="connsiteX9" fmla="*/ 7343249 w 12192000"/>
              <a:gd name="connsiteY9" fmla="*/ 1027925 h 1165225"/>
              <a:gd name="connsiteX10" fmla="*/ 7574470 w 12192000"/>
              <a:gd name="connsiteY10" fmla="*/ 1027925 h 1165225"/>
              <a:gd name="connsiteX11" fmla="*/ 9859184 w 12192000"/>
              <a:gd name="connsiteY11" fmla="*/ 1027925 h 1165225"/>
              <a:gd name="connsiteX12" fmla="*/ 9877443 w 12192000"/>
              <a:gd name="connsiteY12" fmla="*/ 1027925 h 1165225"/>
              <a:gd name="connsiteX13" fmla="*/ 10119881 w 12192000"/>
              <a:gd name="connsiteY13" fmla="*/ 1027925 h 1165225"/>
              <a:gd name="connsiteX14" fmla="*/ 10328632 w 12192000"/>
              <a:gd name="connsiteY14" fmla="*/ 1027925 h 1165225"/>
              <a:gd name="connsiteX15" fmla="*/ 10571034 w 12192000"/>
              <a:gd name="connsiteY15" fmla="*/ 1027925 h 1165225"/>
              <a:gd name="connsiteX16" fmla="*/ 10613380 w 12192000"/>
              <a:gd name="connsiteY16" fmla="*/ 1027925 h 1165225"/>
              <a:gd name="connsiteX17" fmla="*/ 10759601 w 12192000"/>
              <a:gd name="connsiteY17" fmla="*/ 1027925 h 1165225"/>
              <a:gd name="connsiteX18" fmla="*/ 10813472 w 12192000"/>
              <a:gd name="connsiteY18" fmla="*/ 1027925 h 1165225"/>
              <a:gd name="connsiteX19" fmla="*/ 10821168 w 12192000"/>
              <a:gd name="connsiteY19" fmla="*/ 1027925 h 1165225"/>
              <a:gd name="connsiteX20" fmla="*/ 11178046 w 12192000"/>
              <a:gd name="connsiteY20" fmla="*/ 1027925 h 1165225"/>
              <a:gd name="connsiteX21" fmla="*/ 12155422 w 12192000"/>
              <a:gd name="connsiteY21" fmla="*/ 1027925 h 1165225"/>
              <a:gd name="connsiteX22" fmla="*/ 12192000 w 12192000"/>
              <a:gd name="connsiteY22" fmla="*/ 1027925 h 1165225"/>
              <a:gd name="connsiteX23" fmla="*/ 12192000 w 12192000"/>
              <a:gd name="connsiteY23" fmla="*/ 1165225 h 1165225"/>
              <a:gd name="connsiteX24" fmla="*/ 0 w 12192000"/>
              <a:gd name="connsiteY24" fmla="*/ 1165225 h 1165225"/>
              <a:gd name="connsiteX25" fmla="*/ 11717817 w 12192000"/>
              <a:gd name="connsiteY25" fmla="*/ 801593 h 1165225"/>
              <a:gd name="connsiteX26" fmla="*/ 12010389 w 12192000"/>
              <a:gd name="connsiteY26" fmla="*/ 801593 h 1165225"/>
              <a:gd name="connsiteX27" fmla="*/ 12133081 w 12192000"/>
              <a:gd name="connsiteY27" fmla="*/ 999634 h 1165225"/>
              <a:gd name="connsiteX28" fmla="*/ 11599844 w 12192000"/>
              <a:gd name="connsiteY28" fmla="*/ 999634 h 1165225"/>
              <a:gd name="connsiteX29" fmla="*/ 11717817 w 12192000"/>
              <a:gd name="connsiteY29" fmla="*/ 801593 h 1165225"/>
              <a:gd name="connsiteX30" fmla="*/ 10991105 w 12192000"/>
              <a:gd name="connsiteY30" fmla="*/ 801593 h 1165225"/>
              <a:gd name="connsiteX31" fmla="*/ 11283678 w 12192000"/>
              <a:gd name="connsiteY31" fmla="*/ 801593 h 1165225"/>
              <a:gd name="connsiteX32" fmla="*/ 11406369 w 12192000"/>
              <a:gd name="connsiteY32" fmla="*/ 999634 h 1165225"/>
              <a:gd name="connsiteX33" fmla="*/ 10873133 w 12192000"/>
              <a:gd name="connsiteY33" fmla="*/ 999634 h 1165225"/>
              <a:gd name="connsiteX34" fmla="*/ 10991105 w 12192000"/>
              <a:gd name="connsiteY34" fmla="*/ 801593 h 1165225"/>
              <a:gd name="connsiteX35" fmla="*/ 9438528 w 12192000"/>
              <a:gd name="connsiteY35" fmla="*/ 801593 h 1165225"/>
              <a:gd name="connsiteX36" fmla="*/ 9731100 w 12192000"/>
              <a:gd name="connsiteY36" fmla="*/ 801593 h 1165225"/>
              <a:gd name="connsiteX37" fmla="*/ 9853792 w 12192000"/>
              <a:gd name="connsiteY37" fmla="*/ 999634 h 1165225"/>
              <a:gd name="connsiteX38" fmla="*/ 9320555 w 12192000"/>
              <a:gd name="connsiteY38" fmla="*/ 999634 h 1165225"/>
              <a:gd name="connsiteX39" fmla="*/ 9438528 w 12192000"/>
              <a:gd name="connsiteY39" fmla="*/ 801593 h 1165225"/>
              <a:gd name="connsiteX40" fmla="*/ 8721254 w 12192000"/>
              <a:gd name="connsiteY40" fmla="*/ 801593 h 1165225"/>
              <a:gd name="connsiteX41" fmla="*/ 9013826 w 12192000"/>
              <a:gd name="connsiteY41" fmla="*/ 801593 h 1165225"/>
              <a:gd name="connsiteX42" fmla="*/ 9136518 w 12192000"/>
              <a:gd name="connsiteY42" fmla="*/ 999634 h 1165225"/>
              <a:gd name="connsiteX43" fmla="*/ 8603281 w 12192000"/>
              <a:gd name="connsiteY43" fmla="*/ 999634 h 1165225"/>
              <a:gd name="connsiteX44" fmla="*/ 8721254 w 12192000"/>
              <a:gd name="connsiteY44" fmla="*/ 801593 h 1165225"/>
              <a:gd name="connsiteX45" fmla="*/ 7994542 w 12192000"/>
              <a:gd name="connsiteY45" fmla="*/ 801593 h 1165225"/>
              <a:gd name="connsiteX46" fmla="*/ 8287114 w 12192000"/>
              <a:gd name="connsiteY46" fmla="*/ 801593 h 1165225"/>
              <a:gd name="connsiteX47" fmla="*/ 8409806 w 12192000"/>
              <a:gd name="connsiteY47" fmla="*/ 999634 h 1165225"/>
              <a:gd name="connsiteX48" fmla="*/ 7876569 w 12192000"/>
              <a:gd name="connsiteY48" fmla="*/ 999634 h 1165225"/>
              <a:gd name="connsiteX49" fmla="*/ 7994542 w 12192000"/>
              <a:gd name="connsiteY49" fmla="*/ 801593 h 1165225"/>
              <a:gd name="connsiteX50" fmla="*/ 5960609 w 12192000"/>
              <a:gd name="connsiteY50" fmla="*/ 801593 h 1165225"/>
              <a:gd name="connsiteX51" fmla="*/ 6253181 w 12192000"/>
              <a:gd name="connsiteY51" fmla="*/ 801593 h 1165225"/>
              <a:gd name="connsiteX52" fmla="*/ 6375874 w 12192000"/>
              <a:gd name="connsiteY52" fmla="*/ 999634 h 1165225"/>
              <a:gd name="connsiteX53" fmla="*/ 5842636 w 12192000"/>
              <a:gd name="connsiteY53" fmla="*/ 999634 h 1165225"/>
              <a:gd name="connsiteX54" fmla="*/ 5960609 w 12192000"/>
              <a:gd name="connsiteY54" fmla="*/ 801593 h 1165225"/>
              <a:gd name="connsiteX55" fmla="*/ 5243336 w 12192000"/>
              <a:gd name="connsiteY55" fmla="*/ 801593 h 1165225"/>
              <a:gd name="connsiteX56" fmla="*/ 5535907 w 12192000"/>
              <a:gd name="connsiteY56" fmla="*/ 801593 h 1165225"/>
              <a:gd name="connsiteX57" fmla="*/ 5658599 w 12192000"/>
              <a:gd name="connsiteY57" fmla="*/ 999634 h 1165225"/>
              <a:gd name="connsiteX58" fmla="*/ 5125363 w 12192000"/>
              <a:gd name="connsiteY58" fmla="*/ 999634 h 1165225"/>
              <a:gd name="connsiteX59" fmla="*/ 5243336 w 12192000"/>
              <a:gd name="connsiteY59" fmla="*/ 801593 h 1165225"/>
              <a:gd name="connsiteX60" fmla="*/ 4516623 w 12192000"/>
              <a:gd name="connsiteY60" fmla="*/ 801593 h 1165225"/>
              <a:gd name="connsiteX61" fmla="*/ 4809195 w 12192000"/>
              <a:gd name="connsiteY61" fmla="*/ 801593 h 1165225"/>
              <a:gd name="connsiteX62" fmla="*/ 4931888 w 12192000"/>
              <a:gd name="connsiteY62" fmla="*/ 999634 h 1165225"/>
              <a:gd name="connsiteX63" fmla="*/ 4398650 w 12192000"/>
              <a:gd name="connsiteY63" fmla="*/ 999634 h 1165225"/>
              <a:gd name="connsiteX64" fmla="*/ 4516623 w 12192000"/>
              <a:gd name="connsiteY64" fmla="*/ 801593 h 1165225"/>
              <a:gd name="connsiteX65" fmla="*/ 2557648 w 12192000"/>
              <a:gd name="connsiteY65" fmla="*/ 801593 h 1165225"/>
              <a:gd name="connsiteX66" fmla="*/ 2850220 w 12192000"/>
              <a:gd name="connsiteY66" fmla="*/ 801593 h 1165225"/>
              <a:gd name="connsiteX67" fmla="*/ 2972911 w 12192000"/>
              <a:gd name="connsiteY67" fmla="*/ 999634 h 1165225"/>
              <a:gd name="connsiteX68" fmla="*/ 2439675 w 12192000"/>
              <a:gd name="connsiteY68" fmla="*/ 999634 h 1165225"/>
              <a:gd name="connsiteX69" fmla="*/ 2557648 w 12192000"/>
              <a:gd name="connsiteY69" fmla="*/ 801593 h 1165225"/>
              <a:gd name="connsiteX70" fmla="*/ 1840373 w 12192000"/>
              <a:gd name="connsiteY70" fmla="*/ 801593 h 1165225"/>
              <a:gd name="connsiteX71" fmla="*/ 2132946 w 12192000"/>
              <a:gd name="connsiteY71" fmla="*/ 801593 h 1165225"/>
              <a:gd name="connsiteX72" fmla="*/ 2255637 w 12192000"/>
              <a:gd name="connsiteY72" fmla="*/ 999634 h 1165225"/>
              <a:gd name="connsiteX73" fmla="*/ 1722401 w 12192000"/>
              <a:gd name="connsiteY73" fmla="*/ 999634 h 1165225"/>
              <a:gd name="connsiteX74" fmla="*/ 1840373 w 12192000"/>
              <a:gd name="connsiteY74" fmla="*/ 801593 h 1165225"/>
              <a:gd name="connsiteX75" fmla="*/ 1113662 w 12192000"/>
              <a:gd name="connsiteY75" fmla="*/ 801593 h 1165225"/>
              <a:gd name="connsiteX76" fmla="*/ 1406234 w 12192000"/>
              <a:gd name="connsiteY76" fmla="*/ 801593 h 1165225"/>
              <a:gd name="connsiteX77" fmla="*/ 1528925 w 12192000"/>
              <a:gd name="connsiteY77" fmla="*/ 999634 h 1165225"/>
              <a:gd name="connsiteX78" fmla="*/ 995689 w 12192000"/>
              <a:gd name="connsiteY78" fmla="*/ 999634 h 1165225"/>
              <a:gd name="connsiteX79" fmla="*/ 1113662 w 12192000"/>
              <a:gd name="connsiteY79" fmla="*/ 801593 h 1165225"/>
              <a:gd name="connsiteX80" fmla="*/ 344480 w 12192000"/>
              <a:gd name="connsiteY80" fmla="*/ 801593 h 1165225"/>
              <a:gd name="connsiteX81" fmla="*/ 632333 w 12192000"/>
              <a:gd name="connsiteY81" fmla="*/ 801593 h 1165225"/>
              <a:gd name="connsiteX82" fmla="*/ 759744 w 12192000"/>
              <a:gd name="connsiteY82" fmla="*/ 999634 h 1165225"/>
              <a:gd name="connsiteX83" fmla="*/ 221788 w 12192000"/>
              <a:gd name="connsiteY83" fmla="*/ 999634 h 1165225"/>
              <a:gd name="connsiteX84" fmla="*/ 344480 w 12192000"/>
              <a:gd name="connsiteY84" fmla="*/ 801593 h 1165225"/>
              <a:gd name="connsiteX85" fmla="*/ 6706196 w 12192000"/>
              <a:gd name="connsiteY85" fmla="*/ 778017 h 1165225"/>
              <a:gd name="connsiteX86" fmla="*/ 6998770 w 12192000"/>
              <a:gd name="connsiteY86" fmla="*/ 778017 h 1165225"/>
              <a:gd name="connsiteX87" fmla="*/ 7102953 w 12192000"/>
              <a:gd name="connsiteY87" fmla="*/ 923895 h 1165225"/>
              <a:gd name="connsiteX88" fmla="*/ 7116939 w 12192000"/>
              <a:gd name="connsiteY88" fmla="*/ 963317 h 1165225"/>
              <a:gd name="connsiteX89" fmla="*/ 7123166 w 12192000"/>
              <a:gd name="connsiteY89" fmla="*/ 947471 h 1165225"/>
              <a:gd name="connsiteX90" fmla="*/ 7225360 w 12192000"/>
              <a:gd name="connsiteY90" fmla="*/ 801593 h 1165225"/>
              <a:gd name="connsiteX91" fmla="*/ 7513213 w 12192000"/>
              <a:gd name="connsiteY91" fmla="*/ 801593 h 1165225"/>
              <a:gd name="connsiteX92" fmla="*/ 7640624 w 12192000"/>
              <a:gd name="connsiteY92" fmla="*/ 999634 h 1165225"/>
              <a:gd name="connsiteX93" fmla="*/ 7102668 w 12192000"/>
              <a:gd name="connsiteY93" fmla="*/ 999634 h 1165225"/>
              <a:gd name="connsiteX94" fmla="*/ 7111933 w 12192000"/>
              <a:gd name="connsiteY94" fmla="*/ 976058 h 1165225"/>
              <a:gd name="connsiteX95" fmla="*/ 6588225 w 12192000"/>
              <a:gd name="connsiteY95" fmla="*/ 976058 h 1165225"/>
              <a:gd name="connsiteX96" fmla="*/ 6706196 w 12192000"/>
              <a:gd name="connsiteY96" fmla="*/ 778017 h 1165225"/>
              <a:gd name="connsiteX97" fmla="*/ 3303235 w 12192000"/>
              <a:gd name="connsiteY97" fmla="*/ 778017 h 1165225"/>
              <a:gd name="connsiteX98" fmla="*/ 3595807 w 12192000"/>
              <a:gd name="connsiteY98" fmla="*/ 778017 h 1165225"/>
              <a:gd name="connsiteX99" fmla="*/ 3673079 w 12192000"/>
              <a:gd name="connsiteY99" fmla="*/ 866428 h 1165225"/>
              <a:gd name="connsiteX100" fmla="*/ 3679007 w 12192000"/>
              <a:gd name="connsiteY100" fmla="*/ 879086 h 1165225"/>
              <a:gd name="connsiteX101" fmla="*/ 3705709 w 12192000"/>
              <a:gd name="connsiteY101" fmla="*/ 837842 h 1165225"/>
              <a:gd name="connsiteX102" fmla="*/ 3747441 w 12192000"/>
              <a:gd name="connsiteY102" fmla="*/ 801593 h 1165225"/>
              <a:gd name="connsiteX103" fmla="*/ 4035295 w 12192000"/>
              <a:gd name="connsiteY103" fmla="*/ 801593 h 1165225"/>
              <a:gd name="connsiteX104" fmla="*/ 4162705 w 12192000"/>
              <a:gd name="connsiteY104" fmla="*/ 999634 h 1165225"/>
              <a:gd name="connsiteX105" fmla="*/ 3624750 w 12192000"/>
              <a:gd name="connsiteY105" fmla="*/ 999634 h 1165225"/>
              <a:gd name="connsiteX106" fmla="*/ 3634015 w 12192000"/>
              <a:gd name="connsiteY106" fmla="*/ 976058 h 1165225"/>
              <a:gd name="connsiteX107" fmla="*/ 3185262 w 12192000"/>
              <a:gd name="connsiteY107" fmla="*/ 976058 h 1165225"/>
              <a:gd name="connsiteX108" fmla="*/ 3303235 w 12192000"/>
              <a:gd name="connsiteY108" fmla="*/ 778017 h 1165225"/>
              <a:gd name="connsiteX109" fmla="*/ 11868822 w 12192000"/>
              <a:gd name="connsiteY109" fmla="*/ 504532 h 1165225"/>
              <a:gd name="connsiteX110" fmla="*/ 11996232 w 12192000"/>
              <a:gd name="connsiteY110" fmla="*/ 645990 h 1165225"/>
              <a:gd name="connsiteX111" fmla="*/ 11868822 w 12192000"/>
              <a:gd name="connsiteY111" fmla="*/ 792163 h 1165225"/>
              <a:gd name="connsiteX112" fmla="*/ 11736693 w 12192000"/>
              <a:gd name="connsiteY112" fmla="*/ 645990 h 1165225"/>
              <a:gd name="connsiteX113" fmla="*/ 11868822 w 12192000"/>
              <a:gd name="connsiteY113" fmla="*/ 504532 h 1165225"/>
              <a:gd name="connsiteX114" fmla="*/ 11137391 w 12192000"/>
              <a:gd name="connsiteY114" fmla="*/ 504532 h 1165225"/>
              <a:gd name="connsiteX115" fmla="*/ 11269521 w 12192000"/>
              <a:gd name="connsiteY115" fmla="*/ 645990 h 1165225"/>
              <a:gd name="connsiteX116" fmla="*/ 11137391 w 12192000"/>
              <a:gd name="connsiteY116" fmla="*/ 792163 h 1165225"/>
              <a:gd name="connsiteX117" fmla="*/ 11005262 w 12192000"/>
              <a:gd name="connsiteY117" fmla="*/ 645990 h 1165225"/>
              <a:gd name="connsiteX118" fmla="*/ 11137391 w 12192000"/>
              <a:gd name="connsiteY118" fmla="*/ 504532 h 1165225"/>
              <a:gd name="connsiteX119" fmla="*/ 9584814 w 12192000"/>
              <a:gd name="connsiteY119" fmla="*/ 504532 h 1165225"/>
              <a:gd name="connsiteX120" fmla="*/ 9716943 w 12192000"/>
              <a:gd name="connsiteY120" fmla="*/ 645990 h 1165225"/>
              <a:gd name="connsiteX121" fmla="*/ 9584814 w 12192000"/>
              <a:gd name="connsiteY121" fmla="*/ 792163 h 1165225"/>
              <a:gd name="connsiteX122" fmla="*/ 9457404 w 12192000"/>
              <a:gd name="connsiteY122" fmla="*/ 645990 h 1165225"/>
              <a:gd name="connsiteX123" fmla="*/ 9584814 w 12192000"/>
              <a:gd name="connsiteY123" fmla="*/ 504532 h 1165225"/>
              <a:gd name="connsiteX124" fmla="*/ 8872259 w 12192000"/>
              <a:gd name="connsiteY124" fmla="*/ 504532 h 1165225"/>
              <a:gd name="connsiteX125" fmla="*/ 8999669 w 12192000"/>
              <a:gd name="connsiteY125" fmla="*/ 645990 h 1165225"/>
              <a:gd name="connsiteX126" fmla="*/ 8872259 w 12192000"/>
              <a:gd name="connsiteY126" fmla="*/ 792163 h 1165225"/>
              <a:gd name="connsiteX127" fmla="*/ 8740130 w 12192000"/>
              <a:gd name="connsiteY127" fmla="*/ 645990 h 1165225"/>
              <a:gd name="connsiteX128" fmla="*/ 8872259 w 12192000"/>
              <a:gd name="connsiteY128" fmla="*/ 504532 h 1165225"/>
              <a:gd name="connsiteX129" fmla="*/ 8140828 w 12192000"/>
              <a:gd name="connsiteY129" fmla="*/ 504532 h 1165225"/>
              <a:gd name="connsiteX130" fmla="*/ 8272958 w 12192000"/>
              <a:gd name="connsiteY130" fmla="*/ 645990 h 1165225"/>
              <a:gd name="connsiteX131" fmla="*/ 8140828 w 12192000"/>
              <a:gd name="connsiteY131" fmla="*/ 792163 h 1165225"/>
              <a:gd name="connsiteX132" fmla="*/ 8008699 w 12192000"/>
              <a:gd name="connsiteY132" fmla="*/ 645990 h 1165225"/>
              <a:gd name="connsiteX133" fmla="*/ 8140828 w 12192000"/>
              <a:gd name="connsiteY133" fmla="*/ 504532 h 1165225"/>
              <a:gd name="connsiteX134" fmla="*/ 7371646 w 12192000"/>
              <a:gd name="connsiteY134" fmla="*/ 504532 h 1165225"/>
              <a:gd name="connsiteX135" fmla="*/ 7503776 w 12192000"/>
              <a:gd name="connsiteY135" fmla="*/ 645990 h 1165225"/>
              <a:gd name="connsiteX136" fmla="*/ 7371646 w 12192000"/>
              <a:gd name="connsiteY136" fmla="*/ 792163 h 1165225"/>
              <a:gd name="connsiteX137" fmla="*/ 7239517 w 12192000"/>
              <a:gd name="connsiteY137" fmla="*/ 645990 h 1165225"/>
              <a:gd name="connsiteX138" fmla="*/ 7371646 w 12192000"/>
              <a:gd name="connsiteY138" fmla="*/ 504532 h 1165225"/>
              <a:gd name="connsiteX139" fmla="*/ 6106895 w 12192000"/>
              <a:gd name="connsiteY139" fmla="*/ 504532 h 1165225"/>
              <a:gd name="connsiteX140" fmla="*/ 6239024 w 12192000"/>
              <a:gd name="connsiteY140" fmla="*/ 645990 h 1165225"/>
              <a:gd name="connsiteX141" fmla="*/ 6106895 w 12192000"/>
              <a:gd name="connsiteY141" fmla="*/ 792163 h 1165225"/>
              <a:gd name="connsiteX142" fmla="*/ 5979485 w 12192000"/>
              <a:gd name="connsiteY142" fmla="*/ 645990 h 1165225"/>
              <a:gd name="connsiteX143" fmla="*/ 6106895 w 12192000"/>
              <a:gd name="connsiteY143" fmla="*/ 504532 h 1165225"/>
              <a:gd name="connsiteX144" fmla="*/ 5394340 w 12192000"/>
              <a:gd name="connsiteY144" fmla="*/ 504532 h 1165225"/>
              <a:gd name="connsiteX145" fmla="*/ 5521751 w 12192000"/>
              <a:gd name="connsiteY145" fmla="*/ 645990 h 1165225"/>
              <a:gd name="connsiteX146" fmla="*/ 5394340 w 12192000"/>
              <a:gd name="connsiteY146" fmla="*/ 792163 h 1165225"/>
              <a:gd name="connsiteX147" fmla="*/ 5262210 w 12192000"/>
              <a:gd name="connsiteY147" fmla="*/ 645990 h 1165225"/>
              <a:gd name="connsiteX148" fmla="*/ 5394340 w 12192000"/>
              <a:gd name="connsiteY148" fmla="*/ 504532 h 1165225"/>
              <a:gd name="connsiteX149" fmla="*/ 4662911 w 12192000"/>
              <a:gd name="connsiteY149" fmla="*/ 504532 h 1165225"/>
              <a:gd name="connsiteX150" fmla="*/ 4795040 w 12192000"/>
              <a:gd name="connsiteY150" fmla="*/ 645990 h 1165225"/>
              <a:gd name="connsiteX151" fmla="*/ 4662911 w 12192000"/>
              <a:gd name="connsiteY151" fmla="*/ 792163 h 1165225"/>
              <a:gd name="connsiteX152" fmla="*/ 4530781 w 12192000"/>
              <a:gd name="connsiteY152" fmla="*/ 645990 h 1165225"/>
              <a:gd name="connsiteX153" fmla="*/ 4662911 w 12192000"/>
              <a:gd name="connsiteY153" fmla="*/ 504532 h 1165225"/>
              <a:gd name="connsiteX154" fmla="*/ 3893728 w 12192000"/>
              <a:gd name="connsiteY154" fmla="*/ 504532 h 1165225"/>
              <a:gd name="connsiteX155" fmla="*/ 4025857 w 12192000"/>
              <a:gd name="connsiteY155" fmla="*/ 645990 h 1165225"/>
              <a:gd name="connsiteX156" fmla="*/ 3893728 w 12192000"/>
              <a:gd name="connsiteY156" fmla="*/ 792163 h 1165225"/>
              <a:gd name="connsiteX157" fmla="*/ 3761598 w 12192000"/>
              <a:gd name="connsiteY157" fmla="*/ 645990 h 1165225"/>
              <a:gd name="connsiteX158" fmla="*/ 3893728 w 12192000"/>
              <a:gd name="connsiteY158" fmla="*/ 504532 h 1165225"/>
              <a:gd name="connsiteX159" fmla="*/ 2703934 w 12192000"/>
              <a:gd name="connsiteY159" fmla="*/ 504532 h 1165225"/>
              <a:gd name="connsiteX160" fmla="*/ 2836063 w 12192000"/>
              <a:gd name="connsiteY160" fmla="*/ 645990 h 1165225"/>
              <a:gd name="connsiteX161" fmla="*/ 2703934 w 12192000"/>
              <a:gd name="connsiteY161" fmla="*/ 792163 h 1165225"/>
              <a:gd name="connsiteX162" fmla="*/ 2576523 w 12192000"/>
              <a:gd name="connsiteY162" fmla="*/ 645990 h 1165225"/>
              <a:gd name="connsiteX163" fmla="*/ 2703934 w 12192000"/>
              <a:gd name="connsiteY163" fmla="*/ 504532 h 1165225"/>
              <a:gd name="connsiteX164" fmla="*/ 1991379 w 12192000"/>
              <a:gd name="connsiteY164" fmla="*/ 504532 h 1165225"/>
              <a:gd name="connsiteX165" fmla="*/ 2118789 w 12192000"/>
              <a:gd name="connsiteY165" fmla="*/ 645990 h 1165225"/>
              <a:gd name="connsiteX166" fmla="*/ 1991379 w 12192000"/>
              <a:gd name="connsiteY166" fmla="*/ 792163 h 1165225"/>
              <a:gd name="connsiteX167" fmla="*/ 1859249 w 12192000"/>
              <a:gd name="connsiteY167" fmla="*/ 645990 h 1165225"/>
              <a:gd name="connsiteX168" fmla="*/ 1991379 w 12192000"/>
              <a:gd name="connsiteY168" fmla="*/ 504532 h 1165225"/>
              <a:gd name="connsiteX169" fmla="*/ 1259948 w 12192000"/>
              <a:gd name="connsiteY169" fmla="*/ 504532 h 1165225"/>
              <a:gd name="connsiteX170" fmla="*/ 1392077 w 12192000"/>
              <a:gd name="connsiteY170" fmla="*/ 645990 h 1165225"/>
              <a:gd name="connsiteX171" fmla="*/ 1259948 w 12192000"/>
              <a:gd name="connsiteY171" fmla="*/ 792163 h 1165225"/>
              <a:gd name="connsiteX172" fmla="*/ 1127818 w 12192000"/>
              <a:gd name="connsiteY172" fmla="*/ 645990 h 1165225"/>
              <a:gd name="connsiteX173" fmla="*/ 1259948 w 12192000"/>
              <a:gd name="connsiteY173" fmla="*/ 504532 h 1165225"/>
              <a:gd name="connsiteX174" fmla="*/ 490766 w 12192000"/>
              <a:gd name="connsiteY174" fmla="*/ 504532 h 1165225"/>
              <a:gd name="connsiteX175" fmla="*/ 622895 w 12192000"/>
              <a:gd name="connsiteY175" fmla="*/ 645990 h 1165225"/>
              <a:gd name="connsiteX176" fmla="*/ 490766 w 12192000"/>
              <a:gd name="connsiteY176" fmla="*/ 792163 h 1165225"/>
              <a:gd name="connsiteX177" fmla="*/ 358636 w 12192000"/>
              <a:gd name="connsiteY177" fmla="*/ 645990 h 1165225"/>
              <a:gd name="connsiteX178" fmla="*/ 490766 w 12192000"/>
              <a:gd name="connsiteY178" fmla="*/ 504532 h 1165225"/>
              <a:gd name="connsiteX179" fmla="*/ 10330401 w 12192000"/>
              <a:gd name="connsiteY179" fmla="*/ 480956 h 1165225"/>
              <a:gd name="connsiteX180" fmla="*/ 10382899 w 12192000"/>
              <a:gd name="connsiteY180" fmla="*/ 492450 h 1165225"/>
              <a:gd name="connsiteX181" fmla="*/ 10413068 w 12192000"/>
              <a:gd name="connsiteY181" fmla="*/ 514741 h 1165225"/>
              <a:gd name="connsiteX182" fmla="*/ 10418716 w 12192000"/>
              <a:gd name="connsiteY182" fmla="*/ 516026 h 1165225"/>
              <a:gd name="connsiteX183" fmla="*/ 10500339 w 12192000"/>
              <a:gd name="connsiteY183" fmla="*/ 645990 h 1165225"/>
              <a:gd name="connsiteX184" fmla="*/ 10460818 w 12192000"/>
              <a:gd name="connsiteY184" fmla="*/ 749136 h 1165225"/>
              <a:gd name="connsiteX185" fmla="*/ 10422167 w 12192000"/>
              <a:gd name="connsiteY185" fmla="*/ 778017 h 1165225"/>
              <a:gd name="connsiteX186" fmla="*/ 10476688 w 12192000"/>
              <a:gd name="connsiteY186" fmla="*/ 778017 h 1165225"/>
              <a:gd name="connsiteX187" fmla="*/ 10504262 w 12192000"/>
              <a:gd name="connsiteY187" fmla="*/ 801593 h 1165225"/>
              <a:gd name="connsiteX188" fmla="*/ 10509777 w 12192000"/>
              <a:gd name="connsiteY188" fmla="*/ 801593 h 1165225"/>
              <a:gd name="connsiteX189" fmla="*/ 10637187 w 12192000"/>
              <a:gd name="connsiteY189" fmla="*/ 999634 h 1165225"/>
              <a:gd name="connsiteX190" fmla="*/ 10099232 w 12192000"/>
              <a:gd name="connsiteY190" fmla="*/ 999634 h 1165225"/>
              <a:gd name="connsiteX191" fmla="*/ 10108496 w 12192000"/>
              <a:gd name="connsiteY191" fmla="*/ 976058 h 1165225"/>
              <a:gd name="connsiteX192" fmla="*/ 10066143 w 12192000"/>
              <a:gd name="connsiteY192" fmla="*/ 976058 h 1165225"/>
              <a:gd name="connsiteX193" fmla="*/ 10184115 w 12192000"/>
              <a:gd name="connsiteY193" fmla="*/ 778017 h 1165225"/>
              <a:gd name="connsiteX194" fmla="*/ 10314251 w 12192000"/>
              <a:gd name="connsiteY194" fmla="*/ 778017 h 1165225"/>
              <a:gd name="connsiteX195" fmla="*/ 10288915 w 12192000"/>
              <a:gd name="connsiteY195" fmla="*/ 759085 h 1165225"/>
              <a:gd name="connsiteX196" fmla="*/ 10279894 w 12192000"/>
              <a:gd name="connsiteY196" fmla="*/ 757019 h 1165225"/>
              <a:gd name="connsiteX197" fmla="*/ 10198272 w 12192000"/>
              <a:gd name="connsiteY197" fmla="*/ 622414 h 1165225"/>
              <a:gd name="connsiteX198" fmla="*/ 10330401 w 12192000"/>
              <a:gd name="connsiteY198" fmla="*/ 480956 h 1165225"/>
              <a:gd name="connsiteX199" fmla="*/ 6852482 w 12192000"/>
              <a:gd name="connsiteY199" fmla="*/ 480956 h 1165225"/>
              <a:gd name="connsiteX200" fmla="*/ 6984612 w 12192000"/>
              <a:gd name="connsiteY200" fmla="*/ 622414 h 1165225"/>
              <a:gd name="connsiteX201" fmla="*/ 6852482 w 12192000"/>
              <a:gd name="connsiteY201" fmla="*/ 768586 h 1165225"/>
              <a:gd name="connsiteX202" fmla="*/ 6720353 w 12192000"/>
              <a:gd name="connsiteY202" fmla="*/ 622414 h 1165225"/>
              <a:gd name="connsiteX203" fmla="*/ 6852482 w 12192000"/>
              <a:gd name="connsiteY203" fmla="*/ 480956 h 1165225"/>
              <a:gd name="connsiteX204" fmla="*/ 3449521 w 12192000"/>
              <a:gd name="connsiteY204" fmla="*/ 480956 h 1165225"/>
              <a:gd name="connsiteX205" fmla="*/ 3581650 w 12192000"/>
              <a:gd name="connsiteY205" fmla="*/ 622414 h 1165225"/>
              <a:gd name="connsiteX206" fmla="*/ 3449521 w 12192000"/>
              <a:gd name="connsiteY206" fmla="*/ 768586 h 1165225"/>
              <a:gd name="connsiteX207" fmla="*/ 3317392 w 12192000"/>
              <a:gd name="connsiteY207" fmla="*/ 622414 h 1165225"/>
              <a:gd name="connsiteX208" fmla="*/ 3449521 w 12192000"/>
              <a:gd name="connsiteY208" fmla="*/ 480956 h 1165225"/>
              <a:gd name="connsiteX209" fmla="*/ 12192000 w 12192000"/>
              <a:gd name="connsiteY209" fmla="*/ 314639 h 1165225"/>
              <a:gd name="connsiteX210" fmla="*/ 12192000 w 12192000"/>
              <a:gd name="connsiteY210" fmla="*/ 633107 h 1165225"/>
              <a:gd name="connsiteX211" fmla="*/ 12148418 w 12192000"/>
              <a:gd name="connsiteY211" fmla="*/ 624034 h 1165225"/>
              <a:gd name="connsiteX212" fmla="*/ 12052860 w 12192000"/>
              <a:gd name="connsiteY212" fmla="*/ 471526 h 1165225"/>
              <a:gd name="connsiteX213" fmla="*/ 12148418 w 12192000"/>
              <a:gd name="connsiteY213" fmla="*/ 323658 h 1165225"/>
              <a:gd name="connsiteX214" fmla="*/ 11481872 w 12192000"/>
              <a:gd name="connsiteY214" fmla="*/ 311207 h 1165225"/>
              <a:gd name="connsiteX215" fmla="*/ 11632877 w 12192000"/>
              <a:gd name="connsiteY215" fmla="*/ 471526 h 1165225"/>
              <a:gd name="connsiteX216" fmla="*/ 11481872 w 12192000"/>
              <a:gd name="connsiteY216" fmla="*/ 636559 h 1165225"/>
              <a:gd name="connsiteX217" fmla="*/ 11330867 w 12192000"/>
              <a:gd name="connsiteY217" fmla="*/ 471526 h 1165225"/>
              <a:gd name="connsiteX218" fmla="*/ 11481872 w 12192000"/>
              <a:gd name="connsiteY218" fmla="*/ 311207 h 1165225"/>
              <a:gd name="connsiteX219" fmla="*/ 10750441 w 12192000"/>
              <a:gd name="connsiteY219" fmla="*/ 311207 h 1165225"/>
              <a:gd name="connsiteX220" fmla="*/ 10901446 w 12192000"/>
              <a:gd name="connsiteY220" fmla="*/ 471526 h 1165225"/>
              <a:gd name="connsiteX221" fmla="*/ 10750441 w 12192000"/>
              <a:gd name="connsiteY221" fmla="*/ 636559 h 1165225"/>
              <a:gd name="connsiteX222" fmla="*/ 10599436 w 12192000"/>
              <a:gd name="connsiteY222" fmla="*/ 471526 h 1165225"/>
              <a:gd name="connsiteX223" fmla="*/ 10750441 w 12192000"/>
              <a:gd name="connsiteY223" fmla="*/ 311207 h 1165225"/>
              <a:gd name="connsiteX224" fmla="*/ 9952889 w 12192000"/>
              <a:gd name="connsiteY224" fmla="*/ 311207 h 1165225"/>
              <a:gd name="connsiteX225" fmla="*/ 10103894 w 12192000"/>
              <a:gd name="connsiteY225" fmla="*/ 471526 h 1165225"/>
              <a:gd name="connsiteX226" fmla="*/ 9952889 w 12192000"/>
              <a:gd name="connsiteY226" fmla="*/ 636559 h 1165225"/>
              <a:gd name="connsiteX227" fmla="*/ 9801884 w 12192000"/>
              <a:gd name="connsiteY227" fmla="*/ 471526 h 1165225"/>
              <a:gd name="connsiteX228" fmla="*/ 9952889 w 12192000"/>
              <a:gd name="connsiteY228" fmla="*/ 311207 h 1165225"/>
              <a:gd name="connsiteX229" fmla="*/ 9212021 w 12192000"/>
              <a:gd name="connsiteY229" fmla="*/ 311207 h 1165225"/>
              <a:gd name="connsiteX230" fmla="*/ 9363025 w 12192000"/>
              <a:gd name="connsiteY230" fmla="*/ 471526 h 1165225"/>
              <a:gd name="connsiteX231" fmla="*/ 9212021 w 12192000"/>
              <a:gd name="connsiteY231" fmla="*/ 636559 h 1165225"/>
              <a:gd name="connsiteX232" fmla="*/ 9056297 w 12192000"/>
              <a:gd name="connsiteY232" fmla="*/ 471526 h 1165225"/>
              <a:gd name="connsiteX233" fmla="*/ 9212021 w 12192000"/>
              <a:gd name="connsiteY233" fmla="*/ 311207 h 1165225"/>
              <a:gd name="connsiteX234" fmla="*/ 8485309 w 12192000"/>
              <a:gd name="connsiteY234" fmla="*/ 311207 h 1165225"/>
              <a:gd name="connsiteX235" fmla="*/ 8636314 w 12192000"/>
              <a:gd name="connsiteY235" fmla="*/ 471526 h 1165225"/>
              <a:gd name="connsiteX236" fmla="*/ 8485309 w 12192000"/>
              <a:gd name="connsiteY236" fmla="*/ 636559 h 1165225"/>
              <a:gd name="connsiteX237" fmla="*/ 8334303 w 12192000"/>
              <a:gd name="connsiteY237" fmla="*/ 471526 h 1165225"/>
              <a:gd name="connsiteX238" fmla="*/ 8485309 w 12192000"/>
              <a:gd name="connsiteY238" fmla="*/ 311207 h 1165225"/>
              <a:gd name="connsiteX239" fmla="*/ 7753878 w 12192000"/>
              <a:gd name="connsiteY239" fmla="*/ 311207 h 1165225"/>
              <a:gd name="connsiteX240" fmla="*/ 7904883 w 12192000"/>
              <a:gd name="connsiteY240" fmla="*/ 471526 h 1165225"/>
              <a:gd name="connsiteX241" fmla="*/ 7753878 w 12192000"/>
              <a:gd name="connsiteY241" fmla="*/ 636559 h 1165225"/>
              <a:gd name="connsiteX242" fmla="*/ 7602873 w 12192000"/>
              <a:gd name="connsiteY242" fmla="*/ 471526 h 1165225"/>
              <a:gd name="connsiteX243" fmla="*/ 7753878 w 12192000"/>
              <a:gd name="connsiteY243" fmla="*/ 311207 h 1165225"/>
              <a:gd name="connsiteX244" fmla="*/ 6474970 w 12192000"/>
              <a:gd name="connsiteY244" fmla="*/ 311207 h 1165225"/>
              <a:gd name="connsiteX245" fmla="*/ 6625976 w 12192000"/>
              <a:gd name="connsiteY245" fmla="*/ 471526 h 1165225"/>
              <a:gd name="connsiteX246" fmla="*/ 6474970 w 12192000"/>
              <a:gd name="connsiteY246" fmla="*/ 636559 h 1165225"/>
              <a:gd name="connsiteX247" fmla="*/ 6323966 w 12192000"/>
              <a:gd name="connsiteY247" fmla="*/ 471526 h 1165225"/>
              <a:gd name="connsiteX248" fmla="*/ 6474970 w 12192000"/>
              <a:gd name="connsiteY248" fmla="*/ 311207 h 1165225"/>
              <a:gd name="connsiteX249" fmla="*/ 5734101 w 12192000"/>
              <a:gd name="connsiteY249" fmla="*/ 311207 h 1165225"/>
              <a:gd name="connsiteX250" fmla="*/ 5885107 w 12192000"/>
              <a:gd name="connsiteY250" fmla="*/ 471526 h 1165225"/>
              <a:gd name="connsiteX251" fmla="*/ 5734101 w 12192000"/>
              <a:gd name="connsiteY251" fmla="*/ 636559 h 1165225"/>
              <a:gd name="connsiteX252" fmla="*/ 5578377 w 12192000"/>
              <a:gd name="connsiteY252" fmla="*/ 471526 h 1165225"/>
              <a:gd name="connsiteX253" fmla="*/ 5734101 w 12192000"/>
              <a:gd name="connsiteY253" fmla="*/ 311207 h 1165225"/>
              <a:gd name="connsiteX254" fmla="*/ 5007390 w 12192000"/>
              <a:gd name="connsiteY254" fmla="*/ 311207 h 1165225"/>
              <a:gd name="connsiteX255" fmla="*/ 5158396 w 12192000"/>
              <a:gd name="connsiteY255" fmla="*/ 471526 h 1165225"/>
              <a:gd name="connsiteX256" fmla="*/ 5007390 w 12192000"/>
              <a:gd name="connsiteY256" fmla="*/ 636559 h 1165225"/>
              <a:gd name="connsiteX257" fmla="*/ 4856386 w 12192000"/>
              <a:gd name="connsiteY257" fmla="*/ 471526 h 1165225"/>
              <a:gd name="connsiteX258" fmla="*/ 5007390 w 12192000"/>
              <a:gd name="connsiteY258" fmla="*/ 311207 h 1165225"/>
              <a:gd name="connsiteX259" fmla="*/ 4275959 w 12192000"/>
              <a:gd name="connsiteY259" fmla="*/ 311207 h 1165225"/>
              <a:gd name="connsiteX260" fmla="*/ 4426964 w 12192000"/>
              <a:gd name="connsiteY260" fmla="*/ 471526 h 1165225"/>
              <a:gd name="connsiteX261" fmla="*/ 4275959 w 12192000"/>
              <a:gd name="connsiteY261" fmla="*/ 636559 h 1165225"/>
              <a:gd name="connsiteX262" fmla="*/ 4124954 w 12192000"/>
              <a:gd name="connsiteY262" fmla="*/ 471526 h 1165225"/>
              <a:gd name="connsiteX263" fmla="*/ 4275959 w 12192000"/>
              <a:gd name="connsiteY263" fmla="*/ 311207 h 1165225"/>
              <a:gd name="connsiteX264" fmla="*/ 3072008 w 12192000"/>
              <a:gd name="connsiteY264" fmla="*/ 311207 h 1165225"/>
              <a:gd name="connsiteX265" fmla="*/ 3223013 w 12192000"/>
              <a:gd name="connsiteY265" fmla="*/ 471526 h 1165225"/>
              <a:gd name="connsiteX266" fmla="*/ 3072008 w 12192000"/>
              <a:gd name="connsiteY266" fmla="*/ 636559 h 1165225"/>
              <a:gd name="connsiteX267" fmla="*/ 2921004 w 12192000"/>
              <a:gd name="connsiteY267" fmla="*/ 471526 h 1165225"/>
              <a:gd name="connsiteX268" fmla="*/ 3072008 w 12192000"/>
              <a:gd name="connsiteY268" fmla="*/ 311207 h 1165225"/>
              <a:gd name="connsiteX269" fmla="*/ 2331140 w 12192000"/>
              <a:gd name="connsiteY269" fmla="*/ 311207 h 1165225"/>
              <a:gd name="connsiteX270" fmla="*/ 2482145 w 12192000"/>
              <a:gd name="connsiteY270" fmla="*/ 471526 h 1165225"/>
              <a:gd name="connsiteX271" fmla="*/ 2331140 w 12192000"/>
              <a:gd name="connsiteY271" fmla="*/ 636559 h 1165225"/>
              <a:gd name="connsiteX272" fmla="*/ 2175416 w 12192000"/>
              <a:gd name="connsiteY272" fmla="*/ 471526 h 1165225"/>
              <a:gd name="connsiteX273" fmla="*/ 2331140 w 12192000"/>
              <a:gd name="connsiteY273" fmla="*/ 311207 h 1165225"/>
              <a:gd name="connsiteX274" fmla="*/ 1604428 w 12192000"/>
              <a:gd name="connsiteY274" fmla="*/ 311207 h 1165225"/>
              <a:gd name="connsiteX275" fmla="*/ 1755433 w 12192000"/>
              <a:gd name="connsiteY275" fmla="*/ 471526 h 1165225"/>
              <a:gd name="connsiteX276" fmla="*/ 1604428 w 12192000"/>
              <a:gd name="connsiteY276" fmla="*/ 636559 h 1165225"/>
              <a:gd name="connsiteX277" fmla="*/ 1453423 w 12192000"/>
              <a:gd name="connsiteY277" fmla="*/ 471526 h 1165225"/>
              <a:gd name="connsiteX278" fmla="*/ 1604428 w 12192000"/>
              <a:gd name="connsiteY278" fmla="*/ 311207 h 1165225"/>
              <a:gd name="connsiteX279" fmla="*/ 872998 w 12192000"/>
              <a:gd name="connsiteY279" fmla="*/ 311207 h 1165225"/>
              <a:gd name="connsiteX280" fmla="*/ 1024002 w 12192000"/>
              <a:gd name="connsiteY280" fmla="*/ 471526 h 1165225"/>
              <a:gd name="connsiteX281" fmla="*/ 872998 w 12192000"/>
              <a:gd name="connsiteY281" fmla="*/ 636559 h 1165225"/>
              <a:gd name="connsiteX282" fmla="*/ 721992 w 12192000"/>
              <a:gd name="connsiteY282" fmla="*/ 471526 h 1165225"/>
              <a:gd name="connsiteX283" fmla="*/ 872998 w 12192000"/>
              <a:gd name="connsiteY283" fmla="*/ 311207 h 1165225"/>
              <a:gd name="connsiteX284" fmla="*/ 11868822 w 12192000"/>
              <a:gd name="connsiteY284" fmla="*/ 94305 h 1165225"/>
              <a:gd name="connsiteX285" fmla="*/ 12005670 w 12192000"/>
              <a:gd name="connsiteY285" fmla="*/ 240478 h 1165225"/>
              <a:gd name="connsiteX286" fmla="*/ 11868822 w 12192000"/>
              <a:gd name="connsiteY286" fmla="*/ 386651 h 1165225"/>
              <a:gd name="connsiteX287" fmla="*/ 11731974 w 12192000"/>
              <a:gd name="connsiteY287" fmla="*/ 240478 h 1165225"/>
              <a:gd name="connsiteX288" fmla="*/ 11868822 w 12192000"/>
              <a:gd name="connsiteY288" fmla="*/ 94305 h 1165225"/>
              <a:gd name="connsiteX289" fmla="*/ 11113797 w 12192000"/>
              <a:gd name="connsiteY289" fmla="*/ 94305 h 1165225"/>
              <a:gd name="connsiteX290" fmla="*/ 11250645 w 12192000"/>
              <a:gd name="connsiteY290" fmla="*/ 240478 h 1165225"/>
              <a:gd name="connsiteX291" fmla="*/ 11113797 w 12192000"/>
              <a:gd name="connsiteY291" fmla="*/ 386651 h 1165225"/>
              <a:gd name="connsiteX292" fmla="*/ 10976948 w 12192000"/>
              <a:gd name="connsiteY292" fmla="*/ 240478 h 1165225"/>
              <a:gd name="connsiteX293" fmla="*/ 11113797 w 12192000"/>
              <a:gd name="connsiteY293" fmla="*/ 94305 h 1165225"/>
              <a:gd name="connsiteX294" fmla="*/ 10325683 w 12192000"/>
              <a:gd name="connsiteY294" fmla="*/ 94305 h 1165225"/>
              <a:gd name="connsiteX295" fmla="*/ 10330430 w 12192000"/>
              <a:gd name="connsiteY295" fmla="*/ 95337 h 1165225"/>
              <a:gd name="connsiteX296" fmla="*/ 10335177 w 12192000"/>
              <a:gd name="connsiteY296" fmla="*/ 94305 h 1165225"/>
              <a:gd name="connsiteX297" fmla="*/ 10472025 w 12192000"/>
              <a:gd name="connsiteY297" fmla="*/ 240478 h 1165225"/>
              <a:gd name="connsiteX298" fmla="*/ 10335177 w 12192000"/>
              <a:gd name="connsiteY298" fmla="*/ 386651 h 1165225"/>
              <a:gd name="connsiteX299" fmla="*/ 10330430 w 12192000"/>
              <a:gd name="connsiteY299" fmla="*/ 385620 h 1165225"/>
              <a:gd name="connsiteX300" fmla="*/ 10325683 w 12192000"/>
              <a:gd name="connsiteY300" fmla="*/ 386651 h 1165225"/>
              <a:gd name="connsiteX301" fmla="*/ 10188834 w 12192000"/>
              <a:gd name="connsiteY301" fmla="*/ 240478 h 1165225"/>
              <a:gd name="connsiteX302" fmla="*/ 10325683 w 12192000"/>
              <a:gd name="connsiteY302" fmla="*/ 94305 h 1165225"/>
              <a:gd name="connsiteX303" fmla="*/ 9518749 w 12192000"/>
              <a:gd name="connsiteY303" fmla="*/ 94305 h 1165225"/>
              <a:gd name="connsiteX304" fmla="*/ 9655598 w 12192000"/>
              <a:gd name="connsiteY304" fmla="*/ 240478 h 1165225"/>
              <a:gd name="connsiteX305" fmla="*/ 9518749 w 12192000"/>
              <a:gd name="connsiteY305" fmla="*/ 386651 h 1165225"/>
              <a:gd name="connsiteX306" fmla="*/ 9381901 w 12192000"/>
              <a:gd name="connsiteY306" fmla="*/ 240478 h 1165225"/>
              <a:gd name="connsiteX307" fmla="*/ 9518749 w 12192000"/>
              <a:gd name="connsiteY307" fmla="*/ 94305 h 1165225"/>
              <a:gd name="connsiteX308" fmla="*/ 8872259 w 12192000"/>
              <a:gd name="connsiteY308" fmla="*/ 94305 h 1165225"/>
              <a:gd name="connsiteX309" fmla="*/ 9009107 w 12192000"/>
              <a:gd name="connsiteY309" fmla="*/ 240478 h 1165225"/>
              <a:gd name="connsiteX310" fmla="*/ 8872259 w 12192000"/>
              <a:gd name="connsiteY310" fmla="*/ 386651 h 1165225"/>
              <a:gd name="connsiteX311" fmla="*/ 8735411 w 12192000"/>
              <a:gd name="connsiteY311" fmla="*/ 240478 h 1165225"/>
              <a:gd name="connsiteX312" fmla="*/ 8872259 w 12192000"/>
              <a:gd name="connsiteY312" fmla="*/ 94305 h 1165225"/>
              <a:gd name="connsiteX313" fmla="*/ 8117234 w 12192000"/>
              <a:gd name="connsiteY313" fmla="*/ 94305 h 1165225"/>
              <a:gd name="connsiteX314" fmla="*/ 8254082 w 12192000"/>
              <a:gd name="connsiteY314" fmla="*/ 240478 h 1165225"/>
              <a:gd name="connsiteX315" fmla="*/ 8117234 w 12192000"/>
              <a:gd name="connsiteY315" fmla="*/ 386651 h 1165225"/>
              <a:gd name="connsiteX316" fmla="*/ 7980385 w 12192000"/>
              <a:gd name="connsiteY316" fmla="*/ 240478 h 1165225"/>
              <a:gd name="connsiteX317" fmla="*/ 8117234 w 12192000"/>
              <a:gd name="connsiteY317" fmla="*/ 94305 h 1165225"/>
              <a:gd name="connsiteX318" fmla="*/ 7338614 w 12192000"/>
              <a:gd name="connsiteY318" fmla="*/ 94305 h 1165225"/>
              <a:gd name="connsiteX319" fmla="*/ 7475462 w 12192000"/>
              <a:gd name="connsiteY319" fmla="*/ 240478 h 1165225"/>
              <a:gd name="connsiteX320" fmla="*/ 7338614 w 12192000"/>
              <a:gd name="connsiteY320" fmla="*/ 386651 h 1165225"/>
              <a:gd name="connsiteX321" fmla="*/ 7201765 w 12192000"/>
              <a:gd name="connsiteY321" fmla="*/ 240478 h 1165225"/>
              <a:gd name="connsiteX322" fmla="*/ 7338614 w 12192000"/>
              <a:gd name="connsiteY322" fmla="*/ 94305 h 1165225"/>
              <a:gd name="connsiteX323" fmla="*/ 6847764 w 12192000"/>
              <a:gd name="connsiteY323" fmla="*/ 94305 h 1165225"/>
              <a:gd name="connsiteX324" fmla="*/ 6984612 w 12192000"/>
              <a:gd name="connsiteY324" fmla="*/ 240478 h 1165225"/>
              <a:gd name="connsiteX325" fmla="*/ 6847764 w 12192000"/>
              <a:gd name="connsiteY325" fmla="*/ 386651 h 1165225"/>
              <a:gd name="connsiteX326" fmla="*/ 6710915 w 12192000"/>
              <a:gd name="connsiteY326" fmla="*/ 240478 h 1165225"/>
              <a:gd name="connsiteX327" fmla="*/ 6847764 w 12192000"/>
              <a:gd name="connsiteY327" fmla="*/ 94305 h 1165225"/>
              <a:gd name="connsiteX328" fmla="*/ 6040831 w 12192000"/>
              <a:gd name="connsiteY328" fmla="*/ 94305 h 1165225"/>
              <a:gd name="connsiteX329" fmla="*/ 6177679 w 12192000"/>
              <a:gd name="connsiteY329" fmla="*/ 240478 h 1165225"/>
              <a:gd name="connsiteX330" fmla="*/ 6040831 w 12192000"/>
              <a:gd name="connsiteY330" fmla="*/ 386651 h 1165225"/>
              <a:gd name="connsiteX331" fmla="*/ 5903983 w 12192000"/>
              <a:gd name="connsiteY331" fmla="*/ 240478 h 1165225"/>
              <a:gd name="connsiteX332" fmla="*/ 6040831 w 12192000"/>
              <a:gd name="connsiteY332" fmla="*/ 94305 h 1165225"/>
              <a:gd name="connsiteX333" fmla="*/ 5394340 w 12192000"/>
              <a:gd name="connsiteY333" fmla="*/ 94305 h 1165225"/>
              <a:gd name="connsiteX334" fmla="*/ 5531188 w 12192000"/>
              <a:gd name="connsiteY334" fmla="*/ 240478 h 1165225"/>
              <a:gd name="connsiteX335" fmla="*/ 5394340 w 12192000"/>
              <a:gd name="connsiteY335" fmla="*/ 386651 h 1165225"/>
              <a:gd name="connsiteX336" fmla="*/ 5257492 w 12192000"/>
              <a:gd name="connsiteY336" fmla="*/ 240478 h 1165225"/>
              <a:gd name="connsiteX337" fmla="*/ 5394340 w 12192000"/>
              <a:gd name="connsiteY337" fmla="*/ 94305 h 1165225"/>
              <a:gd name="connsiteX338" fmla="*/ 4639316 w 12192000"/>
              <a:gd name="connsiteY338" fmla="*/ 94305 h 1165225"/>
              <a:gd name="connsiteX339" fmla="*/ 4776164 w 12192000"/>
              <a:gd name="connsiteY339" fmla="*/ 240478 h 1165225"/>
              <a:gd name="connsiteX340" fmla="*/ 4639316 w 12192000"/>
              <a:gd name="connsiteY340" fmla="*/ 386651 h 1165225"/>
              <a:gd name="connsiteX341" fmla="*/ 4502466 w 12192000"/>
              <a:gd name="connsiteY341" fmla="*/ 240478 h 1165225"/>
              <a:gd name="connsiteX342" fmla="*/ 4639316 w 12192000"/>
              <a:gd name="connsiteY342" fmla="*/ 94305 h 1165225"/>
              <a:gd name="connsiteX343" fmla="*/ 3860695 w 12192000"/>
              <a:gd name="connsiteY343" fmla="*/ 94305 h 1165225"/>
              <a:gd name="connsiteX344" fmla="*/ 3997544 w 12192000"/>
              <a:gd name="connsiteY344" fmla="*/ 240478 h 1165225"/>
              <a:gd name="connsiteX345" fmla="*/ 3860695 w 12192000"/>
              <a:gd name="connsiteY345" fmla="*/ 386651 h 1165225"/>
              <a:gd name="connsiteX346" fmla="*/ 3723847 w 12192000"/>
              <a:gd name="connsiteY346" fmla="*/ 240478 h 1165225"/>
              <a:gd name="connsiteX347" fmla="*/ 3860695 w 12192000"/>
              <a:gd name="connsiteY347" fmla="*/ 94305 h 1165225"/>
              <a:gd name="connsiteX348" fmla="*/ 3444802 w 12192000"/>
              <a:gd name="connsiteY348" fmla="*/ 94305 h 1165225"/>
              <a:gd name="connsiteX349" fmla="*/ 3581650 w 12192000"/>
              <a:gd name="connsiteY349" fmla="*/ 240478 h 1165225"/>
              <a:gd name="connsiteX350" fmla="*/ 3444802 w 12192000"/>
              <a:gd name="connsiteY350" fmla="*/ 386651 h 1165225"/>
              <a:gd name="connsiteX351" fmla="*/ 3307954 w 12192000"/>
              <a:gd name="connsiteY351" fmla="*/ 240478 h 1165225"/>
              <a:gd name="connsiteX352" fmla="*/ 3444802 w 12192000"/>
              <a:gd name="connsiteY352" fmla="*/ 94305 h 1165225"/>
              <a:gd name="connsiteX353" fmla="*/ 2637869 w 12192000"/>
              <a:gd name="connsiteY353" fmla="*/ 94305 h 1165225"/>
              <a:gd name="connsiteX354" fmla="*/ 2774717 w 12192000"/>
              <a:gd name="connsiteY354" fmla="*/ 240478 h 1165225"/>
              <a:gd name="connsiteX355" fmla="*/ 2637869 w 12192000"/>
              <a:gd name="connsiteY355" fmla="*/ 386651 h 1165225"/>
              <a:gd name="connsiteX356" fmla="*/ 2501021 w 12192000"/>
              <a:gd name="connsiteY356" fmla="*/ 240478 h 1165225"/>
              <a:gd name="connsiteX357" fmla="*/ 2637869 w 12192000"/>
              <a:gd name="connsiteY357" fmla="*/ 94305 h 1165225"/>
              <a:gd name="connsiteX358" fmla="*/ 1991379 w 12192000"/>
              <a:gd name="connsiteY358" fmla="*/ 94305 h 1165225"/>
              <a:gd name="connsiteX359" fmla="*/ 2128227 w 12192000"/>
              <a:gd name="connsiteY359" fmla="*/ 240478 h 1165225"/>
              <a:gd name="connsiteX360" fmla="*/ 1991379 w 12192000"/>
              <a:gd name="connsiteY360" fmla="*/ 386651 h 1165225"/>
              <a:gd name="connsiteX361" fmla="*/ 1854530 w 12192000"/>
              <a:gd name="connsiteY361" fmla="*/ 240478 h 1165225"/>
              <a:gd name="connsiteX362" fmla="*/ 1991379 w 12192000"/>
              <a:gd name="connsiteY362" fmla="*/ 94305 h 1165225"/>
              <a:gd name="connsiteX363" fmla="*/ 1236353 w 12192000"/>
              <a:gd name="connsiteY363" fmla="*/ 94305 h 1165225"/>
              <a:gd name="connsiteX364" fmla="*/ 1373202 w 12192000"/>
              <a:gd name="connsiteY364" fmla="*/ 240478 h 1165225"/>
              <a:gd name="connsiteX365" fmla="*/ 1236353 w 12192000"/>
              <a:gd name="connsiteY365" fmla="*/ 386651 h 1165225"/>
              <a:gd name="connsiteX366" fmla="*/ 1099505 w 12192000"/>
              <a:gd name="connsiteY366" fmla="*/ 240478 h 1165225"/>
              <a:gd name="connsiteX367" fmla="*/ 1236353 w 12192000"/>
              <a:gd name="connsiteY367" fmla="*/ 94305 h 1165225"/>
              <a:gd name="connsiteX368" fmla="*/ 457734 w 12192000"/>
              <a:gd name="connsiteY368" fmla="*/ 94305 h 1165225"/>
              <a:gd name="connsiteX369" fmla="*/ 594582 w 12192000"/>
              <a:gd name="connsiteY369" fmla="*/ 240478 h 1165225"/>
              <a:gd name="connsiteX370" fmla="*/ 457734 w 12192000"/>
              <a:gd name="connsiteY370" fmla="*/ 386651 h 1165225"/>
              <a:gd name="connsiteX371" fmla="*/ 320885 w 12192000"/>
              <a:gd name="connsiteY371" fmla="*/ 240478 h 1165225"/>
              <a:gd name="connsiteX372" fmla="*/ 457734 w 12192000"/>
              <a:gd name="connsiteY372" fmla="*/ 94305 h 1165225"/>
              <a:gd name="connsiteX373" fmla="*/ 12192000 w 12192000"/>
              <a:gd name="connsiteY373" fmla="*/ 3735 h 1165225"/>
              <a:gd name="connsiteX374" fmla="*/ 12192000 w 12192000"/>
              <a:gd name="connsiteY374" fmla="*/ 203737 h 1165225"/>
              <a:gd name="connsiteX375" fmla="*/ 12171939 w 12192000"/>
              <a:gd name="connsiteY375" fmla="*/ 199220 h 1165225"/>
              <a:gd name="connsiteX376" fmla="*/ 12114205 w 12192000"/>
              <a:gd name="connsiteY376" fmla="*/ 103736 h 1165225"/>
              <a:gd name="connsiteX377" fmla="*/ 12171939 w 12192000"/>
              <a:gd name="connsiteY377" fmla="*/ 8252 h 1165225"/>
              <a:gd name="connsiteX378" fmla="*/ 11481872 w 12192000"/>
              <a:gd name="connsiteY378" fmla="*/ 0 h 1165225"/>
              <a:gd name="connsiteX379" fmla="*/ 11576250 w 12192000"/>
              <a:gd name="connsiteY379" fmla="*/ 103736 h 1165225"/>
              <a:gd name="connsiteX380" fmla="*/ 11481872 w 12192000"/>
              <a:gd name="connsiteY380" fmla="*/ 207471 h 1165225"/>
              <a:gd name="connsiteX381" fmla="*/ 11387494 w 12192000"/>
              <a:gd name="connsiteY381" fmla="*/ 103736 h 1165225"/>
              <a:gd name="connsiteX382" fmla="*/ 11481872 w 12192000"/>
              <a:gd name="connsiteY382" fmla="*/ 0 h 1165225"/>
              <a:gd name="connsiteX383" fmla="*/ 10750441 w 12192000"/>
              <a:gd name="connsiteY383" fmla="*/ 0 h 1165225"/>
              <a:gd name="connsiteX384" fmla="*/ 10844819 w 12192000"/>
              <a:gd name="connsiteY384" fmla="*/ 103736 h 1165225"/>
              <a:gd name="connsiteX385" fmla="*/ 10750441 w 12192000"/>
              <a:gd name="connsiteY385" fmla="*/ 207471 h 1165225"/>
              <a:gd name="connsiteX386" fmla="*/ 10656063 w 12192000"/>
              <a:gd name="connsiteY386" fmla="*/ 103736 h 1165225"/>
              <a:gd name="connsiteX387" fmla="*/ 10750441 w 12192000"/>
              <a:gd name="connsiteY387" fmla="*/ 0 h 1165225"/>
              <a:gd name="connsiteX388" fmla="*/ 9952889 w 12192000"/>
              <a:gd name="connsiteY388" fmla="*/ 0 h 1165225"/>
              <a:gd name="connsiteX389" fmla="*/ 10047267 w 12192000"/>
              <a:gd name="connsiteY389" fmla="*/ 103736 h 1165225"/>
              <a:gd name="connsiteX390" fmla="*/ 9952889 w 12192000"/>
              <a:gd name="connsiteY390" fmla="*/ 207471 h 1165225"/>
              <a:gd name="connsiteX391" fmla="*/ 9858511 w 12192000"/>
              <a:gd name="connsiteY391" fmla="*/ 103736 h 1165225"/>
              <a:gd name="connsiteX392" fmla="*/ 9952889 w 12192000"/>
              <a:gd name="connsiteY392" fmla="*/ 0 h 1165225"/>
              <a:gd name="connsiteX393" fmla="*/ 9212021 w 12192000"/>
              <a:gd name="connsiteY393" fmla="*/ 0 h 1165225"/>
              <a:gd name="connsiteX394" fmla="*/ 9306399 w 12192000"/>
              <a:gd name="connsiteY394" fmla="*/ 103736 h 1165225"/>
              <a:gd name="connsiteX395" fmla="*/ 9212021 w 12192000"/>
              <a:gd name="connsiteY395" fmla="*/ 207471 h 1165225"/>
              <a:gd name="connsiteX396" fmla="*/ 9117642 w 12192000"/>
              <a:gd name="connsiteY396" fmla="*/ 103736 h 1165225"/>
              <a:gd name="connsiteX397" fmla="*/ 9212021 w 12192000"/>
              <a:gd name="connsiteY397" fmla="*/ 0 h 1165225"/>
              <a:gd name="connsiteX398" fmla="*/ 8485309 w 12192000"/>
              <a:gd name="connsiteY398" fmla="*/ 0 h 1165225"/>
              <a:gd name="connsiteX399" fmla="*/ 8579687 w 12192000"/>
              <a:gd name="connsiteY399" fmla="*/ 103736 h 1165225"/>
              <a:gd name="connsiteX400" fmla="*/ 8485309 w 12192000"/>
              <a:gd name="connsiteY400" fmla="*/ 207471 h 1165225"/>
              <a:gd name="connsiteX401" fmla="*/ 8390931 w 12192000"/>
              <a:gd name="connsiteY401" fmla="*/ 103736 h 1165225"/>
              <a:gd name="connsiteX402" fmla="*/ 8485309 w 12192000"/>
              <a:gd name="connsiteY402" fmla="*/ 0 h 1165225"/>
              <a:gd name="connsiteX403" fmla="*/ 7753878 w 12192000"/>
              <a:gd name="connsiteY403" fmla="*/ 0 h 1165225"/>
              <a:gd name="connsiteX404" fmla="*/ 7848256 w 12192000"/>
              <a:gd name="connsiteY404" fmla="*/ 103736 h 1165225"/>
              <a:gd name="connsiteX405" fmla="*/ 7753878 w 12192000"/>
              <a:gd name="connsiteY405" fmla="*/ 207471 h 1165225"/>
              <a:gd name="connsiteX406" fmla="*/ 7659500 w 12192000"/>
              <a:gd name="connsiteY406" fmla="*/ 103736 h 1165225"/>
              <a:gd name="connsiteX407" fmla="*/ 7753878 w 12192000"/>
              <a:gd name="connsiteY407" fmla="*/ 0 h 1165225"/>
              <a:gd name="connsiteX408" fmla="*/ 6474970 w 12192000"/>
              <a:gd name="connsiteY408" fmla="*/ 0 h 1165225"/>
              <a:gd name="connsiteX409" fmla="*/ 6569349 w 12192000"/>
              <a:gd name="connsiteY409" fmla="*/ 103736 h 1165225"/>
              <a:gd name="connsiteX410" fmla="*/ 6474970 w 12192000"/>
              <a:gd name="connsiteY410" fmla="*/ 207471 h 1165225"/>
              <a:gd name="connsiteX411" fmla="*/ 6380592 w 12192000"/>
              <a:gd name="connsiteY411" fmla="*/ 103736 h 1165225"/>
              <a:gd name="connsiteX412" fmla="*/ 6474970 w 12192000"/>
              <a:gd name="connsiteY412" fmla="*/ 0 h 1165225"/>
              <a:gd name="connsiteX413" fmla="*/ 5734101 w 12192000"/>
              <a:gd name="connsiteY413" fmla="*/ 0 h 1165225"/>
              <a:gd name="connsiteX414" fmla="*/ 5828479 w 12192000"/>
              <a:gd name="connsiteY414" fmla="*/ 103736 h 1165225"/>
              <a:gd name="connsiteX415" fmla="*/ 5734101 w 12192000"/>
              <a:gd name="connsiteY415" fmla="*/ 207471 h 1165225"/>
              <a:gd name="connsiteX416" fmla="*/ 5639724 w 12192000"/>
              <a:gd name="connsiteY416" fmla="*/ 103736 h 1165225"/>
              <a:gd name="connsiteX417" fmla="*/ 5734101 w 12192000"/>
              <a:gd name="connsiteY417" fmla="*/ 0 h 1165225"/>
              <a:gd name="connsiteX418" fmla="*/ 5007390 w 12192000"/>
              <a:gd name="connsiteY418" fmla="*/ 0 h 1165225"/>
              <a:gd name="connsiteX419" fmla="*/ 5101768 w 12192000"/>
              <a:gd name="connsiteY419" fmla="*/ 103736 h 1165225"/>
              <a:gd name="connsiteX420" fmla="*/ 5007390 w 12192000"/>
              <a:gd name="connsiteY420" fmla="*/ 207471 h 1165225"/>
              <a:gd name="connsiteX421" fmla="*/ 4913013 w 12192000"/>
              <a:gd name="connsiteY421" fmla="*/ 103736 h 1165225"/>
              <a:gd name="connsiteX422" fmla="*/ 5007390 w 12192000"/>
              <a:gd name="connsiteY422" fmla="*/ 0 h 1165225"/>
              <a:gd name="connsiteX423" fmla="*/ 4275959 w 12192000"/>
              <a:gd name="connsiteY423" fmla="*/ 0 h 1165225"/>
              <a:gd name="connsiteX424" fmla="*/ 4370337 w 12192000"/>
              <a:gd name="connsiteY424" fmla="*/ 103736 h 1165225"/>
              <a:gd name="connsiteX425" fmla="*/ 4275959 w 12192000"/>
              <a:gd name="connsiteY425" fmla="*/ 207471 h 1165225"/>
              <a:gd name="connsiteX426" fmla="*/ 4181581 w 12192000"/>
              <a:gd name="connsiteY426" fmla="*/ 103736 h 1165225"/>
              <a:gd name="connsiteX427" fmla="*/ 4275959 w 12192000"/>
              <a:gd name="connsiteY427" fmla="*/ 0 h 1165225"/>
              <a:gd name="connsiteX428" fmla="*/ 3072008 w 12192000"/>
              <a:gd name="connsiteY428" fmla="*/ 0 h 1165225"/>
              <a:gd name="connsiteX429" fmla="*/ 3166386 w 12192000"/>
              <a:gd name="connsiteY429" fmla="*/ 103736 h 1165225"/>
              <a:gd name="connsiteX430" fmla="*/ 3072008 w 12192000"/>
              <a:gd name="connsiteY430" fmla="*/ 207471 h 1165225"/>
              <a:gd name="connsiteX431" fmla="*/ 2977630 w 12192000"/>
              <a:gd name="connsiteY431" fmla="*/ 103736 h 1165225"/>
              <a:gd name="connsiteX432" fmla="*/ 3072008 w 12192000"/>
              <a:gd name="connsiteY432" fmla="*/ 0 h 1165225"/>
              <a:gd name="connsiteX433" fmla="*/ 2331140 w 12192000"/>
              <a:gd name="connsiteY433" fmla="*/ 0 h 1165225"/>
              <a:gd name="connsiteX434" fmla="*/ 2425518 w 12192000"/>
              <a:gd name="connsiteY434" fmla="*/ 103736 h 1165225"/>
              <a:gd name="connsiteX435" fmla="*/ 2331140 w 12192000"/>
              <a:gd name="connsiteY435" fmla="*/ 207471 h 1165225"/>
              <a:gd name="connsiteX436" fmla="*/ 2236762 w 12192000"/>
              <a:gd name="connsiteY436" fmla="*/ 103736 h 1165225"/>
              <a:gd name="connsiteX437" fmla="*/ 2331140 w 12192000"/>
              <a:gd name="connsiteY437" fmla="*/ 0 h 1165225"/>
              <a:gd name="connsiteX438" fmla="*/ 1604428 w 12192000"/>
              <a:gd name="connsiteY438" fmla="*/ 0 h 1165225"/>
              <a:gd name="connsiteX439" fmla="*/ 1698806 w 12192000"/>
              <a:gd name="connsiteY439" fmla="*/ 103736 h 1165225"/>
              <a:gd name="connsiteX440" fmla="*/ 1604428 w 12192000"/>
              <a:gd name="connsiteY440" fmla="*/ 207471 h 1165225"/>
              <a:gd name="connsiteX441" fmla="*/ 1510050 w 12192000"/>
              <a:gd name="connsiteY441" fmla="*/ 103736 h 1165225"/>
              <a:gd name="connsiteX442" fmla="*/ 1604428 w 12192000"/>
              <a:gd name="connsiteY442" fmla="*/ 0 h 1165225"/>
              <a:gd name="connsiteX443" fmla="*/ 872998 w 12192000"/>
              <a:gd name="connsiteY443" fmla="*/ 0 h 1165225"/>
              <a:gd name="connsiteX444" fmla="*/ 967376 w 12192000"/>
              <a:gd name="connsiteY444" fmla="*/ 103736 h 1165225"/>
              <a:gd name="connsiteX445" fmla="*/ 872998 w 12192000"/>
              <a:gd name="connsiteY445" fmla="*/ 207471 h 1165225"/>
              <a:gd name="connsiteX446" fmla="*/ 778619 w 12192000"/>
              <a:gd name="connsiteY446" fmla="*/ 103736 h 1165225"/>
              <a:gd name="connsiteX447" fmla="*/ 872998 w 12192000"/>
              <a:gd name="connsiteY447" fmla="*/ 0 h 116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Lst>
            <a:rect l="l" t="t" r="r" b="b"/>
            <a:pathLst>
              <a:path w="12192000" h="1165225">
                <a:moveTo>
                  <a:pt x="0" y="1027925"/>
                </a:moveTo>
                <a:cubicBezTo>
                  <a:pt x="1723875" y="1027925"/>
                  <a:pt x="2693556" y="1027925"/>
                  <a:pt x="3239001" y="1027925"/>
                </a:cubicBezTo>
                <a:lnTo>
                  <a:pt x="3402961" y="1027925"/>
                </a:lnTo>
                <a:lnTo>
                  <a:pt x="3447752" y="1027925"/>
                </a:lnTo>
                <a:cubicBezTo>
                  <a:pt x="3940288" y="1027925"/>
                  <a:pt x="3940288" y="1027925"/>
                  <a:pt x="3940288" y="1027925"/>
                </a:cubicBezTo>
                <a:lnTo>
                  <a:pt x="4096552" y="1027925"/>
                </a:lnTo>
                <a:cubicBezTo>
                  <a:pt x="5314064" y="1027925"/>
                  <a:pt x="6075009" y="1027925"/>
                  <a:pt x="6550599" y="1027925"/>
                </a:cubicBezTo>
                <a:lnTo>
                  <a:pt x="6880880" y="1027925"/>
                </a:lnTo>
                <a:lnTo>
                  <a:pt x="6937413" y="1027925"/>
                </a:lnTo>
                <a:cubicBezTo>
                  <a:pt x="7343249" y="1027925"/>
                  <a:pt x="7343249" y="1027925"/>
                  <a:pt x="7343249" y="1027925"/>
                </a:cubicBezTo>
                <a:lnTo>
                  <a:pt x="7574470" y="1027925"/>
                </a:lnTo>
                <a:cubicBezTo>
                  <a:pt x="8656703" y="1027925"/>
                  <a:pt x="9378192" y="1027925"/>
                  <a:pt x="9859184" y="1027925"/>
                </a:cubicBezTo>
                <a:lnTo>
                  <a:pt x="9877443" y="1027925"/>
                </a:lnTo>
                <a:lnTo>
                  <a:pt x="10119881" y="1027925"/>
                </a:lnTo>
                <a:lnTo>
                  <a:pt x="10328632" y="1027925"/>
                </a:lnTo>
                <a:lnTo>
                  <a:pt x="10571034" y="1027925"/>
                </a:lnTo>
                <a:lnTo>
                  <a:pt x="10613380" y="1027925"/>
                </a:lnTo>
                <a:lnTo>
                  <a:pt x="10759601" y="1027925"/>
                </a:lnTo>
                <a:lnTo>
                  <a:pt x="10813472" y="1027925"/>
                </a:lnTo>
                <a:lnTo>
                  <a:pt x="10821168" y="1027925"/>
                </a:lnTo>
                <a:lnTo>
                  <a:pt x="11178046" y="1027925"/>
                </a:lnTo>
                <a:cubicBezTo>
                  <a:pt x="11555144" y="1027925"/>
                  <a:pt x="11878371" y="1027925"/>
                  <a:pt x="12155422" y="1027925"/>
                </a:cubicBezTo>
                <a:lnTo>
                  <a:pt x="12192000" y="1027925"/>
                </a:lnTo>
                <a:lnTo>
                  <a:pt x="12192000" y="1165225"/>
                </a:lnTo>
                <a:lnTo>
                  <a:pt x="0" y="1165225"/>
                </a:lnTo>
                <a:close/>
                <a:moveTo>
                  <a:pt x="11717817" y="801593"/>
                </a:moveTo>
                <a:cubicBezTo>
                  <a:pt x="11816914" y="801593"/>
                  <a:pt x="11911292" y="801593"/>
                  <a:pt x="12010389" y="801593"/>
                </a:cubicBezTo>
                <a:cubicBezTo>
                  <a:pt x="12071735" y="834600"/>
                  <a:pt x="12114205" y="938336"/>
                  <a:pt x="12133081" y="999634"/>
                </a:cubicBezTo>
                <a:cubicBezTo>
                  <a:pt x="11953762" y="999634"/>
                  <a:pt x="11779163" y="999634"/>
                  <a:pt x="11599844" y="999634"/>
                </a:cubicBezTo>
                <a:cubicBezTo>
                  <a:pt x="11618720" y="938336"/>
                  <a:pt x="11661190" y="834600"/>
                  <a:pt x="11717817" y="801593"/>
                </a:cubicBezTo>
                <a:close/>
                <a:moveTo>
                  <a:pt x="10991105" y="801593"/>
                </a:moveTo>
                <a:cubicBezTo>
                  <a:pt x="11085483" y="801593"/>
                  <a:pt x="11184580" y="801593"/>
                  <a:pt x="11283678" y="801593"/>
                </a:cubicBezTo>
                <a:cubicBezTo>
                  <a:pt x="11345023" y="834600"/>
                  <a:pt x="11387494" y="938336"/>
                  <a:pt x="11406369" y="999634"/>
                </a:cubicBezTo>
                <a:cubicBezTo>
                  <a:pt x="11227051" y="999634"/>
                  <a:pt x="11047732" y="999634"/>
                  <a:pt x="10873133" y="999634"/>
                </a:cubicBezTo>
                <a:cubicBezTo>
                  <a:pt x="10892008" y="938336"/>
                  <a:pt x="10929759" y="834600"/>
                  <a:pt x="10991105" y="801593"/>
                </a:cubicBezTo>
                <a:close/>
                <a:moveTo>
                  <a:pt x="9438528" y="801593"/>
                </a:moveTo>
                <a:cubicBezTo>
                  <a:pt x="9537625" y="801593"/>
                  <a:pt x="9632003" y="801593"/>
                  <a:pt x="9731100" y="801593"/>
                </a:cubicBezTo>
                <a:cubicBezTo>
                  <a:pt x="9792446" y="834600"/>
                  <a:pt x="9834916" y="938336"/>
                  <a:pt x="9853792" y="999634"/>
                </a:cubicBezTo>
                <a:cubicBezTo>
                  <a:pt x="9674473" y="999634"/>
                  <a:pt x="9499874" y="999634"/>
                  <a:pt x="9320555" y="999634"/>
                </a:cubicBezTo>
                <a:cubicBezTo>
                  <a:pt x="9339431" y="938336"/>
                  <a:pt x="9381901" y="834600"/>
                  <a:pt x="9438528" y="801593"/>
                </a:cubicBezTo>
                <a:close/>
                <a:moveTo>
                  <a:pt x="8721254" y="801593"/>
                </a:moveTo>
                <a:cubicBezTo>
                  <a:pt x="8820351" y="801593"/>
                  <a:pt x="8914729" y="801593"/>
                  <a:pt x="9013826" y="801593"/>
                </a:cubicBezTo>
                <a:cubicBezTo>
                  <a:pt x="9075172" y="834600"/>
                  <a:pt x="9117642" y="938336"/>
                  <a:pt x="9136518" y="999634"/>
                </a:cubicBezTo>
                <a:cubicBezTo>
                  <a:pt x="8957199" y="999634"/>
                  <a:pt x="8782600" y="999634"/>
                  <a:pt x="8603281" y="999634"/>
                </a:cubicBezTo>
                <a:cubicBezTo>
                  <a:pt x="8622157" y="938336"/>
                  <a:pt x="8664627" y="834600"/>
                  <a:pt x="8721254" y="801593"/>
                </a:cubicBezTo>
                <a:close/>
                <a:moveTo>
                  <a:pt x="7994542" y="801593"/>
                </a:moveTo>
                <a:cubicBezTo>
                  <a:pt x="8088920" y="801593"/>
                  <a:pt x="8188017" y="801593"/>
                  <a:pt x="8287114" y="801593"/>
                </a:cubicBezTo>
                <a:cubicBezTo>
                  <a:pt x="8348460" y="834600"/>
                  <a:pt x="8390931" y="938336"/>
                  <a:pt x="8409806" y="999634"/>
                </a:cubicBezTo>
                <a:cubicBezTo>
                  <a:pt x="8230487" y="999634"/>
                  <a:pt x="8051169" y="999634"/>
                  <a:pt x="7876569" y="999634"/>
                </a:cubicBezTo>
                <a:cubicBezTo>
                  <a:pt x="7895445" y="938336"/>
                  <a:pt x="7933196" y="834600"/>
                  <a:pt x="7994542" y="801593"/>
                </a:cubicBezTo>
                <a:close/>
                <a:moveTo>
                  <a:pt x="5960609" y="801593"/>
                </a:moveTo>
                <a:cubicBezTo>
                  <a:pt x="6059707" y="801593"/>
                  <a:pt x="6154084" y="801593"/>
                  <a:pt x="6253181" y="801593"/>
                </a:cubicBezTo>
                <a:cubicBezTo>
                  <a:pt x="6314528" y="834600"/>
                  <a:pt x="6356997" y="938336"/>
                  <a:pt x="6375874" y="999634"/>
                </a:cubicBezTo>
                <a:cubicBezTo>
                  <a:pt x="6196555" y="999634"/>
                  <a:pt x="6021955" y="999634"/>
                  <a:pt x="5842636" y="999634"/>
                </a:cubicBezTo>
                <a:cubicBezTo>
                  <a:pt x="5861512" y="938336"/>
                  <a:pt x="5903983" y="834600"/>
                  <a:pt x="5960609" y="801593"/>
                </a:cubicBezTo>
                <a:close/>
                <a:moveTo>
                  <a:pt x="5243336" y="801593"/>
                </a:moveTo>
                <a:cubicBezTo>
                  <a:pt x="5342432" y="801593"/>
                  <a:pt x="5436811" y="801593"/>
                  <a:pt x="5535907" y="801593"/>
                </a:cubicBezTo>
                <a:cubicBezTo>
                  <a:pt x="5597253" y="834600"/>
                  <a:pt x="5639724" y="938336"/>
                  <a:pt x="5658599" y="999634"/>
                </a:cubicBezTo>
                <a:cubicBezTo>
                  <a:pt x="5479282" y="999634"/>
                  <a:pt x="5304681" y="999634"/>
                  <a:pt x="5125363" y="999634"/>
                </a:cubicBezTo>
                <a:cubicBezTo>
                  <a:pt x="5144239" y="938336"/>
                  <a:pt x="5186708" y="834600"/>
                  <a:pt x="5243336" y="801593"/>
                </a:cubicBezTo>
                <a:close/>
                <a:moveTo>
                  <a:pt x="4516623" y="801593"/>
                </a:moveTo>
                <a:cubicBezTo>
                  <a:pt x="4611002" y="801593"/>
                  <a:pt x="4710098" y="801593"/>
                  <a:pt x="4809195" y="801593"/>
                </a:cubicBezTo>
                <a:cubicBezTo>
                  <a:pt x="4870542" y="834600"/>
                  <a:pt x="4913013" y="938336"/>
                  <a:pt x="4931888" y="999634"/>
                </a:cubicBezTo>
                <a:cubicBezTo>
                  <a:pt x="4752569" y="999634"/>
                  <a:pt x="4573250" y="999634"/>
                  <a:pt x="4398650" y="999634"/>
                </a:cubicBezTo>
                <a:cubicBezTo>
                  <a:pt x="4417526" y="938336"/>
                  <a:pt x="4455277" y="834600"/>
                  <a:pt x="4516623" y="801593"/>
                </a:cubicBezTo>
                <a:close/>
                <a:moveTo>
                  <a:pt x="2557648" y="801593"/>
                </a:moveTo>
                <a:cubicBezTo>
                  <a:pt x="2656744" y="801593"/>
                  <a:pt x="2751123" y="801593"/>
                  <a:pt x="2850220" y="801593"/>
                </a:cubicBezTo>
                <a:cubicBezTo>
                  <a:pt x="2911565" y="834600"/>
                  <a:pt x="2954036" y="938336"/>
                  <a:pt x="2972911" y="999634"/>
                </a:cubicBezTo>
                <a:cubicBezTo>
                  <a:pt x="2793593" y="999634"/>
                  <a:pt x="2618993" y="999634"/>
                  <a:pt x="2439675" y="999634"/>
                </a:cubicBezTo>
                <a:cubicBezTo>
                  <a:pt x="2458551" y="938336"/>
                  <a:pt x="2501021" y="834600"/>
                  <a:pt x="2557648" y="801593"/>
                </a:cubicBezTo>
                <a:close/>
                <a:moveTo>
                  <a:pt x="1840373" y="801593"/>
                </a:moveTo>
                <a:cubicBezTo>
                  <a:pt x="1939471" y="801593"/>
                  <a:pt x="2033849" y="801593"/>
                  <a:pt x="2132946" y="801593"/>
                </a:cubicBezTo>
                <a:cubicBezTo>
                  <a:pt x="2194291" y="834600"/>
                  <a:pt x="2236762" y="938336"/>
                  <a:pt x="2255637" y="999634"/>
                </a:cubicBezTo>
                <a:cubicBezTo>
                  <a:pt x="2076319" y="999634"/>
                  <a:pt x="1901719" y="999634"/>
                  <a:pt x="1722401" y="999634"/>
                </a:cubicBezTo>
                <a:cubicBezTo>
                  <a:pt x="1741276" y="938336"/>
                  <a:pt x="1783747" y="834600"/>
                  <a:pt x="1840373" y="801593"/>
                </a:cubicBezTo>
                <a:close/>
                <a:moveTo>
                  <a:pt x="1113662" y="801593"/>
                </a:moveTo>
                <a:cubicBezTo>
                  <a:pt x="1208040" y="801593"/>
                  <a:pt x="1307137" y="801593"/>
                  <a:pt x="1406234" y="801593"/>
                </a:cubicBezTo>
                <a:cubicBezTo>
                  <a:pt x="1467580" y="834600"/>
                  <a:pt x="1510050" y="938336"/>
                  <a:pt x="1528925" y="999634"/>
                </a:cubicBezTo>
                <a:cubicBezTo>
                  <a:pt x="1349607" y="999634"/>
                  <a:pt x="1170289" y="999634"/>
                  <a:pt x="995689" y="999634"/>
                </a:cubicBezTo>
                <a:cubicBezTo>
                  <a:pt x="1014565" y="938336"/>
                  <a:pt x="1052316" y="834600"/>
                  <a:pt x="1113662" y="801593"/>
                </a:cubicBezTo>
                <a:close/>
                <a:moveTo>
                  <a:pt x="344480" y="801593"/>
                </a:moveTo>
                <a:cubicBezTo>
                  <a:pt x="438858" y="801593"/>
                  <a:pt x="537955" y="801593"/>
                  <a:pt x="632333" y="801593"/>
                </a:cubicBezTo>
                <a:cubicBezTo>
                  <a:pt x="698398" y="834600"/>
                  <a:pt x="740868" y="938336"/>
                  <a:pt x="759744" y="999634"/>
                </a:cubicBezTo>
                <a:cubicBezTo>
                  <a:pt x="580425" y="999634"/>
                  <a:pt x="401107" y="999634"/>
                  <a:pt x="221788" y="999634"/>
                </a:cubicBezTo>
                <a:cubicBezTo>
                  <a:pt x="245383" y="938336"/>
                  <a:pt x="283134" y="834600"/>
                  <a:pt x="344480" y="801593"/>
                </a:cubicBezTo>
                <a:close/>
                <a:moveTo>
                  <a:pt x="6706196" y="778017"/>
                </a:moveTo>
                <a:cubicBezTo>
                  <a:pt x="6805293" y="778017"/>
                  <a:pt x="6899672" y="778017"/>
                  <a:pt x="6998770" y="778017"/>
                </a:cubicBezTo>
                <a:cubicBezTo>
                  <a:pt x="7044778" y="802772"/>
                  <a:pt x="7080170" y="867312"/>
                  <a:pt x="7102953" y="923895"/>
                </a:cubicBezTo>
                <a:lnTo>
                  <a:pt x="7116939" y="963317"/>
                </a:lnTo>
                <a:lnTo>
                  <a:pt x="7123166" y="947471"/>
                </a:lnTo>
                <a:cubicBezTo>
                  <a:pt x="7146613" y="890889"/>
                  <a:pt x="7179351" y="826348"/>
                  <a:pt x="7225360" y="801593"/>
                </a:cubicBezTo>
                <a:cubicBezTo>
                  <a:pt x="7319738" y="801593"/>
                  <a:pt x="7418835" y="801593"/>
                  <a:pt x="7513213" y="801593"/>
                </a:cubicBezTo>
                <a:cubicBezTo>
                  <a:pt x="7579278" y="834600"/>
                  <a:pt x="7621748" y="938336"/>
                  <a:pt x="7640624" y="999634"/>
                </a:cubicBezTo>
                <a:cubicBezTo>
                  <a:pt x="7461305" y="999634"/>
                  <a:pt x="7281987" y="999634"/>
                  <a:pt x="7102668" y="999634"/>
                </a:cubicBezTo>
                <a:lnTo>
                  <a:pt x="7111933" y="976058"/>
                </a:lnTo>
                <a:lnTo>
                  <a:pt x="6588225" y="976058"/>
                </a:lnTo>
                <a:cubicBezTo>
                  <a:pt x="6607100" y="914759"/>
                  <a:pt x="6649569" y="811024"/>
                  <a:pt x="6706196" y="778017"/>
                </a:cubicBezTo>
                <a:close/>
                <a:moveTo>
                  <a:pt x="3303235" y="778017"/>
                </a:moveTo>
                <a:cubicBezTo>
                  <a:pt x="3402332" y="778017"/>
                  <a:pt x="3496710" y="778017"/>
                  <a:pt x="3595807" y="778017"/>
                </a:cubicBezTo>
                <a:cubicBezTo>
                  <a:pt x="3626480" y="794521"/>
                  <a:pt x="3652434" y="828706"/>
                  <a:pt x="3673079" y="866428"/>
                </a:cubicBezTo>
                <a:lnTo>
                  <a:pt x="3679007" y="879086"/>
                </a:lnTo>
                <a:lnTo>
                  <a:pt x="3705709" y="837842"/>
                </a:lnTo>
                <a:cubicBezTo>
                  <a:pt x="3718243" y="822517"/>
                  <a:pt x="3732105" y="809845"/>
                  <a:pt x="3747441" y="801593"/>
                </a:cubicBezTo>
                <a:cubicBezTo>
                  <a:pt x="3841820" y="801593"/>
                  <a:pt x="3940917" y="801593"/>
                  <a:pt x="4035295" y="801593"/>
                </a:cubicBezTo>
                <a:cubicBezTo>
                  <a:pt x="4101360" y="834600"/>
                  <a:pt x="4143830" y="938336"/>
                  <a:pt x="4162705" y="999634"/>
                </a:cubicBezTo>
                <a:cubicBezTo>
                  <a:pt x="3983387" y="999634"/>
                  <a:pt x="3804068" y="999634"/>
                  <a:pt x="3624750" y="999634"/>
                </a:cubicBezTo>
                <a:lnTo>
                  <a:pt x="3634015" y="976058"/>
                </a:lnTo>
                <a:lnTo>
                  <a:pt x="3185262" y="976058"/>
                </a:lnTo>
                <a:cubicBezTo>
                  <a:pt x="3204138" y="914759"/>
                  <a:pt x="3246608" y="811024"/>
                  <a:pt x="3303235" y="778017"/>
                </a:cubicBezTo>
                <a:close/>
                <a:moveTo>
                  <a:pt x="11868822" y="504532"/>
                </a:moveTo>
                <a:cubicBezTo>
                  <a:pt x="11939606" y="504532"/>
                  <a:pt x="11996232" y="570546"/>
                  <a:pt x="11996232" y="645990"/>
                </a:cubicBezTo>
                <a:cubicBezTo>
                  <a:pt x="11996232" y="726149"/>
                  <a:pt x="11939606" y="792163"/>
                  <a:pt x="11868822" y="792163"/>
                </a:cubicBezTo>
                <a:cubicBezTo>
                  <a:pt x="11793320" y="792163"/>
                  <a:pt x="11736693" y="726149"/>
                  <a:pt x="11736693" y="645990"/>
                </a:cubicBezTo>
                <a:cubicBezTo>
                  <a:pt x="11736693" y="570546"/>
                  <a:pt x="11793320" y="504532"/>
                  <a:pt x="11868822" y="504532"/>
                </a:cubicBezTo>
                <a:close/>
                <a:moveTo>
                  <a:pt x="11137391" y="504532"/>
                </a:moveTo>
                <a:cubicBezTo>
                  <a:pt x="11212894" y="504532"/>
                  <a:pt x="11269521" y="570546"/>
                  <a:pt x="11269521" y="645990"/>
                </a:cubicBezTo>
                <a:cubicBezTo>
                  <a:pt x="11269521" y="726149"/>
                  <a:pt x="11212894" y="792163"/>
                  <a:pt x="11137391" y="792163"/>
                </a:cubicBezTo>
                <a:cubicBezTo>
                  <a:pt x="11066608" y="792163"/>
                  <a:pt x="11005262" y="726149"/>
                  <a:pt x="11005262" y="645990"/>
                </a:cubicBezTo>
                <a:cubicBezTo>
                  <a:pt x="11005262" y="570546"/>
                  <a:pt x="11066608" y="504532"/>
                  <a:pt x="11137391" y="504532"/>
                </a:cubicBezTo>
                <a:close/>
                <a:moveTo>
                  <a:pt x="9584814" y="504532"/>
                </a:moveTo>
                <a:cubicBezTo>
                  <a:pt x="9660317" y="504532"/>
                  <a:pt x="9716943" y="570546"/>
                  <a:pt x="9716943" y="645990"/>
                </a:cubicBezTo>
                <a:cubicBezTo>
                  <a:pt x="9716943" y="726149"/>
                  <a:pt x="9660317" y="792163"/>
                  <a:pt x="9584814" y="792163"/>
                </a:cubicBezTo>
                <a:cubicBezTo>
                  <a:pt x="9514031" y="792163"/>
                  <a:pt x="9457404" y="726149"/>
                  <a:pt x="9457404" y="645990"/>
                </a:cubicBezTo>
                <a:cubicBezTo>
                  <a:pt x="9457404" y="570546"/>
                  <a:pt x="9514031" y="504532"/>
                  <a:pt x="9584814" y="504532"/>
                </a:cubicBezTo>
                <a:close/>
                <a:moveTo>
                  <a:pt x="8872259" y="504532"/>
                </a:moveTo>
                <a:cubicBezTo>
                  <a:pt x="8943043" y="504532"/>
                  <a:pt x="8999669" y="570546"/>
                  <a:pt x="8999669" y="645990"/>
                </a:cubicBezTo>
                <a:cubicBezTo>
                  <a:pt x="8999669" y="726149"/>
                  <a:pt x="8943043" y="792163"/>
                  <a:pt x="8872259" y="792163"/>
                </a:cubicBezTo>
                <a:cubicBezTo>
                  <a:pt x="8796757" y="792163"/>
                  <a:pt x="8740130" y="726149"/>
                  <a:pt x="8740130" y="645990"/>
                </a:cubicBezTo>
                <a:cubicBezTo>
                  <a:pt x="8740130" y="570546"/>
                  <a:pt x="8796757" y="504532"/>
                  <a:pt x="8872259" y="504532"/>
                </a:cubicBezTo>
                <a:close/>
                <a:moveTo>
                  <a:pt x="8140828" y="504532"/>
                </a:moveTo>
                <a:cubicBezTo>
                  <a:pt x="8216331" y="504532"/>
                  <a:pt x="8272958" y="570546"/>
                  <a:pt x="8272958" y="645990"/>
                </a:cubicBezTo>
                <a:cubicBezTo>
                  <a:pt x="8272958" y="726149"/>
                  <a:pt x="8216331" y="792163"/>
                  <a:pt x="8140828" y="792163"/>
                </a:cubicBezTo>
                <a:cubicBezTo>
                  <a:pt x="8070045" y="792163"/>
                  <a:pt x="8008699" y="726149"/>
                  <a:pt x="8008699" y="645990"/>
                </a:cubicBezTo>
                <a:cubicBezTo>
                  <a:pt x="8008699" y="570546"/>
                  <a:pt x="8070045" y="504532"/>
                  <a:pt x="8140828" y="504532"/>
                </a:cubicBezTo>
                <a:close/>
                <a:moveTo>
                  <a:pt x="7371646" y="504532"/>
                </a:moveTo>
                <a:cubicBezTo>
                  <a:pt x="7442430" y="504532"/>
                  <a:pt x="7503776" y="570546"/>
                  <a:pt x="7503776" y="645990"/>
                </a:cubicBezTo>
                <a:cubicBezTo>
                  <a:pt x="7503776" y="726149"/>
                  <a:pt x="7442430" y="792163"/>
                  <a:pt x="7371646" y="792163"/>
                </a:cubicBezTo>
                <a:cubicBezTo>
                  <a:pt x="7300863" y="792163"/>
                  <a:pt x="7239517" y="726149"/>
                  <a:pt x="7239517" y="645990"/>
                </a:cubicBezTo>
                <a:cubicBezTo>
                  <a:pt x="7239517" y="570546"/>
                  <a:pt x="7300863" y="504532"/>
                  <a:pt x="7371646" y="504532"/>
                </a:cubicBezTo>
                <a:close/>
                <a:moveTo>
                  <a:pt x="6106895" y="504532"/>
                </a:moveTo>
                <a:cubicBezTo>
                  <a:pt x="6182399" y="504532"/>
                  <a:pt x="6239024" y="570546"/>
                  <a:pt x="6239024" y="645990"/>
                </a:cubicBezTo>
                <a:cubicBezTo>
                  <a:pt x="6239024" y="726149"/>
                  <a:pt x="6182399" y="792163"/>
                  <a:pt x="6106895" y="792163"/>
                </a:cubicBezTo>
                <a:cubicBezTo>
                  <a:pt x="6036111" y="792163"/>
                  <a:pt x="5979485" y="726149"/>
                  <a:pt x="5979485" y="645990"/>
                </a:cubicBezTo>
                <a:cubicBezTo>
                  <a:pt x="5979485" y="570546"/>
                  <a:pt x="6036111" y="504532"/>
                  <a:pt x="6106895" y="504532"/>
                </a:cubicBezTo>
                <a:close/>
                <a:moveTo>
                  <a:pt x="5394340" y="504532"/>
                </a:moveTo>
                <a:cubicBezTo>
                  <a:pt x="5465124" y="504532"/>
                  <a:pt x="5521751" y="570546"/>
                  <a:pt x="5521751" y="645990"/>
                </a:cubicBezTo>
                <a:cubicBezTo>
                  <a:pt x="5521751" y="726149"/>
                  <a:pt x="5465124" y="792163"/>
                  <a:pt x="5394340" y="792163"/>
                </a:cubicBezTo>
                <a:cubicBezTo>
                  <a:pt x="5318838" y="792163"/>
                  <a:pt x="5262210" y="726149"/>
                  <a:pt x="5262210" y="645990"/>
                </a:cubicBezTo>
                <a:cubicBezTo>
                  <a:pt x="5262210" y="570546"/>
                  <a:pt x="5318838" y="504532"/>
                  <a:pt x="5394340" y="504532"/>
                </a:cubicBezTo>
                <a:close/>
                <a:moveTo>
                  <a:pt x="4662911" y="504532"/>
                </a:moveTo>
                <a:cubicBezTo>
                  <a:pt x="4738413" y="504532"/>
                  <a:pt x="4795040" y="570546"/>
                  <a:pt x="4795040" y="645990"/>
                </a:cubicBezTo>
                <a:cubicBezTo>
                  <a:pt x="4795040" y="726149"/>
                  <a:pt x="4738413" y="792163"/>
                  <a:pt x="4662911" y="792163"/>
                </a:cubicBezTo>
                <a:cubicBezTo>
                  <a:pt x="4592127" y="792163"/>
                  <a:pt x="4530781" y="726149"/>
                  <a:pt x="4530781" y="645990"/>
                </a:cubicBezTo>
                <a:cubicBezTo>
                  <a:pt x="4530781" y="570546"/>
                  <a:pt x="4592127" y="504532"/>
                  <a:pt x="4662911" y="504532"/>
                </a:cubicBezTo>
                <a:close/>
                <a:moveTo>
                  <a:pt x="3893728" y="504532"/>
                </a:moveTo>
                <a:cubicBezTo>
                  <a:pt x="3964511" y="504532"/>
                  <a:pt x="4025857" y="570546"/>
                  <a:pt x="4025857" y="645990"/>
                </a:cubicBezTo>
                <a:cubicBezTo>
                  <a:pt x="4025857" y="726149"/>
                  <a:pt x="3964511" y="792163"/>
                  <a:pt x="3893728" y="792163"/>
                </a:cubicBezTo>
                <a:cubicBezTo>
                  <a:pt x="3822944" y="792163"/>
                  <a:pt x="3761598" y="726149"/>
                  <a:pt x="3761598" y="645990"/>
                </a:cubicBezTo>
                <a:cubicBezTo>
                  <a:pt x="3761598" y="570546"/>
                  <a:pt x="3822944" y="504532"/>
                  <a:pt x="3893728" y="504532"/>
                </a:cubicBezTo>
                <a:close/>
                <a:moveTo>
                  <a:pt x="2703934" y="504532"/>
                </a:moveTo>
                <a:cubicBezTo>
                  <a:pt x="2779436" y="504532"/>
                  <a:pt x="2836063" y="570546"/>
                  <a:pt x="2836063" y="645990"/>
                </a:cubicBezTo>
                <a:cubicBezTo>
                  <a:pt x="2836063" y="726149"/>
                  <a:pt x="2779436" y="792163"/>
                  <a:pt x="2703934" y="792163"/>
                </a:cubicBezTo>
                <a:cubicBezTo>
                  <a:pt x="2633150" y="792163"/>
                  <a:pt x="2576523" y="726149"/>
                  <a:pt x="2576523" y="645990"/>
                </a:cubicBezTo>
                <a:cubicBezTo>
                  <a:pt x="2576523" y="570546"/>
                  <a:pt x="2633150" y="504532"/>
                  <a:pt x="2703934" y="504532"/>
                </a:cubicBezTo>
                <a:close/>
                <a:moveTo>
                  <a:pt x="1991379" y="504532"/>
                </a:moveTo>
                <a:cubicBezTo>
                  <a:pt x="2062162" y="504532"/>
                  <a:pt x="2118789" y="570546"/>
                  <a:pt x="2118789" y="645990"/>
                </a:cubicBezTo>
                <a:cubicBezTo>
                  <a:pt x="2118789" y="726149"/>
                  <a:pt x="2062162" y="792163"/>
                  <a:pt x="1991379" y="792163"/>
                </a:cubicBezTo>
                <a:cubicBezTo>
                  <a:pt x="1915876" y="792163"/>
                  <a:pt x="1859249" y="726149"/>
                  <a:pt x="1859249" y="645990"/>
                </a:cubicBezTo>
                <a:cubicBezTo>
                  <a:pt x="1859249" y="570546"/>
                  <a:pt x="1915876" y="504532"/>
                  <a:pt x="1991379" y="504532"/>
                </a:cubicBezTo>
                <a:close/>
                <a:moveTo>
                  <a:pt x="1259948" y="504532"/>
                </a:moveTo>
                <a:cubicBezTo>
                  <a:pt x="1335450" y="504532"/>
                  <a:pt x="1392077" y="570546"/>
                  <a:pt x="1392077" y="645990"/>
                </a:cubicBezTo>
                <a:cubicBezTo>
                  <a:pt x="1392077" y="726149"/>
                  <a:pt x="1335450" y="792163"/>
                  <a:pt x="1259948" y="792163"/>
                </a:cubicBezTo>
                <a:cubicBezTo>
                  <a:pt x="1189164" y="792163"/>
                  <a:pt x="1127818" y="726149"/>
                  <a:pt x="1127818" y="645990"/>
                </a:cubicBezTo>
                <a:cubicBezTo>
                  <a:pt x="1127818" y="570546"/>
                  <a:pt x="1189164" y="504532"/>
                  <a:pt x="1259948" y="504532"/>
                </a:cubicBezTo>
                <a:close/>
                <a:moveTo>
                  <a:pt x="490766" y="504532"/>
                </a:moveTo>
                <a:cubicBezTo>
                  <a:pt x="561550" y="504532"/>
                  <a:pt x="622895" y="570546"/>
                  <a:pt x="622895" y="645990"/>
                </a:cubicBezTo>
                <a:cubicBezTo>
                  <a:pt x="622895" y="726149"/>
                  <a:pt x="561550" y="792163"/>
                  <a:pt x="490766" y="792163"/>
                </a:cubicBezTo>
                <a:cubicBezTo>
                  <a:pt x="419982" y="792163"/>
                  <a:pt x="358636" y="726149"/>
                  <a:pt x="358636" y="645990"/>
                </a:cubicBezTo>
                <a:cubicBezTo>
                  <a:pt x="358636" y="570546"/>
                  <a:pt x="419982" y="504532"/>
                  <a:pt x="490766" y="504532"/>
                </a:cubicBezTo>
                <a:close/>
                <a:moveTo>
                  <a:pt x="10330401" y="480956"/>
                </a:moveTo>
                <a:cubicBezTo>
                  <a:pt x="10349277" y="480956"/>
                  <a:pt x="10366973" y="485082"/>
                  <a:pt x="10382899" y="492450"/>
                </a:cubicBezTo>
                <a:lnTo>
                  <a:pt x="10413068" y="514741"/>
                </a:lnTo>
                <a:lnTo>
                  <a:pt x="10418716" y="516026"/>
                </a:lnTo>
                <a:cubicBezTo>
                  <a:pt x="10465832" y="538129"/>
                  <a:pt x="10500339" y="589407"/>
                  <a:pt x="10500339" y="645990"/>
                </a:cubicBezTo>
                <a:cubicBezTo>
                  <a:pt x="10500339" y="686070"/>
                  <a:pt x="10485002" y="722613"/>
                  <a:pt x="10460818" y="749136"/>
                </a:cubicBezTo>
                <a:lnTo>
                  <a:pt x="10422167" y="778017"/>
                </a:lnTo>
                <a:lnTo>
                  <a:pt x="10476688" y="778017"/>
                </a:lnTo>
                <a:lnTo>
                  <a:pt x="10504262" y="801593"/>
                </a:lnTo>
                <a:lnTo>
                  <a:pt x="10509777" y="801593"/>
                </a:lnTo>
                <a:cubicBezTo>
                  <a:pt x="10575841" y="834600"/>
                  <a:pt x="10618312" y="938336"/>
                  <a:pt x="10637187" y="999634"/>
                </a:cubicBezTo>
                <a:cubicBezTo>
                  <a:pt x="10457869" y="999634"/>
                  <a:pt x="10278550" y="999634"/>
                  <a:pt x="10099232" y="999634"/>
                </a:cubicBezTo>
                <a:lnTo>
                  <a:pt x="10108496" y="976058"/>
                </a:lnTo>
                <a:lnTo>
                  <a:pt x="10066143" y="976058"/>
                </a:lnTo>
                <a:cubicBezTo>
                  <a:pt x="10085019" y="914759"/>
                  <a:pt x="10127489" y="811024"/>
                  <a:pt x="10184115" y="778017"/>
                </a:cubicBezTo>
                <a:lnTo>
                  <a:pt x="10314251" y="778017"/>
                </a:lnTo>
                <a:lnTo>
                  <a:pt x="10288915" y="759085"/>
                </a:lnTo>
                <a:lnTo>
                  <a:pt x="10279894" y="757019"/>
                </a:lnTo>
                <a:cubicBezTo>
                  <a:pt x="10232779" y="734695"/>
                  <a:pt x="10198272" y="682533"/>
                  <a:pt x="10198272" y="622414"/>
                </a:cubicBezTo>
                <a:cubicBezTo>
                  <a:pt x="10198272" y="546970"/>
                  <a:pt x="10259618" y="480956"/>
                  <a:pt x="10330401" y="480956"/>
                </a:cubicBezTo>
                <a:close/>
                <a:moveTo>
                  <a:pt x="6852482" y="480956"/>
                </a:moveTo>
                <a:cubicBezTo>
                  <a:pt x="6927986" y="480956"/>
                  <a:pt x="6984612" y="546970"/>
                  <a:pt x="6984612" y="622414"/>
                </a:cubicBezTo>
                <a:cubicBezTo>
                  <a:pt x="6984612" y="702573"/>
                  <a:pt x="6927986" y="768586"/>
                  <a:pt x="6852482" y="768586"/>
                </a:cubicBezTo>
                <a:cubicBezTo>
                  <a:pt x="6781700" y="768586"/>
                  <a:pt x="6720353" y="702573"/>
                  <a:pt x="6720353" y="622414"/>
                </a:cubicBezTo>
                <a:cubicBezTo>
                  <a:pt x="6720353" y="546970"/>
                  <a:pt x="6781700" y="480956"/>
                  <a:pt x="6852482" y="480956"/>
                </a:cubicBezTo>
                <a:close/>
                <a:moveTo>
                  <a:pt x="3449521" y="480956"/>
                </a:moveTo>
                <a:cubicBezTo>
                  <a:pt x="3525023" y="480956"/>
                  <a:pt x="3581650" y="546970"/>
                  <a:pt x="3581650" y="622414"/>
                </a:cubicBezTo>
                <a:cubicBezTo>
                  <a:pt x="3581650" y="702573"/>
                  <a:pt x="3525023" y="768586"/>
                  <a:pt x="3449521" y="768586"/>
                </a:cubicBezTo>
                <a:cubicBezTo>
                  <a:pt x="3378738" y="768586"/>
                  <a:pt x="3317392" y="702573"/>
                  <a:pt x="3317392" y="622414"/>
                </a:cubicBezTo>
                <a:cubicBezTo>
                  <a:pt x="3317392" y="546970"/>
                  <a:pt x="3378738" y="480956"/>
                  <a:pt x="3449521" y="480956"/>
                </a:cubicBezTo>
                <a:close/>
                <a:moveTo>
                  <a:pt x="12192000" y="314639"/>
                </a:moveTo>
                <a:lnTo>
                  <a:pt x="12192000" y="633107"/>
                </a:lnTo>
                <a:lnTo>
                  <a:pt x="12148418" y="624034"/>
                </a:lnTo>
                <a:cubicBezTo>
                  <a:pt x="12092676" y="599721"/>
                  <a:pt x="12052860" y="542255"/>
                  <a:pt x="12052860" y="471526"/>
                </a:cubicBezTo>
                <a:cubicBezTo>
                  <a:pt x="12052860" y="404333"/>
                  <a:pt x="12092676" y="347750"/>
                  <a:pt x="12148418" y="323658"/>
                </a:cubicBezTo>
                <a:close/>
                <a:moveTo>
                  <a:pt x="11481872" y="311207"/>
                </a:moveTo>
                <a:cubicBezTo>
                  <a:pt x="11566812" y="311207"/>
                  <a:pt x="11632877" y="381936"/>
                  <a:pt x="11632877" y="471526"/>
                </a:cubicBezTo>
                <a:cubicBezTo>
                  <a:pt x="11632877" y="565831"/>
                  <a:pt x="11566812" y="636559"/>
                  <a:pt x="11481872" y="636559"/>
                </a:cubicBezTo>
                <a:cubicBezTo>
                  <a:pt x="11396931" y="636559"/>
                  <a:pt x="11330867" y="565831"/>
                  <a:pt x="11330867" y="471526"/>
                </a:cubicBezTo>
                <a:cubicBezTo>
                  <a:pt x="11330867" y="381936"/>
                  <a:pt x="11396931" y="311207"/>
                  <a:pt x="11481872" y="311207"/>
                </a:cubicBezTo>
                <a:close/>
                <a:moveTo>
                  <a:pt x="10750441" y="311207"/>
                </a:moveTo>
                <a:cubicBezTo>
                  <a:pt x="10835381" y="311207"/>
                  <a:pt x="10901446" y="381936"/>
                  <a:pt x="10901446" y="471526"/>
                </a:cubicBezTo>
                <a:cubicBezTo>
                  <a:pt x="10901446" y="565831"/>
                  <a:pt x="10835381" y="636559"/>
                  <a:pt x="10750441" y="636559"/>
                </a:cubicBezTo>
                <a:cubicBezTo>
                  <a:pt x="10665501" y="636559"/>
                  <a:pt x="10599436" y="565831"/>
                  <a:pt x="10599436" y="471526"/>
                </a:cubicBezTo>
                <a:cubicBezTo>
                  <a:pt x="10599436" y="381936"/>
                  <a:pt x="10665501" y="311207"/>
                  <a:pt x="10750441" y="311207"/>
                </a:cubicBezTo>
                <a:close/>
                <a:moveTo>
                  <a:pt x="9952889" y="311207"/>
                </a:moveTo>
                <a:cubicBezTo>
                  <a:pt x="10037829" y="311207"/>
                  <a:pt x="10103894" y="381936"/>
                  <a:pt x="10103894" y="471526"/>
                </a:cubicBezTo>
                <a:cubicBezTo>
                  <a:pt x="10103894" y="565831"/>
                  <a:pt x="10037829" y="636559"/>
                  <a:pt x="9952889" y="636559"/>
                </a:cubicBezTo>
                <a:cubicBezTo>
                  <a:pt x="9867949" y="636559"/>
                  <a:pt x="9801884" y="565831"/>
                  <a:pt x="9801884" y="471526"/>
                </a:cubicBezTo>
                <a:cubicBezTo>
                  <a:pt x="9801884" y="381936"/>
                  <a:pt x="9867949" y="311207"/>
                  <a:pt x="9952889" y="311207"/>
                </a:cubicBezTo>
                <a:close/>
                <a:moveTo>
                  <a:pt x="9212021" y="311207"/>
                </a:moveTo>
                <a:cubicBezTo>
                  <a:pt x="9292242" y="311207"/>
                  <a:pt x="9363025" y="381936"/>
                  <a:pt x="9363025" y="471526"/>
                </a:cubicBezTo>
                <a:cubicBezTo>
                  <a:pt x="9363025" y="565831"/>
                  <a:pt x="9292242" y="636559"/>
                  <a:pt x="9212021" y="636559"/>
                </a:cubicBezTo>
                <a:cubicBezTo>
                  <a:pt x="9127080" y="636559"/>
                  <a:pt x="9056297" y="565831"/>
                  <a:pt x="9056297" y="471526"/>
                </a:cubicBezTo>
                <a:cubicBezTo>
                  <a:pt x="9056297" y="381936"/>
                  <a:pt x="9127080" y="311207"/>
                  <a:pt x="9212021" y="311207"/>
                </a:cubicBezTo>
                <a:close/>
                <a:moveTo>
                  <a:pt x="8485309" y="311207"/>
                </a:moveTo>
                <a:cubicBezTo>
                  <a:pt x="8570249" y="311207"/>
                  <a:pt x="8636314" y="381936"/>
                  <a:pt x="8636314" y="471526"/>
                </a:cubicBezTo>
                <a:cubicBezTo>
                  <a:pt x="8636314" y="565831"/>
                  <a:pt x="8570249" y="636559"/>
                  <a:pt x="8485309" y="636559"/>
                </a:cubicBezTo>
                <a:cubicBezTo>
                  <a:pt x="8400368" y="636559"/>
                  <a:pt x="8334303" y="565831"/>
                  <a:pt x="8334303" y="471526"/>
                </a:cubicBezTo>
                <a:cubicBezTo>
                  <a:pt x="8334303" y="381936"/>
                  <a:pt x="8400368" y="311207"/>
                  <a:pt x="8485309" y="311207"/>
                </a:cubicBezTo>
                <a:close/>
                <a:moveTo>
                  <a:pt x="7753878" y="311207"/>
                </a:moveTo>
                <a:cubicBezTo>
                  <a:pt x="7838818" y="311207"/>
                  <a:pt x="7904883" y="381936"/>
                  <a:pt x="7904883" y="471526"/>
                </a:cubicBezTo>
                <a:cubicBezTo>
                  <a:pt x="7904883" y="565831"/>
                  <a:pt x="7838818" y="636559"/>
                  <a:pt x="7753878" y="636559"/>
                </a:cubicBezTo>
                <a:cubicBezTo>
                  <a:pt x="7668937" y="636559"/>
                  <a:pt x="7602873" y="565831"/>
                  <a:pt x="7602873" y="471526"/>
                </a:cubicBezTo>
                <a:cubicBezTo>
                  <a:pt x="7602873" y="381936"/>
                  <a:pt x="7668937" y="311207"/>
                  <a:pt x="7753878" y="311207"/>
                </a:cubicBezTo>
                <a:close/>
                <a:moveTo>
                  <a:pt x="6474970" y="311207"/>
                </a:moveTo>
                <a:cubicBezTo>
                  <a:pt x="6559910" y="311207"/>
                  <a:pt x="6625976" y="381936"/>
                  <a:pt x="6625976" y="471526"/>
                </a:cubicBezTo>
                <a:cubicBezTo>
                  <a:pt x="6625976" y="565831"/>
                  <a:pt x="6559910" y="636559"/>
                  <a:pt x="6474970" y="636559"/>
                </a:cubicBezTo>
                <a:cubicBezTo>
                  <a:pt x="6390030" y="636559"/>
                  <a:pt x="6323966" y="565831"/>
                  <a:pt x="6323966" y="471526"/>
                </a:cubicBezTo>
                <a:cubicBezTo>
                  <a:pt x="6323966" y="381936"/>
                  <a:pt x="6390030" y="311207"/>
                  <a:pt x="6474970" y="311207"/>
                </a:cubicBezTo>
                <a:close/>
                <a:moveTo>
                  <a:pt x="5734101" y="311207"/>
                </a:moveTo>
                <a:cubicBezTo>
                  <a:pt x="5814323" y="311207"/>
                  <a:pt x="5885107" y="381936"/>
                  <a:pt x="5885107" y="471526"/>
                </a:cubicBezTo>
                <a:cubicBezTo>
                  <a:pt x="5885107" y="565831"/>
                  <a:pt x="5814323" y="636559"/>
                  <a:pt x="5734101" y="636559"/>
                </a:cubicBezTo>
                <a:cubicBezTo>
                  <a:pt x="5649161" y="636559"/>
                  <a:pt x="5578377" y="565831"/>
                  <a:pt x="5578377" y="471526"/>
                </a:cubicBezTo>
                <a:cubicBezTo>
                  <a:pt x="5578377" y="381936"/>
                  <a:pt x="5649161" y="311207"/>
                  <a:pt x="5734101" y="311207"/>
                </a:cubicBezTo>
                <a:close/>
                <a:moveTo>
                  <a:pt x="5007390" y="311207"/>
                </a:moveTo>
                <a:cubicBezTo>
                  <a:pt x="5092330" y="311207"/>
                  <a:pt x="5158396" y="381936"/>
                  <a:pt x="5158396" y="471526"/>
                </a:cubicBezTo>
                <a:cubicBezTo>
                  <a:pt x="5158396" y="565831"/>
                  <a:pt x="5092330" y="636559"/>
                  <a:pt x="5007390" y="636559"/>
                </a:cubicBezTo>
                <a:cubicBezTo>
                  <a:pt x="4922449" y="636559"/>
                  <a:pt x="4856386" y="565831"/>
                  <a:pt x="4856386" y="471526"/>
                </a:cubicBezTo>
                <a:cubicBezTo>
                  <a:pt x="4856386" y="381936"/>
                  <a:pt x="4922449" y="311207"/>
                  <a:pt x="5007390" y="311207"/>
                </a:cubicBezTo>
                <a:close/>
                <a:moveTo>
                  <a:pt x="4275959" y="311207"/>
                </a:moveTo>
                <a:cubicBezTo>
                  <a:pt x="4360899" y="311207"/>
                  <a:pt x="4426964" y="381936"/>
                  <a:pt x="4426964" y="471526"/>
                </a:cubicBezTo>
                <a:cubicBezTo>
                  <a:pt x="4426964" y="565831"/>
                  <a:pt x="4360899" y="636559"/>
                  <a:pt x="4275959" y="636559"/>
                </a:cubicBezTo>
                <a:cubicBezTo>
                  <a:pt x="4191019" y="636559"/>
                  <a:pt x="4124954" y="565831"/>
                  <a:pt x="4124954" y="471526"/>
                </a:cubicBezTo>
                <a:cubicBezTo>
                  <a:pt x="4124954" y="381936"/>
                  <a:pt x="4191019" y="311207"/>
                  <a:pt x="4275959" y="311207"/>
                </a:cubicBezTo>
                <a:close/>
                <a:moveTo>
                  <a:pt x="3072008" y="311207"/>
                </a:moveTo>
                <a:cubicBezTo>
                  <a:pt x="3156949" y="311207"/>
                  <a:pt x="3223013" y="381936"/>
                  <a:pt x="3223013" y="471526"/>
                </a:cubicBezTo>
                <a:cubicBezTo>
                  <a:pt x="3223013" y="565831"/>
                  <a:pt x="3156949" y="636559"/>
                  <a:pt x="3072008" y="636559"/>
                </a:cubicBezTo>
                <a:cubicBezTo>
                  <a:pt x="2987068" y="636559"/>
                  <a:pt x="2921004" y="565831"/>
                  <a:pt x="2921004" y="471526"/>
                </a:cubicBezTo>
                <a:cubicBezTo>
                  <a:pt x="2921004" y="381936"/>
                  <a:pt x="2987068" y="311207"/>
                  <a:pt x="3072008" y="311207"/>
                </a:cubicBezTo>
                <a:close/>
                <a:moveTo>
                  <a:pt x="2331140" y="311207"/>
                </a:moveTo>
                <a:cubicBezTo>
                  <a:pt x="2411361" y="311207"/>
                  <a:pt x="2482145" y="381936"/>
                  <a:pt x="2482145" y="471526"/>
                </a:cubicBezTo>
                <a:cubicBezTo>
                  <a:pt x="2482145" y="565831"/>
                  <a:pt x="2411361" y="636559"/>
                  <a:pt x="2331140" y="636559"/>
                </a:cubicBezTo>
                <a:cubicBezTo>
                  <a:pt x="2246199" y="636559"/>
                  <a:pt x="2175416" y="565831"/>
                  <a:pt x="2175416" y="471526"/>
                </a:cubicBezTo>
                <a:cubicBezTo>
                  <a:pt x="2175416" y="381936"/>
                  <a:pt x="2246199" y="311207"/>
                  <a:pt x="2331140" y="311207"/>
                </a:cubicBezTo>
                <a:close/>
                <a:moveTo>
                  <a:pt x="1604428" y="311207"/>
                </a:moveTo>
                <a:cubicBezTo>
                  <a:pt x="1689368" y="311207"/>
                  <a:pt x="1755433" y="381936"/>
                  <a:pt x="1755433" y="471526"/>
                </a:cubicBezTo>
                <a:cubicBezTo>
                  <a:pt x="1755433" y="565831"/>
                  <a:pt x="1689368" y="636559"/>
                  <a:pt x="1604428" y="636559"/>
                </a:cubicBezTo>
                <a:cubicBezTo>
                  <a:pt x="1519488" y="636559"/>
                  <a:pt x="1453423" y="565831"/>
                  <a:pt x="1453423" y="471526"/>
                </a:cubicBezTo>
                <a:cubicBezTo>
                  <a:pt x="1453423" y="381936"/>
                  <a:pt x="1519488" y="311207"/>
                  <a:pt x="1604428" y="311207"/>
                </a:cubicBezTo>
                <a:close/>
                <a:moveTo>
                  <a:pt x="872998" y="311207"/>
                </a:moveTo>
                <a:cubicBezTo>
                  <a:pt x="957938" y="311207"/>
                  <a:pt x="1024002" y="381936"/>
                  <a:pt x="1024002" y="471526"/>
                </a:cubicBezTo>
                <a:cubicBezTo>
                  <a:pt x="1024002" y="565831"/>
                  <a:pt x="957938" y="636559"/>
                  <a:pt x="872998" y="636559"/>
                </a:cubicBezTo>
                <a:cubicBezTo>
                  <a:pt x="788057" y="636559"/>
                  <a:pt x="721992" y="565831"/>
                  <a:pt x="721992" y="471526"/>
                </a:cubicBezTo>
                <a:cubicBezTo>
                  <a:pt x="721992" y="381936"/>
                  <a:pt x="788057" y="311207"/>
                  <a:pt x="872998" y="311207"/>
                </a:cubicBezTo>
                <a:close/>
                <a:moveTo>
                  <a:pt x="11868822" y="94305"/>
                </a:moveTo>
                <a:cubicBezTo>
                  <a:pt x="11944325" y="94305"/>
                  <a:pt x="12005670" y="160319"/>
                  <a:pt x="12005670" y="240478"/>
                </a:cubicBezTo>
                <a:cubicBezTo>
                  <a:pt x="12005670" y="320637"/>
                  <a:pt x="11944325" y="386651"/>
                  <a:pt x="11868822" y="386651"/>
                </a:cubicBezTo>
                <a:cubicBezTo>
                  <a:pt x="11793320" y="386651"/>
                  <a:pt x="11731974" y="320637"/>
                  <a:pt x="11731974" y="240478"/>
                </a:cubicBezTo>
                <a:cubicBezTo>
                  <a:pt x="11731974" y="160319"/>
                  <a:pt x="11793320" y="94305"/>
                  <a:pt x="11868822" y="94305"/>
                </a:cubicBezTo>
                <a:close/>
                <a:moveTo>
                  <a:pt x="11113797" y="94305"/>
                </a:moveTo>
                <a:cubicBezTo>
                  <a:pt x="11189299" y="94305"/>
                  <a:pt x="11250645" y="160319"/>
                  <a:pt x="11250645" y="240478"/>
                </a:cubicBezTo>
                <a:cubicBezTo>
                  <a:pt x="11250645" y="320637"/>
                  <a:pt x="11189299" y="386651"/>
                  <a:pt x="11113797" y="386651"/>
                </a:cubicBezTo>
                <a:cubicBezTo>
                  <a:pt x="11038294" y="386651"/>
                  <a:pt x="10976948" y="320637"/>
                  <a:pt x="10976948" y="240478"/>
                </a:cubicBezTo>
                <a:cubicBezTo>
                  <a:pt x="10976948" y="160319"/>
                  <a:pt x="11038294" y="94305"/>
                  <a:pt x="11113797" y="94305"/>
                </a:cubicBezTo>
                <a:close/>
                <a:moveTo>
                  <a:pt x="10325683" y="94305"/>
                </a:moveTo>
                <a:lnTo>
                  <a:pt x="10330430" y="95337"/>
                </a:lnTo>
                <a:lnTo>
                  <a:pt x="10335177" y="94305"/>
                </a:lnTo>
                <a:cubicBezTo>
                  <a:pt x="10410680" y="94305"/>
                  <a:pt x="10472025" y="160319"/>
                  <a:pt x="10472025" y="240478"/>
                </a:cubicBezTo>
                <a:cubicBezTo>
                  <a:pt x="10472025" y="320637"/>
                  <a:pt x="10410680" y="386651"/>
                  <a:pt x="10335177" y="386651"/>
                </a:cubicBezTo>
                <a:lnTo>
                  <a:pt x="10330430" y="385620"/>
                </a:lnTo>
                <a:lnTo>
                  <a:pt x="10325683" y="386651"/>
                </a:lnTo>
                <a:cubicBezTo>
                  <a:pt x="10250180" y="386651"/>
                  <a:pt x="10188834" y="320637"/>
                  <a:pt x="10188834" y="240478"/>
                </a:cubicBezTo>
                <a:cubicBezTo>
                  <a:pt x="10188834" y="160319"/>
                  <a:pt x="10250180" y="94305"/>
                  <a:pt x="10325683" y="94305"/>
                </a:cubicBezTo>
                <a:close/>
                <a:moveTo>
                  <a:pt x="9518749" y="94305"/>
                </a:moveTo>
                <a:cubicBezTo>
                  <a:pt x="9594252" y="94305"/>
                  <a:pt x="9655598" y="160319"/>
                  <a:pt x="9655598" y="240478"/>
                </a:cubicBezTo>
                <a:cubicBezTo>
                  <a:pt x="9655598" y="320637"/>
                  <a:pt x="9594252" y="386651"/>
                  <a:pt x="9518749" y="386651"/>
                </a:cubicBezTo>
                <a:cubicBezTo>
                  <a:pt x="9443247" y="386651"/>
                  <a:pt x="9381901" y="320637"/>
                  <a:pt x="9381901" y="240478"/>
                </a:cubicBezTo>
                <a:cubicBezTo>
                  <a:pt x="9381901" y="160319"/>
                  <a:pt x="9443247" y="94305"/>
                  <a:pt x="9518749" y="94305"/>
                </a:cubicBezTo>
                <a:close/>
                <a:moveTo>
                  <a:pt x="8872259" y="94305"/>
                </a:moveTo>
                <a:cubicBezTo>
                  <a:pt x="8947762" y="94305"/>
                  <a:pt x="9009107" y="160319"/>
                  <a:pt x="9009107" y="240478"/>
                </a:cubicBezTo>
                <a:cubicBezTo>
                  <a:pt x="9009107" y="320637"/>
                  <a:pt x="8947762" y="386651"/>
                  <a:pt x="8872259" y="386651"/>
                </a:cubicBezTo>
                <a:cubicBezTo>
                  <a:pt x="8796757" y="386651"/>
                  <a:pt x="8735411" y="320637"/>
                  <a:pt x="8735411" y="240478"/>
                </a:cubicBezTo>
                <a:cubicBezTo>
                  <a:pt x="8735411" y="160319"/>
                  <a:pt x="8796757" y="94305"/>
                  <a:pt x="8872259" y="94305"/>
                </a:cubicBezTo>
                <a:close/>
                <a:moveTo>
                  <a:pt x="8117234" y="94305"/>
                </a:moveTo>
                <a:cubicBezTo>
                  <a:pt x="8192736" y="94305"/>
                  <a:pt x="8254082" y="160319"/>
                  <a:pt x="8254082" y="240478"/>
                </a:cubicBezTo>
                <a:cubicBezTo>
                  <a:pt x="8254082" y="320637"/>
                  <a:pt x="8192736" y="386651"/>
                  <a:pt x="8117234" y="386651"/>
                </a:cubicBezTo>
                <a:cubicBezTo>
                  <a:pt x="8041731" y="386651"/>
                  <a:pt x="7980385" y="320637"/>
                  <a:pt x="7980385" y="240478"/>
                </a:cubicBezTo>
                <a:cubicBezTo>
                  <a:pt x="7980385" y="160319"/>
                  <a:pt x="8041731" y="94305"/>
                  <a:pt x="8117234" y="94305"/>
                </a:cubicBezTo>
                <a:close/>
                <a:moveTo>
                  <a:pt x="7338614" y="94305"/>
                </a:moveTo>
                <a:cubicBezTo>
                  <a:pt x="7414116" y="94305"/>
                  <a:pt x="7475462" y="160319"/>
                  <a:pt x="7475462" y="240478"/>
                </a:cubicBezTo>
                <a:cubicBezTo>
                  <a:pt x="7475462" y="320637"/>
                  <a:pt x="7414116" y="386651"/>
                  <a:pt x="7338614" y="386651"/>
                </a:cubicBezTo>
                <a:cubicBezTo>
                  <a:pt x="7263111" y="386651"/>
                  <a:pt x="7201765" y="320637"/>
                  <a:pt x="7201765" y="240478"/>
                </a:cubicBezTo>
                <a:cubicBezTo>
                  <a:pt x="7201765" y="160319"/>
                  <a:pt x="7263111" y="94305"/>
                  <a:pt x="7338614" y="94305"/>
                </a:cubicBezTo>
                <a:close/>
                <a:moveTo>
                  <a:pt x="6847764" y="94305"/>
                </a:moveTo>
                <a:cubicBezTo>
                  <a:pt x="6923266" y="94305"/>
                  <a:pt x="6984612" y="160319"/>
                  <a:pt x="6984612" y="240478"/>
                </a:cubicBezTo>
                <a:cubicBezTo>
                  <a:pt x="6984612" y="320637"/>
                  <a:pt x="6923266" y="386651"/>
                  <a:pt x="6847764" y="386651"/>
                </a:cubicBezTo>
                <a:cubicBezTo>
                  <a:pt x="6772262" y="386651"/>
                  <a:pt x="6710915" y="320637"/>
                  <a:pt x="6710915" y="240478"/>
                </a:cubicBezTo>
                <a:cubicBezTo>
                  <a:pt x="6710915" y="160319"/>
                  <a:pt x="6772262" y="94305"/>
                  <a:pt x="6847764" y="94305"/>
                </a:cubicBezTo>
                <a:close/>
                <a:moveTo>
                  <a:pt x="6040831" y="94305"/>
                </a:moveTo>
                <a:cubicBezTo>
                  <a:pt x="6116333" y="94305"/>
                  <a:pt x="6177679" y="160319"/>
                  <a:pt x="6177679" y="240478"/>
                </a:cubicBezTo>
                <a:cubicBezTo>
                  <a:pt x="6177679" y="320637"/>
                  <a:pt x="6116333" y="386651"/>
                  <a:pt x="6040831" y="386651"/>
                </a:cubicBezTo>
                <a:cubicBezTo>
                  <a:pt x="5965329" y="386651"/>
                  <a:pt x="5903983" y="320637"/>
                  <a:pt x="5903983" y="240478"/>
                </a:cubicBezTo>
                <a:cubicBezTo>
                  <a:pt x="5903983" y="160319"/>
                  <a:pt x="5965329" y="94305"/>
                  <a:pt x="6040831" y="94305"/>
                </a:cubicBezTo>
                <a:close/>
                <a:moveTo>
                  <a:pt x="5394340" y="94305"/>
                </a:moveTo>
                <a:cubicBezTo>
                  <a:pt x="5469842" y="94305"/>
                  <a:pt x="5531188" y="160319"/>
                  <a:pt x="5531188" y="240478"/>
                </a:cubicBezTo>
                <a:cubicBezTo>
                  <a:pt x="5531188" y="320637"/>
                  <a:pt x="5469842" y="386651"/>
                  <a:pt x="5394340" y="386651"/>
                </a:cubicBezTo>
                <a:cubicBezTo>
                  <a:pt x="5318838" y="386651"/>
                  <a:pt x="5257492" y="320637"/>
                  <a:pt x="5257492" y="240478"/>
                </a:cubicBezTo>
                <a:cubicBezTo>
                  <a:pt x="5257492" y="160319"/>
                  <a:pt x="5318838" y="94305"/>
                  <a:pt x="5394340" y="94305"/>
                </a:cubicBezTo>
                <a:close/>
                <a:moveTo>
                  <a:pt x="4639316" y="94305"/>
                </a:moveTo>
                <a:cubicBezTo>
                  <a:pt x="4714818" y="94305"/>
                  <a:pt x="4776164" y="160319"/>
                  <a:pt x="4776164" y="240478"/>
                </a:cubicBezTo>
                <a:cubicBezTo>
                  <a:pt x="4776164" y="320637"/>
                  <a:pt x="4714818" y="386651"/>
                  <a:pt x="4639316" y="386651"/>
                </a:cubicBezTo>
                <a:cubicBezTo>
                  <a:pt x="4563812" y="386651"/>
                  <a:pt x="4502466" y="320637"/>
                  <a:pt x="4502466" y="240478"/>
                </a:cubicBezTo>
                <a:cubicBezTo>
                  <a:pt x="4502466" y="160319"/>
                  <a:pt x="4563812" y="94305"/>
                  <a:pt x="4639316" y="94305"/>
                </a:cubicBezTo>
                <a:close/>
                <a:moveTo>
                  <a:pt x="3860695" y="94305"/>
                </a:moveTo>
                <a:cubicBezTo>
                  <a:pt x="3936198" y="94305"/>
                  <a:pt x="3997544" y="160319"/>
                  <a:pt x="3997544" y="240478"/>
                </a:cubicBezTo>
                <a:cubicBezTo>
                  <a:pt x="3997544" y="320637"/>
                  <a:pt x="3936198" y="386651"/>
                  <a:pt x="3860695" y="386651"/>
                </a:cubicBezTo>
                <a:cubicBezTo>
                  <a:pt x="3785193" y="386651"/>
                  <a:pt x="3723847" y="320637"/>
                  <a:pt x="3723847" y="240478"/>
                </a:cubicBezTo>
                <a:cubicBezTo>
                  <a:pt x="3723847" y="160319"/>
                  <a:pt x="3785193" y="94305"/>
                  <a:pt x="3860695" y="94305"/>
                </a:cubicBezTo>
                <a:close/>
                <a:moveTo>
                  <a:pt x="3444802" y="94305"/>
                </a:moveTo>
                <a:cubicBezTo>
                  <a:pt x="3520305" y="94305"/>
                  <a:pt x="3581650" y="160319"/>
                  <a:pt x="3581650" y="240478"/>
                </a:cubicBezTo>
                <a:cubicBezTo>
                  <a:pt x="3581650" y="320637"/>
                  <a:pt x="3520305" y="386651"/>
                  <a:pt x="3444802" y="386651"/>
                </a:cubicBezTo>
                <a:cubicBezTo>
                  <a:pt x="3369300" y="386651"/>
                  <a:pt x="3307954" y="320637"/>
                  <a:pt x="3307954" y="240478"/>
                </a:cubicBezTo>
                <a:cubicBezTo>
                  <a:pt x="3307954" y="160319"/>
                  <a:pt x="3369300" y="94305"/>
                  <a:pt x="3444802" y="94305"/>
                </a:cubicBezTo>
                <a:close/>
                <a:moveTo>
                  <a:pt x="2637869" y="94305"/>
                </a:moveTo>
                <a:cubicBezTo>
                  <a:pt x="2713371" y="94305"/>
                  <a:pt x="2774717" y="160319"/>
                  <a:pt x="2774717" y="240478"/>
                </a:cubicBezTo>
                <a:cubicBezTo>
                  <a:pt x="2774717" y="320637"/>
                  <a:pt x="2713371" y="386651"/>
                  <a:pt x="2637869" y="386651"/>
                </a:cubicBezTo>
                <a:cubicBezTo>
                  <a:pt x="2562367" y="386651"/>
                  <a:pt x="2501021" y="320637"/>
                  <a:pt x="2501021" y="240478"/>
                </a:cubicBezTo>
                <a:cubicBezTo>
                  <a:pt x="2501021" y="160319"/>
                  <a:pt x="2562367" y="94305"/>
                  <a:pt x="2637869" y="94305"/>
                </a:cubicBezTo>
                <a:close/>
                <a:moveTo>
                  <a:pt x="1991379" y="94305"/>
                </a:moveTo>
                <a:cubicBezTo>
                  <a:pt x="2066881" y="94305"/>
                  <a:pt x="2128227" y="160319"/>
                  <a:pt x="2128227" y="240478"/>
                </a:cubicBezTo>
                <a:cubicBezTo>
                  <a:pt x="2128227" y="320637"/>
                  <a:pt x="2066881" y="386651"/>
                  <a:pt x="1991379" y="386651"/>
                </a:cubicBezTo>
                <a:cubicBezTo>
                  <a:pt x="1915876" y="386651"/>
                  <a:pt x="1854530" y="320637"/>
                  <a:pt x="1854530" y="240478"/>
                </a:cubicBezTo>
                <a:cubicBezTo>
                  <a:pt x="1854530" y="160319"/>
                  <a:pt x="1915876" y="94305"/>
                  <a:pt x="1991379" y="94305"/>
                </a:cubicBezTo>
                <a:close/>
                <a:moveTo>
                  <a:pt x="1236353" y="94305"/>
                </a:moveTo>
                <a:cubicBezTo>
                  <a:pt x="1311856" y="94305"/>
                  <a:pt x="1373202" y="160319"/>
                  <a:pt x="1373202" y="240478"/>
                </a:cubicBezTo>
                <a:cubicBezTo>
                  <a:pt x="1373202" y="320637"/>
                  <a:pt x="1311856" y="386651"/>
                  <a:pt x="1236353" y="386651"/>
                </a:cubicBezTo>
                <a:cubicBezTo>
                  <a:pt x="1160851" y="386651"/>
                  <a:pt x="1099505" y="320637"/>
                  <a:pt x="1099505" y="240478"/>
                </a:cubicBezTo>
                <a:cubicBezTo>
                  <a:pt x="1099505" y="160319"/>
                  <a:pt x="1160851" y="94305"/>
                  <a:pt x="1236353" y="94305"/>
                </a:cubicBezTo>
                <a:close/>
                <a:moveTo>
                  <a:pt x="457734" y="94305"/>
                </a:moveTo>
                <a:cubicBezTo>
                  <a:pt x="533236" y="94305"/>
                  <a:pt x="594582" y="160319"/>
                  <a:pt x="594582" y="240478"/>
                </a:cubicBezTo>
                <a:cubicBezTo>
                  <a:pt x="594582" y="320637"/>
                  <a:pt x="533236" y="386651"/>
                  <a:pt x="457734" y="386651"/>
                </a:cubicBezTo>
                <a:cubicBezTo>
                  <a:pt x="382231" y="386651"/>
                  <a:pt x="320885" y="320637"/>
                  <a:pt x="320885" y="240478"/>
                </a:cubicBezTo>
                <a:cubicBezTo>
                  <a:pt x="320885" y="160319"/>
                  <a:pt x="382231" y="94305"/>
                  <a:pt x="457734" y="94305"/>
                </a:cubicBezTo>
                <a:close/>
                <a:moveTo>
                  <a:pt x="12192000" y="3735"/>
                </a:moveTo>
                <a:lnTo>
                  <a:pt x="12192000" y="203737"/>
                </a:lnTo>
                <a:lnTo>
                  <a:pt x="12171939" y="199220"/>
                </a:lnTo>
                <a:cubicBezTo>
                  <a:pt x="12138095" y="183306"/>
                  <a:pt x="12114205" y="146173"/>
                  <a:pt x="12114205" y="103736"/>
                </a:cubicBezTo>
                <a:cubicBezTo>
                  <a:pt x="12114205" y="61299"/>
                  <a:pt x="12138095" y="24166"/>
                  <a:pt x="12171939" y="8252"/>
                </a:cubicBezTo>
                <a:close/>
                <a:moveTo>
                  <a:pt x="11481872" y="0"/>
                </a:moveTo>
                <a:cubicBezTo>
                  <a:pt x="11533780" y="0"/>
                  <a:pt x="11576250" y="47153"/>
                  <a:pt x="11576250" y="103736"/>
                </a:cubicBezTo>
                <a:cubicBezTo>
                  <a:pt x="11576250" y="160319"/>
                  <a:pt x="11533780" y="207471"/>
                  <a:pt x="11481872" y="207471"/>
                </a:cubicBezTo>
                <a:cubicBezTo>
                  <a:pt x="11429964" y="207471"/>
                  <a:pt x="11387494" y="160319"/>
                  <a:pt x="11387494" y="103736"/>
                </a:cubicBezTo>
                <a:cubicBezTo>
                  <a:pt x="11387494" y="47153"/>
                  <a:pt x="11429964" y="0"/>
                  <a:pt x="11481872" y="0"/>
                </a:cubicBezTo>
                <a:close/>
                <a:moveTo>
                  <a:pt x="10750441" y="0"/>
                </a:moveTo>
                <a:cubicBezTo>
                  <a:pt x="10802349" y="0"/>
                  <a:pt x="10844819" y="47153"/>
                  <a:pt x="10844819" y="103736"/>
                </a:cubicBezTo>
                <a:cubicBezTo>
                  <a:pt x="10844819" y="160319"/>
                  <a:pt x="10802349" y="207471"/>
                  <a:pt x="10750441" y="207471"/>
                </a:cubicBezTo>
                <a:cubicBezTo>
                  <a:pt x="10698533" y="207471"/>
                  <a:pt x="10656063" y="160319"/>
                  <a:pt x="10656063" y="103736"/>
                </a:cubicBezTo>
                <a:cubicBezTo>
                  <a:pt x="10656063" y="47153"/>
                  <a:pt x="10698533" y="0"/>
                  <a:pt x="10750441" y="0"/>
                </a:cubicBezTo>
                <a:close/>
                <a:moveTo>
                  <a:pt x="9952889" y="0"/>
                </a:moveTo>
                <a:cubicBezTo>
                  <a:pt x="10004797" y="0"/>
                  <a:pt x="10047267" y="47153"/>
                  <a:pt x="10047267" y="103736"/>
                </a:cubicBezTo>
                <a:cubicBezTo>
                  <a:pt x="10047267" y="160319"/>
                  <a:pt x="10004797" y="207471"/>
                  <a:pt x="9952889" y="207471"/>
                </a:cubicBezTo>
                <a:cubicBezTo>
                  <a:pt x="9900981" y="207471"/>
                  <a:pt x="9858511" y="160319"/>
                  <a:pt x="9858511" y="103736"/>
                </a:cubicBezTo>
                <a:cubicBezTo>
                  <a:pt x="9858511" y="47153"/>
                  <a:pt x="9900981" y="0"/>
                  <a:pt x="9952889" y="0"/>
                </a:cubicBezTo>
                <a:close/>
                <a:moveTo>
                  <a:pt x="9212021" y="0"/>
                </a:moveTo>
                <a:cubicBezTo>
                  <a:pt x="9263929" y="0"/>
                  <a:pt x="9306399" y="47153"/>
                  <a:pt x="9306399" y="103736"/>
                </a:cubicBezTo>
                <a:cubicBezTo>
                  <a:pt x="9306399" y="160319"/>
                  <a:pt x="9263929" y="207471"/>
                  <a:pt x="9212021" y="207471"/>
                </a:cubicBezTo>
                <a:cubicBezTo>
                  <a:pt x="9160113" y="207471"/>
                  <a:pt x="9117642" y="160319"/>
                  <a:pt x="9117642" y="103736"/>
                </a:cubicBezTo>
                <a:cubicBezTo>
                  <a:pt x="9117642" y="47153"/>
                  <a:pt x="9160113" y="0"/>
                  <a:pt x="9212021" y="0"/>
                </a:cubicBezTo>
                <a:close/>
                <a:moveTo>
                  <a:pt x="8485309" y="0"/>
                </a:moveTo>
                <a:cubicBezTo>
                  <a:pt x="8537217" y="0"/>
                  <a:pt x="8579687" y="47153"/>
                  <a:pt x="8579687" y="103736"/>
                </a:cubicBezTo>
                <a:cubicBezTo>
                  <a:pt x="8579687" y="160319"/>
                  <a:pt x="8537217" y="207471"/>
                  <a:pt x="8485309" y="207471"/>
                </a:cubicBezTo>
                <a:cubicBezTo>
                  <a:pt x="8433401" y="207471"/>
                  <a:pt x="8390931" y="160319"/>
                  <a:pt x="8390931" y="103736"/>
                </a:cubicBezTo>
                <a:cubicBezTo>
                  <a:pt x="8390931" y="47153"/>
                  <a:pt x="8433401" y="0"/>
                  <a:pt x="8485309" y="0"/>
                </a:cubicBezTo>
                <a:close/>
                <a:moveTo>
                  <a:pt x="7753878" y="0"/>
                </a:moveTo>
                <a:cubicBezTo>
                  <a:pt x="7805786" y="0"/>
                  <a:pt x="7848256" y="47153"/>
                  <a:pt x="7848256" y="103736"/>
                </a:cubicBezTo>
                <a:cubicBezTo>
                  <a:pt x="7848256" y="160319"/>
                  <a:pt x="7805786" y="207471"/>
                  <a:pt x="7753878" y="207471"/>
                </a:cubicBezTo>
                <a:cubicBezTo>
                  <a:pt x="7701970" y="207471"/>
                  <a:pt x="7659500" y="160319"/>
                  <a:pt x="7659500" y="103736"/>
                </a:cubicBezTo>
                <a:cubicBezTo>
                  <a:pt x="7659500" y="47153"/>
                  <a:pt x="7701970" y="0"/>
                  <a:pt x="7753878" y="0"/>
                </a:cubicBezTo>
                <a:close/>
                <a:moveTo>
                  <a:pt x="6474970" y="0"/>
                </a:moveTo>
                <a:cubicBezTo>
                  <a:pt x="6526878" y="0"/>
                  <a:pt x="6569349" y="47153"/>
                  <a:pt x="6569349" y="103736"/>
                </a:cubicBezTo>
                <a:cubicBezTo>
                  <a:pt x="6569349" y="160319"/>
                  <a:pt x="6526878" y="207471"/>
                  <a:pt x="6474970" y="207471"/>
                </a:cubicBezTo>
                <a:cubicBezTo>
                  <a:pt x="6423063" y="207471"/>
                  <a:pt x="6380592" y="160319"/>
                  <a:pt x="6380592" y="103736"/>
                </a:cubicBezTo>
                <a:cubicBezTo>
                  <a:pt x="6380592" y="47153"/>
                  <a:pt x="6423063" y="0"/>
                  <a:pt x="6474970" y="0"/>
                </a:cubicBezTo>
                <a:close/>
                <a:moveTo>
                  <a:pt x="5734101" y="0"/>
                </a:moveTo>
                <a:cubicBezTo>
                  <a:pt x="5786010" y="0"/>
                  <a:pt x="5828479" y="47153"/>
                  <a:pt x="5828479" y="103736"/>
                </a:cubicBezTo>
                <a:cubicBezTo>
                  <a:pt x="5828479" y="160319"/>
                  <a:pt x="5786010" y="207471"/>
                  <a:pt x="5734101" y="207471"/>
                </a:cubicBezTo>
                <a:cubicBezTo>
                  <a:pt x="5682193" y="207471"/>
                  <a:pt x="5639724" y="160319"/>
                  <a:pt x="5639724" y="103736"/>
                </a:cubicBezTo>
                <a:cubicBezTo>
                  <a:pt x="5639724" y="47153"/>
                  <a:pt x="5682193" y="0"/>
                  <a:pt x="5734101" y="0"/>
                </a:cubicBezTo>
                <a:close/>
                <a:moveTo>
                  <a:pt x="5007390" y="0"/>
                </a:moveTo>
                <a:cubicBezTo>
                  <a:pt x="5059297" y="0"/>
                  <a:pt x="5101768" y="47153"/>
                  <a:pt x="5101768" y="103736"/>
                </a:cubicBezTo>
                <a:cubicBezTo>
                  <a:pt x="5101768" y="160319"/>
                  <a:pt x="5059297" y="207471"/>
                  <a:pt x="5007390" y="207471"/>
                </a:cubicBezTo>
                <a:cubicBezTo>
                  <a:pt x="4955482" y="207471"/>
                  <a:pt x="4913013" y="160319"/>
                  <a:pt x="4913013" y="103736"/>
                </a:cubicBezTo>
                <a:cubicBezTo>
                  <a:pt x="4913013" y="47153"/>
                  <a:pt x="4955482" y="0"/>
                  <a:pt x="5007390" y="0"/>
                </a:cubicBezTo>
                <a:close/>
                <a:moveTo>
                  <a:pt x="4275959" y="0"/>
                </a:moveTo>
                <a:cubicBezTo>
                  <a:pt x="4327868" y="0"/>
                  <a:pt x="4370337" y="47153"/>
                  <a:pt x="4370337" y="103736"/>
                </a:cubicBezTo>
                <a:cubicBezTo>
                  <a:pt x="4370337" y="160319"/>
                  <a:pt x="4327868" y="207471"/>
                  <a:pt x="4275959" y="207471"/>
                </a:cubicBezTo>
                <a:cubicBezTo>
                  <a:pt x="4224051" y="207471"/>
                  <a:pt x="4181581" y="160319"/>
                  <a:pt x="4181581" y="103736"/>
                </a:cubicBezTo>
                <a:cubicBezTo>
                  <a:pt x="4181581" y="47153"/>
                  <a:pt x="4224051" y="0"/>
                  <a:pt x="4275959" y="0"/>
                </a:cubicBezTo>
                <a:close/>
                <a:moveTo>
                  <a:pt x="3072008" y="0"/>
                </a:moveTo>
                <a:cubicBezTo>
                  <a:pt x="3123917" y="0"/>
                  <a:pt x="3166386" y="47153"/>
                  <a:pt x="3166386" y="103736"/>
                </a:cubicBezTo>
                <a:cubicBezTo>
                  <a:pt x="3166386" y="160319"/>
                  <a:pt x="3123917" y="207471"/>
                  <a:pt x="3072008" y="207471"/>
                </a:cubicBezTo>
                <a:cubicBezTo>
                  <a:pt x="3020100" y="207471"/>
                  <a:pt x="2977630" y="160319"/>
                  <a:pt x="2977630" y="103736"/>
                </a:cubicBezTo>
                <a:cubicBezTo>
                  <a:pt x="2977630" y="47153"/>
                  <a:pt x="3020100" y="0"/>
                  <a:pt x="3072008" y="0"/>
                </a:cubicBezTo>
                <a:close/>
                <a:moveTo>
                  <a:pt x="2331140" y="0"/>
                </a:moveTo>
                <a:cubicBezTo>
                  <a:pt x="2383048" y="0"/>
                  <a:pt x="2425518" y="47153"/>
                  <a:pt x="2425518" y="103736"/>
                </a:cubicBezTo>
                <a:cubicBezTo>
                  <a:pt x="2425518" y="160319"/>
                  <a:pt x="2383048" y="207471"/>
                  <a:pt x="2331140" y="207471"/>
                </a:cubicBezTo>
                <a:cubicBezTo>
                  <a:pt x="2279232" y="207471"/>
                  <a:pt x="2236762" y="160319"/>
                  <a:pt x="2236762" y="103736"/>
                </a:cubicBezTo>
                <a:cubicBezTo>
                  <a:pt x="2236762" y="47153"/>
                  <a:pt x="2279232" y="0"/>
                  <a:pt x="2331140" y="0"/>
                </a:cubicBezTo>
                <a:close/>
                <a:moveTo>
                  <a:pt x="1604428" y="0"/>
                </a:moveTo>
                <a:cubicBezTo>
                  <a:pt x="1656336" y="0"/>
                  <a:pt x="1698806" y="47153"/>
                  <a:pt x="1698806" y="103736"/>
                </a:cubicBezTo>
                <a:cubicBezTo>
                  <a:pt x="1698806" y="160319"/>
                  <a:pt x="1656336" y="207471"/>
                  <a:pt x="1604428" y="207471"/>
                </a:cubicBezTo>
                <a:cubicBezTo>
                  <a:pt x="1552520" y="207471"/>
                  <a:pt x="1510050" y="160319"/>
                  <a:pt x="1510050" y="103736"/>
                </a:cubicBezTo>
                <a:cubicBezTo>
                  <a:pt x="1510050" y="47153"/>
                  <a:pt x="1552520" y="0"/>
                  <a:pt x="1604428" y="0"/>
                </a:cubicBezTo>
                <a:close/>
                <a:moveTo>
                  <a:pt x="872998" y="0"/>
                </a:moveTo>
                <a:cubicBezTo>
                  <a:pt x="924905" y="0"/>
                  <a:pt x="967376" y="47153"/>
                  <a:pt x="967376" y="103736"/>
                </a:cubicBezTo>
                <a:cubicBezTo>
                  <a:pt x="967376" y="160319"/>
                  <a:pt x="924905" y="207471"/>
                  <a:pt x="872998" y="207471"/>
                </a:cubicBezTo>
                <a:cubicBezTo>
                  <a:pt x="821089" y="207471"/>
                  <a:pt x="778619" y="160319"/>
                  <a:pt x="778619" y="103736"/>
                </a:cubicBezTo>
                <a:cubicBezTo>
                  <a:pt x="778619" y="47153"/>
                  <a:pt x="821089" y="0"/>
                  <a:pt x="872998" y="0"/>
                </a:cubicBezTo>
                <a:close/>
              </a:path>
            </a:pathLst>
          </a:custGeom>
          <a:solidFill>
            <a:schemeClr val="bg1">
              <a:lumMod val="95000"/>
            </a:schemeClr>
          </a:solidFill>
          <a:ln>
            <a:noFill/>
          </a:ln>
        </p:spPr>
        <p:txBody>
          <a:bodyPr wrap="square" lIns="91440" tIns="45720" rIns="91440" bIns="45720" anchor="ctr">
            <a:normAutofit/>
          </a:bodyPr>
          <a:lstStyle/>
          <a:p>
            <a:pPr algn="ctr"/>
            <a:endParaRPr/>
          </a:p>
        </p:txBody>
      </p:sp>
      <p:sp>
        <p:nvSpPr>
          <p:cNvPr id="5" name="文本框 4">
            <a:extLst>
              <a:ext uri="{FF2B5EF4-FFF2-40B4-BE49-F238E27FC236}">
                <a16:creationId xmlns:a16="http://schemas.microsoft.com/office/drawing/2014/main" id="{45DE9AA0-468D-A733-9A58-E8905AF03C94}"/>
              </a:ext>
            </a:extLst>
          </p:cNvPr>
          <p:cNvSpPr txBox="1"/>
          <p:nvPr/>
        </p:nvSpPr>
        <p:spPr>
          <a:xfrm>
            <a:off x="1311215" y="1291615"/>
            <a:ext cx="8807570" cy="2677656"/>
          </a:xfrm>
          <a:prstGeom prst="rect">
            <a:avLst/>
          </a:prstGeom>
          <a:noFill/>
        </p:spPr>
        <p:txBody>
          <a:bodyPr wrap="square" rtlCol="0">
            <a:spAutoFit/>
          </a:bodyPr>
          <a:lstStyle/>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加性高斯白噪声</a:t>
            </a:r>
            <a:r>
              <a:rPr lang="en-US" altLang="zh-CN" sz="2400" kern="100" dirty="0">
                <a:effectLst/>
                <a:latin typeface="Times New Roman" panose="02020603050405020304" pitchFamily="18" charset="0"/>
                <a:ea typeface="宋体" panose="02010600030101010101" pitchFamily="2" charset="-122"/>
              </a:rPr>
              <a:t> AWGN(Additive White Gaussian Noise)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是最基本的噪声与干扰模型。</a:t>
            </a: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加性噪声：叠加在信号上的一种噪声，通常记为</a:t>
            </a:r>
            <a:r>
              <a:rPr lang="en-US" altLang="zh-CN" sz="2400" kern="100" dirty="0">
                <a:effectLst/>
                <a:latin typeface="Times New Roman" panose="02020603050405020304" pitchFamily="18" charset="0"/>
                <a:ea typeface="宋体" panose="02010600030101010101" pitchFamily="2" charset="-122"/>
              </a:rPr>
              <a:t>n(t)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，而且无论有无信号，噪声</a:t>
            </a:r>
            <a:r>
              <a:rPr lang="en-US" altLang="zh-CN" sz="2400" kern="100" dirty="0">
                <a:effectLst/>
                <a:latin typeface="Times New Roman" panose="02020603050405020304" pitchFamily="18" charset="0"/>
                <a:ea typeface="宋体" panose="02010600030101010101" pitchFamily="2" charset="-122"/>
              </a:rPr>
              <a:t>n(t)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都是始终存在的。因此通常称它为加性噪声或者加性干扰。白噪声：噪声的功率谱密度在所有的频率上均为一常数，则称这样的噪声为白噪声。如果白噪声取值的概率分布服从高斯分布，则称这样的噪声为高斯白噪声</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51813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53DDC-ACD3-4FD9-8CD5-4AE2DFBA6C92}"/>
              </a:ext>
            </a:extLst>
          </p:cNvPr>
          <p:cNvSpPr>
            <a:spLocks noGrp="1"/>
          </p:cNvSpPr>
          <p:nvPr>
            <p:ph type="title"/>
          </p:nvPr>
        </p:nvSpPr>
        <p:spPr/>
        <p:txBody>
          <a:bodyPr>
            <a:normAutofit/>
          </a:bodyPr>
          <a:lstStyle/>
          <a:p>
            <a:r>
              <a:rPr lang="zh-CN" altLang="en-US" sz="3600" dirty="0"/>
              <a:t>通信系统</a:t>
            </a:r>
          </a:p>
        </p:txBody>
      </p:sp>
      <p:sp>
        <p:nvSpPr>
          <p:cNvPr id="4" name="灯片编号占位符 3">
            <a:extLst>
              <a:ext uri="{FF2B5EF4-FFF2-40B4-BE49-F238E27FC236}">
                <a16:creationId xmlns:a16="http://schemas.microsoft.com/office/drawing/2014/main" id="{A0B4E4F6-F3BD-4EFC-812F-54944F75D862}"/>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19" name="文本框 18">
            <a:extLst>
              <a:ext uri="{FF2B5EF4-FFF2-40B4-BE49-F238E27FC236}">
                <a16:creationId xmlns:a16="http://schemas.microsoft.com/office/drawing/2014/main" id="{20BE97DA-4458-C482-2E26-3DF004B97492}"/>
              </a:ext>
            </a:extLst>
          </p:cNvPr>
          <p:cNvSpPr txBox="1"/>
          <p:nvPr/>
        </p:nvSpPr>
        <p:spPr>
          <a:xfrm>
            <a:off x="1030703" y="3727769"/>
            <a:ext cx="10416549" cy="2292615"/>
          </a:xfrm>
          <a:prstGeom prst="rect">
            <a:avLst/>
          </a:prstGeom>
          <a:noFill/>
        </p:spPr>
        <p:txBody>
          <a:bodyPr wrap="square" rtlCol="0">
            <a:spAutoFit/>
          </a:bodyPr>
          <a:lstStyle/>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信息源（简称信源）：把各种消息转换成原始电信号，如麦克风。信源可分为模拟信源和数字信源。</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发送设备：产生适合于在信道中传输的信号。</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信道：将来自发送设备的信号传送到接收端的物理媒质。分为有线信道和无线信道两大类。</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噪声源：集中表示分布于通信系统中各处的噪声。</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接收设备：从受到减损的接收信号中正确恢复出原始电信号。</a:t>
            </a:r>
            <a:r>
              <a:rPr lang="en-US" altLang="zh-CN" sz="1800" dirty="0">
                <a:solidFill>
                  <a:srgbClr val="000000"/>
                </a:solidFill>
                <a:effectLst/>
                <a:latin typeface="Times New Roman" panose="02020603050405020304" pitchFamily="18" charset="0"/>
              </a:rPr>
              <a:t> </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受信者（信宿）：把原始电信号还原成相应的消息，如扬声器等。</a:t>
            </a:r>
            <a:endParaRPr lang="zh-CN" altLang="zh-CN" dirty="0">
              <a:effectLst/>
            </a:endParaRPr>
          </a:p>
        </p:txBody>
      </p:sp>
      <p:pic>
        <p:nvPicPr>
          <p:cNvPr id="20" name="图片 19">
            <a:extLst>
              <a:ext uri="{FF2B5EF4-FFF2-40B4-BE49-F238E27FC236}">
                <a16:creationId xmlns:a16="http://schemas.microsoft.com/office/drawing/2014/main" id="{9DDE7435-C8AC-1102-D478-0899C686FBA8}"/>
              </a:ext>
            </a:extLst>
          </p:cNvPr>
          <p:cNvPicPr>
            <a:picLocks noChangeAspect="1"/>
          </p:cNvPicPr>
          <p:nvPr/>
        </p:nvPicPr>
        <p:blipFill>
          <a:blip r:embed="rId2"/>
          <a:stretch>
            <a:fillRect/>
          </a:stretch>
        </p:blipFill>
        <p:spPr>
          <a:xfrm>
            <a:off x="2783978" y="1324884"/>
            <a:ext cx="6624044" cy="1446768"/>
          </a:xfrm>
          <a:prstGeom prst="rect">
            <a:avLst/>
          </a:prstGeom>
        </p:spPr>
      </p:pic>
      <p:sp>
        <p:nvSpPr>
          <p:cNvPr id="21" name="文本框 20">
            <a:extLst>
              <a:ext uri="{FF2B5EF4-FFF2-40B4-BE49-F238E27FC236}">
                <a16:creationId xmlns:a16="http://schemas.microsoft.com/office/drawing/2014/main" id="{657F55F2-45A6-4377-89AA-4A79F5CE5AD8}"/>
              </a:ext>
            </a:extLst>
          </p:cNvPr>
          <p:cNvSpPr txBox="1"/>
          <p:nvPr/>
        </p:nvSpPr>
        <p:spPr>
          <a:xfrm>
            <a:off x="5294917" y="2991731"/>
            <a:ext cx="160057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通信系统的一般模型</a:t>
            </a:r>
          </a:p>
        </p:txBody>
      </p:sp>
    </p:spTree>
    <p:extLst>
      <p:ext uri="{BB962C8B-B14F-4D97-AF65-F5344CB8AC3E}">
        <p14:creationId xmlns:p14="http://schemas.microsoft.com/office/powerpoint/2010/main" val="220603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A32D4-F5DC-43AD-941E-59400653C003}"/>
              </a:ext>
            </a:extLst>
          </p:cNvPr>
          <p:cNvSpPr>
            <a:spLocks noGrp="1"/>
          </p:cNvSpPr>
          <p:nvPr>
            <p:ph type="title"/>
          </p:nvPr>
        </p:nvSpPr>
        <p:spPr/>
        <p:txBody>
          <a:bodyPr/>
          <a:lstStyle/>
          <a:p>
            <a:r>
              <a:rPr lang="zh-CN" altLang="en-US" sz="3600" dirty="0"/>
              <a:t>通信系统</a:t>
            </a:r>
            <a:r>
              <a:rPr lang="en-US" altLang="zh-CN" dirty="0"/>
              <a:t>——</a:t>
            </a:r>
            <a:r>
              <a:rPr lang="zh-CN" altLang="en-US" dirty="0"/>
              <a:t>数字通信系统</a:t>
            </a:r>
          </a:p>
        </p:txBody>
      </p:sp>
      <p:sp>
        <p:nvSpPr>
          <p:cNvPr id="4" name="灯片编号占位符 3">
            <a:extLst>
              <a:ext uri="{FF2B5EF4-FFF2-40B4-BE49-F238E27FC236}">
                <a16:creationId xmlns:a16="http://schemas.microsoft.com/office/drawing/2014/main" id="{38EB236A-1B47-4439-A7C9-17D2DCDEBBA0}"/>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pic>
        <p:nvPicPr>
          <p:cNvPr id="5" name="图片 4">
            <a:extLst>
              <a:ext uri="{FF2B5EF4-FFF2-40B4-BE49-F238E27FC236}">
                <a16:creationId xmlns:a16="http://schemas.microsoft.com/office/drawing/2014/main" id="{8CBF2E69-8F13-7A2A-F137-7BA6D7C16058}"/>
              </a:ext>
            </a:extLst>
          </p:cNvPr>
          <p:cNvPicPr>
            <a:picLocks noChangeAspect="1"/>
          </p:cNvPicPr>
          <p:nvPr/>
        </p:nvPicPr>
        <p:blipFill rotWithShape="1">
          <a:blip r:embed="rId2"/>
          <a:srcRect l="7500"/>
          <a:stretch/>
        </p:blipFill>
        <p:spPr>
          <a:xfrm>
            <a:off x="2915973" y="1947212"/>
            <a:ext cx="6358463" cy="1900170"/>
          </a:xfrm>
          <a:prstGeom prst="rect">
            <a:avLst/>
          </a:prstGeom>
        </p:spPr>
      </p:pic>
    </p:spTree>
    <p:extLst>
      <p:ext uri="{BB962C8B-B14F-4D97-AF65-F5344CB8AC3E}">
        <p14:creationId xmlns:p14="http://schemas.microsoft.com/office/powerpoint/2010/main" val="82409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3066F-40AA-475E-A337-35EA76EA966E}"/>
              </a:ext>
            </a:extLst>
          </p:cNvPr>
          <p:cNvSpPr>
            <a:spLocks noGrp="1"/>
          </p:cNvSpPr>
          <p:nvPr>
            <p:ph type="title"/>
          </p:nvPr>
        </p:nvSpPr>
        <p:spPr/>
        <p:txBody>
          <a:bodyPr/>
          <a:lstStyle/>
          <a:p>
            <a:r>
              <a:rPr lang="zh-CN" altLang="en-US" sz="3600" dirty="0"/>
              <a:t>通信系统</a:t>
            </a:r>
            <a:r>
              <a:rPr lang="en-US" altLang="zh-CN" dirty="0"/>
              <a:t>——</a:t>
            </a:r>
            <a:r>
              <a:rPr lang="zh-CN" altLang="en-US" dirty="0"/>
              <a:t>模拟通信系统</a:t>
            </a:r>
          </a:p>
        </p:txBody>
      </p:sp>
      <p:sp>
        <p:nvSpPr>
          <p:cNvPr id="4" name="灯片编号占位符 3">
            <a:extLst>
              <a:ext uri="{FF2B5EF4-FFF2-40B4-BE49-F238E27FC236}">
                <a16:creationId xmlns:a16="http://schemas.microsoft.com/office/drawing/2014/main" id="{33FFFBFD-CAE8-4615-9359-5024B743F344}"/>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pic>
        <p:nvPicPr>
          <p:cNvPr id="31" name="图片 30">
            <a:extLst>
              <a:ext uri="{FF2B5EF4-FFF2-40B4-BE49-F238E27FC236}">
                <a16:creationId xmlns:a16="http://schemas.microsoft.com/office/drawing/2014/main" id="{0113B1DA-322B-0E5F-2E68-074E3957ADF2}"/>
              </a:ext>
            </a:extLst>
          </p:cNvPr>
          <p:cNvPicPr>
            <a:picLocks noChangeAspect="1"/>
          </p:cNvPicPr>
          <p:nvPr/>
        </p:nvPicPr>
        <p:blipFill>
          <a:blip r:embed="rId2"/>
          <a:stretch>
            <a:fillRect/>
          </a:stretch>
        </p:blipFill>
        <p:spPr>
          <a:xfrm>
            <a:off x="2162635" y="1932666"/>
            <a:ext cx="7865139" cy="2174159"/>
          </a:xfrm>
          <a:prstGeom prst="rect">
            <a:avLst/>
          </a:prstGeom>
        </p:spPr>
      </p:pic>
    </p:spTree>
    <p:extLst>
      <p:ext uri="{BB962C8B-B14F-4D97-AF65-F5344CB8AC3E}">
        <p14:creationId xmlns:p14="http://schemas.microsoft.com/office/powerpoint/2010/main" val="68175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SHOWCASE" val="31064b5a-bc9d-4a88-a0ca-32d10f620cd7"/>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408</TotalTime>
  <Words>4142</Words>
  <Application>Microsoft Office PowerPoint</Application>
  <PresentationFormat>宽屏</PresentationFormat>
  <Paragraphs>416</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等线</vt:lpstr>
      <vt:lpstr>楷体_GB2312</vt:lpstr>
      <vt:lpstr>宋体</vt:lpstr>
      <vt:lpstr>Arial</vt:lpstr>
      <vt:lpstr>Calibri</vt:lpstr>
      <vt:lpstr>Cambria Math</vt:lpstr>
      <vt:lpstr>Impact</vt:lpstr>
      <vt:lpstr>Times New Roman</vt:lpstr>
      <vt:lpstr>主题5</vt:lpstr>
      <vt:lpstr>think-cell Slide</vt:lpstr>
      <vt:lpstr>通信系统综合设计</vt:lpstr>
      <vt:lpstr>PowerPoint 演示文稿</vt:lpstr>
      <vt:lpstr>实验内容</vt:lpstr>
      <vt:lpstr>实验内容</vt:lpstr>
      <vt:lpstr>实验原理</vt:lpstr>
      <vt:lpstr>AWGN信道</vt:lpstr>
      <vt:lpstr>通信系统</vt:lpstr>
      <vt:lpstr>通信系统——数字通信系统</vt:lpstr>
      <vt:lpstr>通信系统——模拟通信系统</vt:lpstr>
      <vt:lpstr>数字部分——2ASK二进制幅度键控</vt:lpstr>
      <vt:lpstr>数字部分——2ASK二进制幅度键控</vt:lpstr>
      <vt:lpstr>数字部分——2FSK二进制频移键控</vt:lpstr>
      <vt:lpstr>数字部分——2FSK二进制频移键控</vt:lpstr>
      <vt:lpstr>数字部分——2FSK二进制频移键控</vt:lpstr>
      <vt:lpstr>模拟部分——AM标准振幅调制</vt:lpstr>
      <vt:lpstr>模拟部分——AM标准振幅调制</vt:lpstr>
      <vt:lpstr>代码解析</vt:lpstr>
      <vt:lpstr>数字通信系统部分</vt:lpstr>
      <vt:lpstr>数字部分</vt:lpstr>
      <vt:lpstr>数字部分</vt:lpstr>
      <vt:lpstr>数字部分</vt:lpstr>
      <vt:lpstr>数字部分</vt:lpstr>
      <vt:lpstr>模拟通信系统部分</vt:lpstr>
      <vt:lpstr>模拟通信系统部分</vt:lpstr>
      <vt:lpstr>实验结论</vt:lpstr>
      <vt:lpstr>实验总结</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林 迦勒</cp:lastModifiedBy>
  <cp:revision>4</cp:revision>
  <cp:lastPrinted>2019-09-10T16:00:00Z</cp:lastPrinted>
  <dcterms:created xsi:type="dcterms:W3CDTF">2019-09-10T16:00:00Z</dcterms:created>
  <dcterms:modified xsi:type="dcterms:W3CDTF">2022-12-07T09:35:01Z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