
<file path=[Content_Types].xml><?xml version="1.0" encoding="utf-8"?>
<Types xmlns="http://schemas.openxmlformats.org/package/2006/content-types">
  <Default Extension="xml" ContentType="application/xml"/>
  <Default Extension="bin" ContentType="application/vnd.openxmlformats-officedocument.oleObject"/>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wmf" ContentType="image/x-wm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57"/>
  </p:notesMasterIdLst>
  <p:handoutMasterIdLst>
    <p:handoutMasterId r:id="rId58"/>
  </p:handoutMasterIdLst>
  <p:sldIdLst>
    <p:sldId id="837" r:id="rId2"/>
    <p:sldId id="802" r:id="rId3"/>
    <p:sldId id="882" r:id="rId4"/>
    <p:sldId id="898" r:id="rId5"/>
    <p:sldId id="841" r:id="rId6"/>
    <p:sldId id="842" r:id="rId7"/>
    <p:sldId id="896" r:id="rId8"/>
    <p:sldId id="883" r:id="rId9"/>
    <p:sldId id="845" r:id="rId10"/>
    <p:sldId id="888" r:id="rId11"/>
    <p:sldId id="889" r:id="rId12"/>
    <p:sldId id="890" r:id="rId13"/>
    <p:sldId id="891" r:id="rId14"/>
    <p:sldId id="897" r:id="rId15"/>
    <p:sldId id="884" r:id="rId16"/>
    <p:sldId id="851" r:id="rId17"/>
    <p:sldId id="852" r:id="rId18"/>
    <p:sldId id="853" r:id="rId19"/>
    <p:sldId id="903" r:id="rId20"/>
    <p:sldId id="893" r:id="rId21"/>
    <p:sldId id="899" r:id="rId22"/>
    <p:sldId id="900" r:id="rId23"/>
    <p:sldId id="901" r:id="rId24"/>
    <p:sldId id="902" r:id="rId25"/>
    <p:sldId id="904" r:id="rId26"/>
    <p:sldId id="854" r:id="rId27"/>
    <p:sldId id="905" r:id="rId28"/>
    <p:sldId id="855" r:id="rId29"/>
    <p:sldId id="856" r:id="rId30"/>
    <p:sldId id="857" r:id="rId31"/>
    <p:sldId id="906" r:id="rId32"/>
    <p:sldId id="859" r:id="rId33"/>
    <p:sldId id="860" r:id="rId34"/>
    <p:sldId id="885" r:id="rId35"/>
    <p:sldId id="862" r:id="rId36"/>
    <p:sldId id="863" r:id="rId37"/>
    <p:sldId id="864" r:id="rId38"/>
    <p:sldId id="865" r:id="rId39"/>
    <p:sldId id="866" r:id="rId40"/>
    <p:sldId id="867" r:id="rId41"/>
    <p:sldId id="868" r:id="rId42"/>
    <p:sldId id="869" r:id="rId43"/>
    <p:sldId id="870" r:id="rId44"/>
    <p:sldId id="871" r:id="rId45"/>
    <p:sldId id="872" r:id="rId46"/>
    <p:sldId id="886" r:id="rId47"/>
    <p:sldId id="907" r:id="rId48"/>
    <p:sldId id="875" r:id="rId49"/>
    <p:sldId id="876" r:id="rId50"/>
    <p:sldId id="877" r:id="rId51"/>
    <p:sldId id="878" r:id="rId52"/>
    <p:sldId id="887" r:id="rId53"/>
    <p:sldId id="880" r:id="rId54"/>
    <p:sldId id="881" r:id="rId55"/>
    <p:sldId id="838" r:id="rId56"/>
  </p:sldIdLst>
  <p:sldSz cx="9144000" cy="6858000" type="screen4x3"/>
  <p:notesSz cx="6997700" cy="9271000"/>
  <p:defaultTextStyle>
    <a:defPPr>
      <a:defRPr lang="en-US"/>
    </a:defPPr>
    <a:lvl1pPr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1pPr>
    <a:lvl2pPr marL="457200"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2pPr>
    <a:lvl3pPr marL="914400"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3pPr>
    <a:lvl4pPr marL="1371600"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4pPr>
    <a:lvl5pPr marL="1828800" algn="l" rtl="0" fontAlgn="base">
      <a:spcBef>
        <a:spcPct val="20000"/>
      </a:spcBef>
      <a:spcAft>
        <a:spcPct val="0"/>
      </a:spcAft>
      <a:buClr>
        <a:srgbClr val="D51203"/>
      </a:buClr>
      <a:buSzPct val="80000"/>
      <a:buFont typeface="Wingdings" pitchFamily="2" charset="2"/>
      <a:buChar char="n"/>
      <a:defRPr sz="2800" kern="1200">
        <a:solidFill>
          <a:schemeClr val="tx1"/>
        </a:solidFill>
        <a:latin typeface="Arial" pitchFamily="34" charset="0"/>
        <a:ea typeface="+mn-ea"/>
        <a:cs typeface="+mn-cs"/>
      </a:defRPr>
    </a:lvl5pPr>
    <a:lvl6pPr marL="2286000" algn="l" defTabSz="914400" rtl="0" eaLnBrk="1" latinLnBrk="0" hangingPunct="1">
      <a:defRPr sz="2800" kern="1200">
        <a:solidFill>
          <a:schemeClr val="tx1"/>
        </a:solidFill>
        <a:latin typeface="Arial" pitchFamily="34" charset="0"/>
        <a:ea typeface="+mn-ea"/>
        <a:cs typeface="+mn-cs"/>
      </a:defRPr>
    </a:lvl6pPr>
    <a:lvl7pPr marL="2743200" algn="l" defTabSz="914400" rtl="0" eaLnBrk="1" latinLnBrk="0" hangingPunct="1">
      <a:defRPr sz="2800" kern="1200">
        <a:solidFill>
          <a:schemeClr val="tx1"/>
        </a:solidFill>
        <a:latin typeface="Arial" pitchFamily="34" charset="0"/>
        <a:ea typeface="+mn-ea"/>
        <a:cs typeface="+mn-cs"/>
      </a:defRPr>
    </a:lvl7pPr>
    <a:lvl8pPr marL="3200400" algn="l" defTabSz="914400" rtl="0" eaLnBrk="1" latinLnBrk="0" hangingPunct="1">
      <a:defRPr sz="2800" kern="1200">
        <a:solidFill>
          <a:schemeClr val="tx1"/>
        </a:solidFill>
        <a:latin typeface="Arial" pitchFamily="34" charset="0"/>
        <a:ea typeface="+mn-ea"/>
        <a:cs typeface="+mn-cs"/>
      </a:defRPr>
    </a:lvl8pPr>
    <a:lvl9pPr marL="3657600" algn="l" defTabSz="914400" rtl="0" eaLnBrk="1" latinLnBrk="0" hangingPunct="1">
      <a:defRPr sz="28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008080"/>
    <a:srgbClr val="BAE18F"/>
    <a:srgbClr val="800000"/>
    <a:srgbClr val="4FD1FF"/>
    <a:srgbClr val="9AC2FE"/>
    <a:srgbClr val="004D86"/>
    <a:srgbClr val="A3D8FF"/>
    <a:srgbClr val="0000FF"/>
    <a:srgbClr val="3C52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1" autoAdjust="0"/>
    <p:restoredTop sz="76263" autoAdjust="0"/>
  </p:normalViewPr>
  <p:slideViewPr>
    <p:cSldViewPr>
      <p:cViewPr varScale="1">
        <p:scale>
          <a:sx n="62" d="100"/>
          <a:sy n="62" d="100"/>
        </p:scale>
        <p:origin x="150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26"/>
    </p:cViewPr>
  </p:sorterViewPr>
  <p:notesViewPr>
    <p:cSldViewPr>
      <p:cViewPr varScale="1">
        <p:scale>
          <a:sx n="64" d="100"/>
          <a:sy n="64" d="100"/>
        </p:scale>
        <p:origin x="308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2.wmf"/><Relationship Id="rId2"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2.wmf"/><Relationship Id="rId4" Type="http://schemas.openxmlformats.org/officeDocument/2006/relationships/image" Target="../media/image93.wmf"/><Relationship Id="rId5" Type="http://schemas.openxmlformats.org/officeDocument/2006/relationships/image" Target="../media/image94.wmf"/><Relationship Id="rId6" Type="http://schemas.openxmlformats.org/officeDocument/2006/relationships/image" Target="../media/image95.wmf"/><Relationship Id="rId1" Type="http://schemas.openxmlformats.org/officeDocument/2006/relationships/image" Target="../media/image90.wmf"/><Relationship Id="rId2" Type="http://schemas.openxmlformats.org/officeDocument/2006/relationships/image" Target="../media/image9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defTabSz="930275">
              <a:spcBef>
                <a:spcPct val="0"/>
              </a:spcBef>
              <a:buClrTx/>
              <a:buSzTx/>
              <a:buFontTx/>
              <a:buNone/>
              <a:defRPr sz="1200" smtClean="0"/>
            </a:lvl1pPr>
          </a:lstStyle>
          <a:p>
            <a:pPr>
              <a:defRPr/>
            </a:pPr>
            <a:endParaRPr lang="en-US" altLang="zh-CN"/>
          </a:p>
        </p:txBody>
      </p:sp>
      <p:sp>
        <p:nvSpPr>
          <p:cNvPr id="26521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r" defTabSz="930275">
              <a:spcBef>
                <a:spcPct val="0"/>
              </a:spcBef>
              <a:buClrTx/>
              <a:buSzTx/>
              <a:buFontTx/>
              <a:buNone/>
              <a:defRPr sz="1200" smtClean="0"/>
            </a:lvl1pPr>
          </a:lstStyle>
          <a:p>
            <a:pPr>
              <a:defRPr/>
            </a:pPr>
            <a:endParaRPr lang="en-US" altLang="zh-CN"/>
          </a:p>
        </p:txBody>
      </p:sp>
      <p:sp>
        <p:nvSpPr>
          <p:cNvPr id="265220" name="Rectangle 4"/>
          <p:cNvSpPr>
            <a:spLocks noGrp="1" noChangeArrowheads="1"/>
          </p:cNvSpPr>
          <p:nvPr>
            <p:ph type="ftr" sz="quarter" idx="2"/>
          </p:nvPr>
        </p:nvSpPr>
        <p:spPr bwMode="auto">
          <a:xfrm>
            <a:off x="0"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defTabSz="930275">
              <a:spcBef>
                <a:spcPct val="0"/>
              </a:spcBef>
              <a:buClrTx/>
              <a:buSzTx/>
              <a:buFontTx/>
              <a:buNone/>
              <a:defRPr sz="1200" smtClean="0"/>
            </a:lvl1pPr>
          </a:lstStyle>
          <a:p>
            <a:pPr>
              <a:defRPr/>
            </a:pPr>
            <a:endParaRPr lang="en-US" altLang="zh-CN"/>
          </a:p>
        </p:txBody>
      </p:sp>
      <p:sp>
        <p:nvSpPr>
          <p:cNvPr id="265221" name="Rectangle 5"/>
          <p:cNvSpPr>
            <a:spLocks noGrp="1" noChangeArrowheads="1"/>
          </p:cNvSpPr>
          <p:nvPr>
            <p:ph type="sldNum" sz="quarter" idx="3"/>
          </p:nvPr>
        </p:nvSpPr>
        <p:spPr bwMode="auto">
          <a:xfrm>
            <a:off x="3963988"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r" defTabSz="930275">
              <a:spcBef>
                <a:spcPct val="0"/>
              </a:spcBef>
              <a:buClrTx/>
              <a:buSzTx/>
              <a:buFontTx/>
              <a:buNone/>
              <a:defRPr sz="1200" smtClean="0"/>
            </a:lvl1pPr>
          </a:lstStyle>
          <a:p>
            <a:pPr>
              <a:defRPr/>
            </a:pPr>
            <a:fld id="{55874152-45B2-4726-A54F-327D23AF2B8A}" type="slidenum">
              <a:rPr lang="zh-CN" altLang="en-US"/>
              <a:pPr>
                <a:defRPr/>
              </a:pPr>
              <a:t>‹#›</a:t>
            </a:fld>
            <a:endParaRPr lang="en-US" altLang="zh-CN"/>
          </a:p>
        </p:txBody>
      </p:sp>
    </p:spTree>
    <p:extLst>
      <p:ext uri="{BB962C8B-B14F-4D97-AF65-F5344CB8AC3E}">
        <p14:creationId xmlns:p14="http://schemas.microsoft.com/office/powerpoint/2010/main" val="2007357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defTabSz="930275">
              <a:spcBef>
                <a:spcPct val="0"/>
              </a:spcBef>
              <a:buClrTx/>
              <a:buSzTx/>
              <a:buFontTx/>
              <a:buNone/>
              <a:defRPr sz="1200" smtClean="0"/>
            </a:lvl1pPr>
          </a:lstStyle>
          <a:p>
            <a:pPr>
              <a:defRPr/>
            </a:pPr>
            <a:endParaRPr lang="en-US" altLang="zh-CN"/>
          </a:p>
        </p:txBody>
      </p:sp>
      <p:sp>
        <p:nvSpPr>
          <p:cNvPr id="4099" name="Rectangle 3"/>
          <p:cNvSpPr>
            <a:spLocks noGrp="1" noChangeArrowheads="1"/>
          </p:cNvSpPr>
          <p:nvPr>
            <p:ph type="dt"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r" defTabSz="930275">
              <a:spcBef>
                <a:spcPct val="0"/>
              </a:spcBef>
              <a:buClrTx/>
              <a:buSzTx/>
              <a:buFontTx/>
              <a:buNone/>
              <a:defRPr sz="1200" smtClean="0"/>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1181100" y="695325"/>
            <a:ext cx="4635500" cy="3476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00088" y="4403725"/>
            <a:ext cx="559752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defTabSz="930275">
              <a:spcBef>
                <a:spcPct val="0"/>
              </a:spcBef>
              <a:buClrTx/>
              <a:buSzTx/>
              <a:buFontTx/>
              <a:buNone/>
              <a:defRPr sz="1200" smtClean="0"/>
            </a:lvl1pPr>
          </a:lstStyle>
          <a:p>
            <a:pPr>
              <a:defRPr/>
            </a:pPr>
            <a:endParaRPr lang="en-US" altLang="zh-CN"/>
          </a:p>
        </p:txBody>
      </p:sp>
      <p:sp>
        <p:nvSpPr>
          <p:cNvPr id="4103" name="Rectangle 7"/>
          <p:cNvSpPr>
            <a:spLocks noGrp="1" noChangeArrowheads="1"/>
          </p:cNvSpPr>
          <p:nvPr>
            <p:ph type="sldNum" sz="quarter" idx="5"/>
          </p:nvPr>
        </p:nvSpPr>
        <p:spPr bwMode="auto">
          <a:xfrm>
            <a:off x="3963988" y="88058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r" defTabSz="930275">
              <a:spcBef>
                <a:spcPct val="0"/>
              </a:spcBef>
              <a:buClrTx/>
              <a:buSzTx/>
              <a:buFontTx/>
              <a:buNone/>
              <a:defRPr sz="1200" smtClean="0"/>
            </a:lvl1pPr>
          </a:lstStyle>
          <a:p>
            <a:pPr>
              <a:defRPr/>
            </a:pPr>
            <a:fld id="{F71F6432-638A-4DD0-83D2-6A59D23289A9}" type="slidenum">
              <a:rPr lang="zh-CN" altLang="en-US"/>
              <a:pPr>
                <a:defRPr/>
              </a:pPr>
              <a:t>‹#›</a:t>
            </a:fld>
            <a:endParaRPr lang="en-US" altLang="zh-CN"/>
          </a:p>
        </p:txBody>
      </p:sp>
    </p:spTree>
    <p:extLst>
      <p:ext uri="{BB962C8B-B14F-4D97-AF65-F5344CB8AC3E}">
        <p14:creationId xmlns:p14="http://schemas.microsoft.com/office/powerpoint/2010/main" val="1601067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a:t>
            </a:fld>
            <a:endParaRPr lang="en-US" altLang="zh-CN" dirty="0"/>
          </a:p>
        </p:txBody>
      </p:sp>
    </p:spTree>
    <p:extLst>
      <p:ext uri="{BB962C8B-B14F-4D97-AF65-F5344CB8AC3E}">
        <p14:creationId xmlns:p14="http://schemas.microsoft.com/office/powerpoint/2010/main" val="243484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10</a:t>
            </a:fld>
            <a:endParaRPr lang="en-US" altLang="zh-CN"/>
          </a:p>
        </p:txBody>
      </p:sp>
    </p:spTree>
    <p:extLst>
      <p:ext uri="{BB962C8B-B14F-4D97-AF65-F5344CB8AC3E}">
        <p14:creationId xmlns:p14="http://schemas.microsoft.com/office/powerpoint/2010/main" val="202420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11</a:t>
            </a:fld>
            <a:endParaRPr lang="en-US" altLang="zh-CN"/>
          </a:p>
        </p:txBody>
      </p:sp>
    </p:spTree>
    <p:extLst>
      <p:ext uri="{BB962C8B-B14F-4D97-AF65-F5344CB8AC3E}">
        <p14:creationId xmlns:p14="http://schemas.microsoft.com/office/powerpoint/2010/main" val="1964843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12</a:t>
            </a:fld>
            <a:endParaRPr lang="en-US" altLang="zh-CN"/>
          </a:p>
        </p:txBody>
      </p:sp>
    </p:spTree>
    <p:extLst>
      <p:ext uri="{BB962C8B-B14F-4D97-AF65-F5344CB8AC3E}">
        <p14:creationId xmlns:p14="http://schemas.microsoft.com/office/powerpoint/2010/main" val="3390645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13</a:t>
            </a:fld>
            <a:endParaRPr lang="en-US" altLang="zh-CN"/>
          </a:p>
        </p:txBody>
      </p:sp>
    </p:spTree>
    <p:extLst>
      <p:ext uri="{BB962C8B-B14F-4D97-AF65-F5344CB8AC3E}">
        <p14:creationId xmlns:p14="http://schemas.microsoft.com/office/powerpoint/2010/main" val="3956902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14</a:t>
            </a:fld>
            <a:endParaRPr lang="en-US" altLang="zh-CN"/>
          </a:p>
        </p:txBody>
      </p:sp>
    </p:spTree>
    <p:extLst>
      <p:ext uri="{BB962C8B-B14F-4D97-AF65-F5344CB8AC3E}">
        <p14:creationId xmlns:p14="http://schemas.microsoft.com/office/powerpoint/2010/main" val="658768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15</a:t>
            </a:fld>
            <a:endParaRPr lang="en-US" altLang="zh-CN" dirty="0"/>
          </a:p>
        </p:txBody>
      </p:sp>
    </p:spTree>
    <p:extLst>
      <p:ext uri="{BB962C8B-B14F-4D97-AF65-F5344CB8AC3E}">
        <p14:creationId xmlns:p14="http://schemas.microsoft.com/office/powerpoint/2010/main" val="4019997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16</a:t>
            </a:fld>
            <a:endParaRPr lang="en-US" altLang="zh-CN"/>
          </a:p>
        </p:txBody>
      </p:sp>
    </p:spTree>
    <p:extLst>
      <p:ext uri="{BB962C8B-B14F-4D97-AF65-F5344CB8AC3E}">
        <p14:creationId xmlns:p14="http://schemas.microsoft.com/office/powerpoint/2010/main" val="225914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20</a:t>
            </a:fld>
            <a:endParaRPr lang="en-US" altLang="zh-CN"/>
          </a:p>
        </p:txBody>
      </p:sp>
    </p:spTree>
    <p:extLst>
      <p:ext uri="{BB962C8B-B14F-4D97-AF65-F5344CB8AC3E}">
        <p14:creationId xmlns:p14="http://schemas.microsoft.com/office/powerpoint/2010/main" val="3694145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31</a:t>
            </a:fld>
            <a:endParaRPr lang="en-US" altLang="zh-CN"/>
          </a:p>
        </p:txBody>
      </p:sp>
    </p:spTree>
    <p:extLst>
      <p:ext uri="{BB962C8B-B14F-4D97-AF65-F5344CB8AC3E}">
        <p14:creationId xmlns:p14="http://schemas.microsoft.com/office/powerpoint/2010/main" val="842643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34</a:t>
            </a:fld>
            <a:endParaRPr lang="en-US" altLang="zh-CN" dirty="0"/>
          </a:p>
        </p:txBody>
      </p:sp>
    </p:spTree>
    <p:extLst>
      <p:ext uri="{BB962C8B-B14F-4D97-AF65-F5344CB8AC3E}">
        <p14:creationId xmlns:p14="http://schemas.microsoft.com/office/powerpoint/2010/main" val="1585018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2</a:t>
            </a:fld>
            <a:endParaRPr lang="en-US" altLang="zh-CN" dirty="0"/>
          </a:p>
        </p:txBody>
      </p:sp>
    </p:spTree>
    <p:extLst>
      <p:ext uri="{BB962C8B-B14F-4D97-AF65-F5344CB8AC3E}">
        <p14:creationId xmlns:p14="http://schemas.microsoft.com/office/powerpoint/2010/main" val="1274335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37</a:t>
            </a:fld>
            <a:endParaRPr lang="en-US" altLang="zh-CN"/>
          </a:p>
        </p:txBody>
      </p:sp>
    </p:spTree>
    <p:extLst>
      <p:ext uri="{BB962C8B-B14F-4D97-AF65-F5344CB8AC3E}">
        <p14:creationId xmlns:p14="http://schemas.microsoft.com/office/powerpoint/2010/main" val="2311010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46</a:t>
            </a:fld>
            <a:endParaRPr lang="en-US" altLang="zh-CN" dirty="0"/>
          </a:p>
        </p:txBody>
      </p:sp>
    </p:spTree>
    <p:extLst>
      <p:ext uri="{BB962C8B-B14F-4D97-AF65-F5344CB8AC3E}">
        <p14:creationId xmlns:p14="http://schemas.microsoft.com/office/powerpoint/2010/main" val="1324616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47</a:t>
            </a:fld>
            <a:endParaRPr lang="en-US" altLang="zh-CN"/>
          </a:p>
        </p:txBody>
      </p:sp>
    </p:spTree>
    <p:extLst>
      <p:ext uri="{BB962C8B-B14F-4D97-AF65-F5344CB8AC3E}">
        <p14:creationId xmlns:p14="http://schemas.microsoft.com/office/powerpoint/2010/main" val="1046366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52</a:t>
            </a:fld>
            <a:endParaRPr lang="en-US" altLang="zh-CN" dirty="0"/>
          </a:p>
        </p:txBody>
      </p:sp>
    </p:spTree>
    <p:extLst>
      <p:ext uri="{BB962C8B-B14F-4D97-AF65-F5344CB8AC3E}">
        <p14:creationId xmlns:p14="http://schemas.microsoft.com/office/powerpoint/2010/main" val="2932740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55</a:t>
            </a:fld>
            <a:endParaRPr lang="en-US" altLang="zh-CN"/>
          </a:p>
        </p:txBody>
      </p:sp>
    </p:spTree>
    <p:extLst>
      <p:ext uri="{BB962C8B-B14F-4D97-AF65-F5344CB8AC3E}">
        <p14:creationId xmlns:p14="http://schemas.microsoft.com/office/powerpoint/2010/main" val="3841708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3</a:t>
            </a:fld>
            <a:endParaRPr lang="en-US" altLang="zh-CN" dirty="0"/>
          </a:p>
        </p:txBody>
      </p:sp>
    </p:spTree>
    <p:extLst>
      <p:ext uri="{BB962C8B-B14F-4D97-AF65-F5344CB8AC3E}">
        <p14:creationId xmlns:p14="http://schemas.microsoft.com/office/powerpoint/2010/main" val="24791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4</a:t>
            </a:fld>
            <a:endParaRPr lang="en-US" altLang="zh-CN"/>
          </a:p>
        </p:txBody>
      </p:sp>
    </p:spTree>
    <p:extLst>
      <p:ext uri="{BB962C8B-B14F-4D97-AF65-F5344CB8AC3E}">
        <p14:creationId xmlns:p14="http://schemas.microsoft.com/office/powerpoint/2010/main" val="10969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5</a:t>
            </a:fld>
            <a:endParaRPr lang="en-US" altLang="zh-CN"/>
          </a:p>
        </p:txBody>
      </p:sp>
    </p:spTree>
    <p:extLst>
      <p:ext uri="{BB962C8B-B14F-4D97-AF65-F5344CB8AC3E}">
        <p14:creationId xmlns:p14="http://schemas.microsoft.com/office/powerpoint/2010/main" val="435479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6</a:t>
            </a:fld>
            <a:endParaRPr lang="en-US" altLang="zh-CN"/>
          </a:p>
        </p:txBody>
      </p:sp>
    </p:spTree>
    <p:extLst>
      <p:ext uri="{BB962C8B-B14F-4D97-AF65-F5344CB8AC3E}">
        <p14:creationId xmlns:p14="http://schemas.microsoft.com/office/powerpoint/2010/main" val="500828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7</a:t>
            </a:fld>
            <a:endParaRPr lang="en-US" altLang="zh-CN"/>
          </a:p>
        </p:txBody>
      </p:sp>
    </p:spTree>
    <p:extLst>
      <p:ext uri="{BB962C8B-B14F-4D97-AF65-F5344CB8AC3E}">
        <p14:creationId xmlns:p14="http://schemas.microsoft.com/office/powerpoint/2010/main" val="1301866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8</a:t>
            </a:fld>
            <a:endParaRPr lang="en-US" altLang="zh-CN" dirty="0"/>
          </a:p>
        </p:txBody>
      </p:sp>
    </p:spTree>
    <p:extLst>
      <p:ext uri="{BB962C8B-B14F-4D97-AF65-F5344CB8AC3E}">
        <p14:creationId xmlns:p14="http://schemas.microsoft.com/office/powerpoint/2010/main" val="4114947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71F6432-638A-4DD0-83D2-6A59D23289A9}" type="slidenum">
              <a:rPr lang="zh-CN" altLang="en-US" smtClean="0"/>
              <a:pPr>
                <a:defRPr/>
              </a:pPr>
              <a:t>9</a:t>
            </a:fld>
            <a:endParaRPr lang="en-US" altLang="zh-CN"/>
          </a:p>
        </p:txBody>
      </p:sp>
    </p:spTree>
    <p:extLst>
      <p:ext uri="{BB962C8B-B14F-4D97-AF65-F5344CB8AC3E}">
        <p14:creationId xmlns:p14="http://schemas.microsoft.com/office/powerpoint/2010/main" val="1938011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5" name="Picture 1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71463" y="228599"/>
            <a:ext cx="1060450" cy="1058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txBox="1">
            <a:spLocks noChangeArrowheads="1"/>
          </p:cNvSpPr>
          <p:nvPr userDrawn="1"/>
        </p:nvSpPr>
        <p:spPr bwMode="auto">
          <a:xfrm>
            <a:off x="1447800" y="559713"/>
            <a:ext cx="732274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rtl="0" eaLnBrk="0" fontAlgn="base" hangingPunct="0">
              <a:lnSpc>
                <a:spcPct val="85000"/>
              </a:lnSpc>
              <a:spcBef>
                <a:spcPct val="0"/>
              </a:spcBef>
              <a:spcAft>
                <a:spcPct val="0"/>
              </a:spcAft>
              <a:defRPr sz="3600" b="1">
                <a:solidFill>
                  <a:schemeClr val="accent1"/>
                </a:solidFill>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lgn="ctr" eaLnBrk="1" hangingPunct="1">
              <a:lnSpc>
                <a:spcPct val="100000"/>
              </a:lnSpc>
              <a:spcBef>
                <a:spcPts val="0"/>
              </a:spcBef>
              <a:spcAft>
                <a:spcPts val="0"/>
              </a:spcAft>
              <a:buClrTx/>
              <a:buSzTx/>
              <a:buFontTx/>
              <a:buNone/>
            </a:pPr>
            <a:r>
              <a:rPr lang="zh-CN" altLang="en-US" sz="2800" kern="0" dirty="0" smtClean="0">
                <a:solidFill>
                  <a:srgbClr val="0B0759"/>
                </a:solidFill>
                <a:latin typeface="华文楷体" panose="02010600040101010101" pitchFamily="2" charset="-122"/>
                <a:ea typeface="华文楷体" panose="02010600040101010101" pitchFamily="2" charset="-122"/>
              </a:rPr>
              <a:t>北京交通大学本科生</a:t>
            </a:r>
            <a:r>
              <a:rPr lang="en-US" altLang="zh-CN" sz="2800" kern="0" dirty="0" smtClean="0">
                <a:solidFill>
                  <a:srgbClr val="0B0759"/>
                </a:solidFill>
                <a:latin typeface="华文楷体" panose="02010600040101010101" pitchFamily="2" charset="-122"/>
                <a:ea typeface="华文楷体" panose="02010600040101010101" pitchFamily="2" charset="-122"/>
              </a:rPr>
              <a:t>《</a:t>
            </a:r>
            <a:r>
              <a:rPr lang="zh-CN" altLang="en-US" sz="2800" kern="0" dirty="0" smtClean="0">
                <a:solidFill>
                  <a:srgbClr val="0B0759"/>
                </a:solidFill>
                <a:latin typeface="华文楷体" panose="02010600040101010101" pitchFamily="2" charset="-122"/>
                <a:ea typeface="华文楷体" panose="02010600040101010101" pitchFamily="2" charset="-122"/>
              </a:rPr>
              <a:t>机器学习</a:t>
            </a:r>
            <a:r>
              <a:rPr lang="en-US" altLang="zh-CN" sz="2800" kern="0" dirty="0" smtClean="0">
                <a:solidFill>
                  <a:srgbClr val="0B0759"/>
                </a:solidFill>
                <a:latin typeface="华文楷体" panose="02010600040101010101" pitchFamily="2" charset="-122"/>
                <a:ea typeface="华文楷体" panose="02010600040101010101" pitchFamily="2" charset="-122"/>
              </a:rPr>
              <a:t>》</a:t>
            </a:r>
            <a:r>
              <a:rPr lang="zh-CN" altLang="en-US" sz="2800" kern="0" dirty="0" smtClean="0">
                <a:solidFill>
                  <a:srgbClr val="0B0759"/>
                </a:solidFill>
                <a:latin typeface="华文楷体" panose="02010600040101010101" pitchFamily="2" charset="-122"/>
                <a:ea typeface="华文楷体" panose="02010600040101010101" pitchFamily="2" charset="-122"/>
              </a:rPr>
              <a:t>课件</a:t>
            </a:r>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1000" y="4395962"/>
            <a:ext cx="8382000" cy="2309638"/>
          </a:xfrm>
          <a:prstGeom prst="round2DiagRect">
            <a:avLst/>
          </a:prstGeom>
          <a:effectLst>
            <a:glow rad="139700">
              <a:schemeClr val="accent2">
                <a:satMod val="175000"/>
                <a:alpha val="40000"/>
              </a:schemeClr>
            </a:glow>
          </a:effectLst>
        </p:spPr>
      </p:pic>
    </p:spTree>
    <p:extLst>
      <p:ext uri="{BB962C8B-B14F-4D97-AF65-F5344CB8AC3E}">
        <p14:creationId xmlns:p14="http://schemas.microsoft.com/office/powerpoint/2010/main" val="20203600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30336"/>
          <a:stretch/>
        </p:blipFill>
        <p:spPr>
          <a:xfrm>
            <a:off x="-76200" y="4495800"/>
            <a:ext cx="9296400" cy="2362200"/>
          </a:xfrm>
          <a:prstGeom prst="rect">
            <a:avLst/>
          </a:prstGeom>
          <a:gradFill>
            <a:gsLst>
              <a:gs pos="0">
                <a:schemeClr val="bg2"/>
              </a:gs>
              <a:gs pos="100000">
                <a:schemeClr val="bg1">
                  <a:alpha val="29000"/>
                </a:schemeClr>
              </a:gs>
            </a:gsLst>
            <a:path path="circle">
              <a:fillToRect l="100000" t="100000"/>
            </a:path>
          </a:gradFill>
          <a:effectLst>
            <a:softEdge rad="88900"/>
          </a:effectLst>
        </p:spPr>
      </p:pic>
      <p:sp>
        <p:nvSpPr>
          <p:cNvPr id="8" name="矩形 7"/>
          <p:cNvSpPr/>
          <p:nvPr userDrawn="1"/>
        </p:nvSpPr>
        <p:spPr bwMode="auto">
          <a:xfrm>
            <a:off x="8389" y="6400799"/>
            <a:ext cx="9144000" cy="457201"/>
          </a:xfrm>
          <a:prstGeom prst="rect">
            <a:avLst/>
          </a:prstGeom>
          <a:gradFill flip="none" rotWithShape="1">
            <a:gsLst>
              <a:gs pos="0">
                <a:schemeClr val="bg2"/>
              </a:gs>
              <a:gs pos="100000">
                <a:schemeClr val="bg1">
                  <a:alpha val="29000"/>
                </a:schemeClr>
              </a:gs>
            </a:gsLst>
            <a:path path="circle">
              <a:fillToRect l="100000" t="100000"/>
            </a:path>
            <a:tileRect r="-100000" b="-100000"/>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90513" marR="0" indent="-290513" algn="l" defTabSz="914400" rtl="0" eaLnBrk="1" fontAlgn="base" latinLnBrk="0" hangingPunct="1">
              <a:lnSpc>
                <a:spcPct val="100000"/>
              </a:lnSpc>
              <a:spcBef>
                <a:spcPct val="20000"/>
              </a:spcBef>
              <a:spcAft>
                <a:spcPct val="0"/>
              </a:spcAft>
              <a:buClr>
                <a:srgbClr val="D51203"/>
              </a:buClr>
              <a:buSzPct val="80000"/>
              <a:buFont typeface="Wingdings" pitchFamily="2" charset="2"/>
              <a:buChar char="n"/>
              <a:tabLst/>
            </a:pPr>
            <a:endParaRPr kumimoji="0" lang="zh-CN" altLang="en-US" sz="2800" b="0" i="0" u="none" strike="noStrike" cap="none" normalizeH="0" baseline="0" smtClean="0">
              <a:ln>
                <a:noFill/>
              </a:ln>
              <a:solidFill>
                <a:schemeClr val="tx1"/>
              </a:solidFill>
              <a:effectLst/>
              <a:latin typeface="Arial" pitchFamily="34" charset="0"/>
            </a:endParaRPr>
          </a:p>
        </p:txBody>
      </p:sp>
      <p:sp>
        <p:nvSpPr>
          <p:cNvPr id="9" name="文本框 8"/>
          <p:cNvSpPr txBox="1"/>
          <p:nvPr userDrawn="1"/>
        </p:nvSpPr>
        <p:spPr>
          <a:xfrm>
            <a:off x="5957455" y="6457890"/>
            <a:ext cx="3186545"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buNone/>
            </a:pPr>
            <a:r>
              <a:rPr lang="en-US" altLang="zh-CN" sz="2000" dirty="0" smtClean="0">
                <a:solidFill>
                  <a:srgbClr val="800000"/>
                </a:solidFill>
                <a:latin typeface="Bernard MT Condensed" panose="02050806060905020404" pitchFamily="18" charset="0"/>
              </a:rPr>
              <a:t>BEIJING JIAOTONG UNIVERSITY</a:t>
            </a:r>
            <a:endParaRPr lang="zh-CN" altLang="en-US" sz="2000" dirty="0">
              <a:solidFill>
                <a:srgbClr val="800000"/>
              </a:solidFill>
              <a:latin typeface="Bernard MT Condensed" panose="02050806060905020404" pitchFamily="18" charset="0"/>
            </a:endParaRPr>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cxnSp>
        <p:nvCxnSpPr>
          <p:cNvPr id="11" name="直接连接符 10"/>
          <p:cNvCxnSpPr/>
          <p:nvPr userDrawn="1"/>
        </p:nvCxnSpPr>
        <p:spPr>
          <a:xfrm>
            <a:off x="0" y="1143000"/>
            <a:ext cx="9144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7459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336816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60350" y="1158536"/>
            <a:ext cx="8616950" cy="4930775"/>
          </a:xfrm>
          <a:prstGeom prst="rect">
            <a:avLst/>
          </a:prstGeo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Tree>
    <p:extLst>
      <p:ext uri="{BB962C8B-B14F-4D97-AF65-F5344CB8AC3E}">
        <p14:creationId xmlns:p14="http://schemas.microsoft.com/office/powerpoint/2010/main" val="7894331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3" name="Rectangle 3"/>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4" name="Rectangle 4"/>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7F53202A-9097-334E-BAD3-5B99FDC392FD}" type="slidenum">
              <a:rPr lang="en-US" altLang="zh-CN"/>
              <a:pPr>
                <a:defRPr/>
              </a:pPr>
              <a:t>‹#›</a:t>
            </a:fld>
            <a:endParaRPr lang="en-US" altLang="zh-CN"/>
          </a:p>
        </p:txBody>
      </p:sp>
    </p:spTree>
    <p:extLst>
      <p:ext uri="{BB962C8B-B14F-4D97-AF65-F5344CB8AC3E}">
        <p14:creationId xmlns:p14="http://schemas.microsoft.com/office/powerpoint/2010/main" val="13245408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861132" y="180000"/>
            <a:ext cx="7848600" cy="47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altLang="zh-CN" dirty="0" smtClean="0"/>
              <a:t>Click to Edit Master Title Style</a:t>
            </a:r>
          </a:p>
        </p:txBody>
      </p:sp>
      <p:sp>
        <p:nvSpPr>
          <p:cNvPr id="3" name="TextBox 2"/>
          <p:cNvSpPr txBox="1"/>
          <p:nvPr userDrawn="1"/>
        </p:nvSpPr>
        <p:spPr>
          <a:xfrm>
            <a:off x="6239312" y="6536940"/>
            <a:ext cx="2885248" cy="307777"/>
          </a:xfrm>
          <a:prstGeom prst="rect">
            <a:avLst/>
          </a:prstGeom>
          <a:noFill/>
        </p:spPr>
        <p:txBody>
          <a:bodyPr wrap="square" rtlCol="0" anchor="ctr">
            <a:spAutoFit/>
          </a:bodyPr>
          <a:lstStyle/>
          <a:p>
            <a:pPr marL="0" marR="0" indent="0" algn="l" defTabSz="914400" rtl="0" eaLnBrk="1" fontAlgn="base" latinLnBrk="0" hangingPunct="1">
              <a:lnSpc>
                <a:spcPct val="100000"/>
              </a:lnSpc>
              <a:spcBef>
                <a:spcPct val="20000"/>
              </a:spcBef>
              <a:spcAft>
                <a:spcPct val="0"/>
              </a:spcAft>
              <a:buClr>
                <a:srgbClr val="D51203"/>
              </a:buClr>
              <a:buSzPct val="80000"/>
              <a:buFont typeface="Wingdings" pitchFamily="2" charset="2"/>
              <a:buNone/>
              <a:tabLst/>
              <a:defRPr/>
            </a:pPr>
            <a:r>
              <a:rPr kumimoji="0" lang="zh-CN" altLang="en-US" sz="1400" b="1" i="0" u="none" strike="noStrike" cap="none" normalizeH="0" baseline="0" dirty="0" smtClean="0">
                <a:ln>
                  <a:noFill/>
                </a:ln>
                <a:solidFill>
                  <a:srgbClr val="0B0759"/>
                </a:solidFill>
                <a:effectLst/>
                <a:latin typeface="楷体" panose="02010609060101010101" pitchFamily="49" charset="-122"/>
                <a:ea typeface="楷体" panose="02010609060101010101" pitchFamily="49" charset="-122"/>
              </a:rPr>
              <a:t>北京交通大学</a:t>
            </a:r>
            <a:r>
              <a:rPr kumimoji="0" lang="en-US" altLang="zh-CN" sz="1400" b="1" i="0" u="none" strike="noStrike" cap="none" normalizeH="0" baseline="0" dirty="0" smtClean="0">
                <a:ln>
                  <a:noFill/>
                </a:ln>
                <a:solidFill>
                  <a:srgbClr val="0B0759"/>
                </a:solidFill>
                <a:effectLst/>
                <a:latin typeface="楷体" panose="02010609060101010101" pitchFamily="49" charset="-122"/>
                <a:ea typeface="楷体" panose="02010609060101010101" pitchFamily="49" charset="-122"/>
              </a:rPr>
              <a:t>《</a:t>
            </a:r>
            <a:r>
              <a:rPr kumimoji="0" lang="zh-CN" altLang="en-US" sz="1400" b="1" i="0" u="none" strike="noStrike" cap="none" normalizeH="0" baseline="0" dirty="0" smtClean="0">
                <a:ln>
                  <a:noFill/>
                </a:ln>
                <a:solidFill>
                  <a:srgbClr val="0B0759"/>
                </a:solidFill>
                <a:effectLst/>
                <a:latin typeface="楷体" panose="02010609060101010101" pitchFamily="49" charset="-122"/>
                <a:ea typeface="楷体" panose="02010609060101010101" pitchFamily="49" charset="-122"/>
              </a:rPr>
              <a:t>机器学习</a:t>
            </a:r>
            <a:r>
              <a:rPr kumimoji="0" lang="en-US" altLang="zh-CN" sz="1400" b="1" i="0" u="none" strike="noStrike" cap="none" normalizeH="0" baseline="0" dirty="0" smtClean="0">
                <a:ln>
                  <a:noFill/>
                </a:ln>
                <a:solidFill>
                  <a:srgbClr val="0B0759"/>
                </a:solidFill>
                <a:effectLst/>
                <a:latin typeface="楷体" panose="02010609060101010101" pitchFamily="49" charset="-122"/>
                <a:ea typeface="楷体" panose="02010609060101010101" pitchFamily="49" charset="-122"/>
              </a:rPr>
              <a:t>》</a:t>
            </a:r>
            <a:r>
              <a:rPr kumimoji="0" lang="zh-CN" altLang="en-US" sz="1400" b="1" i="0" u="none" strike="noStrike" cap="none" normalizeH="0" baseline="0" dirty="0" smtClean="0">
                <a:ln>
                  <a:noFill/>
                </a:ln>
                <a:solidFill>
                  <a:srgbClr val="0B0759"/>
                </a:solidFill>
                <a:effectLst/>
                <a:latin typeface="楷体" panose="02010609060101010101" pitchFamily="49" charset="-122"/>
                <a:ea typeface="楷体" panose="02010609060101010101" pitchFamily="49" charset="-122"/>
              </a:rPr>
              <a:t>课程组</a:t>
            </a:r>
            <a:endParaRPr lang="zh-CN" altLang="en-US" sz="1400" b="1" dirty="0" smtClean="0">
              <a:solidFill>
                <a:srgbClr val="0B0759"/>
              </a:solidFill>
              <a:latin typeface="楷体" panose="02010609060101010101" pitchFamily="49" charset="-122"/>
              <a:ea typeface="楷体" panose="02010609060101010101" pitchFamily="49" charset="-122"/>
            </a:endParaRPr>
          </a:p>
        </p:txBody>
      </p:sp>
      <p:sp>
        <p:nvSpPr>
          <p:cNvPr id="10" name="TextBox 2"/>
          <p:cNvSpPr txBox="1"/>
          <p:nvPr userDrawn="1"/>
        </p:nvSpPr>
        <p:spPr>
          <a:xfrm>
            <a:off x="4351167" y="6550223"/>
            <a:ext cx="441666" cy="307777"/>
          </a:xfrm>
          <a:prstGeom prst="rect">
            <a:avLst/>
          </a:prstGeom>
          <a:noFill/>
        </p:spPr>
        <p:txBody>
          <a:bodyPr wrap="square" rtlCol="0" anchor="ctr">
            <a:spAutoFit/>
          </a:bodyPr>
          <a:lstStyle/>
          <a:p>
            <a:pPr marL="0" marR="0" indent="0" algn="ctr" defTabSz="914400" rtl="0" eaLnBrk="1" fontAlgn="base" latinLnBrk="0" hangingPunct="1">
              <a:lnSpc>
                <a:spcPct val="100000"/>
              </a:lnSpc>
              <a:spcBef>
                <a:spcPct val="20000"/>
              </a:spcBef>
              <a:spcAft>
                <a:spcPct val="0"/>
              </a:spcAft>
              <a:buClr>
                <a:srgbClr val="D51203"/>
              </a:buClr>
              <a:buSzPct val="80000"/>
              <a:buFont typeface="Wingdings" pitchFamily="2" charset="2"/>
              <a:buNone/>
              <a:tabLst/>
              <a:defRPr/>
            </a:pPr>
            <a:fld id="{B942947D-5E9E-48CD-BC64-1B8D2D672C35}" type="slidenum">
              <a:rPr lang="zh-CN" altLang="en-US" sz="1400" b="1" smtClean="0">
                <a:solidFill>
                  <a:srgbClr val="0B0759"/>
                </a:solidFill>
                <a:latin typeface="+mn-ea"/>
                <a:ea typeface="+mn-ea"/>
              </a:rPr>
              <a:t>‹#›</a:t>
            </a:fld>
            <a:endParaRPr lang="zh-CN" altLang="en-US" sz="1400" b="1" dirty="0" smtClean="0">
              <a:solidFill>
                <a:srgbClr val="0B0759"/>
              </a:solidFill>
              <a:latin typeface="+mn-ea"/>
              <a:ea typeface="+mn-ea"/>
            </a:endParaRPr>
          </a:p>
        </p:txBody>
      </p:sp>
      <p:pic>
        <p:nvPicPr>
          <p:cNvPr id="9" name="Picture 10"/>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2137" y="40616"/>
            <a:ext cx="682783" cy="68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userDrawn="1"/>
        </p:nvCxnSpPr>
        <p:spPr>
          <a:xfrm>
            <a:off x="0" y="753611"/>
            <a:ext cx="9144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0" y="6477000"/>
            <a:ext cx="9144000" cy="0"/>
          </a:xfrm>
          <a:prstGeom prst="line">
            <a:avLst/>
          </a:prstGeom>
          <a:ln w="25400" cap="flat">
            <a:gradFill flip="none" rotWithShape="1">
              <a:gsLst>
                <a:gs pos="46000">
                  <a:schemeClr val="bg2"/>
                </a:gs>
                <a:gs pos="15000">
                  <a:srgbClr val="0070C0"/>
                </a:gs>
                <a:gs pos="86000">
                  <a:srgbClr val="0070C0"/>
                </a:gs>
              </a:gsLst>
              <a:path path="circle">
                <a:fillToRect l="100000" t="100000"/>
              </a:path>
              <a:tileRect r="-100000" b="-100000"/>
            </a:gradFill>
            <a:headEnd w="lg" len="med"/>
            <a:tailEnd w="sm" len="med"/>
          </a:ln>
          <a:effectLst>
            <a:glow rad="635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7" r:id="rId1"/>
    <p:sldLayoutId id="2147483679" r:id="rId2"/>
    <p:sldLayoutId id="2147483666" r:id="rId3"/>
    <p:sldLayoutId id="2147483681" r:id="rId4"/>
    <p:sldLayoutId id="2147483682" r:id="rId5"/>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p:titleStyle>
    <p:bodyStyle>
      <a:lvl1pPr marL="292100" indent="-292100" algn="l" rtl="0" eaLnBrk="0" fontAlgn="base" hangingPunct="0">
        <a:lnSpc>
          <a:spcPct val="95000"/>
        </a:lnSpc>
        <a:spcBef>
          <a:spcPct val="60000"/>
        </a:spcBef>
        <a:spcAft>
          <a:spcPct val="15000"/>
        </a:spcAft>
        <a:buClr>
          <a:srgbClr val="999999"/>
        </a:buClr>
        <a:buSzPct val="80000"/>
        <a:buFont typeface="Arial" pitchFamily="34" charset="0"/>
        <a:buChar char="►"/>
        <a:defRPr sz="2400">
          <a:solidFill>
            <a:schemeClr val="accent1"/>
          </a:solidFill>
          <a:latin typeface="+mn-lt"/>
          <a:ea typeface="+mn-ea"/>
          <a:cs typeface="+mn-cs"/>
        </a:defRPr>
      </a:lvl1pPr>
      <a:lvl2pPr marL="685800" indent="-279400" algn="l" rtl="0" eaLnBrk="0" fontAlgn="base" hangingPunct="0">
        <a:lnSpc>
          <a:spcPct val="95000"/>
        </a:lnSpc>
        <a:spcBef>
          <a:spcPct val="30000"/>
        </a:spcBef>
        <a:spcAft>
          <a:spcPct val="0"/>
        </a:spcAft>
        <a:buClr>
          <a:srgbClr val="999999"/>
        </a:buClr>
        <a:buFont typeface="Arial" pitchFamily="34" charset="0"/>
        <a:buChar char="●"/>
        <a:defRPr sz="2000">
          <a:solidFill>
            <a:schemeClr val="accent1"/>
          </a:solidFill>
          <a:latin typeface="+mn-lt"/>
        </a:defRPr>
      </a:lvl2pPr>
      <a:lvl3pPr marL="1023938" indent="-223838" algn="l" rtl="0" eaLnBrk="0" fontAlgn="base" hangingPunct="0">
        <a:lnSpc>
          <a:spcPct val="95000"/>
        </a:lnSpc>
        <a:spcBef>
          <a:spcPct val="40000"/>
        </a:spcBef>
        <a:spcAft>
          <a:spcPct val="0"/>
        </a:spcAft>
        <a:buClr>
          <a:srgbClr val="999999"/>
        </a:buClr>
        <a:buFont typeface="Arial" pitchFamily="34" charset="0"/>
        <a:buChar char="○"/>
        <a:defRPr>
          <a:solidFill>
            <a:schemeClr val="accent1"/>
          </a:solidFill>
          <a:latin typeface="+mn-lt"/>
        </a:defRPr>
      </a:lvl3pPr>
      <a:lvl4pPr marL="1371600" indent="-233363" algn="l" rtl="0" eaLnBrk="0" fontAlgn="base" hangingPunct="0">
        <a:lnSpc>
          <a:spcPct val="95000"/>
        </a:lnSpc>
        <a:spcBef>
          <a:spcPct val="50000"/>
        </a:spcBef>
        <a:spcAft>
          <a:spcPct val="0"/>
        </a:spcAft>
        <a:buClr>
          <a:srgbClr val="999999"/>
        </a:buClr>
        <a:buSzPct val="120000"/>
        <a:buFont typeface="Arial" pitchFamily="34" charset="0"/>
        <a:buChar char="+"/>
        <a:defRPr sz="1600">
          <a:solidFill>
            <a:schemeClr val="accent1"/>
          </a:solidFill>
          <a:latin typeface="+mn-lt"/>
        </a:defRPr>
      </a:lvl4pPr>
      <a:lvl5pPr marL="1709738" indent="-223838" algn="l" rtl="0" eaLnBrk="0" fontAlgn="base" hangingPunct="0">
        <a:lnSpc>
          <a:spcPct val="95000"/>
        </a:lnSpc>
        <a:spcBef>
          <a:spcPct val="50000"/>
        </a:spcBef>
        <a:spcAft>
          <a:spcPct val="0"/>
        </a:spcAft>
        <a:buClr>
          <a:srgbClr val="999999"/>
        </a:buClr>
        <a:buFont typeface="Arial" pitchFamily="34" charset="0"/>
        <a:buChar char="–"/>
        <a:defRPr sz="1600">
          <a:solidFill>
            <a:schemeClr val="accent1"/>
          </a:solidFill>
          <a:latin typeface="+mn-lt"/>
        </a:defRPr>
      </a:lvl5pPr>
      <a:lvl6pPr marL="21669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6pPr>
      <a:lvl7pPr marL="26241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7pPr>
      <a:lvl8pPr marL="30813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8pPr>
      <a:lvl9pPr marL="35385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5.png"/><Relationship Id="rId6" Type="http://schemas.openxmlformats.org/officeDocument/2006/relationships/image" Target="../media/image26.png"/><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28.png"/><Relationship Id="rId6" Type="http://schemas.openxmlformats.org/officeDocument/2006/relationships/image" Target="../media/image29.png"/><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24.png"/><Relationship Id="rId8" Type="http://schemas.openxmlformats.org/officeDocument/2006/relationships/image" Target="../media/image33.png"/><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emf"/></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1" Type="http://schemas.openxmlformats.org/officeDocument/2006/relationships/slideLayout" Target="../slideLayouts/slideLayout4.xml"/><Relationship Id="rId2"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7.png"/><Relationship Id="rId1" Type="http://schemas.openxmlformats.org/officeDocument/2006/relationships/slideLayout" Target="../slideLayouts/slideLayout4.xml"/><Relationship Id="rId2"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1" Type="http://schemas.openxmlformats.org/officeDocument/2006/relationships/slideLayout" Target="../slideLayouts/slideLayout4.xml"/><Relationship Id="rId2"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490.png"/><Relationship Id="rId4" Type="http://schemas.openxmlformats.org/officeDocument/2006/relationships/image" Target="../media/image52.png"/><Relationship Id="rId5" Type="http://schemas.openxmlformats.org/officeDocument/2006/relationships/image" Target="../media/image53.png"/><Relationship Id="rId6" Type="http://schemas.openxmlformats.org/officeDocument/2006/relationships/image" Target="../media/image520.png"/><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4.png"/><Relationship Id="rId3" Type="http://schemas.openxmlformats.org/officeDocument/2006/relationships/image" Target="../media/image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6" Type="http://schemas.openxmlformats.org/officeDocument/2006/relationships/image" Target="../media/image61.png"/><Relationship Id="rId7" Type="http://schemas.openxmlformats.org/officeDocument/2006/relationships/image" Target="../media/image62.png"/><Relationship Id="rId8" Type="http://schemas.openxmlformats.org/officeDocument/2006/relationships/image" Target="../media/image63.png"/><Relationship Id="rId1" Type="http://schemas.openxmlformats.org/officeDocument/2006/relationships/slideLayout" Target="../slideLayouts/slideLayout4.xml"/><Relationship Id="rId2"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58.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59.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4" Type="http://schemas.openxmlformats.org/officeDocument/2006/relationships/image" Target="../media/image70.png"/><Relationship Id="rId1" Type="http://schemas.openxmlformats.org/officeDocument/2006/relationships/slideLayout" Target="../slideLayouts/slideLayout4.xml"/><Relationship Id="rId2" Type="http://schemas.openxmlformats.org/officeDocument/2006/relationships/image" Target="../media/image6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1.png"/><Relationship Id="rId3" Type="http://schemas.openxmlformats.org/officeDocument/2006/relationships/image" Target="../media/image7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74.png"/><Relationship Id="rId4" Type="http://schemas.openxmlformats.org/officeDocument/2006/relationships/image" Target="../media/image75.png"/><Relationship Id="rId1" Type="http://schemas.openxmlformats.org/officeDocument/2006/relationships/slideLayout" Target="../slideLayouts/slideLayout4.xml"/><Relationship Id="rId2" Type="http://schemas.openxmlformats.org/officeDocument/2006/relationships/image" Target="../media/image73.png"/></Relationships>
</file>

<file path=ppt/slides/_rels/slide41.xml.rels><?xml version="1.0" encoding="UTF-8" standalone="yes"?>
<Relationships xmlns="http://schemas.openxmlformats.org/package/2006/relationships"><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image" Target="../media/image79.png"/><Relationship Id="rId6" Type="http://schemas.openxmlformats.org/officeDocument/2006/relationships/image" Target="../media/image80.png"/><Relationship Id="rId7" Type="http://schemas.openxmlformats.org/officeDocument/2006/relationships/image" Target="../media/image81.png"/><Relationship Id="rId1" Type="http://schemas.openxmlformats.org/officeDocument/2006/relationships/slideLayout" Target="../slideLayouts/slideLayout4.xml"/><Relationship Id="rId2" Type="http://schemas.openxmlformats.org/officeDocument/2006/relationships/image" Target="../media/image76.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82.wmf"/><Relationship Id="rId5" Type="http://schemas.openxmlformats.org/officeDocument/2006/relationships/oleObject" Target="../embeddings/oleObject2.bin"/><Relationship Id="rId6" Type="http://schemas.openxmlformats.org/officeDocument/2006/relationships/image" Target="../media/image83.wmf"/><Relationship Id="rId7" Type="http://schemas.openxmlformats.org/officeDocument/2006/relationships/image" Target="../media/image84.png"/><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86.png"/><Relationship Id="rId4" Type="http://schemas.openxmlformats.org/officeDocument/2006/relationships/image" Target="../media/image87.png"/><Relationship Id="rId1" Type="http://schemas.openxmlformats.org/officeDocument/2006/relationships/slideLayout" Target="../slideLayouts/slideLayout4.xml"/><Relationship Id="rId2" Type="http://schemas.openxmlformats.org/officeDocument/2006/relationships/image" Target="../media/image8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47.xml.rels><?xml version="1.0" encoding="UTF-8" standalone="yes"?>
<Relationships xmlns="http://schemas.openxmlformats.org/package/2006/relationships"><Relationship Id="rId20" Type="http://schemas.openxmlformats.org/officeDocument/2006/relationships/image" Target="NULL"/><Relationship Id="rId21" Type="http://schemas.openxmlformats.org/officeDocument/2006/relationships/oleObject" Target="../embeddings/oleObject7.bin"/><Relationship Id="rId22" Type="http://schemas.openxmlformats.org/officeDocument/2006/relationships/oleObject" Target="../embeddings/oleObject80.bin"/><Relationship Id="rId23" Type="http://schemas.openxmlformats.org/officeDocument/2006/relationships/image" Target="../media/image96.png"/><Relationship Id="rId24" Type="http://schemas.openxmlformats.org/officeDocument/2006/relationships/oleObject" Target="../embeddings/oleObject8.bin"/><Relationship Id="rId25" Type="http://schemas.openxmlformats.org/officeDocument/2006/relationships/image" Target="../media/image94.wmf"/><Relationship Id="rId26" Type="http://schemas.openxmlformats.org/officeDocument/2006/relationships/oleObject" Target="../embeddings/oleObject90.bin"/><Relationship Id="rId27" Type="http://schemas.openxmlformats.org/officeDocument/2006/relationships/image" Target="NULL"/><Relationship Id="rId28" Type="http://schemas.openxmlformats.org/officeDocument/2006/relationships/oleObject" Target="../embeddings/oleObject9.bin"/><Relationship Id="rId29" Type="http://schemas.openxmlformats.org/officeDocument/2006/relationships/image" Target="../media/image95.wmf"/><Relationship Id="rId1" Type="http://schemas.openxmlformats.org/officeDocument/2006/relationships/vmlDrawing" Target="../drawings/vmlDrawing2.vml"/><Relationship Id="rId2" Type="http://schemas.openxmlformats.org/officeDocument/2006/relationships/slideLayout" Target="../slideLayouts/slideLayout4.xml"/><Relationship Id="rId3" Type="http://schemas.openxmlformats.org/officeDocument/2006/relationships/notesSlide" Target="../notesSlides/notesSlide22.xml"/><Relationship Id="rId4" Type="http://schemas.openxmlformats.org/officeDocument/2006/relationships/image" Target="../media/image830.png"/><Relationship Id="rId5" Type="http://schemas.openxmlformats.org/officeDocument/2006/relationships/oleObject" Target="../embeddings/oleObject3.bin"/><Relationship Id="rId30" Type="http://schemas.openxmlformats.org/officeDocument/2006/relationships/oleObject" Target="../embeddings/oleObject100.bin"/><Relationship Id="rId31" Type="http://schemas.openxmlformats.org/officeDocument/2006/relationships/image" Target="NULL"/><Relationship Id="rId32" Type="http://schemas.openxmlformats.org/officeDocument/2006/relationships/oleObject" Target="../embeddings/oleObject10.bin"/><Relationship Id="rId9" Type="http://schemas.openxmlformats.org/officeDocument/2006/relationships/oleObject" Target="../embeddings/oleObject4.bin"/><Relationship Id="rId6" Type="http://schemas.openxmlformats.org/officeDocument/2006/relationships/image" Target="../media/image90.wmf"/><Relationship Id="rId7" Type="http://schemas.openxmlformats.org/officeDocument/2006/relationships/oleObject" Target="../embeddings/oleObject40.bin"/><Relationship Id="rId8" Type="http://schemas.openxmlformats.org/officeDocument/2006/relationships/image" Target="NULL"/><Relationship Id="rId33" Type="http://schemas.openxmlformats.org/officeDocument/2006/relationships/oleObject" Target="../embeddings/oleObject110.bin"/><Relationship Id="rId10" Type="http://schemas.openxmlformats.org/officeDocument/2006/relationships/image" Target="../media/image91.wmf"/><Relationship Id="rId11" Type="http://schemas.openxmlformats.org/officeDocument/2006/relationships/oleObject" Target="../embeddings/oleObject50.bin"/><Relationship Id="rId12" Type="http://schemas.openxmlformats.org/officeDocument/2006/relationships/image" Target="NULL"/><Relationship Id="rId13" Type="http://schemas.openxmlformats.org/officeDocument/2006/relationships/oleObject" Target="../embeddings/oleObject5.bin"/><Relationship Id="rId14" Type="http://schemas.openxmlformats.org/officeDocument/2006/relationships/image" Target="../media/image92.wmf"/><Relationship Id="rId15" Type="http://schemas.openxmlformats.org/officeDocument/2006/relationships/oleObject" Target="../embeddings/oleObject60.bin"/><Relationship Id="rId16" Type="http://schemas.openxmlformats.org/officeDocument/2006/relationships/image" Target="NULL"/><Relationship Id="rId17" Type="http://schemas.openxmlformats.org/officeDocument/2006/relationships/oleObject" Target="../embeddings/oleObject6.bin"/><Relationship Id="rId18" Type="http://schemas.openxmlformats.org/officeDocument/2006/relationships/image" Target="../media/image93.wmf"/><Relationship Id="rId19" Type="http://schemas.openxmlformats.org/officeDocument/2006/relationships/oleObject" Target="../embeddings/oleObject70.bin"/></Relationships>
</file>

<file path=ppt/slides/_rels/slide48.xml.rels><?xml version="1.0" encoding="UTF-8" standalone="yes"?>
<Relationships xmlns="http://schemas.openxmlformats.org/package/2006/relationships"><Relationship Id="rId3" Type="http://schemas.openxmlformats.org/officeDocument/2006/relationships/image" Target="../media/image98.png"/><Relationship Id="rId4" Type="http://schemas.openxmlformats.org/officeDocument/2006/relationships/image" Target="../media/image99.png"/><Relationship Id="rId1" Type="http://schemas.openxmlformats.org/officeDocument/2006/relationships/slideLayout" Target="../slideLayouts/slideLayout4.xml"/><Relationship Id="rId2" Type="http://schemas.openxmlformats.org/officeDocument/2006/relationships/image" Target="../media/image97.png"/></Relationships>
</file>

<file path=ppt/slides/_rels/slide49.xml.rels><?xml version="1.0" encoding="UTF-8" standalone="yes"?>
<Relationships xmlns="http://schemas.openxmlformats.org/package/2006/relationships"><Relationship Id="rId3" Type="http://schemas.openxmlformats.org/officeDocument/2006/relationships/image" Target="../media/image101.png"/><Relationship Id="rId4" Type="http://schemas.openxmlformats.org/officeDocument/2006/relationships/image" Target="../media/image102.png"/><Relationship Id="rId1" Type="http://schemas.openxmlformats.org/officeDocument/2006/relationships/slideLayout" Target="../slideLayouts/slideLayout4.xml"/><Relationship Id="rId2" Type="http://schemas.openxmlformats.org/officeDocument/2006/relationships/image" Target="../media/image1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mailto:lpjing@bjtu.edu.cn" TargetMode="External"/><Relationship Id="rId4" Type="http://schemas.openxmlformats.org/officeDocument/2006/relationships/hyperlink" Target="http://faculty.bjtu.edu.cn/8249/" TargetMode="External"/><Relationship Id="rId5" Type="http://schemas.openxmlformats.org/officeDocument/2006/relationships/hyperlink" Target="mailto:hywan@bjtu.edu.cn" TargetMode="External"/><Relationship Id="rId6" Type="http://schemas.openxmlformats.org/officeDocument/2006/relationships/hyperlink" Target="http://faculty.bjtu.edu.cn/8793/" TargetMode="External"/><Relationship Id="rId7" Type="http://schemas.openxmlformats.org/officeDocument/2006/relationships/hyperlink" Target="mailto:jtsang@bjtu.edu.cn" TargetMode="External"/><Relationship Id="rId8" Type="http://schemas.openxmlformats.org/officeDocument/2006/relationships/hyperlink" Target="http://faculty.bjtu.edu.cn/9129/" TargetMode="External"/><Relationship Id="rId9" Type="http://schemas.openxmlformats.org/officeDocument/2006/relationships/hyperlink" Target="mailto:wj@bjtu.edu.cn" TargetMode="External"/><Relationship Id="rId10" Type="http://schemas.openxmlformats.org/officeDocument/2006/relationships/hyperlink" Target="http://faculty.bjtu.edu.cn/9167/"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66057" y="1619072"/>
            <a:ext cx="8077200" cy="1569660"/>
          </a:xfrm>
          <a:prstGeom prst="rect">
            <a:avLst/>
          </a:prstGeom>
        </p:spPr>
        <p:txBody>
          <a:bodyPr wrap="square" anchor="ctr">
            <a:spAutoFit/>
          </a:bodyPr>
          <a:lstStyle/>
          <a:p>
            <a:pPr algn="ctr">
              <a:spcBef>
                <a:spcPts val="0"/>
              </a:spcBef>
              <a:buNone/>
            </a:pPr>
            <a:r>
              <a:rPr lang="zh-CN" altLang="en-US" sz="4800" b="1" dirty="0" smtClean="0">
                <a:latin typeface="微软雅黑" panose="020B0503020204020204" pitchFamily="34" charset="-122"/>
                <a:ea typeface="微软雅黑" panose="020B0503020204020204" pitchFamily="34" charset="-122"/>
              </a:rPr>
              <a:t>第</a:t>
            </a:r>
            <a:r>
              <a:rPr lang="en-US" altLang="zh-CN" sz="4800" b="1" dirty="0">
                <a:latin typeface="微软雅黑" panose="020B0503020204020204" pitchFamily="34" charset="-122"/>
                <a:ea typeface="微软雅黑" panose="020B0503020204020204" pitchFamily="34" charset="-122"/>
              </a:rPr>
              <a:t>2</a:t>
            </a:r>
            <a:r>
              <a:rPr lang="zh-CN" altLang="en-US" sz="4800" b="1" dirty="0" smtClean="0">
                <a:latin typeface="微软雅黑" panose="020B0503020204020204" pitchFamily="34" charset="-122"/>
                <a:ea typeface="微软雅黑" panose="020B0503020204020204" pitchFamily="34" charset="-122"/>
              </a:rPr>
              <a:t>章 </a:t>
            </a:r>
            <a:endParaRPr lang="en-US" altLang="zh-CN" sz="4800" b="1" dirty="0" smtClean="0">
              <a:latin typeface="微软雅黑" panose="020B0503020204020204" pitchFamily="34" charset="-122"/>
              <a:ea typeface="微软雅黑" panose="020B0503020204020204" pitchFamily="34" charset="-122"/>
            </a:endParaRPr>
          </a:p>
          <a:p>
            <a:pPr algn="ctr">
              <a:spcBef>
                <a:spcPts val="0"/>
              </a:spcBef>
              <a:buNone/>
            </a:pPr>
            <a:r>
              <a:rPr lang="zh-CN" altLang="en-US" sz="4800" b="1" dirty="0" smtClean="0">
                <a:latin typeface="微软雅黑" panose="020B0503020204020204" pitchFamily="34" charset="-122"/>
                <a:ea typeface="微软雅黑" panose="020B0503020204020204" pitchFamily="34" charset="-122"/>
              </a:rPr>
              <a:t>模型评估与</a:t>
            </a:r>
            <a:r>
              <a:rPr lang="zh-CN" altLang="en-US" sz="4800" b="1" dirty="0">
                <a:latin typeface="微软雅黑" panose="020B0503020204020204" pitchFamily="34" charset="-122"/>
                <a:ea typeface="微软雅黑" panose="020B0503020204020204" pitchFamily="34" charset="-122"/>
              </a:rPr>
              <a:t>选择</a:t>
            </a:r>
            <a:endParaRPr lang="en-US" altLang="zh-CN" sz="4800" b="1" dirty="0">
              <a:latin typeface="微软雅黑" panose="020B0503020204020204" pitchFamily="34" charset="-122"/>
              <a:ea typeface="微软雅黑" panose="020B0503020204020204" pitchFamily="34" charset="-122"/>
            </a:endParaRPr>
          </a:p>
        </p:txBody>
      </p:sp>
      <p:sp>
        <p:nvSpPr>
          <p:cNvPr id="5" name="矩形 4"/>
          <p:cNvSpPr/>
          <p:nvPr/>
        </p:nvSpPr>
        <p:spPr>
          <a:xfrm>
            <a:off x="609600" y="3916977"/>
            <a:ext cx="8077200" cy="400110"/>
          </a:xfrm>
          <a:prstGeom prst="rect">
            <a:avLst/>
          </a:prstGeom>
        </p:spPr>
        <p:txBody>
          <a:bodyPr wrap="square" anchor="ctr">
            <a:spAutoFit/>
          </a:bodyPr>
          <a:lstStyle/>
          <a:p>
            <a:pPr algn="ctr">
              <a:buNone/>
            </a:pPr>
            <a:r>
              <a:rPr lang="zh-CN" altLang="en-US" sz="2000" b="1" dirty="0" smtClean="0">
                <a:latin typeface="微软雅黑" panose="020B0503020204020204" pitchFamily="34" charset="-122"/>
                <a:ea typeface="微软雅黑" panose="020B0503020204020204" pitchFamily="34" charset="-122"/>
              </a:rPr>
              <a:t>北京交通大学</a:t>
            </a: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机器学习</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课程组</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535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304800" y="2438400"/>
            <a:ext cx="6718300" cy="745402"/>
          </a:xfrm>
        </p:spPr>
        <p:txBody>
          <a:bodyPr>
            <a:normAutofit/>
          </a:bodyPr>
          <a:lstStyle/>
          <a:p>
            <a:pPr marL="355600" lvl="1" algn="just">
              <a:lnSpc>
                <a:spcPct val="150000"/>
              </a:lnSpc>
              <a:spcBef>
                <a:spcPts val="600"/>
              </a:spcBef>
              <a:spcAft>
                <a:spcPts val="600"/>
              </a:spcAft>
              <a:buClr>
                <a:srgbClr val="0000FF"/>
              </a:buClr>
              <a:buFont typeface="Wingdings" panose="05000000000000000000" pitchFamily="2" charset="2"/>
              <a:buChar char="n"/>
            </a:pPr>
            <a:r>
              <a:rPr lang="zh-CN" altLang="en-US" sz="2600" b="1" dirty="0" smtClean="0">
                <a:solidFill>
                  <a:srgbClr val="0000FF"/>
                </a:solidFill>
                <a:latin typeface="微软雅黑" panose="020B0503020204020204" pitchFamily="34" charset="-122"/>
                <a:ea typeface="微软雅黑" panose="020B0503020204020204" pitchFamily="34" charset="-122"/>
              </a:rPr>
              <a:t>留出法：</a:t>
            </a:r>
            <a:endParaRPr lang="en-US" altLang="zh-CN" sz="2600" b="1" dirty="0" smtClean="0">
              <a:solidFill>
                <a:schemeClr val="bg1">
                  <a:lumMod val="8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9637" name="内容占位符 2"/>
              <p:cNvSpPr txBox="1">
                <a:spLocks/>
              </p:cNvSpPr>
              <p:nvPr/>
            </p:nvSpPr>
            <p:spPr bwMode="auto">
              <a:xfrm>
                <a:off x="-76200" y="990600"/>
                <a:ext cx="9296400" cy="1219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tIns="46800"/>
              <a:lstStyle>
                <a:lvl1pPr marL="228600" indent="-358775">
                  <a:defRPr kumimoji="1" sz="4000">
                    <a:solidFill>
                      <a:schemeClr val="tx1"/>
                    </a:solidFill>
                    <a:latin typeface="Arial" charset="0"/>
                    <a:ea typeface="宋体" charset="0"/>
                  </a:defRPr>
                </a:lvl1pPr>
                <a:lvl2pPr>
                  <a:defRPr kumimoji="1" sz="4000">
                    <a:solidFill>
                      <a:schemeClr val="tx1"/>
                    </a:solidFill>
                    <a:latin typeface="Arial" charset="0"/>
                    <a:ea typeface="宋体" charset="0"/>
                  </a:defRPr>
                </a:lvl2pPr>
                <a:lvl3pPr marL="1143000" indent="-358775">
                  <a:defRPr kumimoji="1" sz="4000">
                    <a:solidFill>
                      <a:schemeClr val="tx1"/>
                    </a:solidFill>
                    <a:latin typeface="Arial" charset="0"/>
                    <a:ea typeface="宋体" charset="0"/>
                  </a:defRPr>
                </a:lvl3pPr>
                <a:lvl4pPr marL="1600200" indent="-358775">
                  <a:defRPr kumimoji="1" sz="4000">
                    <a:solidFill>
                      <a:schemeClr val="tx1"/>
                    </a:solidFill>
                    <a:latin typeface="Arial" charset="0"/>
                    <a:ea typeface="宋体" charset="0"/>
                  </a:defRPr>
                </a:lvl4pPr>
                <a:lvl5pPr marL="2057400" indent="-358775">
                  <a:defRPr kumimoji="1" sz="4000">
                    <a:solidFill>
                      <a:schemeClr val="tx1"/>
                    </a:solidFill>
                    <a:latin typeface="Arial" charset="0"/>
                    <a:ea typeface="宋体" charset="0"/>
                  </a:defRPr>
                </a:lvl5pPr>
                <a:lvl6pPr marL="2514600" indent="-358775" eaLnBrk="0" fontAlgn="base" hangingPunct="0">
                  <a:spcBef>
                    <a:spcPct val="0"/>
                  </a:spcBef>
                  <a:spcAft>
                    <a:spcPct val="0"/>
                  </a:spcAft>
                  <a:defRPr kumimoji="1" sz="4000">
                    <a:solidFill>
                      <a:schemeClr val="tx1"/>
                    </a:solidFill>
                    <a:latin typeface="Arial" charset="0"/>
                    <a:ea typeface="宋体" charset="0"/>
                  </a:defRPr>
                </a:lvl6pPr>
                <a:lvl7pPr marL="2971800" indent="-358775" eaLnBrk="0" fontAlgn="base" hangingPunct="0">
                  <a:spcBef>
                    <a:spcPct val="0"/>
                  </a:spcBef>
                  <a:spcAft>
                    <a:spcPct val="0"/>
                  </a:spcAft>
                  <a:defRPr kumimoji="1" sz="4000">
                    <a:solidFill>
                      <a:schemeClr val="tx1"/>
                    </a:solidFill>
                    <a:latin typeface="Arial" charset="0"/>
                    <a:ea typeface="宋体" charset="0"/>
                  </a:defRPr>
                </a:lvl7pPr>
                <a:lvl8pPr marL="3429000" indent="-358775" eaLnBrk="0" fontAlgn="base" hangingPunct="0">
                  <a:spcBef>
                    <a:spcPct val="0"/>
                  </a:spcBef>
                  <a:spcAft>
                    <a:spcPct val="0"/>
                  </a:spcAft>
                  <a:defRPr kumimoji="1" sz="4000">
                    <a:solidFill>
                      <a:schemeClr val="tx1"/>
                    </a:solidFill>
                    <a:latin typeface="Arial" charset="0"/>
                    <a:ea typeface="宋体" charset="0"/>
                  </a:defRPr>
                </a:lvl8pPr>
                <a:lvl9pPr marL="3886200" indent="-358775" eaLnBrk="0" fontAlgn="base" hangingPunct="0">
                  <a:spcBef>
                    <a:spcPct val="0"/>
                  </a:spcBef>
                  <a:spcAft>
                    <a:spcPct val="0"/>
                  </a:spcAft>
                  <a:defRPr kumimoji="1" sz="4000">
                    <a:solidFill>
                      <a:schemeClr val="tx1"/>
                    </a:solidFill>
                    <a:latin typeface="Arial" charset="0"/>
                    <a:ea typeface="宋体" charset="0"/>
                  </a:defRPr>
                </a:lvl9pPr>
              </a:lstStyle>
              <a:p>
                <a:pPr lvl="1">
                  <a:lnSpc>
                    <a:spcPct val="90000"/>
                  </a:lnSpc>
                  <a:spcBef>
                    <a:spcPts val="500"/>
                  </a:spcBef>
                  <a:buClr>
                    <a:schemeClr val="accent1"/>
                  </a:buClr>
                  <a:buNone/>
                </a:pPr>
                <a:r>
                  <a:rPr lang="zh-CN" altLang="en-US" sz="2400" dirty="0" smtClean="0">
                    <a:latin typeface="微软雅黑" panose="020B0503020204020204" pitchFamily="34" charset="-122"/>
                    <a:ea typeface="微软雅黑" panose="020B0503020204020204" pitchFamily="34" charset="-122"/>
                    <a:cs typeface="幼圆" charset="0"/>
                  </a:rPr>
                  <a:t>通常将包含</a:t>
                </a:r>
                <a:r>
                  <a:rPr lang="en-US" altLang="zh-CN" sz="2400" i="1" dirty="0" smtClean="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dirty="0" smtClean="0">
                    <a:latin typeface="微软雅黑" panose="020B0503020204020204" pitchFamily="34" charset="-122"/>
                    <a:ea typeface="微软雅黑" panose="020B0503020204020204" pitchFamily="34" charset="-122"/>
                    <a:cs typeface="幼圆" charset="0"/>
                  </a:rPr>
                  <a:t>个样本</a:t>
                </a:r>
                <a:r>
                  <a:rPr lang="zh-CN" altLang="en-US" sz="2400" dirty="0">
                    <a:latin typeface="微软雅黑" panose="020B0503020204020204" pitchFamily="34" charset="-122"/>
                    <a:ea typeface="微软雅黑" panose="020B0503020204020204" pitchFamily="34" charset="-122"/>
                    <a:cs typeface="幼圆" charset="0"/>
                  </a:rPr>
                  <a:t>的数据</a:t>
                </a:r>
                <a:r>
                  <a:rPr lang="zh-CN" altLang="en-US" sz="2400" dirty="0" smtClean="0">
                    <a:latin typeface="微软雅黑" panose="020B0503020204020204" pitchFamily="34" charset="-122"/>
                    <a:ea typeface="微软雅黑" panose="020B0503020204020204" pitchFamily="34" charset="-122"/>
                    <a:cs typeface="幼圆" charset="0"/>
                  </a:rPr>
                  <a:t>集</a:t>
                </a:r>
                <a14:m>
                  <m:oMath xmlns:m="http://schemas.openxmlformats.org/officeDocument/2006/math">
                    <m:r>
                      <a:rPr lang="en-US" altLang="zh-CN" sz="2400" b="0" i="1" smtClean="0">
                        <a:latin typeface="Cambria Math" panose="02040503050406030204" pitchFamily="18" charset="0"/>
                        <a:ea typeface="黑体" panose="02010609060101010101" pitchFamily="49" charset="-122"/>
                        <a:cs typeface="幼圆" charset="0"/>
                      </a:rPr>
                      <m:t>𝐷</m:t>
                    </m:r>
                    <m:r>
                      <a:rPr lang="en-US" altLang="zh-CN" sz="2400" b="0" i="1" smtClean="0">
                        <a:latin typeface="Cambria Math" panose="02040503050406030204" pitchFamily="18" charset="0"/>
                        <a:ea typeface="黑体" panose="02010609060101010101" pitchFamily="49" charset="-122"/>
                        <a:cs typeface="幼圆" charset="0"/>
                      </a:rPr>
                      <m:t>={</m:t>
                    </m:r>
                    <m:d>
                      <m:dPr>
                        <m:ctrlPr>
                          <a:rPr lang="en-US" altLang="zh-CN" sz="2400" i="1" smtClean="0">
                            <a:latin typeface="Cambria Math" charset="0"/>
                            <a:ea typeface="黑体" panose="02010609060101010101" pitchFamily="49" charset="-122"/>
                          </a:rPr>
                        </m:ctrlPr>
                      </m:dPr>
                      <m:e>
                        <m:sSub>
                          <m:sSubPr>
                            <m:ctrlPr>
                              <a:rPr lang="en-US" altLang="zh-CN" sz="2400" i="1" smtClean="0">
                                <a:latin typeface="Cambria Math"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1</m:t>
                            </m:r>
                          </m:sub>
                        </m:sSub>
                        <m:r>
                          <a:rPr lang="en-US" altLang="zh-CN" sz="2400" b="0" i="1" smtClean="0">
                            <a:latin typeface="Cambria Math" panose="02040503050406030204" pitchFamily="18" charset="0"/>
                            <a:ea typeface="黑体" panose="02010609060101010101" pitchFamily="49" charset="-122"/>
                          </a:rPr>
                          <m:t>,</m:t>
                        </m:r>
                        <m:sSub>
                          <m:sSubPr>
                            <m:ctrlPr>
                              <a:rPr lang="en-US" altLang="zh-CN" sz="2400" i="1">
                                <a:latin typeface="Cambria Math" charset="0"/>
                                <a:ea typeface="黑体" panose="02010609060101010101" pitchFamily="49" charset="-122"/>
                              </a:rPr>
                            </m:ctrlPr>
                          </m:sSubPr>
                          <m:e>
                            <m:r>
                              <a:rPr lang="en-US" altLang="zh-CN" sz="2400" b="0" i="1" smtClean="0">
                                <a:latin typeface="Cambria Math" panose="02040503050406030204" pitchFamily="18" charset="0"/>
                                <a:ea typeface="黑体" panose="02010609060101010101" pitchFamily="49" charset="-122"/>
                              </a:rPr>
                              <m:t>𝑦</m:t>
                            </m:r>
                          </m:e>
                          <m:sub>
                            <m:r>
                              <a:rPr lang="en-US" altLang="zh-CN" sz="2400" b="0" i="1">
                                <a:latin typeface="Cambria Math" panose="02040503050406030204" pitchFamily="18" charset="0"/>
                                <a:ea typeface="黑体" panose="02010609060101010101" pitchFamily="49" charset="-122"/>
                              </a:rPr>
                              <m:t>1</m:t>
                            </m:r>
                          </m:sub>
                        </m:sSub>
                      </m:e>
                    </m:d>
                    <m:r>
                      <a:rPr lang="en-US" altLang="zh-CN" sz="2400" b="0" i="1" smtClean="0">
                        <a:latin typeface="Cambria Math" panose="02040503050406030204" pitchFamily="18" charset="0"/>
                        <a:ea typeface="黑体" panose="02010609060101010101" pitchFamily="49" charset="-122"/>
                        <a:cs typeface="幼圆" charset="0"/>
                      </a:rPr>
                      <m:t>,</m:t>
                    </m:r>
                    <m:d>
                      <m:dPr>
                        <m:ctrlPr>
                          <a:rPr lang="en-US" altLang="zh-CN" sz="2400" i="1" smtClean="0">
                            <a:latin typeface="Cambria Math" charset="0"/>
                            <a:ea typeface="黑体" panose="02010609060101010101" pitchFamily="49" charset="-122"/>
                          </a:rPr>
                        </m:ctrlPr>
                      </m:dPr>
                      <m:e>
                        <m:sSub>
                          <m:sSubPr>
                            <m:ctrlPr>
                              <a:rPr lang="en-US" altLang="zh-CN" sz="2400" i="1">
                                <a:latin typeface="Cambria Math" charset="0"/>
                                <a:ea typeface="黑体" panose="02010609060101010101" pitchFamily="49" charset="-122"/>
                              </a:rPr>
                            </m:ctrlPr>
                          </m:sSubPr>
                          <m:e>
                            <m:r>
                              <a:rPr lang="en-US" altLang="zh-CN" sz="2400" b="0" i="1">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2</m:t>
                            </m:r>
                          </m:sub>
                        </m:sSub>
                        <m:r>
                          <a:rPr lang="en-US" altLang="zh-CN" sz="2400" b="0" i="1">
                            <a:latin typeface="Cambria Math" panose="02040503050406030204" pitchFamily="18" charset="0"/>
                            <a:ea typeface="黑体" panose="02010609060101010101" pitchFamily="49" charset="-122"/>
                          </a:rPr>
                          <m:t>,</m:t>
                        </m:r>
                        <m:sSub>
                          <m:sSubPr>
                            <m:ctrlPr>
                              <a:rPr lang="en-US" altLang="zh-CN" sz="2400" i="1">
                                <a:latin typeface="Cambria Math" charset="0"/>
                                <a:ea typeface="黑体" panose="02010609060101010101" pitchFamily="49" charset="-122"/>
                              </a:rPr>
                            </m:ctrlPr>
                          </m:sSubPr>
                          <m:e>
                            <m:r>
                              <a:rPr lang="en-US" altLang="zh-CN" sz="2400" b="0" i="1">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2</m:t>
                            </m:r>
                          </m:sub>
                        </m:sSub>
                      </m:e>
                    </m:d>
                    <m:r>
                      <a:rPr lang="en-US" altLang="zh-CN" sz="2400" b="0" i="1" smtClean="0">
                        <a:latin typeface="Cambria Math" panose="02040503050406030204" pitchFamily="18" charset="0"/>
                        <a:ea typeface="黑体" panose="02010609060101010101" pitchFamily="49" charset="-122"/>
                        <a:cs typeface="幼圆" charset="0"/>
                      </a:rPr>
                      <m:t>,</m:t>
                    </m:r>
                    <m:r>
                      <a:rPr lang="en-US" altLang="zh-CN" sz="2400" b="0" i="1" smtClean="0">
                        <a:latin typeface="Cambria Math" panose="02040503050406030204" pitchFamily="18" charset="0"/>
                        <a:ea typeface="Cambria Math" panose="02040503050406030204" pitchFamily="18" charset="0"/>
                        <a:cs typeface="幼圆" charset="0"/>
                      </a:rPr>
                      <m:t>⋯,</m:t>
                    </m:r>
                    <m:d>
                      <m:dPr>
                        <m:ctrlPr>
                          <a:rPr lang="en-US" altLang="zh-CN" sz="2400" i="1" smtClean="0">
                            <a:latin typeface="Cambria Math" charset="0"/>
                            <a:ea typeface="Cambria Math" panose="02040503050406030204" pitchFamily="18" charset="0"/>
                            <a:cs typeface="幼圆" charset="0"/>
                          </a:rPr>
                        </m:ctrlPr>
                      </m:dPr>
                      <m:e>
                        <m:sSub>
                          <m:sSubPr>
                            <m:ctrlPr>
                              <a:rPr lang="en-US" altLang="zh-CN" sz="2400" i="1">
                                <a:latin typeface="Cambria Math" charset="0"/>
                                <a:ea typeface="黑体" panose="02010609060101010101" pitchFamily="49" charset="-122"/>
                              </a:rPr>
                            </m:ctrlPr>
                          </m:sSubPr>
                          <m:e>
                            <m:r>
                              <a:rPr lang="en-US" altLang="zh-CN" sz="2400" b="0" i="1">
                                <a:latin typeface="Cambria Math" panose="02040503050406030204" pitchFamily="18" charset="0"/>
                                <a:ea typeface="黑体" panose="02010609060101010101" pitchFamily="49" charset="-122"/>
                              </a:rPr>
                              <m:t>𝑥</m:t>
                            </m:r>
                          </m:e>
                          <m:sub>
                            <m:r>
                              <a:rPr lang="en-US" altLang="zh-CN" sz="2400" b="0" i="1" smtClean="0">
                                <a:latin typeface="Cambria Math" panose="02040503050406030204" pitchFamily="18" charset="0"/>
                                <a:ea typeface="黑体" panose="02010609060101010101" pitchFamily="49" charset="-122"/>
                              </a:rPr>
                              <m:t>𝑚</m:t>
                            </m:r>
                          </m:sub>
                        </m:sSub>
                        <m:r>
                          <a:rPr lang="en-US" altLang="zh-CN" sz="2400" b="0" i="1">
                            <a:latin typeface="Cambria Math" panose="02040503050406030204" pitchFamily="18" charset="0"/>
                            <a:ea typeface="黑体" panose="02010609060101010101" pitchFamily="49" charset="-122"/>
                          </a:rPr>
                          <m:t>,</m:t>
                        </m:r>
                        <m:sSub>
                          <m:sSubPr>
                            <m:ctrlPr>
                              <a:rPr lang="en-US" altLang="zh-CN" sz="2400" i="1">
                                <a:latin typeface="Cambria Math" charset="0"/>
                                <a:ea typeface="黑体" panose="02010609060101010101" pitchFamily="49" charset="-122"/>
                              </a:rPr>
                            </m:ctrlPr>
                          </m:sSubPr>
                          <m:e>
                            <m:r>
                              <a:rPr lang="en-US" altLang="zh-CN" sz="2400" b="0" i="1">
                                <a:latin typeface="Cambria Math" panose="02040503050406030204" pitchFamily="18" charset="0"/>
                                <a:ea typeface="黑体" panose="02010609060101010101" pitchFamily="49" charset="-122"/>
                              </a:rPr>
                              <m:t>𝑦</m:t>
                            </m:r>
                          </m:e>
                          <m:sub>
                            <m:r>
                              <a:rPr lang="en-US" altLang="zh-CN" sz="2400" b="0" i="1" smtClean="0">
                                <a:latin typeface="Cambria Math" panose="02040503050406030204" pitchFamily="18" charset="0"/>
                                <a:ea typeface="黑体" panose="02010609060101010101" pitchFamily="49" charset="-122"/>
                              </a:rPr>
                              <m:t>𝑚</m:t>
                            </m:r>
                          </m:sub>
                        </m:sSub>
                      </m:e>
                    </m:d>
                    <m:r>
                      <a:rPr lang="en-US" altLang="zh-CN" sz="2400" b="0" i="1" smtClean="0">
                        <a:latin typeface="Cambria Math" panose="02040503050406030204" pitchFamily="18" charset="0"/>
                        <a:ea typeface="黑体" panose="02010609060101010101" pitchFamily="49" charset="-122"/>
                        <a:cs typeface="幼圆" charset="0"/>
                      </a:rPr>
                      <m:t>}</m:t>
                    </m:r>
                  </m:oMath>
                </a14:m>
                <a:r>
                  <a:rPr lang="zh-CN" altLang="en-US" sz="2400" dirty="0">
                    <a:latin typeface="微软雅黑" panose="020B0503020204020204" pitchFamily="34" charset="-122"/>
                    <a:ea typeface="微软雅黑" panose="020B0503020204020204" pitchFamily="34" charset="-122"/>
                    <a:cs typeface="幼圆" charset="0"/>
                  </a:rPr>
                  <a:t>拆分成训练</a:t>
                </a:r>
                <a:r>
                  <a:rPr lang="zh-CN" altLang="en-US" sz="2400" dirty="0" smtClean="0">
                    <a:latin typeface="微软雅黑" panose="020B0503020204020204" pitchFamily="34" charset="-122"/>
                    <a:ea typeface="微软雅黑" panose="020B0503020204020204" pitchFamily="34" charset="-122"/>
                    <a:cs typeface="幼圆" charset="0"/>
                  </a:rPr>
                  <a:t>集 </a:t>
                </a:r>
                <a:r>
                  <a:rPr lang="en-US" altLang="zh-CN" sz="2400" b="1" i="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b="1" i="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微软雅黑" panose="020B0503020204020204" pitchFamily="34" charset="-122"/>
                    <a:ea typeface="微软雅黑" panose="020B0503020204020204" pitchFamily="34" charset="-122"/>
                    <a:cs typeface="幼圆" charset="0"/>
                  </a:rPr>
                  <a:t>和 测试集 </a:t>
                </a:r>
                <a:r>
                  <a:rPr lang="en-US" altLang="zh-CN" sz="2400" b="1" i="1" dirty="0" smtClean="0">
                    <a:solidFill>
                      <a:srgbClr val="339966"/>
                    </a:solid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smtClean="0">
                    <a:latin typeface="宋体" panose="02010600030101010101" pitchFamily="2" charset="-122"/>
                    <a:ea typeface="宋体" panose="02010600030101010101" pitchFamily="2" charset="-122"/>
                    <a:cs typeface="幼圆" charset="0"/>
                  </a:rPr>
                  <a:t>。</a:t>
                </a:r>
                <a:endParaRPr lang="en-US" altLang="zh-CN" sz="2400" dirty="0" smtClean="0">
                  <a:latin typeface="宋体" panose="02010600030101010101" pitchFamily="2" charset="-122"/>
                  <a:ea typeface="宋体" panose="02010600030101010101" pitchFamily="2" charset="-122"/>
                  <a:cs typeface="幼圆" charset="0"/>
                </a:endParaRPr>
              </a:p>
              <a:p>
                <a:pPr lvl="1">
                  <a:lnSpc>
                    <a:spcPct val="90000"/>
                  </a:lnSpc>
                  <a:spcBef>
                    <a:spcPts val="500"/>
                  </a:spcBef>
                  <a:buClr>
                    <a:schemeClr val="accent1"/>
                  </a:buClr>
                  <a:buNone/>
                </a:pPr>
                <a:r>
                  <a:rPr lang="zh-CN" altLang="en-US" sz="2400" b="1" dirty="0" smtClean="0">
                    <a:solidFill>
                      <a:srgbClr val="FF0000"/>
                    </a:solidFill>
                    <a:latin typeface="微软雅黑" panose="020B0503020204020204" pitchFamily="34" charset="-122"/>
                    <a:ea typeface="微软雅黑" panose="020B0503020204020204" pitchFamily="34" charset="-122"/>
                    <a:cs typeface="幼圆" charset="0"/>
                  </a:rPr>
                  <a:t>如何拆分？</a:t>
                </a:r>
                <a:endParaRPr lang="zh-CN" altLang="en-US" sz="2400" b="1" dirty="0">
                  <a:solidFill>
                    <a:srgbClr val="FF0000"/>
                  </a:solidFill>
                  <a:latin typeface="微软雅黑" panose="020B0503020204020204" pitchFamily="34" charset="-122"/>
                  <a:ea typeface="微软雅黑" panose="020B0503020204020204" pitchFamily="34" charset="-122"/>
                  <a:cs typeface="幼圆" charset="0"/>
                </a:endParaRPr>
              </a:p>
              <a:p>
                <a:pPr lvl="1" eaLnBrk="1" hangingPunct="1">
                  <a:lnSpc>
                    <a:spcPct val="90000"/>
                  </a:lnSpc>
                  <a:spcBef>
                    <a:spcPts val="500"/>
                  </a:spcBef>
                  <a:buClr>
                    <a:schemeClr val="accent1"/>
                  </a:buClr>
                  <a:buFont typeface="Wingdings" charset="2"/>
                  <a:buNone/>
                </a:pPr>
                <a:endParaRPr lang="en-US" altLang="zh-CN" sz="2400" dirty="0">
                  <a:latin typeface="黑体" panose="02010609060101010101" pitchFamily="49" charset="-122"/>
                  <a:ea typeface="黑体" panose="02010609060101010101" pitchFamily="49" charset="-122"/>
                  <a:cs typeface="幼圆" charset="0"/>
                </a:endParaRPr>
              </a:p>
            </p:txBody>
          </p:sp>
        </mc:Choice>
        <mc:Fallback xmlns="">
          <p:sp>
            <p:nvSpPr>
              <p:cNvPr id="69637" name="内容占位符 2"/>
              <p:cNvSpPr txBox="1">
                <a:spLocks noRot="1" noChangeAspect="1" noMove="1" noResize="1" noEditPoints="1" noAdjustHandles="1" noChangeArrowheads="1" noChangeShapeType="1" noTextEdit="1"/>
              </p:cNvSpPr>
              <p:nvPr/>
            </p:nvSpPr>
            <p:spPr bwMode="auto">
              <a:xfrm>
                <a:off x="-76200" y="990600"/>
                <a:ext cx="9296400" cy="1219200"/>
              </a:xfrm>
              <a:prstGeom prst="rect">
                <a:avLst/>
              </a:prstGeom>
              <a:blipFill rotWithShape="0">
                <a:blip r:embed="rId3"/>
                <a:stretch>
                  <a:fillRect t="-7000" b="-55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533400" y="3200400"/>
                <a:ext cx="8153400" cy="1514261"/>
              </a:xfrm>
              <a:prstGeom prst="rect">
                <a:avLst/>
              </a:prstGeom>
              <a:noFill/>
            </p:spPr>
            <p:txBody>
              <a:bodyPr wrap="square" rtlCol="0">
                <a:spAutoFit/>
              </a:bodyPr>
              <a:lstStyle/>
              <a:p>
                <a:pPr marL="457200" lvl="2" indent="-457200">
                  <a:buFont typeface="+mj-lt"/>
                  <a:buAutoNum type="arabicPeriod"/>
                </a:pPr>
                <a:r>
                  <a:rPr lang="zh-CN" altLang="en-US" sz="2200" dirty="0" smtClean="0">
                    <a:latin typeface="微软雅黑" panose="020B0503020204020204" pitchFamily="34" charset="-122"/>
                    <a:ea typeface="微软雅黑" panose="020B0503020204020204" pitchFamily="34" charset="-122"/>
                  </a:rPr>
                  <a:t>直接将数据集划分为两个互斥集合，其中一个集合作为训练集</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200" dirty="0" smtClean="0">
                    <a:latin typeface="微软雅黑" panose="020B0503020204020204" pitchFamily="34" charset="-122"/>
                    <a:ea typeface="微软雅黑" panose="020B0503020204020204" pitchFamily="34" charset="-122"/>
                  </a:rPr>
                  <a:t>，另一个作为测试集</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200" dirty="0" smtClean="0">
                    <a:latin typeface="微软雅黑" panose="020B0503020204020204" pitchFamily="34" charset="-122"/>
                    <a:ea typeface="微软雅黑" panose="020B0503020204020204" pitchFamily="34" charset="-122"/>
                  </a:rPr>
                  <a:t>。即</a:t>
                </a:r>
                <a14:m>
                  <m:oMath xmlns:m="http://schemas.openxmlformats.org/officeDocument/2006/math">
                    <m:r>
                      <a:rPr lang="en-US" altLang="zh-CN" sz="2200" b="0" i="1" smtClean="0">
                        <a:latin typeface="Cambria Math" panose="02040503050406030204" pitchFamily="18" charset="0"/>
                        <a:ea typeface="微软雅黑" panose="020B0503020204020204" pitchFamily="34" charset="-122"/>
                      </a:rPr>
                      <m:t>𝐷</m:t>
                    </m:r>
                    <m:r>
                      <a:rPr lang="en-US" altLang="zh-CN" sz="2200" b="0" i="1" smtClean="0">
                        <a:latin typeface="Cambria Math" panose="02040503050406030204" pitchFamily="18" charset="0"/>
                        <a:ea typeface="微软雅黑" panose="020B0503020204020204" pitchFamily="34" charset="-122"/>
                      </a:rPr>
                      <m:t>=</m:t>
                    </m:r>
                    <m:r>
                      <a:rPr lang="en-US" altLang="zh-CN" sz="2200" b="0" i="1" smtClean="0">
                        <a:latin typeface="Cambria Math" panose="02040503050406030204" pitchFamily="18" charset="0"/>
                        <a:ea typeface="微软雅黑" panose="020B0503020204020204" pitchFamily="34" charset="-122"/>
                      </a:rPr>
                      <m:t>𝑆</m:t>
                    </m:r>
                    <m:r>
                      <a:rPr lang="en-US" altLang="zh-CN" sz="2200" b="0" i="1" smtClean="0">
                        <a:latin typeface="Cambria Math" panose="02040503050406030204" pitchFamily="18" charset="0"/>
                        <a:ea typeface="Cambria Math" panose="02040503050406030204" pitchFamily="18" charset="0"/>
                      </a:rPr>
                      <m:t>∪</m:t>
                    </m:r>
                    <m:r>
                      <a:rPr lang="en-US" altLang="zh-CN" sz="2200" b="0" i="1" smtClean="0">
                        <a:latin typeface="Cambria Math" panose="02040503050406030204" pitchFamily="18" charset="0"/>
                        <a:ea typeface="Cambria Math" panose="02040503050406030204" pitchFamily="18" charset="0"/>
                      </a:rPr>
                      <m:t>𝑇</m:t>
                    </m:r>
                  </m:oMath>
                </a14:m>
                <a:r>
                  <a:rPr lang="zh-CN" altLang="en-US" sz="2200" dirty="0" smtClean="0">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2200" dirty="0">
                        <a:latin typeface="Cambria Math" panose="02040503050406030204" pitchFamily="18" charset="0"/>
                        <a:ea typeface="微软雅黑" panose="020B0503020204020204" pitchFamily="34" charset="-122"/>
                      </a:rPr>
                      <m:t>S</m:t>
                    </m:r>
                    <m:r>
                      <a:rPr lang="en-US" altLang="zh-CN" sz="2200" i="1" dirty="0" smtClean="0">
                        <a:latin typeface="Cambria Math" panose="02040503050406030204" pitchFamily="18" charset="0"/>
                        <a:ea typeface="Cambria Math" panose="02040503050406030204" pitchFamily="18" charset="0"/>
                      </a:rPr>
                      <m:t>∩</m:t>
                    </m:r>
                    <m:r>
                      <a:rPr lang="en-US" altLang="zh-CN" sz="2200" b="0" i="1" dirty="0" smtClean="0">
                        <a:latin typeface="Cambria Math" panose="02040503050406030204" pitchFamily="18" charset="0"/>
                        <a:ea typeface="Cambria Math" panose="02040503050406030204" pitchFamily="18" charset="0"/>
                      </a:rPr>
                      <m:t>𝑇</m:t>
                    </m:r>
                    <m:r>
                      <a:rPr lang="en-US" altLang="zh-CN" sz="2200" b="0" i="1" dirty="0" smtClean="0">
                        <a:latin typeface="Cambria Math" panose="02040503050406030204" pitchFamily="18" charset="0"/>
                        <a:ea typeface="Cambria Math" panose="02040503050406030204" pitchFamily="18" charset="0"/>
                      </a:rPr>
                      <m:t>=∅</m:t>
                    </m:r>
                  </m:oMath>
                </a14:m>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marL="457200" lvl="2" indent="-457200">
                  <a:buFont typeface="+mj-lt"/>
                  <a:buAutoNum type="arabicPeriod"/>
                </a:pPr>
                <a:r>
                  <a:rPr lang="zh-CN" altLang="en-US" sz="2200" dirty="0" smtClean="0">
                    <a:latin typeface="微软雅黑" panose="020B0503020204020204" pitchFamily="34" charset="-122"/>
                    <a:ea typeface="微软雅黑" panose="020B0503020204020204" pitchFamily="34" charset="-122"/>
                  </a:rPr>
                  <a:t>在</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200" dirty="0" smtClean="0">
                    <a:latin typeface="微软雅黑" panose="020B0503020204020204" pitchFamily="34" charset="-122"/>
                    <a:ea typeface="微软雅黑" panose="020B0503020204020204" pitchFamily="34" charset="-122"/>
                  </a:rPr>
                  <a:t>上训练出模型后，用</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200" dirty="0" smtClean="0">
                    <a:latin typeface="微软雅黑" panose="020B0503020204020204" pitchFamily="34" charset="-122"/>
                    <a:ea typeface="微软雅黑" panose="020B0503020204020204" pitchFamily="34" charset="-122"/>
                  </a:rPr>
                  <a:t>来评估其测试误差，作为对泛化误差的估计。</a:t>
                </a:r>
                <a:endParaRPr lang="en-US" altLang="zh-CN" sz="2200" dirty="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533400" y="3200400"/>
                <a:ext cx="8153400" cy="1514261"/>
              </a:xfrm>
              <a:prstGeom prst="rect">
                <a:avLst/>
              </a:prstGeom>
              <a:blipFill rotWithShape="0">
                <a:blip r:embed="rId4"/>
                <a:stretch>
                  <a:fillRect l="-748" t="-2823" b="-7258"/>
                </a:stretch>
              </a:blipFill>
            </p:spPr>
            <p:txBody>
              <a:bodyPr/>
              <a:lstStyle/>
              <a:p>
                <a:r>
                  <a:rPr lang="zh-CN" altLang="en-US">
                    <a:noFill/>
                  </a:rPr>
                  <a:t> </a:t>
                </a:r>
              </a:p>
            </p:txBody>
          </p:sp>
        </mc:Fallback>
      </mc:AlternateContent>
      <p:sp>
        <p:nvSpPr>
          <p:cNvPr id="8" name="标题 1"/>
          <p:cNvSpPr>
            <a:spLocks noGrp="1"/>
          </p:cNvSpPr>
          <p:nvPr>
            <p:ph type="title"/>
          </p:nvPr>
        </p:nvSpPr>
        <p:spPr>
          <a:xfrm>
            <a:off x="800100" y="-92074"/>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评估方法</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圆角矩形 3"/>
          <p:cNvSpPr/>
          <p:nvPr/>
        </p:nvSpPr>
        <p:spPr bwMode="auto">
          <a:xfrm>
            <a:off x="457200" y="4800600"/>
            <a:ext cx="8001000" cy="1524000"/>
          </a:xfrm>
          <a:prstGeom prst="roundRect">
            <a:avLst/>
          </a:prstGeom>
          <a:solidFill>
            <a:srgbClr val="BAE18F"/>
          </a:solidFill>
          <a:ln w="28575" cap="flat" cmpd="sng" algn="ctr">
            <a:solidFill>
              <a:srgbClr val="339966"/>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90513" marR="0" indent="-290513" algn="l" defTabSz="914400" rtl="0" eaLnBrk="1" fontAlgn="base" latinLnBrk="0" hangingPunct="1">
              <a:lnSpc>
                <a:spcPct val="100000"/>
              </a:lnSpc>
              <a:spcBef>
                <a:spcPct val="20000"/>
              </a:spcBef>
              <a:spcAft>
                <a:spcPct val="0"/>
              </a:spcAft>
              <a:buClr>
                <a:srgbClr val="D51203"/>
              </a:buClr>
              <a:buSzPct val="80000"/>
              <a:buFont typeface="Wingdings" pitchFamily="2" charset="2"/>
              <a:buChar char="n"/>
              <a:tabLst/>
            </a:pPr>
            <a:endParaRPr kumimoji="0" lang="zh-CN" altLang="en-US" sz="2800" b="0" i="0" u="none" strike="noStrike" cap="none" normalizeH="0" baseline="0" smtClean="0">
              <a:ln>
                <a:noFill/>
              </a:ln>
              <a:solidFill>
                <a:schemeClr val="tx1"/>
              </a:solidFill>
              <a:effectLst/>
              <a:latin typeface="Arial" pitchFamily="34" charset="0"/>
            </a:endParaRPr>
          </a:p>
        </p:txBody>
      </p:sp>
      <p:sp>
        <p:nvSpPr>
          <p:cNvPr id="9" name="文本框 8"/>
          <p:cNvSpPr txBox="1"/>
          <p:nvPr/>
        </p:nvSpPr>
        <p:spPr>
          <a:xfrm>
            <a:off x="533400" y="4876800"/>
            <a:ext cx="7848600" cy="1323439"/>
          </a:xfrm>
          <a:prstGeom prst="rect">
            <a:avLst/>
          </a:prstGeom>
          <a:noFill/>
        </p:spPr>
        <p:txBody>
          <a:bodyPr wrap="square" rtlCol="0">
            <a:spAutoFit/>
          </a:bodyPr>
          <a:lstStyle/>
          <a:p>
            <a:pPr lvl="1" indent="-469900" algn="just">
              <a:spcBef>
                <a:spcPts val="600"/>
              </a:spcBef>
              <a:spcAft>
                <a:spcPts val="600"/>
              </a:spcAft>
              <a:buClr>
                <a:srgbClr val="7030A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训练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测试集划分要尽可能保持数据分布的</a:t>
            </a:r>
            <a:r>
              <a:rPr lang="zh-CN" altLang="en-US" sz="2000" dirty="0" smtClean="0">
                <a:latin typeface="微软雅黑" panose="020B0503020204020204" pitchFamily="34" charset="-122"/>
                <a:ea typeface="微软雅黑" panose="020B0503020204020204" pitchFamily="34" charset="-122"/>
              </a:rPr>
              <a:t>一致性（分层采样）</a:t>
            </a:r>
            <a:endParaRPr lang="en-US" altLang="zh-CN" sz="2000" dirty="0">
              <a:latin typeface="微软雅黑" panose="020B0503020204020204" pitchFamily="34" charset="-122"/>
              <a:ea typeface="微软雅黑" panose="020B0503020204020204" pitchFamily="34" charset="-122"/>
            </a:endParaRPr>
          </a:p>
          <a:p>
            <a:pPr lvl="1" indent="-469900" algn="just">
              <a:spcBef>
                <a:spcPts val="600"/>
              </a:spcBef>
              <a:spcAft>
                <a:spcPts val="600"/>
              </a:spcAft>
              <a:buClr>
                <a:srgbClr val="7030A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一般若干次随机划分、</a:t>
            </a:r>
            <a:r>
              <a:rPr lang="zh-CN" altLang="en-US" sz="2000" dirty="0" smtClean="0">
                <a:latin typeface="微软雅黑" panose="020B0503020204020204" pitchFamily="34" charset="-122"/>
                <a:ea typeface="微软雅黑" panose="020B0503020204020204" pitchFamily="34" charset="-122"/>
              </a:rPr>
              <a:t>重复进行实验评估后取平</a:t>
            </a:r>
            <a:r>
              <a:rPr lang="zh-CN" altLang="en-US" sz="2000" dirty="0">
                <a:latin typeface="微软雅黑" panose="020B0503020204020204" pitchFamily="34" charset="-122"/>
                <a:ea typeface="微软雅黑" panose="020B0503020204020204" pitchFamily="34" charset="-122"/>
              </a:rPr>
              <a:t>均值</a:t>
            </a:r>
            <a:endParaRPr lang="en-US" altLang="zh-CN" sz="2000" dirty="0">
              <a:latin typeface="微软雅黑" panose="020B0503020204020204" pitchFamily="34" charset="-122"/>
              <a:ea typeface="微软雅黑" panose="020B0503020204020204" pitchFamily="34" charset="-122"/>
            </a:endParaRPr>
          </a:p>
          <a:p>
            <a:pPr lvl="1" indent="-469900" algn="just">
              <a:spcBef>
                <a:spcPts val="600"/>
              </a:spcBef>
              <a:spcAft>
                <a:spcPts val="600"/>
              </a:spcAft>
              <a:buClr>
                <a:srgbClr val="7030A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训练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测试样本比例通常</a:t>
            </a:r>
            <a:r>
              <a:rPr lang="zh-CN" altLang="en-US" sz="2000" dirty="0" smtClean="0">
                <a:latin typeface="微软雅黑" panose="020B0503020204020204" pitchFamily="34" charset="-122"/>
                <a:ea typeface="微软雅黑" panose="020B0503020204020204" pitchFamily="34" charset="-122"/>
              </a:rPr>
              <a:t>为</a:t>
            </a:r>
            <a:r>
              <a:rPr lang="en-US" altLang="zh-CN" sz="2000" dirty="0" smtClean="0">
                <a:latin typeface="微软雅黑" panose="020B0503020204020204" pitchFamily="34" charset="-122"/>
                <a:ea typeface="微软雅黑" panose="020B0503020204020204" pitchFamily="34" charset="-122"/>
              </a:rPr>
              <a:t>2:1~4:1</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942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内容占位符 2"/>
          <p:cNvSpPr>
            <a:spLocks noGrp="1"/>
          </p:cNvSpPr>
          <p:nvPr>
            <p:ph idx="1"/>
          </p:nvPr>
        </p:nvSpPr>
        <p:spPr bwMode="auto">
          <a:xfrm>
            <a:off x="414338" y="992188"/>
            <a:ext cx="8272462" cy="1931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buClr>
                <a:srgbClr val="0000FF"/>
              </a:buClr>
              <a:buFont typeface="Wingdings" charset="2"/>
              <a:buChar char="n"/>
            </a:pPr>
            <a:r>
              <a:rPr lang="zh-CN" altLang="en-US" b="1" dirty="0">
                <a:solidFill>
                  <a:srgbClr val="0000FF"/>
                </a:solidFill>
                <a:latin typeface="微软雅黑" panose="020B0503020204020204" pitchFamily="34" charset="-122"/>
                <a:ea typeface="微软雅黑" panose="020B0503020204020204" pitchFamily="34" charset="-122"/>
              </a:rPr>
              <a:t>交叉验证法</a:t>
            </a:r>
            <a:r>
              <a:rPr lang="zh-CN" altLang="en-US" dirty="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a:p>
            <a:pPr marL="325438" lvl="1" indent="0">
              <a:lnSpc>
                <a:spcPct val="100000"/>
              </a:lnSpc>
              <a:buFontTx/>
              <a:buNone/>
            </a:pPr>
            <a:r>
              <a:rPr lang="zh-CN" altLang="en-US" sz="2200" kern="1200" dirty="0">
                <a:solidFill>
                  <a:schemeClr val="tx1"/>
                </a:solidFill>
                <a:latin typeface="微软雅黑" panose="020B0503020204020204" pitchFamily="34" charset="-122"/>
                <a:ea typeface="微软雅黑" panose="020B0503020204020204" pitchFamily="34" charset="-122"/>
                <a:cs typeface="+mn-cs"/>
              </a:rPr>
              <a:t>将数据集分层采样划分为</a:t>
            </a:r>
            <a:r>
              <a:rPr lang="en-US" altLang="zh-CN" sz="2200" i="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200" kern="1200" dirty="0">
                <a:solidFill>
                  <a:schemeClr val="tx1"/>
                </a:solidFill>
                <a:latin typeface="微软雅黑" panose="020B0503020204020204" pitchFamily="34" charset="-122"/>
                <a:ea typeface="微软雅黑" panose="020B0503020204020204" pitchFamily="34" charset="-122"/>
                <a:cs typeface="+mn-cs"/>
              </a:rPr>
              <a:t>个大小相似的互斥子集，每次用</a:t>
            </a:r>
            <a:r>
              <a:rPr lang="en-US" altLang="zh-CN" sz="2200" i="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200" kern="1200" dirty="0">
                <a:solidFill>
                  <a:schemeClr val="tx1"/>
                </a:solidFill>
                <a:latin typeface="微软雅黑" panose="020B0503020204020204" pitchFamily="34" charset="-122"/>
                <a:ea typeface="微软雅黑" panose="020B0503020204020204" pitchFamily="34" charset="-122"/>
                <a:cs typeface="+mn-cs"/>
              </a:rPr>
              <a:t>-1</a:t>
            </a:r>
            <a:r>
              <a:rPr lang="zh-CN" altLang="en-US" sz="2200" kern="1200" dirty="0">
                <a:solidFill>
                  <a:schemeClr val="tx1"/>
                </a:solidFill>
                <a:latin typeface="微软雅黑" panose="020B0503020204020204" pitchFamily="34" charset="-122"/>
                <a:ea typeface="微软雅黑" panose="020B0503020204020204" pitchFamily="34" charset="-122"/>
                <a:cs typeface="+mn-cs"/>
              </a:rPr>
              <a:t>个子集的并集作为训练集，余下的子集作为测试集，最终返回</a:t>
            </a:r>
            <a:r>
              <a:rPr lang="en-US" altLang="zh-CN" sz="2200" i="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200" kern="1200" dirty="0">
                <a:solidFill>
                  <a:schemeClr val="tx1"/>
                </a:solidFill>
                <a:latin typeface="微软雅黑" panose="020B0503020204020204" pitchFamily="34" charset="-122"/>
                <a:ea typeface="微软雅黑" panose="020B0503020204020204" pitchFamily="34" charset="-122"/>
                <a:cs typeface="+mn-cs"/>
              </a:rPr>
              <a:t>个测试结果的均值，</a:t>
            </a:r>
            <a:r>
              <a:rPr lang="en-US" altLang="zh-CN" sz="2200" i="1"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200" kern="1200" dirty="0">
                <a:solidFill>
                  <a:schemeClr val="tx1"/>
                </a:solidFill>
                <a:latin typeface="微软雅黑" panose="020B0503020204020204" pitchFamily="34" charset="-122"/>
                <a:ea typeface="微软雅黑" panose="020B0503020204020204" pitchFamily="34" charset="-122"/>
                <a:cs typeface="+mn-cs"/>
              </a:rPr>
              <a:t>最常用的取值是</a:t>
            </a:r>
            <a:r>
              <a:rPr lang="en-US" altLang="zh-CN" sz="2200" kern="1200" dirty="0">
                <a:solidFill>
                  <a:schemeClr val="tx1"/>
                </a:solidFill>
                <a:latin typeface="微软雅黑" panose="020B0503020204020204" pitchFamily="34" charset="-122"/>
                <a:ea typeface="微软雅黑" panose="020B0503020204020204" pitchFamily="34" charset="-122"/>
                <a:cs typeface="+mn-cs"/>
              </a:rPr>
              <a:t>10</a:t>
            </a:r>
            <a:r>
              <a:rPr lang="zh-CN" altLang="en-US" sz="2200" kern="1200" dirty="0">
                <a:solidFill>
                  <a:schemeClr val="tx1"/>
                </a:solidFill>
                <a:latin typeface="微软雅黑" panose="020B0503020204020204" pitchFamily="34" charset="-122"/>
                <a:ea typeface="微软雅黑" panose="020B0503020204020204" pitchFamily="34" charset="-122"/>
                <a:cs typeface="+mn-cs"/>
              </a:rPr>
              <a:t>。</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p:txBody>
      </p:sp>
      <p:pic>
        <p:nvPicPr>
          <p:cNvPr id="706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048000"/>
            <a:ext cx="7608057"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a:spLocks noGrp="1"/>
          </p:cNvSpPr>
          <p:nvPr>
            <p:ph type="title"/>
          </p:nvPr>
        </p:nvSpPr>
        <p:spPr>
          <a:xfrm>
            <a:off x="800100" y="-92074"/>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评估方法</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8498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a:xfrm>
            <a:off x="414338" y="992188"/>
            <a:ext cx="8272462" cy="523875"/>
          </a:xfrm>
        </p:spPr>
        <p:txBody>
          <a:bodyPr>
            <a:normAutofit/>
          </a:bodyPr>
          <a:lstStyle/>
          <a:p>
            <a:pPr>
              <a:buClr>
                <a:srgbClr val="0000FF"/>
              </a:buClr>
              <a:buFont typeface="Wingdings" charset="2"/>
              <a:buChar char="n"/>
            </a:pPr>
            <a:r>
              <a:rPr lang="zh-CN" altLang="en-US" b="1" dirty="0">
                <a:solidFill>
                  <a:srgbClr val="0000FF"/>
                </a:solidFill>
              </a:rPr>
              <a:t>交叉验证法</a:t>
            </a:r>
            <a:r>
              <a:rPr lang="zh-CN" altLang="en-US" dirty="0">
                <a:solidFill>
                  <a:srgbClr val="0000FF"/>
                </a:solidFill>
              </a:rPr>
              <a:t>：</a:t>
            </a:r>
            <a:endParaRPr lang="en-US" altLang="zh-CN" dirty="0">
              <a:solidFill>
                <a:srgbClr val="0000FF"/>
              </a:solidFill>
            </a:endParaRPr>
          </a:p>
        </p:txBody>
      </p:sp>
      <p:sp>
        <p:nvSpPr>
          <p:cNvPr id="15" name="内容占位符 3"/>
          <p:cNvSpPr txBox="1">
            <a:spLocks/>
          </p:cNvSpPr>
          <p:nvPr/>
        </p:nvSpPr>
        <p:spPr>
          <a:xfrm>
            <a:off x="400050" y="1652588"/>
            <a:ext cx="8616950" cy="1582737"/>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nSpc>
                <a:spcPct val="120000"/>
              </a:lnSpc>
              <a:buFontTx/>
              <a:buNone/>
              <a:defRPr/>
            </a:pPr>
            <a:r>
              <a:rPr lang="zh-CN" altLang="en-US" sz="2000" kern="0" dirty="0" smtClean="0">
                <a:latin typeface="微软雅黑" panose="020B0503020204020204" pitchFamily="34" charset="-122"/>
                <a:ea typeface="微软雅黑" panose="020B0503020204020204" pitchFamily="34" charset="-122"/>
              </a:rPr>
              <a:t>与留出法类似，将数据集</a:t>
            </a:r>
            <a:r>
              <a:rPr lang="en-US" altLang="zh-CN" sz="2000" i="1" kern="0" dirty="0" smtClean="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kern="0" dirty="0" smtClean="0">
                <a:latin typeface="微软雅黑" panose="020B0503020204020204" pitchFamily="34" charset="-122"/>
                <a:ea typeface="微软雅黑" panose="020B0503020204020204" pitchFamily="34" charset="-122"/>
              </a:rPr>
              <a:t>划分为</a:t>
            </a:r>
            <a:r>
              <a:rPr lang="en-US" altLang="zh-CN" sz="2000" i="1" kern="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kern="0" dirty="0" smtClean="0">
                <a:latin typeface="微软雅黑" panose="020B0503020204020204" pitchFamily="34" charset="-122"/>
                <a:ea typeface="微软雅黑" panose="020B0503020204020204" pitchFamily="34" charset="-122"/>
              </a:rPr>
              <a:t>个子集同样存在多种划分方式，为了减小因样本划分不同而引入的差别，</a:t>
            </a:r>
            <a:r>
              <a:rPr lang="en-US" altLang="zh-CN" sz="2000" i="1" kern="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kern="0" dirty="0" smtClean="0">
                <a:latin typeface="微软雅黑" panose="020B0503020204020204" pitchFamily="34" charset="-122"/>
                <a:ea typeface="微软雅黑" panose="020B0503020204020204" pitchFamily="34" charset="-122"/>
              </a:rPr>
              <a:t>折交叉验证通常随机使用不同的划分重复</a:t>
            </a:r>
            <a:r>
              <a:rPr lang="en-US" altLang="zh-CN" sz="2000" i="1" kern="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000" kern="0" dirty="0" smtClean="0">
                <a:latin typeface="微软雅黑" panose="020B0503020204020204" pitchFamily="34" charset="-122"/>
                <a:ea typeface="微软雅黑" panose="020B0503020204020204" pitchFamily="34" charset="-122"/>
              </a:rPr>
              <a:t>次，最终的评估结果是这</a:t>
            </a:r>
            <a:r>
              <a:rPr lang="en-US" altLang="zh-CN" sz="2000" i="1" kern="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000" kern="0" dirty="0" smtClean="0">
                <a:latin typeface="微软雅黑" panose="020B0503020204020204" pitchFamily="34" charset="-122"/>
                <a:ea typeface="微软雅黑" panose="020B0503020204020204" pitchFamily="34" charset="-122"/>
              </a:rPr>
              <a:t>次 </a:t>
            </a:r>
            <a:r>
              <a:rPr lang="en-US" altLang="zh-CN" sz="2000" i="1" kern="0" dirty="0" smtClean="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kern="0" dirty="0" smtClean="0">
                <a:latin typeface="微软雅黑" panose="020B0503020204020204" pitchFamily="34" charset="-122"/>
                <a:ea typeface="微软雅黑" panose="020B0503020204020204" pitchFamily="34" charset="-122"/>
              </a:rPr>
              <a:t>折 交叉验证结果的均值，例如常见的“</a:t>
            </a:r>
            <a:r>
              <a:rPr lang="en-US" altLang="zh-CN" sz="2000" kern="0" dirty="0" smtClean="0">
                <a:latin typeface="微软雅黑" panose="020B0503020204020204" pitchFamily="34" charset="-122"/>
                <a:ea typeface="微软雅黑" panose="020B0503020204020204" pitchFamily="34" charset="-122"/>
              </a:rPr>
              <a:t>10</a:t>
            </a:r>
            <a:r>
              <a:rPr lang="zh-CN" altLang="en-US" sz="2000" kern="0" dirty="0" smtClean="0">
                <a:latin typeface="微软雅黑" panose="020B0503020204020204" pitchFamily="34" charset="-122"/>
                <a:ea typeface="微软雅黑" panose="020B0503020204020204" pitchFamily="34" charset="-122"/>
              </a:rPr>
              <a:t>次</a:t>
            </a:r>
            <a:r>
              <a:rPr lang="en-US" altLang="zh-CN" sz="2000" kern="0" dirty="0" smtClean="0">
                <a:latin typeface="微软雅黑" panose="020B0503020204020204" pitchFamily="34" charset="-122"/>
                <a:ea typeface="微软雅黑" panose="020B0503020204020204" pitchFamily="34" charset="-122"/>
              </a:rPr>
              <a:t>10</a:t>
            </a:r>
            <a:r>
              <a:rPr lang="zh-CN" altLang="en-US" sz="2000" kern="0" dirty="0" smtClean="0">
                <a:latin typeface="微软雅黑" panose="020B0503020204020204" pitchFamily="34" charset="-122"/>
                <a:ea typeface="微软雅黑" panose="020B0503020204020204" pitchFamily="34" charset="-122"/>
              </a:rPr>
              <a:t>折交叉验证”</a:t>
            </a:r>
            <a:endParaRPr lang="zh-CN" altLang="en-US" sz="2000" kern="0" dirty="0">
              <a:latin typeface="微软雅黑" panose="020B0503020204020204" pitchFamily="34" charset="-122"/>
              <a:ea typeface="微软雅黑" panose="020B0503020204020204" pitchFamily="34" charset="-122"/>
            </a:endParaRPr>
          </a:p>
        </p:txBody>
      </p:sp>
      <p:sp>
        <p:nvSpPr>
          <p:cNvPr id="71686" name="内容占位符 3"/>
          <p:cNvSpPr txBox="1">
            <a:spLocks/>
          </p:cNvSpPr>
          <p:nvPr/>
        </p:nvSpPr>
        <p:spPr bwMode="auto">
          <a:xfrm>
            <a:off x="432267" y="3445521"/>
            <a:ext cx="861695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800"/>
          <a:lstStyle>
            <a:lvl1pPr>
              <a:defRPr kumimoji="1" sz="4000">
                <a:solidFill>
                  <a:schemeClr val="tx1"/>
                </a:solidFill>
                <a:latin typeface="Arial" charset="0"/>
                <a:ea typeface="宋体" charset="0"/>
              </a:defRPr>
            </a:lvl1pPr>
            <a:lvl2pPr marL="685800" indent="-358775">
              <a:defRPr kumimoji="1" sz="4000">
                <a:solidFill>
                  <a:schemeClr val="tx1"/>
                </a:solidFill>
                <a:latin typeface="Arial" charset="0"/>
                <a:ea typeface="宋体" charset="0"/>
              </a:defRPr>
            </a:lvl2pPr>
            <a:lvl3pPr marL="1143000" indent="-358775">
              <a:defRPr kumimoji="1" sz="4000">
                <a:solidFill>
                  <a:schemeClr val="tx1"/>
                </a:solidFill>
                <a:latin typeface="Arial" charset="0"/>
                <a:ea typeface="宋体" charset="0"/>
              </a:defRPr>
            </a:lvl3pPr>
            <a:lvl4pPr marL="1600200" indent="-358775">
              <a:defRPr kumimoji="1" sz="4000">
                <a:solidFill>
                  <a:schemeClr val="tx1"/>
                </a:solidFill>
                <a:latin typeface="Arial" charset="0"/>
                <a:ea typeface="宋体" charset="0"/>
              </a:defRPr>
            </a:lvl4pPr>
            <a:lvl5pPr marL="2057400" indent="-358775">
              <a:defRPr kumimoji="1" sz="4000">
                <a:solidFill>
                  <a:schemeClr val="tx1"/>
                </a:solidFill>
                <a:latin typeface="Arial" charset="0"/>
                <a:ea typeface="宋体" charset="0"/>
              </a:defRPr>
            </a:lvl5pPr>
            <a:lvl6pPr marL="2514600" indent="-358775" eaLnBrk="0" fontAlgn="base" hangingPunct="0">
              <a:spcBef>
                <a:spcPct val="0"/>
              </a:spcBef>
              <a:spcAft>
                <a:spcPct val="0"/>
              </a:spcAft>
              <a:defRPr kumimoji="1" sz="4000">
                <a:solidFill>
                  <a:schemeClr val="tx1"/>
                </a:solidFill>
                <a:latin typeface="Arial" charset="0"/>
                <a:ea typeface="宋体" charset="0"/>
              </a:defRPr>
            </a:lvl6pPr>
            <a:lvl7pPr marL="2971800" indent="-358775" eaLnBrk="0" fontAlgn="base" hangingPunct="0">
              <a:spcBef>
                <a:spcPct val="0"/>
              </a:spcBef>
              <a:spcAft>
                <a:spcPct val="0"/>
              </a:spcAft>
              <a:defRPr kumimoji="1" sz="4000">
                <a:solidFill>
                  <a:schemeClr val="tx1"/>
                </a:solidFill>
                <a:latin typeface="Arial" charset="0"/>
                <a:ea typeface="宋体" charset="0"/>
              </a:defRPr>
            </a:lvl7pPr>
            <a:lvl8pPr marL="3429000" indent="-358775" eaLnBrk="0" fontAlgn="base" hangingPunct="0">
              <a:spcBef>
                <a:spcPct val="0"/>
              </a:spcBef>
              <a:spcAft>
                <a:spcPct val="0"/>
              </a:spcAft>
              <a:defRPr kumimoji="1" sz="4000">
                <a:solidFill>
                  <a:schemeClr val="tx1"/>
                </a:solidFill>
                <a:latin typeface="Arial" charset="0"/>
                <a:ea typeface="宋体" charset="0"/>
              </a:defRPr>
            </a:lvl8pPr>
            <a:lvl9pPr marL="3886200" indent="-358775" eaLnBrk="0" fontAlgn="base" hangingPunct="0">
              <a:spcBef>
                <a:spcPct val="0"/>
              </a:spcBef>
              <a:spcAft>
                <a:spcPct val="0"/>
              </a:spcAft>
              <a:defRPr kumimoji="1" sz="4000">
                <a:solidFill>
                  <a:schemeClr val="tx1"/>
                </a:solidFill>
                <a:latin typeface="Arial" charset="0"/>
                <a:ea typeface="宋体" charset="0"/>
              </a:defRPr>
            </a:lvl9pPr>
          </a:lstStyle>
          <a:p>
            <a:pPr marL="355600" lvl="1" algn="just">
              <a:lnSpc>
                <a:spcPct val="150000"/>
              </a:lnSpc>
              <a:spcBef>
                <a:spcPts val="600"/>
              </a:spcBef>
              <a:spcAft>
                <a:spcPts val="600"/>
              </a:spcAft>
              <a:buClr>
                <a:srgbClr val="0000FF"/>
              </a:buClr>
            </a:pPr>
            <a:r>
              <a:rPr lang="zh-CN" altLang="en-US" sz="2200" dirty="0" smtClean="0">
                <a:latin typeface="微软雅黑" panose="020B0503020204020204" pitchFamily="34" charset="-122"/>
                <a:ea typeface="微软雅黑" panose="020B0503020204020204" pitchFamily="34" charset="-122"/>
                <a:cs typeface="幼圆" charset="0"/>
              </a:rPr>
              <a:t>假设数据集</a:t>
            </a:r>
            <a:r>
              <a:rPr lang="en-US" altLang="zh-CN" sz="2200" i="1" kern="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200" dirty="0" smtClean="0">
                <a:latin typeface="微软雅黑" panose="020B0503020204020204" pitchFamily="34" charset="-122"/>
                <a:ea typeface="微软雅黑" panose="020B0503020204020204" pitchFamily="34" charset="-122"/>
                <a:cs typeface="幼圆" charset="0"/>
              </a:rPr>
              <a:t>包含</a:t>
            </a:r>
            <a:r>
              <a:rPr lang="en-US" altLang="zh-CN" sz="2200" i="1" kern="0"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200" dirty="0" smtClean="0">
                <a:latin typeface="微软雅黑" panose="020B0503020204020204" pitchFamily="34" charset="-122"/>
                <a:ea typeface="微软雅黑" panose="020B0503020204020204" pitchFamily="34" charset="-122"/>
                <a:cs typeface="幼圆" charset="0"/>
              </a:rPr>
              <a:t>个样本，若令</a:t>
            </a:r>
            <a:r>
              <a:rPr lang="en-US" altLang="zh-CN" sz="2400" i="1" kern="0" dirty="0" smtClean="0">
                <a:latin typeface="Times New Roman" panose="02020603050405020304" pitchFamily="18" charset="0"/>
                <a:ea typeface="微软雅黑" panose="020B0503020204020204" pitchFamily="34" charset="-122"/>
                <a:cs typeface="Times New Roman" panose="02020603050405020304" pitchFamily="18" charset="0"/>
              </a:rPr>
              <a:t>k=m</a:t>
            </a:r>
            <a:r>
              <a:rPr lang="zh-CN" altLang="en-US" sz="2200" dirty="0" smtClean="0">
                <a:latin typeface="微软雅黑" panose="020B0503020204020204" pitchFamily="34" charset="-122"/>
                <a:ea typeface="微软雅黑" panose="020B0503020204020204" pitchFamily="34" charset="-122"/>
                <a:cs typeface="幼圆" charset="0"/>
              </a:rPr>
              <a:t>，则得到</a:t>
            </a:r>
            <a:r>
              <a:rPr lang="zh-CN" altLang="en-US" sz="2200" b="1" dirty="0" smtClean="0">
                <a:solidFill>
                  <a:srgbClr val="FF0000"/>
                </a:solidFill>
                <a:latin typeface="微软雅黑" panose="020B0503020204020204" pitchFamily="34" charset="-122"/>
                <a:ea typeface="微软雅黑" panose="020B0503020204020204" pitchFamily="34" charset="-122"/>
                <a:cs typeface="幼圆" charset="0"/>
              </a:rPr>
              <a:t>留一法</a:t>
            </a:r>
            <a:r>
              <a:rPr lang="zh-CN" altLang="en-US" sz="2200" dirty="0" smtClean="0">
                <a:latin typeface="微软雅黑" panose="020B0503020204020204" pitchFamily="34" charset="-122"/>
                <a:ea typeface="微软雅黑" panose="020B0503020204020204" pitchFamily="34" charset="-122"/>
                <a:cs typeface="幼圆" charset="0"/>
              </a:rPr>
              <a:t>：</a:t>
            </a:r>
            <a:endParaRPr lang="en-US" altLang="zh-CN" sz="3100" b="1" dirty="0">
              <a:solidFill>
                <a:schemeClr val="bg1">
                  <a:lumMod val="85000"/>
                </a:schemeClr>
              </a:solidFill>
              <a:latin typeface="微软雅黑" panose="020B0503020204020204" pitchFamily="34" charset="-122"/>
              <a:ea typeface="微软雅黑" panose="020B0503020204020204" pitchFamily="34" charset="-122"/>
            </a:endParaRPr>
          </a:p>
          <a:p>
            <a:pPr marL="723900" lvl="2" indent="-279400" algn="just">
              <a:lnSpc>
                <a:spcPct val="150000"/>
              </a:lnSpc>
              <a:spcBef>
                <a:spcPts val="600"/>
              </a:spcBef>
              <a:spcAft>
                <a:spcPts val="600"/>
              </a:spcAft>
              <a:buClr>
                <a:srgbClr val="7030A0"/>
              </a:buClr>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cs typeface="幼圆" charset="0"/>
              </a:rPr>
              <a:t>不</a:t>
            </a:r>
            <a:r>
              <a:rPr lang="zh-CN" altLang="en-US" sz="2000" dirty="0">
                <a:latin typeface="微软雅黑" panose="020B0503020204020204" pitchFamily="34" charset="-122"/>
                <a:ea typeface="微软雅黑" panose="020B0503020204020204" pitchFamily="34" charset="-122"/>
                <a:cs typeface="幼圆" charset="0"/>
              </a:rPr>
              <a:t>受随机样本划分方式的</a:t>
            </a:r>
            <a:r>
              <a:rPr lang="zh-CN" altLang="en-US" sz="2000" dirty="0" smtClean="0">
                <a:latin typeface="微软雅黑" panose="020B0503020204020204" pitchFamily="34" charset="-122"/>
                <a:ea typeface="微软雅黑" panose="020B0503020204020204" pitchFamily="34" charset="-122"/>
                <a:cs typeface="幼圆" charset="0"/>
              </a:rPr>
              <a:t>影响</a:t>
            </a:r>
            <a:endParaRPr lang="en-US" altLang="zh-CN" sz="2000" dirty="0">
              <a:latin typeface="微软雅黑" panose="020B0503020204020204" pitchFamily="34" charset="-122"/>
              <a:ea typeface="微软雅黑" panose="020B0503020204020204" pitchFamily="34" charset="-122"/>
              <a:cs typeface="幼圆" charset="0"/>
            </a:endParaRPr>
          </a:p>
          <a:p>
            <a:pPr marL="723900" lvl="2" indent="-279400" algn="just">
              <a:lnSpc>
                <a:spcPct val="150000"/>
              </a:lnSpc>
              <a:spcBef>
                <a:spcPts val="600"/>
              </a:spcBef>
              <a:spcAft>
                <a:spcPts val="600"/>
              </a:spcAft>
              <a:buClr>
                <a:srgbClr val="7030A0"/>
              </a:buClr>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cs typeface="幼圆" charset="0"/>
              </a:rPr>
              <a:t>结果</a:t>
            </a:r>
            <a:r>
              <a:rPr lang="zh-CN" altLang="en-US" sz="2000" dirty="0">
                <a:latin typeface="微软雅黑" panose="020B0503020204020204" pitchFamily="34" charset="-122"/>
                <a:ea typeface="微软雅黑" panose="020B0503020204020204" pitchFamily="34" charset="-122"/>
                <a:cs typeface="幼圆" charset="0"/>
              </a:rPr>
              <a:t>往往比较</a:t>
            </a:r>
            <a:r>
              <a:rPr lang="zh-CN" altLang="en-US" sz="2000" dirty="0" smtClean="0">
                <a:latin typeface="微软雅黑" panose="020B0503020204020204" pitchFamily="34" charset="-122"/>
                <a:ea typeface="微软雅黑" panose="020B0503020204020204" pitchFamily="34" charset="-122"/>
                <a:cs typeface="幼圆" charset="0"/>
              </a:rPr>
              <a:t>准确</a:t>
            </a:r>
            <a:endParaRPr lang="en-US" altLang="zh-CN" sz="2000" dirty="0">
              <a:latin typeface="微软雅黑" panose="020B0503020204020204" pitchFamily="34" charset="-122"/>
              <a:ea typeface="微软雅黑" panose="020B0503020204020204" pitchFamily="34" charset="-122"/>
              <a:cs typeface="幼圆" charset="0"/>
            </a:endParaRPr>
          </a:p>
          <a:p>
            <a:pPr marL="723900" lvl="2" indent="-279400" algn="just">
              <a:lnSpc>
                <a:spcPct val="150000"/>
              </a:lnSpc>
              <a:spcBef>
                <a:spcPts val="600"/>
              </a:spcBef>
              <a:spcAft>
                <a:spcPts val="600"/>
              </a:spcAft>
              <a:buClr>
                <a:srgbClr val="7030A0"/>
              </a:buClr>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cs typeface="幼圆" charset="0"/>
              </a:rPr>
              <a:t>当</a:t>
            </a:r>
            <a:r>
              <a:rPr lang="zh-CN" altLang="en-US" sz="2000" dirty="0">
                <a:latin typeface="微软雅黑" panose="020B0503020204020204" pitchFamily="34" charset="-122"/>
                <a:ea typeface="微软雅黑" panose="020B0503020204020204" pitchFamily="34" charset="-122"/>
                <a:cs typeface="幼圆" charset="0"/>
              </a:rPr>
              <a:t>数据集比较大时，计算开销难以忍受</a:t>
            </a:r>
          </a:p>
        </p:txBody>
      </p:sp>
      <p:sp>
        <p:nvSpPr>
          <p:cNvPr id="8" name="标题 1"/>
          <p:cNvSpPr>
            <a:spLocks noGrp="1"/>
          </p:cNvSpPr>
          <p:nvPr>
            <p:ph type="title"/>
          </p:nvPr>
        </p:nvSpPr>
        <p:spPr>
          <a:xfrm>
            <a:off x="800100" y="-92074"/>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评估方法</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438400" y="2895600"/>
            <a:ext cx="2743200" cy="400110"/>
          </a:xfrm>
          <a:prstGeom prst="rect">
            <a:avLst/>
          </a:prstGeom>
          <a:solidFill>
            <a:schemeClr val="tx1">
              <a:lumMod val="20000"/>
              <a:lumOff val="80000"/>
            </a:schemeClr>
          </a:solidFill>
        </p:spPr>
        <p:txBody>
          <a:bodyPr wrap="square" rtlCol="0">
            <a:spAutoFit/>
          </a:bodyPr>
          <a:lstStyle/>
          <a:p>
            <a:pPr>
              <a:buNone/>
            </a:pPr>
            <a:r>
              <a:rPr lang="zh-CN" altLang="en-US" sz="2000" dirty="0" smtClean="0">
                <a:solidFill>
                  <a:srgbClr val="FF0000"/>
                </a:solidFill>
                <a:latin typeface="微软雅黑" panose="020B0503020204020204" pitchFamily="34" charset="-122"/>
                <a:ea typeface="微软雅黑" panose="020B0503020204020204" pitchFamily="34" charset="-122"/>
              </a:rPr>
              <a:t>做了多少次训练</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测试？</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931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1686">
                                            <p:txEl>
                                              <p:pRg st="0" end="0"/>
                                            </p:txEl>
                                          </p:spTgt>
                                        </p:tgtEl>
                                        <p:attrNameLst>
                                          <p:attrName>style.visibility</p:attrName>
                                        </p:attrNameLst>
                                      </p:cBhvr>
                                      <p:to>
                                        <p:strVal val="visible"/>
                                      </p:to>
                                    </p:set>
                                    <p:anim calcmode="lin" valueType="num">
                                      <p:cBhvr additive="base">
                                        <p:cTn id="11" dur="500" fill="hold"/>
                                        <p:tgtEl>
                                          <p:spTgt spid="7168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1686">
                                            <p:txEl>
                                              <p:pRg st="1" end="1"/>
                                            </p:txEl>
                                          </p:spTgt>
                                        </p:tgtEl>
                                        <p:attrNameLst>
                                          <p:attrName>style.visibility</p:attrName>
                                        </p:attrNameLst>
                                      </p:cBhvr>
                                      <p:to>
                                        <p:strVal val="visible"/>
                                      </p:to>
                                    </p:set>
                                    <p:anim calcmode="lin" valueType="num">
                                      <p:cBhvr additive="base">
                                        <p:cTn id="17" dur="500" fill="hold"/>
                                        <p:tgtEl>
                                          <p:spTgt spid="7168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68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1686">
                                            <p:txEl>
                                              <p:pRg st="2" end="2"/>
                                            </p:txEl>
                                          </p:spTgt>
                                        </p:tgtEl>
                                        <p:attrNameLst>
                                          <p:attrName>style.visibility</p:attrName>
                                        </p:attrNameLst>
                                      </p:cBhvr>
                                      <p:to>
                                        <p:strVal val="visible"/>
                                      </p:to>
                                    </p:set>
                                    <p:anim calcmode="lin" valueType="num">
                                      <p:cBhvr additive="base">
                                        <p:cTn id="21" dur="500" fill="hold"/>
                                        <p:tgtEl>
                                          <p:spTgt spid="7168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686">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1686">
                                            <p:txEl>
                                              <p:pRg st="3" end="3"/>
                                            </p:txEl>
                                          </p:spTgt>
                                        </p:tgtEl>
                                        <p:attrNameLst>
                                          <p:attrName>style.visibility</p:attrName>
                                        </p:attrNameLst>
                                      </p:cBhvr>
                                      <p:to>
                                        <p:strVal val="visible"/>
                                      </p:to>
                                    </p:set>
                                    <p:anim calcmode="lin" valueType="num">
                                      <p:cBhvr additive="base">
                                        <p:cTn id="25" dur="500" fill="hold"/>
                                        <p:tgtEl>
                                          <p:spTgt spid="716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68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52400" y="992188"/>
            <a:ext cx="8272462" cy="523875"/>
          </a:xfrm>
        </p:spPr>
        <p:txBody>
          <a:bodyPr>
            <a:normAutofit/>
          </a:bodyPr>
          <a:lstStyle/>
          <a:p>
            <a:pPr>
              <a:buClr>
                <a:srgbClr val="0000FF"/>
              </a:buClr>
              <a:buFont typeface="Wingdings" charset="2"/>
              <a:buChar char="n"/>
            </a:pPr>
            <a:r>
              <a:rPr lang="zh-CN" altLang="en-US" b="1" dirty="0" smtClean="0">
                <a:solidFill>
                  <a:srgbClr val="0000FF"/>
                </a:solidFill>
                <a:latin typeface="微软雅黑" panose="020B0503020204020204" pitchFamily="34" charset="-122"/>
                <a:ea typeface="微软雅黑" panose="020B0503020204020204" pitchFamily="34" charset="-122"/>
              </a:rPr>
              <a:t>自助法（</a:t>
            </a:r>
            <a:r>
              <a:rPr lang="en-US" altLang="zh-CN" b="1" dirty="0" smtClean="0">
                <a:solidFill>
                  <a:srgbClr val="0000FF"/>
                </a:solidFill>
                <a:latin typeface="微软雅黑" panose="020B0503020204020204" pitchFamily="34" charset="-122"/>
                <a:ea typeface="微软雅黑" panose="020B0503020204020204" pitchFamily="34" charset="-122"/>
              </a:rPr>
              <a:t>Bootstrapping</a:t>
            </a:r>
            <a:r>
              <a:rPr lang="zh-CN" altLang="en-US" b="1" dirty="0" smtClean="0">
                <a:solidFill>
                  <a:srgbClr val="0000FF"/>
                </a:solidFill>
                <a:latin typeface="微软雅黑" panose="020B0503020204020204" pitchFamily="34" charset="-122"/>
                <a:ea typeface="微软雅黑" panose="020B0503020204020204" pitchFamily="34" charset="-122"/>
              </a:rPr>
              <a:t>）</a:t>
            </a:r>
            <a:r>
              <a:rPr lang="zh-CN" altLang="en-US" dirty="0" smtClean="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内容占位符 2"/>
              <p:cNvSpPr txBox="1">
                <a:spLocks/>
              </p:cNvSpPr>
              <p:nvPr/>
            </p:nvSpPr>
            <p:spPr bwMode="auto">
              <a:xfrm>
                <a:off x="76200" y="1524000"/>
                <a:ext cx="8763000" cy="2541587"/>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92100" indent="-292100" algn="l" rtl="0" eaLnBrk="0" fontAlgn="base" hangingPunct="0">
                  <a:lnSpc>
                    <a:spcPct val="95000"/>
                  </a:lnSpc>
                  <a:spcBef>
                    <a:spcPct val="60000"/>
                  </a:spcBef>
                  <a:spcAft>
                    <a:spcPct val="15000"/>
                  </a:spcAft>
                  <a:buClr>
                    <a:srgbClr val="999999"/>
                  </a:buClr>
                  <a:buSzPct val="80000"/>
                  <a:buFont typeface="Arial" pitchFamily="34" charset="0"/>
                  <a:buChar char="►"/>
                  <a:defRPr sz="2400">
                    <a:solidFill>
                      <a:schemeClr val="accent1"/>
                    </a:solidFill>
                    <a:latin typeface="+mn-lt"/>
                    <a:ea typeface="+mn-ea"/>
                    <a:cs typeface="+mn-cs"/>
                  </a:defRPr>
                </a:lvl1pPr>
                <a:lvl2pPr marL="685800" indent="-279400" algn="l" rtl="0" eaLnBrk="0" fontAlgn="base" hangingPunct="0">
                  <a:lnSpc>
                    <a:spcPct val="95000"/>
                  </a:lnSpc>
                  <a:spcBef>
                    <a:spcPct val="30000"/>
                  </a:spcBef>
                  <a:spcAft>
                    <a:spcPct val="0"/>
                  </a:spcAft>
                  <a:buClr>
                    <a:srgbClr val="999999"/>
                  </a:buClr>
                  <a:buFont typeface="Arial" pitchFamily="34" charset="0"/>
                  <a:buChar char="●"/>
                  <a:defRPr sz="2000">
                    <a:solidFill>
                      <a:schemeClr val="accent1"/>
                    </a:solidFill>
                    <a:latin typeface="+mn-lt"/>
                  </a:defRPr>
                </a:lvl2pPr>
                <a:lvl3pPr marL="1023938" indent="-223838" algn="l" rtl="0" eaLnBrk="0" fontAlgn="base" hangingPunct="0">
                  <a:lnSpc>
                    <a:spcPct val="95000"/>
                  </a:lnSpc>
                  <a:spcBef>
                    <a:spcPct val="40000"/>
                  </a:spcBef>
                  <a:spcAft>
                    <a:spcPct val="0"/>
                  </a:spcAft>
                  <a:buClr>
                    <a:srgbClr val="999999"/>
                  </a:buClr>
                  <a:buFont typeface="Arial" pitchFamily="34" charset="0"/>
                  <a:buChar char="○"/>
                  <a:defRPr>
                    <a:solidFill>
                      <a:schemeClr val="accent1"/>
                    </a:solidFill>
                    <a:latin typeface="+mn-lt"/>
                  </a:defRPr>
                </a:lvl3pPr>
                <a:lvl4pPr marL="1371600" indent="-233363" algn="l" rtl="0" eaLnBrk="0" fontAlgn="base" hangingPunct="0">
                  <a:lnSpc>
                    <a:spcPct val="95000"/>
                  </a:lnSpc>
                  <a:spcBef>
                    <a:spcPct val="50000"/>
                  </a:spcBef>
                  <a:spcAft>
                    <a:spcPct val="0"/>
                  </a:spcAft>
                  <a:buClr>
                    <a:srgbClr val="999999"/>
                  </a:buClr>
                  <a:buSzPct val="120000"/>
                  <a:buFont typeface="Arial" pitchFamily="34" charset="0"/>
                  <a:buChar char="+"/>
                  <a:defRPr sz="1600">
                    <a:solidFill>
                      <a:schemeClr val="accent1"/>
                    </a:solidFill>
                    <a:latin typeface="+mn-lt"/>
                  </a:defRPr>
                </a:lvl4pPr>
                <a:lvl5pPr marL="1709738" indent="-223838" algn="l" rtl="0" eaLnBrk="0" fontAlgn="base" hangingPunct="0">
                  <a:lnSpc>
                    <a:spcPct val="95000"/>
                  </a:lnSpc>
                  <a:spcBef>
                    <a:spcPct val="50000"/>
                  </a:spcBef>
                  <a:spcAft>
                    <a:spcPct val="0"/>
                  </a:spcAft>
                  <a:buClr>
                    <a:srgbClr val="999999"/>
                  </a:buClr>
                  <a:buFont typeface="Arial" pitchFamily="34" charset="0"/>
                  <a:buChar char="–"/>
                  <a:defRPr sz="1600">
                    <a:solidFill>
                      <a:schemeClr val="accent1"/>
                    </a:solidFill>
                    <a:latin typeface="+mn-lt"/>
                  </a:defRPr>
                </a:lvl5pPr>
                <a:lvl6pPr marL="21669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6pPr>
                <a:lvl7pPr marL="26241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7pPr>
                <a:lvl8pPr marL="30813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8pPr>
                <a:lvl9pPr marL="35385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9pPr>
              </a:lstStyle>
              <a:p>
                <a:pPr marL="668338" lvl="1" indent="-342900">
                  <a:buClr>
                    <a:srgbClr val="00B0F0"/>
                  </a:buClr>
                  <a:buSzTx/>
                  <a:buFont typeface="Wingdings" panose="05000000000000000000" pitchFamily="2" charset="2"/>
                  <a:buChar char="l"/>
                </a:pPr>
                <a:r>
                  <a:rPr lang="zh-CN" altLang="en-US" sz="2200" dirty="0" smtClean="0">
                    <a:solidFill>
                      <a:schemeClr val="tx1"/>
                    </a:solidFill>
                    <a:latin typeface="微软雅黑" panose="020B0503020204020204" pitchFamily="34" charset="-122"/>
                    <a:ea typeface="微软雅黑" panose="020B0503020204020204" pitchFamily="34" charset="-122"/>
                  </a:rPr>
                  <a:t>给定包含</a:t>
                </a:r>
                <a:r>
                  <a:rPr lang="en-US" altLang="zh-CN" sz="2200" i="1" kern="12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200" kern="1200" dirty="0" smtClean="0">
                    <a:solidFill>
                      <a:schemeClr val="tx1"/>
                    </a:solidFill>
                    <a:latin typeface="微软雅黑" panose="020B0503020204020204" pitchFamily="34" charset="-122"/>
                    <a:ea typeface="微软雅黑" panose="020B0503020204020204" pitchFamily="34" charset="-122"/>
                  </a:rPr>
                  <a:t>个样本的数据集</a:t>
                </a:r>
                <a:r>
                  <a:rPr lang="en-US" altLang="zh-CN" sz="22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200" kern="1200" dirty="0" smtClean="0">
                    <a:solidFill>
                      <a:schemeClr val="tx1"/>
                    </a:solidFill>
                    <a:latin typeface="微软雅黑" panose="020B0503020204020204" pitchFamily="34" charset="-122"/>
                    <a:ea typeface="微软雅黑" panose="020B0503020204020204" pitchFamily="34" charset="-122"/>
                  </a:rPr>
                  <a:t>，我们对它进行采样产生数据集</a:t>
                </a:r>
                <a:r>
                  <a:rPr lang="en-US" altLang="zh-CN" sz="22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200" i="1"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p>
              <a:p>
                <a:pPr marL="1006476" lvl="2" indent="-342900">
                  <a:buClr>
                    <a:srgbClr val="008080"/>
                  </a:buClr>
                  <a:buSzTx/>
                  <a:buFont typeface="Wingdings" panose="05000000000000000000" pitchFamily="2" charset="2"/>
                  <a:buChar char="Ø"/>
                </a:pPr>
                <a:r>
                  <a:rPr lang="zh-CN" altLang="en-US" sz="2000" kern="1200" dirty="0" smtClean="0">
                    <a:solidFill>
                      <a:srgbClr val="339966"/>
                    </a:solidFill>
                    <a:latin typeface="微软雅黑" panose="020B0503020204020204" pitchFamily="34" charset="-122"/>
                    <a:ea typeface="微软雅黑" panose="020B0503020204020204" pitchFamily="34" charset="-122"/>
                  </a:rPr>
                  <a:t>每次随机从</a:t>
                </a:r>
                <a:r>
                  <a:rPr lang="en-US" altLang="zh-CN" sz="2000" i="1" dirty="0">
                    <a:solidFill>
                      <a:srgbClr val="339966"/>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kern="1200" dirty="0" smtClean="0">
                    <a:solidFill>
                      <a:srgbClr val="339966"/>
                    </a:solidFill>
                    <a:latin typeface="微软雅黑" panose="020B0503020204020204" pitchFamily="34" charset="-122"/>
                    <a:ea typeface="微软雅黑" panose="020B0503020204020204" pitchFamily="34" charset="-122"/>
                  </a:rPr>
                  <a:t>中挑选一个样本，将其拷贝放入</a:t>
                </a:r>
                <a:r>
                  <a:rPr lang="en-US" altLang="zh-CN" sz="2000" i="1" dirty="0">
                    <a:solidFill>
                      <a:srgbClr val="339966"/>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000" i="1" dirty="0" smtClean="0">
                    <a:solidFill>
                      <a:srgbClr val="339966"/>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339966"/>
                    </a:solidFill>
                    <a:latin typeface="微软雅黑" panose="020B0503020204020204" pitchFamily="34" charset="-122"/>
                    <a:ea typeface="微软雅黑" panose="020B0503020204020204" pitchFamily="34" charset="-122"/>
                  </a:rPr>
                  <a:t>，</a:t>
                </a:r>
                <a:r>
                  <a:rPr lang="zh-CN" altLang="en-US" sz="2000" dirty="0" smtClean="0">
                    <a:solidFill>
                      <a:srgbClr val="339966"/>
                    </a:solidFill>
                    <a:latin typeface="微软雅黑" panose="020B0503020204020204" pitchFamily="34" charset="-122"/>
                    <a:ea typeface="微软雅黑" panose="020B0503020204020204" pitchFamily="34" charset="-122"/>
                  </a:rPr>
                  <a:t>然后再将该样本放回原始数据集</a:t>
                </a:r>
                <a:r>
                  <a:rPr lang="en-US" altLang="zh-CN" sz="2000" i="1" dirty="0">
                    <a:solidFill>
                      <a:srgbClr val="339966"/>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dirty="0" smtClean="0">
                    <a:solidFill>
                      <a:srgbClr val="339966"/>
                    </a:solidFill>
                    <a:latin typeface="微软雅黑" panose="020B0503020204020204" pitchFamily="34" charset="-122"/>
                    <a:ea typeface="微软雅黑" panose="020B0503020204020204" pitchFamily="34" charset="-122"/>
                  </a:rPr>
                  <a:t>中，使得该样本在下次采样时仍有可能被采用；</a:t>
                </a:r>
                <a:endParaRPr lang="en-US" altLang="zh-CN" sz="2000" dirty="0" smtClean="0">
                  <a:solidFill>
                    <a:srgbClr val="339966"/>
                  </a:solidFill>
                  <a:latin typeface="微软雅黑" panose="020B0503020204020204" pitchFamily="34" charset="-122"/>
                  <a:ea typeface="微软雅黑" panose="020B0503020204020204" pitchFamily="34" charset="-122"/>
                </a:endParaRPr>
              </a:p>
              <a:p>
                <a:pPr marL="1006476" lvl="2" indent="-342900">
                  <a:buClr>
                    <a:srgbClr val="008080"/>
                  </a:buClr>
                  <a:buSzTx/>
                  <a:buFont typeface="Wingdings" panose="05000000000000000000" pitchFamily="2" charset="2"/>
                  <a:buChar char="Ø"/>
                </a:pPr>
                <a:r>
                  <a:rPr lang="zh-CN" altLang="en-US" sz="2000" dirty="0" smtClean="0">
                    <a:solidFill>
                      <a:srgbClr val="339966"/>
                    </a:solidFill>
                    <a:latin typeface="微软雅黑" panose="020B0503020204020204" pitchFamily="34" charset="-122"/>
                    <a:ea typeface="微软雅黑" panose="020B0503020204020204" pitchFamily="34" charset="-122"/>
                  </a:rPr>
                  <a:t>此过程重复执行</a:t>
                </a:r>
                <a:r>
                  <a:rPr lang="en-US" altLang="zh-CN" sz="2000" i="1" dirty="0">
                    <a:solidFill>
                      <a:srgbClr val="339966"/>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dirty="0" smtClean="0">
                    <a:solidFill>
                      <a:srgbClr val="339966"/>
                    </a:solidFill>
                    <a:latin typeface="微软雅黑" panose="020B0503020204020204" pitchFamily="34" charset="-122"/>
                    <a:ea typeface="微软雅黑" panose="020B0503020204020204" pitchFamily="34" charset="-122"/>
                  </a:rPr>
                  <a:t>次后，我们就</a:t>
                </a:r>
                <a:r>
                  <a:rPr lang="zh-CN" altLang="en-US" sz="2000" dirty="0">
                    <a:solidFill>
                      <a:srgbClr val="339966"/>
                    </a:solidFill>
                    <a:latin typeface="微软雅黑" panose="020B0503020204020204" pitchFamily="34" charset="-122"/>
                    <a:ea typeface="微软雅黑" panose="020B0503020204020204" pitchFamily="34" charset="-122"/>
                  </a:rPr>
                  <a:t>得到了包含</a:t>
                </a:r>
                <a:r>
                  <a:rPr lang="en-US" altLang="zh-CN" sz="2000" i="1" dirty="0">
                    <a:solidFill>
                      <a:srgbClr val="339966"/>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dirty="0">
                    <a:solidFill>
                      <a:srgbClr val="339966"/>
                    </a:solidFill>
                    <a:latin typeface="微软雅黑" panose="020B0503020204020204" pitchFamily="34" charset="-122"/>
                    <a:ea typeface="微软雅黑" panose="020B0503020204020204" pitchFamily="34" charset="-122"/>
                  </a:rPr>
                  <a:t>个样本的数据集</a:t>
                </a:r>
                <a:r>
                  <a:rPr lang="en-US" altLang="zh-CN" sz="2000" i="1" dirty="0">
                    <a:solidFill>
                      <a:srgbClr val="339966"/>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000" i="1" dirty="0" smtClean="0">
                    <a:solidFill>
                      <a:srgbClr val="339966"/>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solidFill>
                      <a:srgbClr val="339966"/>
                    </a:solidFill>
                    <a:latin typeface="微软雅黑" panose="020B0503020204020204" pitchFamily="34" charset="-122"/>
                    <a:ea typeface="微软雅黑" panose="020B0503020204020204" pitchFamily="34" charset="-122"/>
                  </a:rPr>
                  <a:t>；</a:t>
                </a:r>
                <a:endParaRPr lang="en-US" altLang="zh-CN" sz="2000" dirty="0">
                  <a:solidFill>
                    <a:srgbClr val="339966"/>
                  </a:solidFill>
                  <a:latin typeface="微软雅黑" panose="020B0503020204020204" pitchFamily="34" charset="-122"/>
                  <a:ea typeface="微软雅黑" panose="020B0503020204020204" pitchFamily="34" charset="-122"/>
                </a:endParaRPr>
              </a:p>
              <a:p>
                <a:pPr marL="668338" lvl="1" indent="-342900">
                  <a:buClr>
                    <a:srgbClr val="00B0F0"/>
                  </a:buClr>
                  <a:buSzTx/>
                  <a:buFont typeface="Wingdings" panose="05000000000000000000" pitchFamily="2" charset="2"/>
                  <a:buChar char="l"/>
                </a:pPr>
                <a:r>
                  <a:rPr lang="zh-CN" altLang="en-US" sz="2200" dirty="0" smtClean="0">
                    <a:solidFill>
                      <a:schemeClr val="tx1"/>
                    </a:solidFill>
                    <a:latin typeface="微软雅黑" panose="020B0503020204020204" pitchFamily="34" charset="-122"/>
                    <a:ea typeface="微软雅黑" panose="020B0503020204020204" pitchFamily="34" charset="-122"/>
                  </a:rPr>
                  <a:t>将</a:t>
                </a:r>
                <a:r>
                  <a:rPr lang="en-US" altLang="zh-CN" sz="22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200" i="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200" dirty="0" smtClean="0">
                    <a:solidFill>
                      <a:schemeClr val="tx1"/>
                    </a:solidFill>
                    <a:latin typeface="微软雅黑" panose="020B0503020204020204" pitchFamily="34" charset="-122"/>
                    <a:ea typeface="微软雅黑" panose="020B0503020204020204" pitchFamily="34" charset="-122"/>
                  </a:rPr>
                  <a:t>用作训练集（</a:t>
                </a:r>
                <a:r>
                  <a:rPr lang="en-US" altLang="zh-CN" sz="22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200" dirty="0" smtClean="0">
                    <a:solidFill>
                      <a:schemeClr val="tx1"/>
                    </a:solidFill>
                    <a:latin typeface="微软雅黑" panose="020B0503020204020204" pitchFamily="34" charset="-122"/>
                    <a:ea typeface="微软雅黑" panose="020B0503020204020204" pitchFamily="34" charset="-122"/>
                  </a:rPr>
                  <a:t>个样本）；</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668338" lvl="1" indent="-342900">
                  <a:buClr>
                    <a:srgbClr val="00B0F0"/>
                  </a:buClr>
                  <a:buSzTx/>
                  <a:buFont typeface="Wingdings" panose="05000000000000000000" pitchFamily="2" charset="2"/>
                  <a:buChar char="l"/>
                </a:pPr>
                <a:r>
                  <a:rPr lang="en-US" altLang="zh-CN" sz="22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 D</a:t>
                </a:r>
                <a:r>
                  <a:rPr lang="en-US" altLang="zh-CN" sz="2200" i="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200" dirty="0" smtClean="0">
                    <a:solidFill>
                      <a:schemeClr val="tx1"/>
                    </a:solidFill>
                    <a:latin typeface="微软雅黑" panose="020B0503020204020204" pitchFamily="34" charset="-122"/>
                    <a:ea typeface="微软雅黑" panose="020B0503020204020204" pitchFamily="34" charset="-122"/>
                  </a:rPr>
                  <a:t>用作测试集（约</a:t>
                </a:r>
                <a:r>
                  <a:rPr lang="en-US" altLang="zh-CN" sz="2200" dirty="0" smtClean="0">
                    <a:solidFill>
                      <a:schemeClr val="tx1"/>
                    </a:solidFill>
                    <a:latin typeface="微软雅黑" panose="020B0503020204020204" pitchFamily="34" charset="-122"/>
                    <a:ea typeface="微软雅黑" panose="020B0503020204020204" pitchFamily="34" charset="-122"/>
                  </a:rPr>
                  <a:t>0.37</a:t>
                </a:r>
                <a14:m>
                  <m:oMath xmlns:m="http://schemas.openxmlformats.org/officeDocument/2006/math">
                    <m:r>
                      <a:rPr lang="en-US" altLang="zh-CN" sz="2200" i="1">
                        <a:solidFill>
                          <a:schemeClr val="tx1"/>
                        </a:solidFill>
                        <a:latin typeface="Cambria Math"/>
                        <a:ea typeface="微软雅黑" panose="020B0503020204020204" pitchFamily="34" charset="-122"/>
                        <a:cs typeface="Times New Roman" panose="02020603050405020304" pitchFamily="18" charset="0"/>
                      </a:rPr>
                      <m:t>𝑚</m:t>
                    </m:r>
                  </m:oMath>
                </a14:m>
                <a:r>
                  <a:rPr lang="zh-CN" altLang="en-US" sz="2200" dirty="0" smtClean="0">
                    <a:solidFill>
                      <a:schemeClr val="tx1"/>
                    </a:solidFill>
                    <a:latin typeface="微软雅黑" panose="020B0503020204020204" pitchFamily="34" charset="-122"/>
                    <a:ea typeface="微软雅黑" panose="020B0503020204020204" pitchFamily="34" charset="-122"/>
                  </a:rPr>
                  <a:t>个样本）</a:t>
                </a:r>
                <a:endParaRPr lang="en-US" altLang="zh-CN" sz="22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7" name="内容占位符 2"/>
              <p:cNvSpPr txBox="1">
                <a:spLocks noRot="1" noChangeAspect="1" noMove="1" noResize="1" noEditPoints="1" noAdjustHandles="1" noChangeArrowheads="1" noChangeShapeType="1" noTextEdit="1"/>
              </p:cNvSpPr>
              <p:nvPr/>
            </p:nvSpPr>
            <p:spPr bwMode="auto">
              <a:xfrm>
                <a:off x="76200" y="1524000"/>
                <a:ext cx="8763000" cy="2541587"/>
              </a:xfrm>
              <a:prstGeom prst="rect">
                <a:avLst/>
              </a:prstGeom>
              <a:blipFill rotWithShape="0">
                <a:blip r:embed="rId3"/>
                <a:stretch>
                  <a:fillRect t="-2398" r="-626"/>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标题 1"/>
          <p:cNvSpPr>
            <a:spLocks noGrp="1"/>
          </p:cNvSpPr>
          <p:nvPr>
            <p:ph type="title"/>
          </p:nvPr>
        </p:nvSpPr>
        <p:spPr>
          <a:xfrm>
            <a:off x="800100" y="-92074"/>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评估方法</a:t>
            </a:r>
            <a:endParaRPr lang="zh-CN" altLang="en-US" dirty="0">
              <a:solidFill>
                <a:schemeClr val="tx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81000" y="4343400"/>
            <a:ext cx="8382000" cy="1828800"/>
            <a:chOff x="381000" y="4343400"/>
            <a:chExt cx="8382000" cy="1828800"/>
          </a:xfrm>
        </p:grpSpPr>
        <p:sp>
          <p:nvSpPr>
            <p:cNvPr id="6" name="圆角矩形 5"/>
            <p:cNvSpPr/>
            <p:nvPr/>
          </p:nvSpPr>
          <p:spPr bwMode="auto">
            <a:xfrm>
              <a:off x="381000" y="4343400"/>
              <a:ext cx="8305800" cy="1828800"/>
            </a:xfrm>
            <a:prstGeom prst="roundRect">
              <a:avLst/>
            </a:prstGeom>
            <a:solidFill>
              <a:schemeClr val="tx1">
                <a:lumMod val="20000"/>
                <a:lumOff val="80000"/>
              </a:schemeClr>
            </a:solidFill>
            <a:ln w="28575" cap="flat" cmpd="sng" algn="ctr">
              <a:noFill/>
              <a:prstDash val="sysDash"/>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290513" marR="0" indent="-290513" algn="l" defTabSz="914400" rtl="0" eaLnBrk="1" fontAlgn="base" latinLnBrk="0" hangingPunct="1">
                <a:lnSpc>
                  <a:spcPct val="100000"/>
                </a:lnSpc>
                <a:spcBef>
                  <a:spcPct val="20000"/>
                </a:spcBef>
                <a:spcAft>
                  <a:spcPct val="0"/>
                </a:spcAft>
                <a:buClr>
                  <a:srgbClr val="D51203"/>
                </a:buClr>
                <a:buSzPct val="80000"/>
                <a:buFont typeface="Wingdings" pitchFamily="2" charset="2"/>
                <a:buChar char="n"/>
                <a:tabLst/>
              </a:pPr>
              <a:endParaRPr kumimoji="0" lang="zh-CN" altLang="en-US" sz="2800" b="0" i="0" u="none" strike="noStrike" cap="none" normalizeH="0" baseline="0" smtClean="0">
                <a:ln>
                  <a:noFill/>
                </a:ln>
                <a:solidFill>
                  <a:schemeClr val="tx1"/>
                </a:solidFill>
                <a:effectLst/>
                <a:latin typeface="Arial" pitchFamily="34" charset="0"/>
              </a:endParaRPr>
            </a:p>
          </p:txBody>
        </p:sp>
        <p:sp>
          <p:nvSpPr>
            <p:cNvPr id="9" name="文本框 8"/>
            <p:cNvSpPr txBox="1"/>
            <p:nvPr/>
          </p:nvSpPr>
          <p:spPr>
            <a:xfrm>
              <a:off x="457200" y="4495800"/>
              <a:ext cx="8305800" cy="1508105"/>
            </a:xfrm>
            <a:prstGeom prst="rect">
              <a:avLst/>
            </a:prstGeom>
            <a:noFill/>
          </p:spPr>
          <p:txBody>
            <a:bodyPr wrap="square" rtlCol="0">
              <a:spAutoFit/>
            </a:bodyPr>
            <a:lstStyle/>
            <a:p>
              <a:r>
                <a:rPr lang="zh-CN" altLang="en-US" sz="2000" dirty="0" smtClean="0">
                  <a:solidFill>
                    <a:srgbClr val="0000FF"/>
                  </a:solidFill>
                  <a:latin typeface="微软雅黑" panose="020B0503020204020204" pitchFamily="34" charset="-122"/>
                  <a:ea typeface="微软雅黑" panose="020B0503020204020204" pitchFamily="34" charset="-122"/>
                </a:rPr>
                <a:t>优势：</a:t>
              </a:r>
              <a:r>
                <a:rPr lang="en-US" altLang="zh-CN" sz="2000" dirty="0" smtClean="0">
                  <a:solidFill>
                    <a:srgbClr val="0000FF"/>
                  </a:solidFill>
                  <a:latin typeface="微软雅黑" panose="020B0503020204020204" pitchFamily="34" charset="-122"/>
                  <a:ea typeface="微软雅黑" panose="020B0503020204020204" pitchFamily="34" charset="-122"/>
                </a:rPr>
                <a:t>1</a:t>
              </a:r>
              <a:r>
                <a:rPr lang="zh-CN" altLang="en-US" sz="2000" dirty="0" smtClean="0">
                  <a:solidFill>
                    <a:srgbClr val="0000FF"/>
                  </a:solidFill>
                  <a:latin typeface="微软雅黑" panose="020B0503020204020204" pitchFamily="34" charset="-122"/>
                  <a:ea typeface="微软雅黑" panose="020B0503020204020204" pitchFamily="34" charset="-122"/>
                </a:rPr>
                <a:t>）在数据集较小、难以有效划分训练</a:t>
              </a:r>
              <a:r>
                <a:rPr lang="en-US" altLang="zh-CN" sz="2000" dirty="0" smtClean="0">
                  <a:solidFill>
                    <a:srgbClr val="0000FF"/>
                  </a:solidFill>
                  <a:latin typeface="微软雅黑" panose="020B0503020204020204" pitchFamily="34" charset="-122"/>
                  <a:ea typeface="微软雅黑" panose="020B0503020204020204" pitchFamily="34" charset="-122"/>
                </a:rPr>
                <a:t>/</a:t>
              </a:r>
              <a:r>
                <a:rPr lang="zh-CN" altLang="en-US" sz="2000" dirty="0" smtClean="0">
                  <a:solidFill>
                    <a:srgbClr val="0000FF"/>
                  </a:solidFill>
                  <a:latin typeface="微软雅黑" panose="020B0503020204020204" pitchFamily="34" charset="-122"/>
                  <a:ea typeface="微软雅黑" panose="020B0503020204020204" pitchFamily="34" charset="-122"/>
                </a:rPr>
                <a:t>测试集时很有用；</a:t>
              </a:r>
              <a:endParaRPr lang="en-US" altLang="zh-CN" sz="2000" dirty="0" smtClean="0">
                <a:solidFill>
                  <a:srgbClr val="0000FF"/>
                </a:solidFill>
                <a:latin typeface="微软雅黑" panose="020B0503020204020204" pitchFamily="34" charset="-122"/>
                <a:ea typeface="微软雅黑" panose="020B0503020204020204" pitchFamily="34" charset="-122"/>
              </a:endParaRPr>
            </a:p>
            <a:p>
              <a:pPr>
                <a:buNone/>
              </a:pPr>
              <a:r>
                <a:rPr lang="en-US" altLang="zh-CN" sz="2000" dirty="0">
                  <a:solidFill>
                    <a:srgbClr val="0000FF"/>
                  </a:solidFill>
                  <a:latin typeface="微软雅黑" panose="020B0503020204020204" pitchFamily="34" charset="-122"/>
                  <a:ea typeface="微软雅黑" panose="020B0503020204020204" pitchFamily="34" charset="-122"/>
                </a:rPr>
                <a:t> </a:t>
              </a:r>
              <a:r>
                <a:rPr lang="en-US" altLang="zh-CN" sz="2000" dirty="0" smtClean="0">
                  <a:solidFill>
                    <a:srgbClr val="0000FF"/>
                  </a:solidFill>
                  <a:latin typeface="微软雅黑" panose="020B0503020204020204" pitchFamily="34" charset="-122"/>
                  <a:ea typeface="微软雅黑" panose="020B0503020204020204" pitchFamily="34" charset="-122"/>
                </a:rPr>
                <a:t>           2</a:t>
              </a:r>
              <a:r>
                <a:rPr lang="zh-CN" altLang="en-US" sz="2000" dirty="0" smtClean="0">
                  <a:solidFill>
                    <a:srgbClr val="0000FF"/>
                  </a:solidFill>
                  <a:latin typeface="微软雅黑" panose="020B0503020204020204" pitchFamily="34" charset="-122"/>
                  <a:ea typeface="微软雅黑" panose="020B0503020204020204" pitchFamily="34" charset="-122"/>
                </a:rPr>
                <a:t>）能从初始集中产生多个不同的训练集，这对集成学习等方法</a:t>
              </a:r>
              <a:endParaRPr lang="en-US" altLang="zh-CN" sz="2000" dirty="0" smtClean="0">
                <a:solidFill>
                  <a:srgbClr val="0000FF"/>
                </a:solidFill>
                <a:latin typeface="微软雅黑" panose="020B0503020204020204" pitchFamily="34" charset="-122"/>
                <a:ea typeface="微软雅黑" panose="020B0503020204020204" pitchFamily="34" charset="-122"/>
              </a:endParaRPr>
            </a:p>
            <a:p>
              <a:pPr>
                <a:buNone/>
              </a:pPr>
              <a:r>
                <a:rPr lang="en-US" altLang="zh-CN" sz="2000" dirty="0">
                  <a:solidFill>
                    <a:srgbClr val="0000FF"/>
                  </a:solidFill>
                  <a:latin typeface="微软雅黑" panose="020B0503020204020204" pitchFamily="34" charset="-122"/>
                  <a:ea typeface="微软雅黑" panose="020B0503020204020204" pitchFamily="34" charset="-122"/>
                </a:rPr>
                <a:t> </a:t>
              </a:r>
              <a:r>
                <a:rPr lang="en-US" altLang="zh-CN" sz="2000" dirty="0" smtClean="0">
                  <a:solidFill>
                    <a:srgbClr val="0000FF"/>
                  </a:solidFill>
                  <a:latin typeface="微软雅黑" panose="020B0503020204020204" pitchFamily="34" charset="-122"/>
                  <a:ea typeface="微软雅黑" panose="020B0503020204020204" pitchFamily="34" charset="-122"/>
                </a:rPr>
                <a:t>                </a:t>
              </a:r>
              <a:r>
                <a:rPr lang="zh-CN" altLang="en-US" sz="2000" dirty="0" smtClean="0">
                  <a:solidFill>
                    <a:srgbClr val="0000FF"/>
                  </a:solidFill>
                  <a:latin typeface="微软雅黑" panose="020B0503020204020204" pitchFamily="34" charset="-122"/>
                  <a:ea typeface="微软雅黑" panose="020B0503020204020204" pitchFamily="34" charset="-122"/>
                </a:rPr>
                <a:t>有很大好处。</a:t>
              </a:r>
              <a:endParaRPr lang="en-US" altLang="zh-CN" sz="2000" dirty="0" smtClean="0">
                <a:solidFill>
                  <a:srgbClr val="0000FF"/>
                </a:solidFill>
                <a:latin typeface="微软雅黑" panose="020B0503020204020204" pitchFamily="34" charset="-122"/>
                <a:ea typeface="微软雅黑" panose="020B0503020204020204" pitchFamily="34" charset="-122"/>
              </a:endParaRPr>
            </a:p>
            <a:p>
              <a:r>
                <a:rPr lang="zh-CN" altLang="en-US" sz="2000" dirty="0" smtClean="0">
                  <a:solidFill>
                    <a:srgbClr val="0000FF"/>
                  </a:solidFill>
                  <a:latin typeface="微软雅黑" panose="020B0503020204020204" pitchFamily="34" charset="-122"/>
                  <a:ea typeface="微软雅黑" panose="020B0503020204020204" pitchFamily="34" charset="-122"/>
                </a:rPr>
                <a:t>劣势：改变了初始数据集的分布，这会引入估计偏差。</a:t>
              </a:r>
              <a:endParaRPr lang="zh-CN" altLang="en-US" sz="2000" dirty="0">
                <a:solidFill>
                  <a:srgbClr val="0000FF"/>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5562600" y="3281164"/>
            <a:ext cx="1981200" cy="923330"/>
          </a:xfrm>
          <a:prstGeom prst="rect">
            <a:avLst/>
          </a:prstGeom>
          <a:noFill/>
        </p:spPr>
        <p:txBody>
          <a:bodyPr wrap="square" rtlCol="0">
            <a:spAutoFit/>
          </a:bodyPr>
          <a:lstStyle/>
          <a:p>
            <a:pPr>
              <a:buNone/>
            </a:pPr>
            <a:r>
              <a:rPr lang="zh-CN" altLang="en-US" sz="5400" dirty="0" smtClean="0">
                <a:solidFill>
                  <a:srgbClr val="FF0000"/>
                </a:solidFill>
              </a:rPr>
              <a:t>？</a:t>
            </a:r>
            <a:endParaRPr lang="zh-CN" altLang="en-US" sz="5400" dirty="0">
              <a:solidFill>
                <a:srgbClr val="FF0000"/>
              </a:solidFill>
            </a:endParaRPr>
          </a:p>
        </p:txBody>
      </p:sp>
    </p:spTree>
    <p:extLst>
      <p:ext uri="{BB962C8B-B14F-4D97-AF65-F5344CB8AC3E}">
        <p14:creationId xmlns:p14="http://schemas.microsoft.com/office/powerpoint/2010/main" val="92729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00100" y="-92074"/>
            <a:ext cx="7886700" cy="777874"/>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调</a:t>
            </a:r>
            <a:r>
              <a:rPr lang="zh-CN" altLang="en-US" dirty="0" smtClean="0">
                <a:solidFill>
                  <a:schemeClr val="tx1"/>
                </a:solidFill>
                <a:latin typeface="微软雅黑" panose="020B0503020204020204" pitchFamily="34" charset="-122"/>
                <a:ea typeface="微软雅黑" panose="020B0503020204020204" pitchFamily="34" charset="-122"/>
              </a:rPr>
              <a:t>参与验证集</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 name="内容占位符 2"/>
          <p:cNvSpPr>
            <a:spLocks noGrp="1"/>
          </p:cNvSpPr>
          <p:nvPr>
            <p:ph idx="1"/>
          </p:nvPr>
        </p:nvSpPr>
        <p:spPr>
          <a:xfrm>
            <a:off x="152400" y="992188"/>
            <a:ext cx="8272462" cy="523875"/>
          </a:xfrm>
        </p:spPr>
        <p:txBody>
          <a:bodyPr>
            <a:normAutofit/>
          </a:bodyPr>
          <a:lstStyle/>
          <a:p>
            <a:pPr>
              <a:buClr>
                <a:srgbClr val="0000FF"/>
              </a:buClr>
              <a:buFont typeface="Wingdings" charset="2"/>
              <a:buChar char="n"/>
            </a:pPr>
            <a:r>
              <a:rPr lang="zh-CN" altLang="en-US" b="1" dirty="0">
                <a:solidFill>
                  <a:srgbClr val="0000FF"/>
                </a:solidFill>
                <a:latin typeface="微软雅黑" panose="020B0503020204020204" pitchFamily="34" charset="-122"/>
                <a:ea typeface="微软雅黑" panose="020B0503020204020204" pitchFamily="34" charset="-122"/>
              </a:rPr>
              <a:t>调参</a:t>
            </a:r>
            <a:r>
              <a:rPr lang="zh-CN" altLang="en-US" dirty="0" smtClean="0">
                <a:solidFill>
                  <a:srgbClr val="0000FF"/>
                </a:solidFill>
                <a:latin typeface="微软雅黑" panose="020B0503020204020204" pitchFamily="34" charset="-122"/>
                <a:ea typeface="微软雅黑" panose="020B0503020204020204" pitchFamily="34" charset="-122"/>
              </a:rPr>
              <a:t>：</a:t>
            </a:r>
            <a:endParaRPr lang="en-US" altLang="zh-CN" dirty="0">
              <a:solidFill>
                <a:srgbClr val="0000FF"/>
              </a:solidFill>
              <a:latin typeface="微软雅黑" panose="020B0503020204020204" pitchFamily="34" charset="-122"/>
              <a:ea typeface="微软雅黑" panose="020B0503020204020204" pitchFamily="34" charset="-122"/>
            </a:endParaRPr>
          </a:p>
        </p:txBody>
      </p:sp>
      <p:sp>
        <p:nvSpPr>
          <p:cNvPr id="6" name="内容占位符 2"/>
          <p:cNvSpPr txBox="1">
            <a:spLocks/>
          </p:cNvSpPr>
          <p:nvPr/>
        </p:nvSpPr>
        <p:spPr bwMode="auto">
          <a:xfrm>
            <a:off x="76200" y="1524001"/>
            <a:ext cx="8610600" cy="1676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92100" indent="-292100" algn="l" rtl="0" eaLnBrk="0" fontAlgn="base" hangingPunct="0">
              <a:lnSpc>
                <a:spcPct val="95000"/>
              </a:lnSpc>
              <a:spcBef>
                <a:spcPct val="60000"/>
              </a:spcBef>
              <a:spcAft>
                <a:spcPct val="15000"/>
              </a:spcAft>
              <a:buClr>
                <a:srgbClr val="999999"/>
              </a:buClr>
              <a:buSzPct val="80000"/>
              <a:buFont typeface="Arial" pitchFamily="34" charset="0"/>
              <a:buChar char="►"/>
              <a:defRPr sz="2400">
                <a:solidFill>
                  <a:schemeClr val="accent1"/>
                </a:solidFill>
                <a:latin typeface="+mn-lt"/>
                <a:ea typeface="+mn-ea"/>
                <a:cs typeface="+mn-cs"/>
              </a:defRPr>
            </a:lvl1pPr>
            <a:lvl2pPr marL="685800" indent="-279400" algn="l" rtl="0" eaLnBrk="0" fontAlgn="base" hangingPunct="0">
              <a:lnSpc>
                <a:spcPct val="95000"/>
              </a:lnSpc>
              <a:spcBef>
                <a:spcPct val="30000"/>
              </a:spcBef>
              <a:spcAft>
                <a:spcPct val="0"/>
              </a:spcAft>
              <a:buClr>
                <a:srgbClr val="999999"/>
              </a:buClr>
              <a:buFont typeface="Arial" pitchFamily="34" charset="0"/>
              <a:buChar char="●"/>
              <a:defRPr sz="2000">
                <a:solidFill>
                  <a:schemeClr val="accent1"/>
                </a:solidFill>
                <a:latin typeface="+mn-lt"/>
              </a:defRPr>
            </a:lvl2pPr>
            <a:lvl3pPr marL="1023938" indent="-223838" algn="l" rtl="0" eaLnBrk="0" fontAlgn="base" hangingPunct="0">
              <a:lnSpc>
                <a:spcPct val="95000"/>
              </a:lnSpc>
              <a:spcBef>
                <a:spcPct val="40000"/>
              </a:spcBef>
              <a:spcAft>
                <a:spcPct val="0"/>
              </a:spcAft>
              <a:buClr>
                <a:srgbClr val="999999"/>
              </a:buClr>
              <a:buFont typeface="Arial" pitchFamily="34" charset="0"/>
              <a:buChar char="○"/>
              <a:defRPr>
                <a:solidFill>
                  <a:schemeClr val="accent1"/>
                </a:solidFill>
                <a:latin typeface="+mn-lt"/>
              </a:defRPr>
            </a:lvl3pPr>
            <a:lvl4pPr marL="1371600" indent="-233363" algn="l" rtl="0" eaLnBrk="0" fontAlgn="base" hangingPunct="0">
              <a:lnSpc>
                <a:spcPct val="95000"/>
              </a:lnSpc>
              <a:spcBef>
                <a:spcPct val="50000"/>
              </a:spcBef>
              <a:spcAft>
                <a:spcPct val="0"/>
              </a:spcAft>
              <a:buClr>
                <a:srgbClr val="999999"/>
              </a:buClr>
              <a:buSzPct val="120000"/>
              <a:buFont typeface="Arial" pitchFamily="34" charset="0"/>
              <a:buChar char="+"/>
              <a:defRPr sz="1600">
                <a:solidFill>
                  <a:schemeClr val="accent1"/>
                </a:solidFill>
                <a:latin typeface="+mn-lt"/>
              </a:defRPr>
            </a:lvl4pPr>
            <a:lvl5pPr marL="1709738" indent="-223838" algn="l" rtl="0" eaLnBrk="0" fontAlgn="base" hangingPunct="0">
              <a:lnSpc>
                <a:spcPct val="95000"/>
              </a:lnSpc>
              <a:spcBef>
                <a:spcPct val="50000"/>
              </a:spcBef>
              <a:spcAft>
                <a:spcPct val="0"/>
              </a:spcAft>
              <a:buClr>
                <a:srgbClr val="999999"/>
              </a:buClr>
              <a:buFont typeface="Arial" pitchFamily="34" charset="0"/>
              <a:buChar char="–"/>
              <a:defRPr sz="1600">
                <a:solidFill>
                  <a:schemeClr val="accent1"/>
                </a:solidFill>
                <a:latin typeface="+mn-lt"/>
              </a:defRPr>
            </a:lvl5pPr>
            <a:lvl6pPr marL="21669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6pPr>
            <a:lvl7pPr marL="26241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7pPr>
            <a:lvl8pPr marL="30813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8pPr>
            <a:lvl9pPr marL="35385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9pPr>
          </a:lstStyle>
          <a:p>
            <a:pPr marL="668338" lvl="1" indent="-342900">
              <a:buClr>
                <a:srgbClr val="00B0F0"/>
              </a:buClr>
              <a:buSzTx/>
              <a:buFont typeface="Wingdings" panose="05000000000000000000" pitchFamily="2" charset="2"/>
              <a:buChar char="l"/>
            </a:pPr>
            <a:r>
              <a:rPr lang="zh-CN" altLang="en-US" sz="2200" dirty="0" smtClean="0">
                <a:solidFill>
                  <a:schemeClr val="tx1"/>
                </a:solidFill>
                <a:latin typeface="微软雅黑" panose="020B0503020204020204" pitchFamily="34" charset="-122"/>
                <a:ea typeface="微软雅黑" panose="020B0503020204020204" pitchFamily="34" charset="-122"/>
              </a:rPr>
              <a:t>对学习算法的参数进行设定。现实中常用做法：</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marL="663576" lvl="2" indent="0">
              <a:buClr>
                <a:srgbClr val="00B0F0"/>
              </a:buClr>
              <a:buSzTx/>
              <a:buNone/>
            </a:pPr>
            <a:r>
              <a:rPr lang="zh-CN" altLang="en-US" sz="2200" dirty="0" smtClean="0">
                <a:solidFill>
                  <a:schemeClr val="tx1"/>
                </a:solidFill>
                <a:latin typeface="微软雅黑" panose="020B0503020204020204" pitchFamily="34" charset="-122"/>
                <a:ea typeface="微软雅黑" panose="020B0503020204020204" pitchFamily="34" charset="-122"/>
              </a:rPr>
              <a:t>对每个参数选定一个范围和变化步长，例如在</a:t>
            </a:r>
            <a:r>
              <a:rPr lang="en-US" altLang="zh-CN" sz="2200" dirty="0" smtClean="0">
                <a:solidFill>
                  <a:schemeClr val="tx1"/>
                </a:solidFill>
                <a:latin typeface="微软雅黑" panose="020B0503020204020204" pitchFamily="34" charset="-122"/>
                <a:ea typeface="微软雅黑" panose="020B0503020204020204" pitchFamily="34" charset="-122"/>
              </a:rPr>
              <a:t>[0,0.2]</a:t>
            </a:r>
            <a:r>
              <a:rPr lang="zh-CN" altLang="en-US" sz="2200" dirty="0" smtClean="0">
                <a:solidFill>
                  <a:schemeClr val="tx1"/>
                </a:solidFill>
                <a:latin typeface="微软雅黑" panose="020B0503020204020204" pitchFamily="34" charset="-122"/>
                <a:ea typeface="微软雅黑" panose="020B0503020204020204" pitchFamily="34" charset="-122"/>
              </a:rPr>
              <a:t>范围内以</a:t>
            </a:r>
            <a:r>
              <a:rPr lang="en-US" altLang="zh-CN" sz="2200" dirty="0" smtClean="0">
                <a:solidFill>
                  <a:schemeClr val="tx1"/>
                </a:solidFill>
                <a:latin typeface="微软雅黑" panose="020B0503020204020204" pitchFamily="34" charset="-122"/>
                <a:ea typeface="微软雅黑" panose="020B0503020204020204" pitchFamily="34" charset="-122"/>
              </a:rPr>
              <a:t>0.05</a:t>
            </a:r>
            <a:r>
              <a:rPr lang="zh-CN" altLang="en-US" sz="2200" dirty="0" smtClean="0">
                <a:solidFill>
                  <a:schemeClr val="tx1"/>
                </a:solidFill>
                <a:latin typeface="微软雅黑" panose="020B0503020204020204" pitchFamily="34" charset="-122"/>
                <a:ea typeface="微软雅黑" panose="020B0503020204020204" pitchFamily="34" charset="-122"/>
              </a:rPr>
              <a:t>为步长，则实际要评估的候选参数值有</a:t>
            </a:r>
            <a:r>
              <a:rPr lang="en-US" altLang="zh-CN" sz="2200" dirty="0" smtClean="0">
                <a:solidFill>
                  <a:schemeClr val="tx1"/>
                </a:solidFill>
                <a:latin typeface="微软雅黑" panose="020B0503020204020204" pitchFamily="34" charset="-122"/>
                <a:ea typeface="微软雅黑" panose="020B0503020204020204" pitchFamily="34" charset="-122"/>
              </a:rPr>
              <a:t>5</a:t>
            </a:r>
            <a:r>
              <a:rPr lang="zh-CN" altLang="en-US" sz="2200" dirty="0" smtClean="0">
                <a:solidFill>
                  <a:schemeClr val="tx1"/>
                </a:solidFill>
                <a:latin typeface="微软雅黑" panose="020B0503020204020204" pitchFamily="34" charset="-122"/>
                <a:ea typeface="微软雅黑" panose="020B0503020204020204" pitchFamily="34" charset="-122"/>
              </a:rPr>
              <a:t>个，最终从这</a:t>
            </a:r>
            <a:r>
              <a:rPr lang="en-US" altLang="zh-CN" sz="2200" dirty="0" smtClean="0">
                <a:solidFill>
                  <a:schemeClr val="tx1"/>
                </a:solidFill>
                <a:latin typeface="微软雅黑" panose="020B0503020204020204" pitchFamily="34" charset="-122"/>
                <a:ea typeface="微软雅黑" panose="020B0503020204020204" pitchFamily="34" charset="-122"/>
              </a:rPr>
              <a:t>5</a:t>
            </a:r>
            <a:r>
              <a:rPr lang="zh-CN" altLang="en-US" sz="2200" dirty="0" smtClean="0">
                <a:solidFill>
                  <a:schemeClr val="tx1"/>
                </a:solidFill>
                <a:latin typeface="微软雅黑" panose="020B0503020204020204" pitchFamily="34" charset="-122"/>
                <a:ea typeface="微软雅黑" panose="020B0503020204020204" pitchFamily="34" charset="-122"/>
              </a:rPr>
              <a:t>个侯选值中选择一个。</a:t>
            </a:r>
            <a:endParaRPr lang="en-US" altLang="zh-CN" sz="2200" dirty="0">
              <a:solidFill>
                <a:schemeClr val="tx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52400" y="3286125"/>
            <a:ext cx="8272462" cy="2661940"/>
            <a:chOff x="152400" y="3286125"/>
            <a:chExt cx="8272462" cy="2661940"/>
          </a:xfrm>
        </p:grpSpPr>
        <p:sp>
          <p:nvSpPr>
            <p:cNvPr id="9" name="文本框 8"/>
            <p:cNvSpPr txBox="1"/>
            <p:nvPr/>
          </p:nvSpPr>
          <p:spPr>
            <a:xfrm>
              <a:off x="1219200" y="4948535"/>
              <a:ext cx="1828800" cy="461665"/>
            </a:xfrm>
            <a:prstGeom prst="rect">
              <a:avLst/>
            </a:prstGeom>
            <a:noFill/>
          </p:spPr>
          <p:txBody>
            <a:bodyPr wrap="square" rtlCol="0">
              <a:spAutoFit/>
            </a:bodyPr>
            <a:lstStyle/>
            <a:p>
              <a:pPr>
                <a:buNone/>
              </a:pPr>
              <a:r>
                <a:rPr lang="zh-CN" altLang="en-US" sz="2400" dirty="0" smtClean="0"/>
                <a:t>数据集</a:t>
              </a:r>
              <a:endParaRPr lang="zh-CN" altLang="en-US" sz="2400" dirty="0"/>
            </a:p>
          </p:txBody>
        </p:sp>
        <p:sp>
          <p:nvSpPr>
            <p:cNvPr id="10" name="文本框 9"/>
            <p:cNvSpPr txBox="1"/>
            <p:nvPr/>
          </p:nvSpPr>
          <p:spPr>
            <a:xfrm>
              <a:off x="2438400" y="4343400"/>
              <a:ext cx="1828800" cy="461665"/>
            </a:xfrm>
            <a:prstGeom prst="rect">
              <a:avLst/>
            </a:prstGeom>
            <a:noFill/>
          </p:spPr>
          <p:txBody>
            <a:bodyPr wrap="square" rtlCol="0">
              <a:spAutoFit/>
            </a:bodyPr>
            <a:lstStyle/>
            <a:p>
              <a:pPr>
                <a:buNone/>
              </a:pPr>
              <a:r>
                <a:rPr lang="zh-CN" altLang="en-US" sz="2400" dirty="0"/>
                <a:t>训练</a:t>
              </a:r>
              <a:r>
                <a:rPr lang="zh-CN" altLang="en-US" sz="2400" dirty="0" smtClean="0"/>
                <a:t>集</a:t>
              </a:r>
              <a:endParaRPr lang="zh-CN" altLang="en-US" sz="2400" dirty="0"/>
            </a:p>
          </p:txBody>
        </p:sp>
        <p:sp>
          <p:nvSpPr>
            <p:cNvPr id="11" name="文本框 10"/>
            <p:cNvSpPr txBox="1"/>
            <p:nvPr/>
          </p:nvSpPr>
          <p:spPr>
            <a:xfrm>
              <a:off x="2438400" y="5486400"/>
              <a:ext cx="1828800" cy="461665"/>
            </a:xfrm>
            <a:prstGeom prst="rect">
              <a:avLst/>
            </a:prstGeom>
            <a:noFill/>
          </p:spPr>
          <p:txBody>
            <a:bodyPr wrap="square" rtlCol="0">
              <a:spAutoFit/>
            </a:bodyPr>
            <a:lstStyle/>
            <a:p>
              <a:pPr>
                <a:buNone/>
              </a:pPr>
              <a:r>
                <a:rPr lang="zh-CN" altLang="en-US" sz="2400" dirty="0"/>
                <a:t>测试</a:t>
              </a:r>
              <a:r>
                <a:rPr lang="zh-CN" altLang="en-US" sz="2400" dirty="0" smtClean="0"/>
                <a:t>集</a:t>
              </a:r>
              <a:endParaRPr lang="zh-CN" altLang="en-US" sz="2400" dirty="0"/>
            </a:p>
          </p:txBody>
        </p:sp>
        <p:sp>
          <p:nvSpPr>
            <p:cNvPr id="12" name="文本框 11"/>
            <p:cNvSpPr txBox="1"/>
            <p:nvPr/>
          </p:nvSpPr>
          <p:spPr>
            <a:xfrm>
              <a:off x="3733800" y="3957935"/>
              <a:ext cx="1828800" cy="461665"/>
            </a:xfrm>
            <a:prstGeom prst="rect">
              <a:avLst/>
            </a:prstGeom>
            <a:noFill/>
          </p:spPr>
          <p:txBody>
            <a:bodyPr wrap="square" rtlCol="0">
              <a:spAutoFit/>
            </a:bodyPr>
            <a:lstStyle/>
            <a:p>
              <a:pPr>
                <a:buNone/>
              </a:pPr>
              <a:r>
                <a:rPr lang="zh-CN" altLang="en-US" sz="2400" dirty="0"/>
                <a:t>训练</a:t>
              </a:r>
              <a:r>
                <a:rPr lang="zh-CN" altLang="en-US" sz="2400" dirty="0" smtClean="0"/>
                <a:t>集</a:t>
              </a:r>
              <a:endParaRPr lang="zh-CN" altLang="en-US" sz="2400" dirty="0"/>
            </a:p>
          </p:txBody>
        </p:sp>
        <p:sp>
          <p:nvSpPr>
            <p:cNvPr id="13" name="文本框 12"/>
            <p:cNvSpPr txBox="1"/>
            <p:nvPr/>
          </p:nvSpPr>
          <p:spPr>
            <a:xfrm>
              <a:off x="3733800" y="4719935"/>
              <a:ext cx="1828800" cy="461665"/>
            </a:xfrm>
            <a:prstGeom prst="rect">
              <a:avLst/>
            </a:prstGeom>
            <a:noFill/>
          </p:spPr>
          <p:txBody>
            <a:bodyPr wrap="square" rtlCol="0">
              <a:spAutoFit/>
            </a:bodyPr>
            <a:lstStyle/>
            <a:p>
              <a:pPr>
                <a:buNone/>
              </a:pPr>
              <a:r>
                <a:rPr lang="zh-CN" altLang="en-US" sz="2400" dirty="0" smtClean="0"/>
                <a:t>验证集</a:t>
              </a:r>
              <a:endParaRPr lang="zh-CN" altLang="en-US" sz="2400" dirty="0"/>
            </a:p>
          </p:txBody>
        </p:sp>
        <p:sp>
          <p:nvSpPr>
            <p:cNvPr id="14" name="内容占位符 2"/>
            <p:cNvSpPr txBox="1">
              <a:spLocks/>
            </p:cNvSpPr>
            <p:nvPr/>
          </p:nvSpPr>
          <p:spPr>
            <a:xfrm>
              <a:off x="152400" y="3286125"/>
              <a:ext cx="8272462" cy="523875"/>
            </a:xfrm>
            <a:prstGeom prst="rect">
              <a:avLst/>
            </a:prstGeom>
          </p:spPr>
          <p:txBody>
            <a:bodyPr tIns="46800">
              <a:normAutofit/>
            </a:bodyPr>
            <a:lstStyle>
              <a:lvl1pPr marL="228600" indent="-360000" algn="l" rtl="0" eaLnBrk="0" fontAlgn="base" hangingPunct="0">
                <a:lnSpc>
                  <a:spcPct val="95000"/>
                </a:lnSpc>
                <a:spcBef>
                  <a:spcPct val="60000"/>
                </a:spcBef>
                <a:spcAft>
                  <a:spcPct val="15000"/>
                </a:spcAft>
                <a:buClr>
                  <a:schemeClr val="accent1"/>
                </a:buClr>
                <a:buSzPct val="100000"/>
                <a:buFont typeface="Wingdings" panose="05000000000000000000" pitchFamily="2" charset="2"/>
                <a:buChar char="p"/>
                <a:defRPr lang="zh-CN" altLang="en-US" sz="2400" dirty="0" smtClean="0">
                  <a:solidFill>
                    <a:schemeClr val="accent1"/>
                  </a:solidFill>
                  <a:latin typeface="+mn-lt"/>
                  <a:ea typeface="+mn-ea"/>
                  <a:cs typeface="+mn-cs"/>
                </a:defRPr>
              </a:lvl1pPr>
              <a:lvl2pPr marL="685800" indent="-360000" algn="l" rtl="0" eaLnBrk="0" fontAlgn="base" hangingPunct="0">
                <a:lnSpc>
                  <a:spcPct val="95000"/>
                </a:lnSpc>
                <a:spcBef>
                  <a:spcPct val="30000"/>
                </a:spcBef>
                <a:spcAft>
                  <a:spcPct val="0"/>
                </a:spcAft>
                <a:buClr>
                  <a:schemeClr val="accent1"/>
                </a:buClr>
                <a:buFont typeface="Wingdings" panose="05000000000000000000" pitchFamily="2" charset="2"/>
                <a:buChar char="l"/>
                <a:defRPr sz="2000" baseline="0">
                  <a:solidFill>
                    <a:schemeClr val="accent1"/>
                  </a:solidFill>
                  <a:latin typeface="Verdana" panose="020B0604030504040204" pitchFamily="34" charset="0"/>
                  <a:ea typeface="幼圆" panose="02010509060101010101" pitchFamily="49" charset="-122"/>
                </a:defRPr>
              </a:lvl2pPr>
              <a:lvl3pPr marL="1143000" indent="-360000" algn="l" rtl="0" eaLnBrk="0" fontAlgn="base" hangingPunct="0">
                <a:lnSpc>
                  <a:spcPct val="95000"/>
                </a:lnSpc>
                <a:spcBef>
                  <a:spcPct val="40000"/>
                </a:spcBef>
                <a:spcAft>
                  <a:spcPct val="0"/>
                </a:spcAft>
                <a:buClr>
                  <a:schemeClr val="accent1"/>
                </a:buClr>
                <a:buFont typeface="Wingdings" panose="05000000000000000000" pitchFamily="2" charset="2"/>
                <a:buChar char="l"/>
                <a:defRPr sz="1800" baseline="0">
                  <a:solidFill>
                    <a:schemeClr val="accent1"/>
                  </a:solidFill>
                  <a:latin typeface="Verdana" panose="020B0604030504040204" pitchFamily="34" charset="0"/>
                  <a:ea typeface="幼圆" panose="02010509060101010101" pitchFamily="49" charset="-122"/>
                </a:defRPr>
              </a:lvl3pPr>
              <a:lvl4pPr marL="1600200" indent="-360000" algn="l" rtl="0" eaLnBrk="0" fontAlgn="base" hangingPunct="0">
                <a:lnSpc>
                  <a:spcPct val="95000"/>
                </a:lnSpc>
                <a:spcBef>
                  <a:spcPct val="50000"/>
                </a:spcBef>
                <a:spcAft>
                  <a:spcPct val="0"/>
                </a:spcAft>
                <a:buClr>
                  <a:schemeClr val="accent1"/>
                </a:buClr>
                <a:buSzPct val="120000"/>
                <a:buFont typeface="Wingdings" panose="05000000000000000000" pitchFamily="2" charset="2"/>
                <a:buChar char="l"/>
                <a:defRPr sz="1600" baseline="0">
                  <a:solidFill>
                    <a:schemeClr val="accent1"/>
                  </a:solidFill>
                  <a:latin typeface="Verdana" panose="020B0604030504040204" pitchFamily="34" charset="0"/>
                  <a:ea typeface="幼圆" panose="02010509060101010101" pitchFamily="49" charset="-122"/>
                </a:defRPr>
              </a:lvl4pPr>
              <a:lvl5pPr marL="2057400" indent="-360000" algn="l" rtl="0" eaLnBrk="0" fontAlgn="base" hangingPunct="0">
                <a:lnSpc>
                  <a:spcPct val="95000"/>
                </a:lnSpc>
                <a:spcBef>
                  <a:spcPct val="50000"/>
                </a:spcBef>
                <a:spcAft>
                  <a:spcPct val="0"/>
                </a:spcAft>
                <a:buClr>
                  <a:schemeClr val="accent1"/>
                </a:buClr>
                <a:buFont typeface="Wingdings" panose="05000000000000000000" pitchFamily="2" charset="2"/>
                <a:buChar char="l"/>
                <a:defRPr sz="1600" baseline="0">
                  <a:solidFill>
                    <a:schemeClr val="accent1"/>
                  </a:solidFill>
                  <a:latin typeface="Verdana" panose="020B0604030504040204" pitchFamily="34" charset="0"/>
                  <a:ea typeface="幼圆" panose="02010509060101010101" pitchFamily="49" charset="-122"/>
                </a:defRPr>
              </a:lvl5pPr>
              <a:lvl6pPr marL="2286000" indent="0" algn="l" rtl="0" fontAlgn="base">
                <a:lnSpc>
                  <a:spcPct val="95000"/>
                </a:lnSpc>
                <a:spcBef>
                  <a:spcPct val="50000"/>
                </a:spcBef>
                <a:spcAft>
                  <a:spcPct val="0"/>
                </a:spcAft>
                <a:buClr>
                  <a:schemeClr val="tx2"/>
                </a:buClr>
                <a:buFont typeface="Arial" panose="020B0604020202020204" pitchFamily="34" charset="0"/>
                <a:buNone/>
                <a:defRPr sz="1600">
                  <a:solidFill>
                    <a:schemeClr val="accent1"/>
                  </a:solidFill>
                  <a:latin typeface="+mn-lt"/>
                </a:defRPr>
              </a:lvl6pPr>
              <a:lvl7pPr marL="2743200" indent="0" algn="l" rtl="0" fontAlgn="base">
                <a:lnSpc>
                  <a:spcPct val="95000"/>
                </a:lnSpc>
                <a:spcBef>
                  <a:spcPct val="50000"/>
                </a:spcBef>
                <a:spcAft>
                  <a:spcPct val="0"/>
                </a:spcAft>
                <a:buClr>
                  <a:srgbClr val="999999"/>
                </a:buClr>
                <a:buFont typeface="Arial" pitchFamily="34" charset="0"/>
                <a:buNone/>
                <a:defRPr sz="1600">
                  <a:solidFill>
                    <a:schemeClr val="accent1"/>
                  </a:solidFill>
                  <a:latin typeface="+mn-lt"/>
                </a:defRPr>
              </a:lvl7pPr>
              <a:lvl8pPr marL="3200400" indent="0" algn="l" rtl="0" fontAlgn="base">
                <a:lnSpc>
                  <a:spcPct val="95000"/>
                </a:lnSpc>
                <a:spcBef>
                  <a:spcPct val="50000"/>
                </a:spcBef>
                <a:spcAft>
                  <a:spcPct val="0"/>
                </a:spcAft>
                <a:buClr>
                  <a:srgbClr val="999999"/>
                </a:buClr>
                <a:buFont typeface="Arial" pitchFamily="34" charset="0"/>
                <a:buNone/>
                <a:defRPr sz="1600">
                  <a:solidFill>
                    <a:schemeClr val="accent1"/>
                  </a:solidFill>
                  <a:latin typeface="+mn-lt"/>
                </a:defRPr>
              </a:lvl8pPr>
              <a:lvl9pPr marL="35385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9pPr>
            </a:lstStyle>
            <a:p>
              <a:pPr>
                <a:buClr>
                  <a:srgbClr val="0000FF"/>
                </a:buClr>
                <a:buFont typeface="Wingdings" charset="2"/>
                <a:buChar char="n"/>
              </a:pPr>
              <a:r>
                <a:rPr lang="zh-CN" altLang="en-US" b="1" kern="0" dirty="0">
                  <a:solidFill>
                    <a:srgbClr val="0000FF"/>
                  </a:solidFill>
                  <a:latin typeface="微软雅黑" panose="020B0503020204020204" pitchFamily="34" charset="-122"/>
                  <a:ea typeface="微软雅黑" panose="020B0503020204020204" pitchFamily="34" charset="-122"/>
                </a:rPr>
                <a:t>验证集</a:t>
              </a:r>
              <a:r>
                <a:rPr lang="zh-CN" altLang="en-US" kern="0" dirty="0" smtClean="0">
                  <a:solidFill>
                    <a:srgbClr val="0000FF"/>
                  </a:solidFill>
                  <a:latin typeface="微软雅黑" panose="020B0503020204020204" pitchFamily="34" charset="-122"/>
                  <a:ea typeface="微软雅黑" panose="020B0503020204020204" pitchFamily="34" charset="-122"/>
                </a:rPr>
                <a:t>：</a:t>
              </a:r>
              <a:endParaRPr lang="zh-CN" altLang="en-US" kern="0" dirty="0">
                <a:solidFill>
                  <a:srgbClr val="0000FF"/>
                </a:solidFill>
                <a:latin typeface="微软雅黑" panose="020B0503020204020204" pitchFamily="34" charset="-122"/>
                <a:ea typeface="微软雅黑" panose="020B0503020204020204" pitchFamily="34" charset="-122"/>
              </a:endParaRPr>
            </a:p>
          </p:txBody>
        </p:sp>
        <p:sp>
          <p:nvSpPr>
            <p:cNvPr id="15" name="左大括号 14"/>
            <p:cNvSpPr/>
            <p:nvPr/>
          </p:nvSpPr>
          <p:spPr bwMode="auto">
            <a:xfrm>
              <a:off x="2286000" y="4495800"/>
              <a:ext cx="152400" cy="1371600"/>
            </a:xfrm>
            <a:prstGeom prst="leftBrace">
              <a:avLst/>
            </a:prstGeom>
            <a:ln>
              <a:headEnd type="none" w="med" len="med"/>
              <a:tailEnd type="none" w="med" len="med"/>
            </a:ln>
            <a:extLst/>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6" name="左大括号 15"/>
            <p:cNvSpPr/>
            <p:nvPr/>
          </p:nvSpPr>
          <p:spPr bwMode="auto">
            <a:xfrm>
              <a:off x="3505200" y="4191000"/>
              <a:ext cx="228600" cy="762000"/>
            </a:xfrm>
            <a:prstGeom prst="leftBrace">
              <a:avLst/>
            </a:prstGeom>
            <a:ln>
              <a:headEnd type="none" w="med" len="med"/>
              <a:tailEnd type="none" w="med" len="med"/>
            </a:ln>
            <a:extLst/>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340179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800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228600" y="102870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经验误差与过</a:t>
            </a:r>
            <a:r>
              <a:rPr lang="zh-CN" altLang="en-US" sz="2400" b="1" dirty="0" smtClean="0">
                <a:solidFill>
                  <a:schemeClr val="bg2"/>
                </a:solidFill>
              </a:rPr>
              <a:t>拟合</a:t>
            </a:r>
            <a:endParaRPr lang="zh-CN" altLang="en-US" sz="2400" b="1" dirty="0">
              <a:solidFill>
                <a:schemeClr val="bg2"/>
              </a:solidFill>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评估方法</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性能度量</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比较检验</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偏差与方差</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阅读</a:t>
            </a:r>
            <a:r>
              <a:rPr lang="zh-CN" altLang="en-US" sz="2400" b="1" dirty="0" smtClean="0">
                <a:solidFill>
                  <a:schemeClr val="bg2"/>
                </a:solidFill>
              </a:rPr>
              <a:t>材料</a:t>
            </a:r>
            <a:endParaRPr lang="zh-CN" altLang="en-US" sz="2400" b="1" dirty="0">
              <a:solidFill>
                <a:schemeClr val="bg2"/>
              </a:solidFill>
            </a:endParaRPr>
          </a:p>
        </p:txBody>
      </p:sp>
    </p:spTree>
    <p:extLst>
      <p:ext uri="{BB962C8B-B14F-4D97-AF65-F5344CB8AC3E}">
        <p14:creationId xmlns:p14="http://schemas.microsoft.com/office/powerpoint/2010/main" val="1223071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050" y="-76200"/>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性能度量</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内容占位符 2"/>
          <p:cNvSpPr txBox="1">
            <a:spLocks/>
          </p:cNvSpPr>
          <p:nvPr/>
        </p:nvSpPr>
        <p:spPr>
          <a:xfrm>
            <a:off x="262272" y="1486946"/>
            <a:ext cx="7967327" cy="1180054"/>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sz="2200" dirty="0">
                <a:latin typeface="微软雅黑" panose="020B0503020204020204" pitchFamily="34" charset="-122"/>
                <a:ea typeface="微软雅黑" panose="020B0503020204020204" pitchFamily="34" charset="-122"/>
              </a:rPr>
              <a:t>性能度量是衡量模型泛化能力的评价标准，反映了任务需求；使用不同的性能度量往往会导致不同的评判结果</a:t>
            </a:r>
          </a:p>
        </p:txBody>
      </p:sp>
      <mc:AlternateContent xmlns:mc="http://schemas.openxmlformats.org/markup-compatibility/2006" xmlns:a14="http://schemas.microsoft.com/office/drawing/2010/main">
        <mc:Choice Requires="a14">
          <p:sp>
            <p:nvSpPr>
              <p:cNvPr id="18" name="内容占位符 2"/>
              <p:cNvSpPr txBox="1">
                <a:spLocks/>
              </p:cNvSpPr>
              <p:nvPr/>
            </p:nvSpPr>
            <p:spPr>
              <a:xfrm>
                <a:off x="228600" y="2607320"/>
                <a:ext cx="8486880" cy="73823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sz="2200" dirty="0">
                    <a:latin typeface="微软雅黑" panose="020B0503020204020204" pitchFamily="34" charset="-122"/>
                    <a:ea typeface="微软雅黑" panose="020B0503020204020204" pitchFamily="34" charset="-122"/>
                  </a:rPr>
                  <a:t>在</a:t>
                </a:r>
                <a:r>
                  <a:rPr lang="zh-CN" altLang="en-US" sz="2200" dirty="0">
                    <a:solidFill>
                      <a:srgbClr val="FF0000"/>
                    </a:solidFill>
                    <a:latin typeface="微软雅黑" panose="020B0503020204020204" pitchFamily="34" charset="-122"/>
                    <a:ea typeface="微软雅黑" panose="020B0503020204020204" pitchFamily="34" charset="-122"/>
                  </a:rPr>
                  <a:t>预测任务</a:t>
                </a:r>
                <a:r>
                  <a:rPr lang="zh-CN" altLang="en-US" sz="2200" dirty="0">
                    <a:latin typeface="微软雅黑" panose="020B0503020204020204" pitchFamily="34" charset="-122"/>
                    <a:ea typeface="微软雅黑" panose="020B0503020204020204" pitchFamily="34" charset="-122"/>
                  </a:rPr>
                  <a:t>中，给定样例集</a:t>
                </a:r>
                <a14:m>
                  <m:oMath xmlns:m="http://schemas.openxmlformats.org/officeDocument/2006/math">
                    <m:r>
                      <a:rPr lang="en-US" altLang="zh-CN" sz="2200" i="1">
                        <a:latin typeface="Cambria Math" panose="02040503050406030204" pitchFamily="18" charset="0"/>
                        <a:ea typeface="黑体" panose="02010609060101010101" pitchFamily="49" charset="-122"/>
                        <a:cs typeface="幼圆" charset="0"/>
                      </a:rPr>
                      <m:t>𝐷</m:t>
                    </m:r>
                    <m:r>
                      <a:rPr lang="en-US" altLang="zh-CN" sz="2200" i="1">
                        <a:latin typeface="Cambria Math" panose="02040503050406030204" pitchFamily="18" charset="0"/>
                        <a:ea typeface="黑体" panose="02010609060101010101" pitchFamily="49" charset="-122"/>
                        <a:cs typeface="幼圆" charset="0"/>
                      </a:rPr>
                      <m:t>={</m:t>
                    </m:r>
                    <m:d>
                      <m:dPr>
                        <m:ctrlPr>
                          <a:rPr lang="en-US" altLang="zh-CN" sz="2200" i="1">
                            <a:latin typeface="Cambria Math" charset="0"/>
                            <a:ea typeface="黑体" panose="02010609060101010101" pitchFamily="49" charset="-122"/>
                          </a:rPr>
                        </m:ctrlPr>
                      </m:dPr>
                      <m:e>
                        <m:sSub>
                          <m:sSubPr>
                            <m:ctrlPr>
                              <a:rPr lang="en-US" altLang="zh-CN" sz="2200" i="1">
                                <a:latin typeface="Cambria Math"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𝑥</m:t>
                            </m:r>
                          </m:e>
                          <m:sub>
                            <m:r>
                              <a:rPr lang="en-US" altLang="zh-CN" sz="2200" i="1">
                                <a:latin typeface="Cambria Math" panose="02040503050406030204" pitchFamily="18" charset="0"/>
                                <a:ea typeface="黑体" panose="02010609060101010101" pitchFamily="49" charset="-122"/>
                              </a:rPr>
                              <m:t>1</m:t>
                            </m:r>
                          </m:sub>
                        </m:sSub>
                        <m:r>
                          <a:rPr lang="en-US" altLang="zh-CN" sz="2200" i="1">
                            <a:latin typeface="Cambria Math" panose="02040503050406030204" pitchFamily="18" charset="0"/>
                            <a:ea typeface="黑体" panose="02010609060101010101" pitchFamily="49" charset="-122"/>
                          </a:rPr>
                          <m:t>,</m:t>
                        </m:r>
                        <m:sSub>
                          <m:sSubPr>
                            <m:ctrlPr>
                              <a:rPr lang="en-US" altLang="zh-CN" sz="2200" i="1">
                                <a:latin typeface="Cambria Math"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𝑦</m:t>
                            </m:r>
                          </m:e>
                          <m:sub>
                            <m:r>
                              <a:rPr lang="en-US" altLang="zh-CN" sz="2200" i="1">
                                <a:latin typeface="Cambria Math" panose="02040503050406030204" pitchFamily="18" charset="0"/>
                                <a:ea typeface="黑体" panose="02010609060101010101" pitchFamily="49" charset="-122"/>
                              </a:rPr>
                              <m:t>1</m:t>
                            </m:r>
                          </m:sub>
                        </m:sSub>
                      </m:e>
                    </m:d>
                    <m:r>
                      <a:rPr lang="en-US" altLang="zh-CN" sz="2200" i="1">
                        <a:latin typeface="Cambria Math" panose="02040503050406030204" pitchFamily="18" charset="0"/>
                        <a:ea typeface="黑体" panose="02010609060101010101" pitchFamily="49" charset="-122"/>
                        <a:cs typeface="幼圆" charset="0"/>
                      </a:rPr>
                      <m:t>,</m:t>
                    </m:r>
                    <m:d>
                      <m:dPr>
                        <m:ctrlPr>
                          <a:rPr lang="en-US" altLang="zh-CN" sz="2200" i="1">
                            <a:latin typeface="Cambria Math" charset="0"/>
                            <a:ea typeface="黑体" panose="02010609060101010101" pitchFamily="49" charset="-122"/>
                          </a:rPr>
                        </m:ctrlPr>
                      </m:dPr>
                      <m:e>
                        <m:sSub>
                          <m:sSubPr>
                            <m:ctrlPr>
                              <a:rPr lang="en-US" altLang="zh-CN" sz="2200" i="1">
                                <a:latin typeface="Cambria Math"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𝑥</m:t>
                            </m:r>
                          </m:e>
                          <m:sub>
                            <m:r>
                              <a:rPr lang="en-US" altLang="zh-CN" sz="2200" i="1">
                                <a:latin typeface="Cambria Math" panose="02040503050406030204" pitchFamily="18" charset="0"/>
                                <a:ea typeface="黑体" panose="02010609060101010101" pitchFamily="49" charset="-122"/>
                              </a:rPr>
                              <m:t>2</m:t>
                            </m:r>
                          </m:sub>
                        </m:sSub>
                        <m:r>
                          <a:rPr lang="en-US" altLang="zh-CN" sz="2200" i="1">
                            <a:latin typeface="Cambria Math" panose="02040503050406030204" pitchFamily="18" charset="0"/>
                            <a:ea typeface="黑体" panose="02010609060101010101" pitchFamily="49" charset="-122"/>
                          </a:rPr>
                          <m:t>,</m:t>
                        </m:r>
                        <m:sSub>
                          <m:sSubPr>
                            <m:ctrlPr>
                              <a:rPr lang="en-US" altLang="zh-CN" sz="2200" i="1">
                                <a:latin typeface="Cambria Math"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𝑦</m:t>
                            </m:r>
                          </m:e>
                          <m:sub>
                            <m:r>
                              <a:rPr lang="en-US" altLang="zh-CN" sz="2200" i="1">
                                <a:latin typeface="Cambria Math" panose="02040503050406030204" pitchFamily="18" charset="0"/>
                                <a:ea typeface="黑体" panose="02010609060101010101" pitchFamily="49" charset="-122"/>
                              </a:rPr>
                              <m:t>2</m:t>
                            </m:r>
                          </m:sub>
                        </m:sSub>
                      </m:e>
                    </m:d>
                    <m:r>
                      <a:rPr lang="en-US" altLang="zh-CN" sz="2200" i="1">
                        <a:latin typeface="Cambria Math" panose="02040503050406030204" pitchFamily="18" charset="0"/>
                        <a:ea typeface="黑体" panose="02010609060101010101" pitchFamily="49" charset="-122"/>
                        <a:cs typeface="幼圆" charset="0"/>
                      </a:rPr>
                      <m:t>,</m:t>
                    </m:r>
                    <m:r>
                      <a:rPr lang="en-US" altLang="zh-CN" sz="2200" i="1">
                        <a:latin typeface="Cambria Math" panose="02040503050406030204" pitchFamily="18" charset="0"/>
                        <a:ea typeface="Cambria Math" panose="02040503050406030204" pitchFamily="18" charset="0"/>
                        <a:cs typeface="幼圆" charset="0"/>
                      </a:rPr>
                      <m:t>⋯,</m:t>
                    </m:r>
                    <m:d>
                      <m:dPr>
                        <m:ctrlPr>
                          <a:rPr lang="en-US" altLang="zh-CN" sz="2200" i="1">
                            <a:latin typeface="Cambria Math" charset="0"/>
                            <a:ea typeface="Cambria Math" panose="02040503050406030204" pitchFamily="18" charset="0"/>
                            <a:cs typeface="幼圆" charset="0"/>
                          </a:rPr>
                        </m:ctrlPr>
                      </m:dPr>
                      <m:e>
                        <m:sSub>
                          <m:sSubPr>
                            <m:ctrlPr>
                              <a:rPr lang="en-US" altLang="zh-CN" sz="2200" i="1">
                                <a:latin typeface="Cambria Math"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𝑥</m:t>
                            </m:r>
                          </m:e>
                          <m:sub>
                            <m:r>
                              <a:rPr lang="en-US" altLang="zh-CN" sz="2200" i="1">
                                <a:latin typeface="Cambria Math" panose="02040503050406030204" pitchFamily="18" charset="0"/>
                                <a:ea typeface="黑体" panose="02010609060101010101" pitchFamily="49" charset="-122"/>
                              </a:rPr>
                              <m:t>𝑚</m:t>
                            </m:r>
                          </m:sub>
                        </m:sSub>
                        <m:r>
                          <a:rPr lang="en-US" altLang="zh-CN" sz="2200" i="1">
                            <a:latin typeface="Cambria Math" panose="02040503050406030204" pitchFamily="18" charset="0"/>
                            <a:ea typeface="黑体" panose="02010609060101010101" pitchFamily="49" charset="-122"/>
                          </a:rPr>
                          <m:t>,</m:t>
                        </m:r>
                        <m:sSub>
                          <m:sSubPr>
                            <m:ctrlPr>
                              <a:rPr lang="en-US" altLang="zh-CN" sz="2200" i="1">
                                <a:latin typeface="Cambria Math"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𝑦</m:t>
                            </m:r>
                          </m:e>
                          <m:sub>
                            <m:r>
                              <a:rPr lang="en-US" altLang="zh-CN" sz="2200" i="1">
                                <a:latin typeface="Cambria Math" panose="02040503050406030204" pitchFamily="18" charset="0"/>
                                <a:ea typeface="黑体" panose="02010609060101010101" pitchFamily="49" charset="-122"/>
                              </a:rPr>
                              <m:t>𝑚</m:t>
                            </m:r>
                          </m:sub>
                        </m:sSub>
                      </m:e>
                    </m:d>
                    <m:r>
                      <a:rPr lang="en-US" altLang="zh-CN" sz="2200" i="1">
                        <a:latin typeface="Cambria Math" panose="02040503050406030204" pitchFamily="18" charset="0"/>
                        <a:ea typeface="黑体" panose="02010609060101010101" pitchFamily="49" charset="-122"/>
                        <a:cs typeface="幼圆" charset="0"/>
                      </a:rPr>
                      <m:t>}</m:t>
                    </m:r>
                  </m:oMath>
                </a14:m>
                <a:endParaRPr lang="en-US" altLang="zh-CN" sz="2200" dirty="0">
                  <a:latin typeface="微软雅黑" panose="020B0503020204020204" pitchFamily="34" charset="-122"/>
                  <a:ea typeface="微软雅黑" panose="020B0503020204020204" pitchFamily="34" charset="-122"/>
                </a:endParaRPr>
              </a:p>
              <a:p>
                <a:pPr marL="457200" lvl="1" indent="0">
                  <a:lnSpc>
                    <a:spcPct val="100000"/>
                  </a:lnSpc>
                  <a:buNone/>
                </a:pPr>
                <a:r>
                  <a:rPr lang="zh-CN" altLang="en-US" sz="2200" dirty="0">
                    <a:latin typeface="微软雅黑" panose="020B0503020204020204" pitchFamily="34" charset="-122"/>
                    <a:ea typeface="微软雅黑" panose="020B0503020204020204" pitchFamily="34" charset="-122"/>
                  </a:rPr>
                  <a:t>评估学习</a:t>
                </a:r>
                <a:r>
                  <a:rPr lang="zh-CN" altLang="en-US" sz="2200" dirty="0" smtClean="0">
                    <a:latin typeface="微软雅黑" panose="020B0503020204020204" pitchFamily="34" charset="-122"/>
                    <a:ea typeface="微软雅黑" panose="020B0503020204020204" pitchFamily="34" charset="-122"/>
                  </a:rPr>
                  <a:t>器</a:t>
                </a:r>
                <a:r>
                  <a:rPr lang="en-US" altLang="zh-CN" sz="2200" i="1" dirty="0" smtClean="0">
                    <a:latin typeface="Times New Roman" panose="02020603050405020304" pitchFamily="18" charset="0"/>
                    <a:ea typeface="微软雅黑" panose="020B0503020204020204" pitchFamily="34" charset="-122"/>
                    <a:cs typeface="Times New Roman" panose="02020603050405020304" pitchFamily="18" charset="0"/>
                  </a:rPr>
                  <a:t>f </a:t>
                </a:r>
                <a:r>
                  <a:rPr lang="en-US" altLang="zh-CN" sz="2200" dirty="0" smtClean="0">
                    <a:latin typeface="微软雅黑" panose="020B0503020204020204" pitchFamily="34" charset="-122"/>
                    <a:ea typeface="微软雅黑" panose="020B0503020204020204" pitchFamily="34" charset="-122"/>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的性能，也</a:t>
                </a:r>
                <a:r>
                  <a:rPr lang="zh-CN" altLang="en-US" sz="2200" dirty="0">
                    <a:latin typeface="微软雅黑" panose="020B0503020204020204" pitchFamily="34" charset="-122"/>
                    <a:ea typeface="微软雅黑" panose="020B0503020204020204" pitchFamily="34" charset="-122"/>
                  </a:rPr>
                  <a:t>即把预测</a:t>
                </a:r>
                <a:r>
                  <a:rPr lang="zh-CN" altLang="en-US" sz="2200" dirty="0" smtClean="0">
                    <a:latin typeface="微软雅黑" panose="020B0503020204020204" pitchFamily="34" charset="-122"/>
                    <a:ea typeface="微软雅黑" panose="020B0503020204020204" pitchFamily="34" charset="-122"/>
                  </a:rPr>
                  <a:t>结果</a:t>
                </a:r>
                <a:r>
                  <a:rPr lang="en-US" altLang="zh-CN" sz="2200" i="1" dirty="0" smtClean="0">
                    <a:latin typeface="Times New Roman" panose="02020603050405020304" pitchFamily="18" charset="0"/>
                    <a:ea typeface="微软雅黑" panose="020B0503020204020204" pitchFamily="34" charset="-122"/>
                    <a:cs typeface="Times New Roman" panose="02020603050405020304" pitchFamily="18" charset="0"/>
                  </a:rPr>
                  <a:t>f </a:t>
                </a:r>
                <a:r>
                  <a:rPr lang="en-US" altLang="zh-CN" sz="2200" dirty="0" smtClean="0">
                    <a:latin typeface="微软雅黑" panose="020B0503020204020204" pitchFamily="34" charset="-122"/>
                    <a:ea typeface="微软雅黑" panose="020B0503020204020204" pitchFamily="34" charset="-122"/>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和</a:t>
                </a:r>
                <a:r>
                  <a:rPr lang="zh-CN" altLang="en-US" sz="2200" dirty="0">
                    <a:latin typeface="微软雅黑" panose="020B0503020204020204" pitchFamily="34" charset="-122"/>
                    <a:ea typeface="微软雅黑" panose="020B0503020204020204" pitchFamily="34" charset="-122"/>
                  </a:rPr>
                  <a:t>真实</a:t>
                </a:r>
                <a:r>
                  <a:rPr lang="zh-CN" altLang="en-US" sz="2200" dirty="0" smtClean="0">
                    <a:latin typeface="微软雅黑" panose="020B0503020204020204" pitchFamily="34" charset="-122"/>
                    <a:ea typeface="微软雅黑" panose="020B0503020204020204" pitchFamily="34" charset="-122"/>
                  </a:rPr>
                  <a:t>标记</a:t>
                </a:r>
                <a:r>
                  <a:rPr lang="en-US" altLang="zh-CN" sz="2200"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200" dirty="0" smtClean="0">
                    <a:latin typeface="微软雅黑" panose="020B0503020204020204" pitchFamily="34" charset="-122"/>
                    <a:ea typeface="微软雅黑" panose="020B0503020204020204" pitchFamily="34" charset="-122"/>
                  </a:rPr>
                  <a:t>比较</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  </a:t>
                </a:r>
              </a:p>
            </p:txBody>
          </p:sp>
        </mc:Choice>
        <mc:Fallback xmlns="">
          <p:sp>
            <p:nvSpPr>
              <p:cNvPr id="18" name="内容占位符 2"/>
              <p:cNvSpPr txBox="1">
                <a:spLocks noRot="1" noChangeAspect="1" noMove="1" noResize="1" noEditPoints="1" noAdjustHandles="1" noChangeArrowheads="1" noChangeShapeType="1" noTextEdit="1"/>
              </p:cNvSpPr>
              <p:nvPr/>
            </p:nvSpPr>
            <p:spPr>
              <a:xfrm>
                <a:off x="228600" y="2607320"/>
                <a:ext cx="8486880" cy="738236"/>
              </a:xfrm>
              <a:prstGeom prst="rect">
                <a:avLst/>
              </a:prstGeom>
              <a:blipFill rotWithShape="0">
                <a:blip r:embed="rId3"/>
                <a:stretch>
                  <a:fillRect t="-5785" b="-28926"/>
                </a:stretch>
              </a:blipFill>
            </p:spPr>
            <p:txBody>
              <a:bodyPr/>
              <a:lstStyle/>
              <a:p>
                <a:r>
                  <a:rPr lang="zh-CN" altLang="en-US">
                    <a:noFill/>
                  </a:rPr>
                  <a:t> </a:t>
                </a:r>
              </a:p>
            </p:txBody>
          </p:sp>
        </mc:Fallback>
      </mc:AlternateContent>
      <p:grpSp>
        <p:nvGrpSpPr>
          <p:cNvPr id="3" name="组合 2"/>
          <p:cNvGrpSpPr/>
          <p:nvPr/>
        </p:nvGrpSpPr>
        <p:grpSpPr>
          <a:xfrm>
            <a:off x="762000" y="4191000"/>
            <a:ext cx="7239000" cy="1371600"/>
            <a:chOff x="762000" y="3565936"/>
            <a:chExt cx="7239000" cy="1371600"/>
          </a:xfrm>
        </p:grpSpPr>
        <p:sp>
          <p:nvSpPr>
            <p:cNvPr id="19" name="内容占位符 2"/>
            <p:cNvSpPr txBox="1">
              <a:spLocks/>
            </p:cNvSpPr>
            <p:nvPr/>
          </p:nvSpPr>
          <p:spPr>
            <a:xfrm>
              <a:off x="762000" y="3565936"/>
              <a:ext cx="7239000" cy="73823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sz="2200" dirty="0">
                  <a:latin typeface="微软雅黑" panose="020B0503020204020204" pitchFamily="34" charset="-122"/>
                  <a:ea typeface="微软雅黑" panose="020B0503020204020204" pitchFamily="34" charset="-122"/>
                </a:rPr>
                <a:t>回归任务最常用的性能度量是</a:t>
              </a:r>
              <a:r>
                <a:rPr lang="zh-CN" altLang="en-US" sz="2200" dirty="0" smtClean="0">
                  <a:latin typeface="微软雅黑" panose="020B0503020204020204" pitchFamily="34" charset="-122"/>
                  <a:ea typeface="微软雅黑" panose="020B0503020204020204" pitchFamily="34" charset="-122"/>
                </a:rPr>
                <a:t>“均方误差”（</a:t>
              </a:r>
              <a:r>
                <a:rPr lang="en-US" altLang="zh-CN" sz="2200" i="1" dirty="0" smtClean="0">
                  <a:latin typeface="Times New Roman" panose="02020603050405020304" pitchFamily="18" charset="0"/>
                  <a:ea typeface="微软雅黑" panose="020B0503020204020204" pitchFamily="34" charset="-122"/>
                  <a:cs typeface="Times New Roman" panose="02020603050405020304" pitchFamily="18" charset="0"/>
                </a:rPr>
                <a:t>MSE</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8" y="4151089"/>
              <a:ext cx="3735338" cy="786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9301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766992" y="1486947"/>
            <a:ext cx="7615007"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对于</a:t>
            </a:r>
            <a:r>
              <a:rPr lang="zh-CN" altLang="en-US" sz="2200" dirty="0">
                <a:solidFill>
                  <a:srgbClr val="FF0000"/>
                </a:solidFill>
                <a:latin typeface="微软雅黑" panose="020B0503020204020204" pitchFamily="34" charset="-122"/>
                <a:ea typeface="微软雅黑" panose="020B0503020204020204" pitchFamily="34" charset="-122"/>
              </a:rPr>
              <a:t>分类任务</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错误率和精度是最常用的两种性能度量：</a:t>
            </a:r>
            <a:endParaRPr lang="en-US" altLang="zh-CN"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错误率：分错样本占样本总数的比例</a:t>
            </a:r>
            <a:endParaRPr lang="en-US" altLang="zh-CN"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精度：分对样本占样本总数的比率</a:t>
            </a:r>
            <a:endParaRPr lang="en-US" altLang="zh-CN" sz="2200" dirty="0">
              <a:latin typeface="微软雅黑" panose="020B0503020204020204" pitchFamily="34" charset="-122"/>
              <a:ea typeface="微软雅黑" panose="020B0503020204020204" pitchFamily="34" charset="-122"/>
            </a:endParaRPr>
          </a:p>
          <a:p>
            <a:pPr marL="457200" lvl="1" indent="0">
              <a:buNone/>
            </a:pPr>
            <a:endParaRPr lang="zh-CN" altLang="en-US" dirty="0"/>
          </a:p>
        </p:txBody>
      </p:sp>
      <p:pic>
        <p:nvPicPr>
          <p:cNvPr id="1331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4427264"/>
            <a:ext cx="2722563" cy="60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4343400"/>
            <a:ext cx="3524250" cy="1062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19200" y="3291926"/>
            <a:ext cx="2743200" cy="929485"/>
          </a:xfrm>
          <a:prstGeom prst="rect">
            <a:avLst/>
          </a:prstGeom>
          <a:noFill/>
        </p:spPr>
        <p:txBody>
          <a:bodyPr wrap="square" rtlCol="0">
            <a:spAutoFit/>
          </a:bodyPr>
          <a:lstStyle/>
          <a:p>
            <a:r>
              <a:rPr lang="zh-CN" altLang="en-US" dirty="0" smtClean="0"/>
              <a:t> 分类错误率</a:t>
            </a:r>
            <a:endParaRPr lang="en-US" altLang="zh-CN" dirty="0" smtClean="0"/>
          </a:p>
          <a:p>
            <a:pPr>
              <a:buNone/>
            </a:pPr>
            <a:r>
              <a:rPr lang="en-US" altLang="zh-CN" sz="2200" dirty="0" smtClean="0"/>
              <a:t>     error rate</a:t>
            </a:r>
            <a:endParaRPr lang="zh-CN" altLang="en-US" sz="2200" dirty="0"/>
          </a:p>
        </p:txBody>
      </p:sp>
      <p:sp>
        <p:nvSpPr>
          <p:cNvPr id="28" name="TextBox 27"/>
          <p:cNvSpPr txBox="1"/>
          <p:nvPr/>
        </p:nvSpPr>
        <p:spPr>
          <a:xfrm>
            <a:off x="5010150" y="3276600"/>
            <a:ext cx="2228850" cy="954107"/>
          </a:xfrm>
          <a:prstGeom prst="rect">
            <a:avLst/>
          </a:prstGeom>
          <a:noFill/>
        </p:spPr>
        <p:txBody>
          <a:bodyPr wrap="square" rtlCol="0">
            <a:spAutoFit/>
          </a:bodyPr>
          <a:lstStyle/>
          <a:p>
            <a:r>
              <a:rPr lang="zh-CN" altLang="en-US" dirty="0" smtClean="0"/>
              <a:t> 精度</a:t>
            </a:r>
            <a:endParaRPr lang="en-US" altLang="zh-CN" dirty="0" smtClean="0"/>
          </a:p>
          <a:p>
            <a:pPr>
              <a:spcBef>
                <a:spcPts val="0"/>
              </a:spcBef>
              <a:buNone/>
            </a:pPr>
            <a:r>
              <a:rPr lang="en-US" altLang="zh-CN" dirty="0" smtClean="0"/>
              <a:t>   </a:t>
            </a:r>
            <a:r>
              <a:rPr lang="en-US" altLang="zh-CN" sz="2200" dirty="0" smtClean="0"/>
              <a:t>accuracy</a:t>
            </a:r>
            <a:endParaRPr lang="zh-CN" altLang="en-US" sz="2200" dirty="0"/>
          </a:p>
        </p:txBody>
      </p:sp>
      <p:sp>
        <p:nvSpPr>
          <p:cNvPr id="10" name="标题 1"/>
          <p:cNvSpPr>
            <a:spLocks noGrp="1"/>
          </p:cNvSpPr>
          <p:nvPr>
            <p:ph type="title"/>
          </p:nvPr>
        </p:nvSpPr>
        <p:spPr>
          <a:xfrm>
            <a:off x="781050" y="-76200"/>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性能度量</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78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fade">
                                      <p:cBhvr>
                                        <p:cTn id="7" dur="1000"/>
                                        <p:tgtEl>
                                          <p:spTgt spid="13319"/>
                                        </p:tgtEl>
                                      </p:cBhvr>
                                    </p:animEffect>
                                    <p:anim calcmode="lin" valueType="num">
                                      <p:cBhvr>
                                        <p:cTn id="8" dur="1000" fill="hold"/>
                                        <p:tgtEl>
                                          <p:spTgt spid="13319"/>
                                        </p:tgtEl>
                                        <p:attrNameLst>
                                          <p:attrName>ppt_x</p:attrName>
                                        </p:attrNameLst>
                                      </p:cBhvr>
                                      <p:tavLst>
                                        <p:tav tm="0">
                                          <p:val>
                                            <p:strVal val="#ppt_x"/>
                                          </p:val>
                                        </p:tav>
                                        <p:tav tm="100000">
                                          <p:val>
                                            <p:strVal val="#ppt_x"/>
                                          </p:val>
                                        </p:tav>
                                      </p:tavLst>
                                    </p:anim>
                                    <p:anim calcmode="lin" valueType="num">
                                      <p:cBhvr>
                                        <p:cTn id="9" dur="1000" fill="hold"/>
                                        <p:tgtEl>
                                          <p:spTgt spid="133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20"/>
                                        </p:tgtEl>
                                        <p:attrNameLst>
                                          <p:attrName>style.visibility</p:attrName>
                                        </p:attrNameLst>
                                      </p:cBhvr>
                                      <p:to>
                                        <p:strVal val="visible"/>
                                      </p:to>
                                    </p:set>
                                    <p:animEffect transition="in" filter="fade">
                                      <p:cBhvr>
                                        <p:cTn id="19" dur="1000"/>
                                        <p:tgtEl>
                                          <p:spTgt spid="13320"/>
                                        </p:tgtEl>
                                      </p:cBhvr>
                                    </p:animEffect>
                                    <p:anim calcmode="lin" valueType="num">
                                      <p:cBhvr>
                                        <p:cTn id="20" dur="1000" fill="hold"/>
                                        <p:tgtEl>
                                          <p:spTgt spid="13320"/>
                                        </p:tgtEl>
                                        <p:attrNameLst>
                                          <p:attrName>ppt_x</p:attrName>
                                        </p:attrNameLst>
                                      </p:cBhvr>
                                      <p:tavLst>
                                        <p:tav tm="0">
                                          <p:val>
                                            <p:strVal val="#ppt_x"/>
                                          </p:val>
                                        </p:tav>
                                        <p:tav tm="100000">
                                          <p:val>
                                            <p:strVal val="#ppt_x"/>
                                          </p:val>
                                        </p:tav>
                                      </p:tavLst>
                                    </p:anim>
                                    <p:anim calcmode="lin" valueType="num">
                                      <p:cBhvr>
                                        <p:cTn id="21" dur="1000" fill="hold"/>
                                        <p:tgtEl>
                                          <p:spTgt spid="133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7669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信息检索、</a:t>
            </a:r>
            <a:r>
              <a:rPr lang="en-US" altLang="zh-CN" sz="2200" dirty="0">
                <a:latin typeface="微软雅黑" panose="020B0503020204020204" pitchFamily="34" charset="-122"/>
                <a:ea typeface="微软雅黑" panose="020B0503020204020204" pitchFamily="34" charset="-122"/>
              </a:rPr>
              <a:t>Web</a:t>
            </a:r>
            <a:r>
              <a:rPr lang="zh-CN" altLang="en-US" sz="2200" dirty="0">
                <a:latin typeface="微软雅黑" panose="020B0503020204020204" pitchFamily="34" charset="-122"/>
                <a:ea typeface="微软雅黑" panose="020B0503020204020204" pitchFamily="34" charset="-122"/>
              </a:rPr>
              <a:t>搜索等场景中经常需要衡量正例被预测出来的比率或者预测出来的正例中正确的比率，此时查准率和查全率比错误率和精度更适合</a:t>
            </a:r>
            <a:r>
              <a:rPr lang="zh-CN" altLang="en-US" dirty="0" smtClean="0"/>
              <a:t>。</a:t>
            </a:r>
            <a:endParaRPr lang="zh-CN" altLang="en-US" dirty="0"/>
          </a:p>
        </p:txBody>
      </p:sp>
      <p:sp>
        <p:nvSpPr>
          <p:cNvPr id="8" name="内容占位符 2"/>
          <p:cNvSpPr txBox="1">
            <a:spLocks/>
          </p:cNvSpPr>
          <p:nvPr/>
        </p:nvSpPr>
        <p:spPr>
          <a:xfrm>
            <a:off x="766992" y="2909347"/>
            <a:ext cx="7081607"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统计真实标记和预测结果的组合可以得到“混淆矩阵”</a:t>
            </a:r>
          </a:p>
        </p:txBody>
      </p:sp>
      <p:pic>
        <p:nvPicPr>
          <p:cNvPr id="143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8637" y="3594904"/>
            <a:ext cx="3975664" cy="142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356904" y="3980953"/>
            <a:ext cx="1110348" cy="369332"/>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查准率</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975" y="3879353"/>
            <a:ext cx="1231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5356904" y="4571643"/>
            <a:ext cx="1110348" cy="369332"/>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查全率</a:t>
            </a:r>
          </a:p>
        </p:txBody>
      </p:sp>
      <p:pic>
        <p:nvPicPr>
          <p:cNvPr id="1434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348" y="4563145"/>
            <a:ext cx="1204227" cy="429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p:cNvSpPr>
            <a:spLocks noGrp="1"/>
          </p:cNvSpPr>
          <p:nvPr>
            <p:ph type="title"/>
          </p:nvPr>
        </p:nvSpPr>
        <p:spPr>
          <a:xfrm>
            <a:off x="781050" y="-76200"/>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性能度量</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891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fade">
                                      <p:cBhvr>
                                        <p:cTn id="12" dur="1000"/>
                                        <p:tgtEl>
                                          <p:spTgt spid="14340"/>
                                        </p:tgtEl>
                                      </p:cBhvr>
                                    </p:animEffect>
                                    <p:anim calcmode="lin" valueType="num">
                                      <p:cBhvr>
                                        <p:cTn id="13" dur="1000" fill="hold"/>
                                        <p:tgtEl>
                                          <p:spTgt spid="14340"/>
                                        </p:tgtEl>
                                        <p:attrNameLst>
                                          <p:attrName>ppt_x</p:attrName>
                                        </p:attrNameLst>
                                      </p:cBhvr>
                                      <p:tavLst>
                                        <p:tav tm="0">
                                          <p:val>
                                            <p:strVal val="#ppt_x"/>
                                          </p:val>
                                        </p:tav>
                                        <p:tav tm="100000">
                                          <p:val>
                                            <p:strVal val="#ppt_x"/>
                                          </p:val>
                                        </p:tav>
                                      </p:tavLst>
                                    </p:anim>
                                    <p:anim calcmode="lin" valueType="num">
                                      <p:cBhvr>
                                        <p:cTn id="14" dur="1000" fill="hold"/>
                                        <p:tgtEl>
                                          <p:spTgt spid="143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341"/>
                                        </p:tgtEl>
                                        <p:attrNameLst>
                                          <p:attrName>style.visibility</p:attrName>
                                        </p:attrNameLst>
                                      </p:cBhvr>
                                      <p:to>
                                        <p:strVal val="visible"/>
                                      </p:to>
                                    </p:set>
                                    <p:animEffect transition="in" filter="fade">
                                      <p:cBhvr>
                                        <p:cTn id="22" dur="1000"/>
                                        <p:tgtEl>
                                          <p:spTgt spid="14341"/>
                                        </p:tgtEl>
                                      </p:cBhvr>
                                    </p:animEffect>
                                    <p:anim calcmode="lin" valueType="num">
                                      <p:cBhvr>
                                        <p:cTn id="23" dur="1000" fill="hold"/>
                                        <p:tgtEl>
                                          <p:spTgt spid="14341"/>
                                        </p:tgtEl>
                                        <p:attrNameLst>
                                          <p:attrName>ppt_x</p:attrName>
                                        </p:attrNameLst>
                                      </p:cBhvr>
                                      <p:tavLst>
                                        <p:tav tm="0">
                                          <p:val>
                                            <p:strVal val="#ppt_x"/>
                                          </p:val>
                                        </p:tav>
                                        <p:tav tm="100000">
                                          <p:val>
                                            <p:strVal val="#ppt_x"/>
                                          </p:val>
                                        </p:tav>
                                      </p:tavLst>
                                    </p:anim>
                                    <p:anim calcmode="lin" valueType="num">
                                      <p:cBhvr>
                                        <p:cTn id="24" dur="1000" fill="hold"/>
                                        <p:tgtEl>
                                          <p:spTgt spid="143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342"/>
                                        </p:tgtEl>
                                        <p:attrNameLst>
                                          <p:attrName>style.visibility</p:attrName>
                                        </p:attrNameLst>
                                      </p:cBhvr>
                                      <p:to>
                                        <p:strVal val="visible"/>
                                      </p:to>
                                    </p:set>
                                    <p:animEffect transition="in" filter="fade">
                                      <p:cBhvr>
                                        <p:cTn id="32" dur="1000"/>
                                        <p:tgtEl>
                                          <p:spTgt spid="14342"/>
                                        </p:tgtEl>
                                      </p:cBhvr>
                                    </p:animEffect>
                                    <p:anim calcmode="lin" valueType="num">
                                      <p:cBhvr>
                                        <p:cTn id="33" dur="1000" fill="hold"/>
                                        <p:tgtEl>
                                          <p:spTgt spid="14342"/>
                                        </p:tgtEl>
                                        <p:attrNameLst>
                                          <p:attrName>ppt_x</p:attrName>
                                        </p:attrNameLst>
                                      </p:cBhvr>
                                      <p:tavLst>
                                        <p:tav tm="0">
                                          <p:val>
                                            <p:strVal val="#ppt_x"/>
                                          </p:val>
                                        </p:tav>
                                        <p:tav tm="100000">
                                          <p:val>
                                            <p:strVal val="#ppt_x"/>
                                          </p:val>
                                        </p:tav>
                                      </p:tavLst>
                                    </p:anim>
                                    <p:anim calcmode="lin" valueType="num">
                                      <p:cBhvr>
                                        <p:cTn id="34" dur="1000" fill="hold"/>
                                        <p:tgtEl>
                                          <p:spTgt spid="143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936812" y="152400"/>
            <a:ext cx="8229600" cy="470898"/>
          </a:xfrm>
        </p:spPr>
        <p:txBody>
          <a:bodyPr/>
          <a:lstStyle/>
          <a:p>
            <a:pPr eaLnBrk="1" hangingPunct="1"/>
            <a:r>
              <a:rPr lang="en-US" altLang="zh-CN" dirty="0" smtClean="0">
                <a:ea typeface="ＭＳ Ｐゴシック" charset="-128"/>
              </a:rPr>
              <a:t>Example</a:t>
            </a:r>
            <a:endParaRPr lang="en-US" altLang="zh-CN" i="1" dirty="0">
              <a:ea typeface="ＭＳ Ｐゴシック" charset="-128"/>
            </a:endParaRPr>
          </a:p>
        </p:txBody>
      </p:sp>
      <p:sp>
        <p:nvSpPr>
          <p:cNvPr id="14" name="Content Placeholder 5"/>
          <p:cNvSpPr>
            <a:spLocks noGrp="1"/>
          </p:cNvSpPr>
          <p:nvPr>
            <p:ph sz="quarter" idx="4294967295"/>
          </p:nvPr>
        </p:nvSpPr>
        <p:spPr>
          <a:xfrm>
            <a:off x="693616" y="3383632"/>
            <a:ext cx="7992888" cy="2255168"/>
          </a:xfrm>
          <a:prstGeom prst="rect">
            <a:avLst/>
          </a:prstGeom>
        </p:spPr>
        <p:txBody>
          <a:bodyPr>
            <a:normAutofit/>
          </a:bodyPr>
          <a:lstStyle/>
          <a:p>
            <a:pPr algn="l" rtl="0" eaLnBrk="1" hangingPunct="1">
              <a:lnSpc>
                <a:spcPct val="110000"/>
              </a:lnSpc>
              <a:buFont typeface="Wingdings 2" pitchFamily="18" charset="2"/>
              <a:buNone/>
            </a:pPr>
            <a:r>
              <a:rPr lang="en-US" altLang="he-IL" sz="2000" b="1" dirty="0" smtClean="0"/>
              <a:t>201</a:t>
            </a:r>
            <a:r>
              <a:rPr lang="en-US" altLang="he-IL" sz="2000" dirty="0" smtClean="0"/>
              <a:t> 1’s</a:t>
            </a:r>
            <a:r>
              <a:rPr lang="zh-CN" altLang="en-US" sz="2000" dirty="0" smtClean="0"/>
              <a:t> </a:t>
            </a:r>
            <a:r>
              <a:rPr lang="en-US" altLang="he-IL" sz="2000" dirty="0" smtClean="0"/>
              <a:t>correctly classified as “1”   -  	</a:t>
            </a:r>
            <a:r>
              <a:rPr lang="en-US" altLang="he-IL" sz="2000" b="1" dirty="0" smtClean="0">
                <a:solidFill>
                  <a:srgbClr val="002060"/>
                </a:solidFill>
              </a:rPr>
              <a:t>True Positives</a:t>
            </a:r>
          </a:p>
          <a:p>
            <a:pPr algn="l" rtl="0">
              <a:buNone/>
            </a:pPr>
            <a:r>
              <a:rPr lang="en-US" altLang="he-IL" sz="2000" b="1" dirty="0"/>
              <a:t>25</a:t>
            </a:r>
            <a:r>
              <a:rPr lang="en-US" altLang="he-IL" sz="2000" dirty="0"/>
              <a:t> 0’s incorrectly classified as “1</a:t>
            </a:r>
            <a:r>
              <a:rPr lang="en-US" altLang="he-IL" sz="2000" dirty="0" smtClean="0"/>
              <a:t>”  -  	</a:t>
            </a:r>
            <a:r>
              <a:rPr lang="en-US" altLang="he-IL" sz="2000" b="1" dirty="0">
                <a:solidFill>
                  <a:srgbClr val="002060"/>
                </a:solidFill>
              </a:rPr>
              <a:t>False Positives</a:t>
            </a:r>
          </a:p>
          <a:p>
            <a:pPr algn="l" rtl="0">
              <a:buNone/>
            </a:pPr>
            <a:r>
              <a:rPr lang="en-US" altLang="he-IL" sz="2000" b="1" dirty="0" smtClean="0"/>
              <a:t>85</a:t>
            </a:r>
            <a:r>
              <a:rPr lang="en-US" altLang="he-IL" sz="2000" dirty="0" smtClean="0"/>
              <a:t> 1’s incorrectly classified as “0” </a:t>
            </a:r>
            <a:r>
              <a:rPr lang="en-US" altLang="he-IL" sz="2000" dirty="0"/>
              <a:t>-  </a:t>
            </a:r>
            <a:r>
              <a:rPr lang="en-US" altLang="he-IL" sz="2000" dirty="0" smtClean="0"/>
              <a:t>	</a:t>
            </a:r>
            <a:r>
              <a:rPr lang="en-US" altLang="he-IL" sz="2000" b="1" dirty="0">
                <a:solidFill>
                  <a:srgbClr val="002060"/>
                </a:solidFill>
              </a:rPr>
              <a:t>False </a:t>
            </a:r>
            <a:r>
              <a:rPr lang="en-US" altLang="he-IL" sz="2000" b="1" dirty="0" smtClean="0">
                <a:solidFill>
                  <a:srgbClr val="002060"/>
                </a:solidFill>
              </a:rPr>
              <a:t>Negatives</a:t>
            </a:r>
            <a:endParaRPr lang="en-US" altLang="he-IL" sz="2000" b="1" dirty="0">
              <a:solidFill>
                <a:srgbClr val="002060"/>
              </a:solidFill>
            </a:endParaRPr>
          </a:p>
          <a:p>
            <a:pPr algn="l" rtl="0">
              <a:buNone/>
            </a:pPr>
            <a:r>
              <a:rPr lang="en-US" altLang="he-IL" sz="2000" b="1" dirty="0" smtClean="0"/>
              <a:t>2689</a:t>
            </a:r>
            <a:r>
              <a:rPr lang="en-US" altLang="he-IL" sz="2000" dirty="0" smtClean="0"/>
              <a:t> 0’s correctly classified as “0”- 	</a:t>
            </a:r>
            <a:r>
              <a:rPr lang="en-US" altLang="he-IL" sz="2000" b="1" dirty="0">
                <a:solidFill>
                  <a:srgbClr val="002060"/>
                </a:solidFill>
              </a:rPr>
              <a:t>True </a:t>
            </a:r>
            <a:r>
              <a:rPr lang="en-US" altLang="he-IL" sz="2000" b="1" dirty="0" smtClean="0">
                <a:solidFill>
                  <a:srgbClr val="002060"/>
                </a:solidFill>
              </a:rPr>
              <a:t>Negatives</a:t>
            </a:r>
          </a:p>
        </p:txBody>
      </p:sp>
      <p:pic>
        <p:nvPicPr>
          <p:cNvPr id="15" name="Picture 3"/>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a:xfrm>
            <a:off x="1828800" y="990600"/>
            <a:ext cx="5845724" cy="2016224"/>
          </a:xfrm>
        </p:spPr>
      </p:pic>
    </p:spTree>
    <p:extLst>
      <p:ext uri="{BB962C8B-B14F-4D97-AF65-F5344CB8AC3E}">
        <p14:creationId xmlns:p14="http://schemas.microsoft.com/office/powerpoint/2010/main" val="1090998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800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228600" y="102870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经验误差与过</a:t>
            </a:r>
            <a:r>
              <a:rPr lang="zh-CN" altLang="en-US" sz="2400" b="1" dirty="0" smtClean="0">
                <a:solidFill>
                  <a:schemeClr val="tx1"/>
                </a:solidFill>
              </a:rPr>
              <a:t>拟合</a:t>
            </a:r>
            <a:endParaRPr lang="zh-CN" altLang="en-US" sz="2400" b="1" dirty="0">
              <a:solidFill>
                <a:schemeClr val="tx1"/>
              </a:solidFill>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评估方法</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性能度量</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比较检验</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偏差与方差</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阅读</a:t>
            </a:r>
            <a:r>
              <a:rPr lang="zh-CN" altLang="en-US" sz="2400" b="1" dirty="0" smtClean="0">
                <a:solidFill>
                  <a:schemeClr val="tx1"/>
                </a:solidFill>
              </a:rPr>
              <a:t>材料</a:t>
            </a:r>
            <a:endParaRPr lang="zh-CN" altLang="en-US" sz="2400" b="1" dirty="0">
              <a:solidFill>
                <a:schemeClr val="tx1"/>
              </a:solidFill>
            </a:endParaRPr>
          </a:p>
        </p:txBody>
      </p:sp>
    </p:spTree>
    <p:extLst>
      <p:ext uri="{BB962C8B-B14F-4D97-AF65-F5344CB8AC3E}">
        <p14:creationId xmlns:p14="http://schemas.microsoft.com/office/powerpoint/2010/main" val="906721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524000"/>
            <a:ext cx="6582334" cy="2868343"/>
          </a:xfrm>
          <a:prstGeom prst="rect">
            <a:avLst/>
          </a:prstGeom>
        </p:spPr>
      </p:pic>
      <p:sp>
        <p:nvSpPr>
          <p:cNvPr id="8" name="Rectangle 2"/>
          <p:cNvSpPr txBox="1">
            <a:spLocks noChangeArrowheads="1"/>
          </p:cNvSpPr>
          <p:nvPr/>
        </p:nvSpPr>
        <p:spPr>
          <a:xfrm>
            <a:off x="883024" y="184739"/>
            <a:ext cx="8229600" cy="470898"/>
          </a:xfrm>
          <a:prstGeom prst="rect">
            <a:avLst/>
          </a:prstGeom>
        </p:spPr>
        <p:txBody>
          <a:bodyPr/>
          <a:lstStyle>
            <a:lvl1pPr algn="l" rtl="0" eaLnBrk="0" fontAlgn="base" hangingPunct="0">
              <a:lnSpc>
                <a:spcPct val="85000"/>
              </a:lnSpc>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eaLnBrk="1" hangingPunct="1">
              <a:buClrTx/>
              <a:buSzTx/>
              <a:buFontTx/>
              <a:buNone/>
            </a:pPr>
            <a:r>
              <a:rPr lang="zh-CN" altLang="en-US" kern="0" dirty="0" smtClean="0">
                <a:ea typeface="ＭＳ Ｐゴシック" charset="-128"/>
              </a:rPr>
              <a:t>混淆矩阵（</a:t>
            </a:r>
            <a:r>
              <a:rPr lang="en-US" altLang="zh-CN" sz="2800" kern="0" dirty="0" smtClean="0">
                <a:ea typeface="ＭＳ Ｐゴシック" charset="-128"/>
              </a:rPr>
              <a:t>Confusion Matrix</a:t>
            </a:r>
            <a:r>
              <a:rPr lang="zh-CN" altLang="en-US" kern="0" dirty="0" smtClean="0">
                <a:ea typeface="ＭＳ Ｐゴシック" charset="-128"/>
              </a:rPr>
              <a:t>）</a:t>
            </a:r>
            <a:r>
              <a:rPr lang="en-US" altLang="zh-CN" kern="0" dirty="0" smtClean="0">
                <a:ea typeface="ＭＳ Ｐゴシック" charset="-128"/>
              </a:rPr>
              <a:t> </a:t>
            </a:r>
            <a:endParaRPr lang="en-US" altLang="zh-CN" kern="0" dirty="0">
              <a:ea typeface="ＭＳ Ｐゴシック" charset="-128"/>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4734" y="2728925"/>
            <a:ext cx="2330824" cy="852477"/>
          </a:xfrm>
          <a:prstGeom prst="rect">
            <a:avLst/>
          </a:prstGeom>
          <a:ln w="28575">
            <a:solidFill>
              <a:srgbClr val="FF0000"/>
            </a:solidFill>
          </a:ln>
        </p:spPr>
      </p:pic>
      <p:sp>
        <p:nvSpPr>
          <p:cNvPr id="9" name="矩形 8"/>
          <p:cNvSpPr/>
          <p:nvPr/>
        </p:nvSpPr>
        <p:spPr>
          <a:xfrm>
            <a:off x="199466" y="990130"/>
            <a:ext cx="7572934" cy="523220"/>
          </a:xfrm>
          <a:prstGeom prst="rect">
            <a:avLst/>
          </a:prstGeom>
        </p:spPr>
        <p:txBody>
          <a:bodyPr wrap="square">
            <a:spAutoFit/>
          </a:bodyPr>
          <a:lstStyle/>
          <a:p>
            <a:pPr>
              <a:buClr>
                <a:srgbClr val="0000FF"/>
              </a:buClr>
              <a:buFont typeface="Wingdings" charset="2"/>
            </a:pPr>
            <a:r>
              <a:rPr lang="en-US" altLang="zh-CN" b="1" dirty="0">
                <a:solidFill>
                  <a:srgbClr val="FF0000"/>
                </a:solidFill>
                <a:ea typeface="ＭＳ Ｐゴシック" charset="-128"/>
              </a:rPr>
              <a:t>Precision</a:t>
            </a:r>
            <a:r>
              <a:rPr lang="en-US" altLang="zh-CN" b="1" dirty="0">
                <a:solidFill>
                  <a:srgbClr val="0000FF"/>
                </a:solidFill>
                <a:ea typeface="ＭＳ Ｐゴシック" charset="-128"/>
              </a:rPr>
              <a:t>, </a:t>
            </a:r>
            <a:r>
              <a:rPr lang="en-US" altLang="zh-CN" b="1" dirty="0">
                <a:solidFill>
                  <a:srgbClr val="00B050"/>
                </a:solidFill>
                <a:ea typeface="ＭＳ Ｐゴシック" charset="-128"/>
              </a:rPr>
              <a:t>Recall</a:t>
            </a:r>
            <a:r>
              <a:rPr lang="en-US" altLang="zh-CN" b="1" dirty="0">
                <a:solidFill>
                  <a:srgbClr val="0000FF"/>
                </a:solidFill>
                <a:ea typeface="ＭＳ Ｐゴシック" charset="-128"/>
              </a:rPr>
              <a:t>, </a:t>
            </a:r>
            <a:r>
              <a:rPr lang="en-US" altLang="zh-CN" b="1" dirty="0" smtClean="0">
                <a:solidFill>
                  <a:srgbClr val="0000FF"/>
                </a:solidFill>
                <a:ea typeface="ＭＳ Ｐゴシック" charset="-128"/>
              </a:rPr>
              <a:t>Specificity, ACC, F1</a:t>
            </a:r>
            <a:endParaRPr lang="zh-CN" altLang="en-US" b="1" dirty="0">
              <a:solidFill>
                <a:srgbClr val="0000FF"/>
              </a:solidFill>
              <a:ea typeface="ＭＳ Ｐゴシック" charset="-128"/>
            </a:endParaRP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3600" y="4392343"/>
            <a:ext cx="1981200" cy="1161393"/>
          </a:xfrm>
          <a:prstGeom prst="rect">
            <a:avLst/>
          </a:prstGeom>
          <a:ln w="28575">
            <a:solidFill>
              <a:srgbClr val="00B050"/>
            </a:solidFill>
          </a:ln>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3534" y="4392343"/>
            <a:ext cx="1981200" cy="955221"/>
          </a:xfrm>
          <a:prstGeom prst="rect">
            <a:avLst/>
          </a:prstGeom>
          <a:ln w="28575">
            <a:solidFill>
              <a:srgbClr val="FF0000"/>
            </a:solidFill>
          </a:ln>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00" y="5553736"/>
            <a:ext cx="2971800" cy="1012164"/>
          </a:xfrm>
          <a:prstGeom prst="rect">
            <a:avLst/>
          </a:prstGeom>
          <a:ln w="28575">
            <a:solidFill>
              <a:srgbClr val="FFC000"/>
            </a:solidFill>
          </a:ln>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39000" y="4114800"/>
            <a:ext cx="1587500" cy="1155700"/>
          </a:xfrm>
          <a:prstGeom prst="rect">
            <a:avLst/>
          </a:prstGeom>
          <a:ln w="28575">
            <a:solidFill>
              <a:srgbClr val="FFC000"/>
            </a:solidFill>
          </a:ln>
        </p:spPr>
      </p:pic>
    </p:spTree>
    <p:extLst>
      <p:ext uri="{BB962C8B-B14F-4D97-AF65-F5344CB8AC3E}">
        <p14:creationId xmlns:p14="http://schemas.microsoft.com/office/powerpoint/2010/main" val="2190730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65" y="1219200"/>
            <a:ext cx="8189527" cy="3568700"/>
          </a:xfrm>
          <a:prstGeom prst="rect">
            <a:avLst/>
          </a:prstGeom>
        </p:spPr>
      </p:pic>
      <p:sp>
        <p:nvSpPr>
          <p:cNvPr id="6" name="Rectangle 2"/>
          <p:cNvSpPr txBox="1">
            <a:spLocks noChangeArrowheads="1"/>
          </p:cNvSpPr>
          <p:nvPr/>
        </p:nvSpPr>
        <p:spPr>
          <a:xfrm>
            <a:off x="883024" y="184739"/>
            <a:ext cx="8229600" cy="470898"/>
          </a:xfrm>
          <a:prstGeom prst="rect">
            <a:avLst/>
          </a:prstGeom>
        </p:spPr>
        <p:txBody>
          <a:bodyPr/>
          <a:lstStyle>
            <a:lvl1pPr algn="l" rtl="0" eaLnBrk="0" fontAlgn="base" hangingPunct="0">
              <a:lnSpc>
                <a:spcPct val="85000"/>
              </a:lnSpc>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eaLnBrk="1" hangingPunct="1">
              <a:buClrTx/>
              <a:buSzTx/>
              <a:buFontTx/>
              <a:buNone/>
            </a:pPr>
            <a:r>
              <a:rPr lang="zh-CN" altLang="en-US" kern="0" dirty="0" smtClean="0">
                <a:ea typeface="ＭＳ Ｐゴシック" charset="-128"/>
              </a:rPr>
              <a:t>混淆矩阵（</a:t>
            </a:r>
            <a:r>
              <a:rPr lang="en-US" altLang="zh-CN" sz="2800" kern="0" dirty="0" smtClean="0">
                <a:ea typeface="ＭＳ Ｐゴシック" charset="-128"/>
              </a:rPr>
              <a:t>Confusion Matrix</a:t>
            </a:r>
            <a:r>
              <a:rPr lang="zh-CN" altLang="en-US" kern="0" dirty="0" smtClean="0">
                <a:ea typeface="ＭＳ Ｐゴシック" charset="-128"/>
              </a:rPr>
              <a:t>）</a:t>
            </a:r>
            <a:r>
              <a:rPr lang="en-US" altLang="zh-CN" kern="0" dirty="0" smtClean="0">
                <a:ea typeface="ＭＳ Ｐゴシック" charset="-128"/>
              </a:rPr>
              <a:t> </a:t>
            </a:r>
            <a:endParaRPr lang="en-US" altLang="zh-CN" kern="0" dirty="0">
              <a:ea typeface="ＭＳ Ｐゴシック" charset="-128"/>
            </a:endParaRPr>
          </a:p>
        </p:txBody>
      </p:sp>
    </p:spTree>
    <p:extLst>
      <p:ext uri="{BB962C8B-B14F-4D97-AF65-F5344CB8AC3E}">
        <p14:creationId xmlns:p14="http://schemas.microsoft.com/office/powerpoint/2010/main" val="1395012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66" y="1905000"/>
            <a:ext cx="6582334" cy="2868343"/>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4773343"/>
            <a:ext cx="1981200" cy="1161393"/>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0" y="3109925"/>
            <a:ext cx="2330824" cy="852477"/>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1800" y="4079935"/>
            <a:ext cx="2330824" cy="644467"/>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3300" y="4724402"/>
            <a:ext cx="1981625" cy="1210334"/>
          </a:xfrm>
          <a:prstGeom prst="rect">
            <a:avLst/>
          </a:prstGeom>
        </p:spPr>
      </p:pic>
      <p:sp>
        <p:nvSpPr>
          <p:cNvPr id="9" name="矩形 8"/>
          <p:cNvSpPr/>
          <p:nvPr/>
        </p:nvSpPr>
        <p:spPr>
          <a:xfrm>
            <a:off x="199466" y="990130"/>
            <a:ext cx="6504641" cy="523220"/>
          </a:xfrm>
          <a:prstGeom prst="rect">
            <a:avLst/>
          </a:prstGeom>
        </p:spPr>
        <p:txBody>
          <a:bodyPr wrap="square">
            <a:spAutoFit/>
          </a:bodyPr>
          <a:lstStyle/>
          <a:p>
            <a:pPr>
              <a:buClr>
                <a:srgbClr val="0000FF"/>
              </a:buClr>
              <a:buFont typeface="Wingdings" charset="2"/>
            </a:pPr>
            <a:r>
              <a:rPr lang="en-US" altLang="zh-CN" b="1" dirty="0">
                <a:solidFill>
                  <a:srgbClr val="0000FF"/>
                </a:solidFill>
                <a:ea typeface="ＭＳ Ｐゴシック" charset="-128"/>
              </a:rPr>
              <a:t>Precision, Recall, FOR, FPR</a:t>
            </a:r>
            <a:endParaRPr lang="zh-CN" altLang="en-US" b="1" dirty="0">
              <a:solidFill>
                <a:srgbClr val="0000FF"/>
              </a:solidFill>
              <a:ea typeface="ＭＳ Ｐゴシック" charset="-128"/>
            </a:endParaRPr>
          </a:p>
        </p:txBody>
      </p:sp>
      <p:sp>
        <p:nvSpPr>
          <p:cNvPr id="10" name="Rectangle 2"/>
          <p:cNvSpPr txBox="1">
            <a:spLocks noChangeArrowheads="1"/>
          </p:cNvSpPr>
          <p:nvPr/>
        </p:nvSpPr>
        <p:spPr>
          <a:xfrm>
            <a:off x="883024" y="184739"/>
            <a:ext cx="8229600" cy="470898"/>
          </a:xfrm>
          <a:prstGeom prst="rect">
            <a:avLst/>
          </a:prstGeom>
        </p:spPr>
        <p:txBody>
          <a:bodyPr/>
          <a:lstStyle>
            <a:lvl1pPr algn="l" rtl="0" eaLnBrk="0" fontAlgn="base" hangingPunct="0">
              <a:lnSpc>
                <a:spcPct val="85000"/>
              </a:lnSpc>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eaLnBrk="1" hangingPunct="1">
              <a:buClrTx/>
              <a:buSzTx/>
              <a:buFontTx/>
              <a:buNone/>
            </a:pPr>
            <a:r>
              <a:rPr lang="zh-CN" altLang="en-US" kern="0" dirty="0" smtClean="0">
                <a:ea typeface="ＭＳ Ｐゴシック" charset="-128"/>
              </a:rPr>
              <a:t>混淆矩阵（</a:t>
            </a:r>
            <a:r>
              <a:rPr lang="en-US" altLang="zh-CN" sz="2800" kern="0" dirty="0" smtClean="0">
                <a:ea typeface="ＭＳ Ｐゴシック" charset="-128"/>
              </a:rPr>
              <a:t>Confusion Matrix</a:t>
            </a:r>
            <a:r>
              <a:rPr lang="zh-CN" altLang="en-US" kern="0" dirty="0" smtClean="0">
                <a:ea typeface="ＭＳ Ｐゴシック" charset="-128"/>
              </a:rPr>
              <a:t>）</a:t>
            </a:r>
            <a:r>
              <a:rPr lang="en-US" altLang="zh-CN" kern="0" dirty="0" smtClean="0">
                <a:ea typeface="ＭＳ Ｐゴシック" charset="-128"/>
              </a:rPr>
              <a:t> </a:t>
            </a:r>
            <a:endParaRPr lang="en-US" altLang="zh-CN" kern="0" dirty="0">
              <a:ea typeface="ＭＳ Ｐゴシック" charset="-128"/>
            </a:endParaRPr>
          </a:p>
        </p:txBody>
      </p:sp>
    </p:spTree>
    <p:extLst>
      <p:ext uri="{BB962C8B-B14F-4D97-AF65-F5344CB8AC3E}">
        <p14:creationId xmlns:p14="http://schemas.microsoft.com/office/powerpoint/2010/main" val="1895003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66" y="1905000"/>
            <a:ext cx="6582334" cy="2868343"/>
          </a:xfrm>
          <a:prstGeom prst="rect">
            <a:avLst/>
          </a:prstGeom>
        </p:spPr>
      </p:pic>
      <p:sp>
        <p:nvSpPr>
          <p:cNvPr id="9" name="矩形 8"/>
          <p:cNvSpPr/>
          <p:nvPr/>
        </p:nvSpPr>
        <p:spPr>
          <a:xfrm>
            <a:off x="199466" y="990130"/>
            <a:ext cx="6504641" cy="523220"/>
          </a:xfrm>
          <a:prstGeom prst="rect">
            <a:avLst/>
          </a:prstGeom>
        </p:spPr>
        <p:txBody>
          <a:bodyPr wrap="square">
            <a:spAutoFit/>
          </a:bodyPr>
          <a:lstStyle/>
          <a:p>
            <a:pPr>
              <a:buClr>
                <a:srgbClr val="0000FF"/>
              </a:buClr>
              <a:buFont typeface="Wingdings" charset="2"/>
            </a:pPr>
            <a:r>
              <a:rPr lang="en-US" altLang="zh-CN" b="1" dirty="0" smtClean="0">
                <a:solidFill>
                  <a:srgbClr val="0000FF"/>
                </a:solidFill>
                <a:ea typeface="ＭＳ Ｐゴシック" charset="-128"/>
              </a:rPr>
              <a:t>FNR, TNR, FDR, NPV</a:t>
            </a:r>
            <a:endParaRPr lang="zh-CN" altLang="en-US" b="1" dirty="0">
              <a:solidFill>
                <a:srgbClr val="0000FF"/>
              </a:solidFill>
              <a:ea typeface="ＭＳ Ｐゴシック" charset="-128"/>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430" y="4773343"/>
            <a:ext cx="1925170" cy="921748"/>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773343"/>
            <a:ext cx="1981200" cy="955221"/>
          </a:xfrm>
          <a:prstGeom prst="rect">
            <a:avLst/>
          </a:prstGeom>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1801" y="3048000"/>
            <a:ext cx="2330823" cy="919963"/>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1800" y="3967963"/>
            <a:ext cx="2330824" cy="805380"/>
          </a:xfrm>
          <a:prstGeom prst="rect">
            <a:avLst/>
          </a:prstGeom>
        </p:spPr>
      </p:pic>
      <p:sp>
        <p:nvSpPr>
          <p:cNvPr id="11" name="Rectangle 2"/>
          <p:cNvSpPr txBox="1">
            <a:spLocks noChangeArrowheads="1"/>
          </p:cNvSpPr>
          <p:nvPr/>
        </p:nvSpPr>
        <p:spPr>
          <a:xfrm>
            <a:off x="883024" y="184739"/>
            <a:ext cx="8229600" cy="470898"/>
          </a:xfrm>
          <a:prstGeom prst="rect">
            <a:avLst/>
          </a:prstGeom>
        </p:spPr>
        <p:txBody>
          <a:bodyPr/>
          <a:lstStyle>
            <a:lvl1pPr algn="l" rtl="0" eaLnBrk="0" fontAlgn="base" hangingPunct="0">
              <a:lnSpc>
                <a:spcPct val="85000"/>
              </a:lnSpc>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eaLnBrk="1" hangingPunct="1">
              <a:buClrTx/>
              <a:buSzTx/>
              <a:buFontTx/>
              <a:buNone/>
            </a:pPr>
            <a:r>
              <a:rPr lang="zh-CN" altLang="en-US" kern="0" dirty="0" smtClean="0">
                <a:ea typeface="ＭＳ Ｐゴシック" charset="-128"/>
              </a:rPr>
              <a:t>混淆矩阵（</a:t>
            </a:r>
            <a:r>
              <a:rPr lang="en-US" altLang="zh-CN" sz="2800" kern="0" dirty="0" smtClean="0">
                <a:ea typeface="ＭＳ Ｐゴシック" charset="-128"/>
              </a:rPr>
              <a:t>Confusion Matrix</a:t>
            </a:r>
            <a:r>
              <a:rPr lang="zh-CN" altLang="en-US" kern="0" dirty="0" smtClean="0">
                <a:ea typeface="ＭＳ Ｐゴシック" charset="-128"/>
              </a:rPr>
              <a:t>）</a:t>
            </a:r>
            <a:r>
              <a:rPr lang="en-US" altLang="zh-CN" kern="0" dirty="0" smtClean="0">
                <a:ea typeface="ＭＳ Ｐゴシック" charset="-128"/>
              </a:rPr>
              <a:t> </a:t>
            </a:r>
            <a:endParaRPr lang="en-US" altLang="zh-CN" kern="0" dirty="0">
              <a:ea typeface="ＭＳ Ｐゴシック" charset="-128"/>
            </a:endParaRPr>
          </a:p>
        </p:txBody>
      </p:sp>
    </p:spTree>
    <p:extLst>
      <p:ext uri="{BB962C8B-B14F-4D97-AF65-F5344CB8AC3E}">
        <p14:creationId xmlns:p14="http://schemas.microsoft.com/office/powerpoint/2010/main" val="1234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66" y="1513350"/>
            <a:ext cx="6582334" cy="2868343"/>
          </a:xfrm>
          <a:prstGeom prst="rect">
            <a:avLst/>
          </a:prstGeom>
        </p:spPr>
      </p:pic>
      <p:sp>
        <p:nvSpPr>
          <p:cNvPr id="9" name="矩形 8"/>
          <p:cNvSpPr/>
          <p:nvPr/>
        </p:nvSpPr>
        <p:spPr>
          <a:xfrm>
            <a:off x="199466" y="990130"/>
            <a:ext cx="8913158" cy="523220"/>
          </a:xfrm>
          <a:prstGeom prst="rect">
            <a:avLst/>
          </a:prstGeom>
        </p:spPr>
        <p:txBody>
          <a:bodyPr wrap="square">
            <a:spAutoFit/>
          </a:bodyPr>
          <a:lstStyle/>
          <a:p>
            <a:pPr>
              <a:buClr>
                <a:srgbClr val="0000FF"/>
              </a:buClr>
              <a:buFont typeface="Wingdings" charset="2"/>
            </a:pPr>
            <a:r>
              <a:rPr lang="en-US" altLang="zh-CN" b="1" dirty="0" smtClean="0">
                <a:solidFill>
                  <a:srgbClr val="0000FF"/>
                </a:solidFill>
                <a:ea typeface="ＭＳ Ｐゴシック" charset="-128"/>
              </a:rPr>
              <a:t>ACC, LR+, LR-, DOR,  </a:t>
            </a:r>
            <a:r>
              <a:rPr lang="en-US" altLang="zh-CN" b="1" dirty="0" err="1" smtClean="0">
                <a:solidFill>
                  <a:srgbClr val="0000FF"/>
                </a:solidFill>
                <a:ea typeface="ＭＳ Ｐゴシック" charset="-128"/>
              </a:rPr>
              <a:t>Fscore</a:t>
            </a:r>
            <a:r>
              <a:rPr lang="en-US" altLang="zh-CN" b="1" dirty="0" smtClean="0">
                <a:solidFill>
                  <a:srgbClr val="0000FF"/>
                </a:solidFill>
                <a:ea typeface="ＭＳ Ｐゴシック" charset="-128"/>
              </a:rPr>
              <a:t>, Prevalence</a:t>
            </a:r>
            <a:endParaRPr lang="zh-CN" altLang="en-US" b="1" dirty="0">
              <a:solidFill>
                <a:srgbClr val="0000FF"/>
              </a:solidFill>
              <a:ea typeface="ＭＳ Ｐゴシック" charset="-128"/>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66" y="4441363"/>
            <a:ext cx="2971800" cy="9271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9598" y="4439306"/>
            <a:ext cx="2552700" cy="800100"/>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9598" y="5399839"/>
            <a:ext cx="2578100" cy="749300"/>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8807" y="4585356"/>
            <a:ext cx="990600" cy="1308100"/>
          </a:xfrm>
          <a:prstGeom prst="rect">
            <a:avLst/>
          </a:prstGeom>
        </p:spPr>
      </p:pic>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55916" y="4585356"/>
            <a:ext cx="1587500" cy="1155700"/>
          </a:xfrm>
          <a:prstGeom prst="rect">
            <a:avLst/>
          </a:prstGeom>
        </p:spPr>
      </p:pic>
      <p:pic>
        <p:nvPicPr>
          <p:cNvPr id="14" name="图片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466" y="5544206"/>
            <a:ext cx="2120900" cy="698500"/>
          </a:xfrm>
          <a:prstGeom prst="rect">
            <a:avLst/>
          </a:prstGeom>
        </p:spPr>
      </p:pic>
      <p:sp>
        <p:nvSpPr>
          <p:cNvPr id="15" name="Rectangle 2"/>
          <p:cNvSpPr txBox="1">
            <a:spLocks noChangeArrowheads="1"/>
          </p:cNvSpPr>
          <p:nvPr/>
        </p:nvSpPr>
        <p:spPr>
          <a:xfrm>
            <a:off x="883024" y="184739"/>
            <a:ext cx="8229600" cy="470898"/>
          </a:xfrm>
          <a:prstGeom prst="rect">
            <a:avLst/>
          </a:prstGeom>
        </p:spPr>
        <p:txBody>
          <a:bodyPr/>
          <a:lstStyle>
            <a:lvl1pPr algn="l" rtl="0" eaLnBrk="0" fontAlgn="base" hangingPunct="0">
              <a:lnSpc>
                <a:spcPct val="85000"/>
              </a:lnSpc>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eaLnBrk="1" hangingPunct="1">
              <a:buClrTx/>
              <a:buSzTx/>
              <a:buFontTx/>
              <a:buNone/>
            </a:pPr>
            <a:r>
              <a:rPr lang="zh-CN" altLang="en-US" kern="0" dirty="0" smtClean="0">
                <a:ea typeface="ＭＳ Ｐゴシック" charset="-128"/>
              </a:rPr>
              <a:t>混淆矩阵（</a:t>
            </a:r>
            <a:r>
              <a:rPr lang="en-US" altLang="zh-CN" sz="2800" kern="0" dirty="0" smtClean="0">
                <a:ea typeface="ＭＳ Ｐゴシック" charset="-128"/>
              </a:rPr>
              <a:t>Confusion Matrix</a:t>
            </a:r>
            <a:r>
              <a:rPr lang="zh-CN" altLang="en-US" kern="0" dirty="0" smtClean="0">
                <a:ea typeface="ＭＳ Ｐゴシック" charset="-128"/>
              </a:rPr>
              <a:t>）</a:t>
            </a:r>
            <a:r>
              <a:rPr lang="en-US" altLang="zh-CN" kern="0" dirty="0" smtClean="0">
                <a:ea typeface="ＭＳ Ｐゴシック" charset="-128"/>
              </a:rPr>
              <a:t> </a:t>
            </a:r>
            <a:endParaRPr lang="en-US" altLang="zh-CN" kern="0" dirty="0">
              <a:ea typeface="ＭＳ Ｐゴシック" charset="-128"/>
            </a:endParaRPr>
          </a:p>
        </p:txBody>
      </p:sp>
    </p:spTree>
    <p:extLst>
      <p:ext uri="{BB962C8B-B14F-4D97-AF65-F5344CB8AC3E}">
        <p14:creationId xmlns:p14="http://schemas.microsoft.com/office/powerpoint/2010/main" val="1414434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混淆矩阵</a:t>
            </a:r>
            <a:endParaRPr kumimoji="1" lang="zh-CN"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981200" y="1066800"/>
            <a:ext cx="5029200" cy="1744663"/>
          </a:xfrm>
          <a:prstGeom prst="rect">
            <a:avLst/>
          </a:prstGeom>
        </p:spPr>
      </p:pic>
      <p:sp>
        <p:nvSpPr>
          <p:cNvPr id="5" name="Content Placeholder 3"/>
          <p:cNvSpPr txBox="1">
            <a:spLocks/>
          </p:cNvSpPr>
          <p:nvPr/>
        </p:nvSpPr>
        <p:spPr>
          <a:xfrm>
            <a:off x="480132" y="3206583"/>
            <a:ext cx="8610600" cy="2819400"/>
          </a:xfrm>
          <a:prstGeom prst="rect">
            <a:avLst/>
          </a:prstGeom>
        </p:spPr>
        <p:txBody>
          <a:bodyPr>
            <a:normAutofit fontScale="85000" lnSpcReduction="10000"/>
          </a:bodyPr>
          <a:lstStyle>
            <a:lvl1pPr marL="292100" indent="-292100" algn="l" rtl="0" eaLnBrk="0" fontAlgn="base" hangingPunct="0">
              <a:lnSpc>
                <a:spcPct val="95000"/>
              </a:lnSpc>
              <a:spcBef>
                <a:spcPct val="60000"/>
              </a:spcBef>
              <a:spcAft>
                <a:spcPct val="15000"/>
              </a:spcAft>
              <a:buClr>
                <a:srgbClr val="999999"/>
              </a:buClr>
              <a:buSzPct val="80000"/>
              <a:buFont typeface="Arial" pitchFamily="34" charset="0"/>
              <a:buChar char="►"/>
              <a:defRPr sz="2400">
                <a:solidFill>
                  <a:schemeClr val="accent1"/>
                </a:solidFill>
                <a:latin typeface="+mn-lt"/>
                <a:ea typeface="+mn-ea"/>
                <a:cs typeface="+mn-cs"/>
              </a:defRPr>
            </a:lvl1pPr>
            <a:lvl2pPr marL="685800" indent="-279400" algn="l" rtl="0" eaLnBrk="0" fontAlgn="base" hangingPunct="0">
              <a:lnSpc>
                <a:spcPct val="95000"/>
              </a:lnSpc>
              <a:spcBef>
                <a:spcPct val="30000"/>
              </a:spcBef>
              <a:spcAft>
                <a:spcPct val="0"/>
              </a:spcAft>
              <a:buClr>
                <a:srgbClr val="999999"/>
              </a:buClr>
              <a:buFont typeface="Arial" pitchFamily="34" charset="0"/>
              <a:buChar char="●"/>
              <a:defRPr sz="2000">
                <a:solidFill>
                  <a:schemeClr val="accent1"/>
                </a:solidFill>
                <a:latin typeface="+mn-lt"/>
              </a:defRPr>
            </a:lvl2pPr>
            <a:lvl3pPr marL="1023938" indent="-223838" algn="l" rtl="0" eaLnBrk="0" fontAlgn="base" hangingPunct="0">
              <a:lnSpc>
                <a:spcPct val="95000"/>
              </a:lnSpc>
              <a:spcBef>
                <a:spcPct val="40000"/>
              </a:spcBef>
              <a:spcAft>
                <a:spcPct val="0"/>
              </a:spcAft>
              <a:buClr>
                <a:srgbClr val="999999"/>
              </a:buClr>
              <a:buFont typeface="Arial" pitchFamily="34" charset="0"/>
              <a:buChar char="○"/>
              <a:defRPr>
                <a:solidFill>
                  <a:schemeClr val="accent1"/>
                </a:solidFill>
                <a:latin typeface="+mn-lt"/>
              </a:defRPr>
            </a:lvl3pPr>
            <a:lvl4pPr marL="1371600" indent="-233363" algn="l" rtl="0" eaLnBrk="0" fontAlgn="base" hangingPunct="0">
              <a:lnSpc>
                <a:spcPct val="95000"/>
              </a:lnSpc>
              <a:spcBef>
                <a:spcPct val="50000"/>
              </a:spcBef>
              <a:spcAft>
                <a:spcPct val="0"/>
              </a:spcAft>
              <a:buClr>
                <a:srgbClr val="999999"/>
              </a:buClr>
              <a:buSzPct val="120000"/>
              <a:buFont typeface="Arial" pitchFamily="34" charset="0"/>
              <a:buChar char="+"/>
              <a:defRPr sz="1600">
                <a:solidFill>
                  <a:schemeClr val="accent1"/>
                </a:solidFill>
                <a:latin typeface="+mn-lt"/>
              </a:defRPr>
            </a:lvl4pPr>
            <a:lvl5pPr marL="1709738" indent="-223838" algn="l" rtl="0" eaLnBrk="0" fontAlgn="base" hangingPunct="0">
              <a:lnSpc>
                <a:spcPct val="95000"/>
              </a:lnSpc>
              <a:spcBef>
                <a:spcPct val="50000"/>
              </a:spcBef>
              <a:spcAft>
                <a:spcPct val="0"/>
              </a:spcAft>
              <a:buClr>
                <a:srgbClr val="999999"/>
              </a:buClr>
              <a:buFont typeface="Arial" pitchFamily="34" charset="0"/>
              <a:buChar char="–"/>
              <a:defRPr sz="1600">
                <a:solidFill>
                  <a:schemeClr val="accent1"/>
                </a:solidFill>
                <a:latin typeface="+mn-lt"/>
              </a:defRPr>
            </a:lvl5pPr>
            <a:lvl6pPr marL="21669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6pPr>
            <a:lvl7pPr marL="26241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7pPr>
            <a:lvl8pPr marL="30813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8pPr>
            <a:lvl9pPr marL="35385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9pPr>
          </a:lstStyle>
          <a:p>
            <a:pPr eaLnBrk="1" hangingPunct="1">
              <a:buFont typeface="Wingdings 2" pitchFamily="18" charset="2"/>
              <a:buNone/>
            </a:pPr>
            <a:r>
              <a:rPr lang="en-US" altLang="he-IL" b="1" kern="0" dirty="0" smtClean="0"/>
              <a:t>Error rate = (FP + FN)/(TP + FP + FN + TN)</a:t>
            </a:r>
          </a:p>
          <a:p>
            <a:pPr eaLnBrk="1" hangingPunct="1">
              <a:buFont typeface="Wingdings 2" pitchFamily="18" charset="2"/>
              <a:buNone/>
            </a:pPr>
            <a:endParaRPr lang="en-US" altLang="he-IL" b="1" kern="0" dirty="0" smtClean="0"/>
          </a:p>
          <a:p>
            <a:pPr eaLnBrk="1" hangingPunct="1">
              <a:buFont typeface="Wingdings 2" pitchFamily="18" charset="2"/>
              <a:buNone/>
            </a:pPr>
            <a:r>
              <a:rPr lang="en-US" altLang="he-IL" b="1" kern="0" dirty="0" smtClean="0"/>
              <a:t>Overall error rate</a:t>
            </a:r>
            <a:r>
              <a:rPr lang="en-US" altLang="he-IL" kern="0" dirty="0" smtClean="0"/>
              <a:t> = (25+85)/3000 = 3.67%</a:t>
            </a:r>
          </a:p>
          <a:p>
            <a:pPr eaLnBrk="1" hangingPunct="1">
              <a:buFont typeface="Wingdings 2" pitchFamily="18" charset="2"/>
              <a:buNone/>
            </a:pPr>
            <a:r>
              <a:rPr lang="en-US" altLang="he-IL" b="1" kern="0" dirty="0" smtClean="0"/>
              <a:t>Accuracy</a:t>
            </a:r>
            <a:r>
              <a:rPr lang="en-US" altLang="he-IL" kern="0" dirty="0" smtClean="0"/>
              <a:t> = 1 – err = (201+2689) = 96.33%</a:t>
            </a:r>
          </a:p>
          <a:p>
            <a:pPr eaLnBrk="1" hangingPunct="1">
              <a:buFont typeface="Wingdings 2" pitchFamily="18" charset="2"/>
              <a:buNone/>
            </a:pPr>
            <a:r>
              <a:rPr lang="en-US" altLang="he-IL" kern="0" dirty="0" smtClean="0"/>
              <a:t>If multiple classes, error rate is: </a:t>
            </a:r>
          </a:p>
          <a:p>
            <a:pPr eaLnBrk="1" hangingPunct="1">
              <a:buFont typeface="Wingdings 2" pitchFamily="18" charset="2"/>
              <a:buNone/>
            </a:pPr>
            <a:r>
              <a:rPr lang="en-US" altLang="he-IL" kern="0" dirty="0" smtClean="0"/>
              <a:t>(sum of misclassified records)/(total records)</a:t>
            </a:r>
          </a:p>
        </p:txBody>
      </p:sp>
    </p:spTree>
    <p:extLst>
      <p:ext uri="{BB962C8B-B14F-4D97-AF65-F5344CB8AC3E}">
        <p14:creationId xmlns:p14="http://schemas.microsoft.com/office/powerpoint/2010/main" val="1337193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304800" y="1199190"/>
            <a:ext cx="836295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smtClean="0">
                <a:latin typeface="微软雅黑" panose="020B0503020204020204" pitchFamily="34" charset="-122"/>
                <a:ea typeface="微软雅黑" panose="020B0503020204020204" pitchFamily="34" charset="-122"/>
              </a:rPr>
              <a:t>根据</a:t>
            </a:r>
            <a:r>
              <a:rPr lang="zh-CN" altLang="en-US" sz="2200" dirty="0">
                <a:latin typeface="微软雅黑" panose="020B0503020204020204" pitchFamily="34" charset="-122"/>
                <a:ea typeface="微软雅黑" panose="020B0503020204020204" pitchFamily="34" charset="-122"/>
              </a:rPr>
              <a:t>学习器的预测结果按正例可能性大小对样例进行排序，并逐个把样本作为正例进行预测，则可以得到查准率</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查全率曲线，简称“</a:t>
            </a:r>
            <a:r>
              <a:rPr lang="en-US" altLang="zh-CN" sz="2200" b="1" dirty="0">
                <a:solidFill>
                  <a:srgbClr val="FF0000"/>
                </a:solidFill>
                <a:latin typeface="微软雅黑" panose="020B0503020204020204" pitchFamily="34" charset="-122"/>
                <a:ea typeface="微软雅黑" panose="020B0503020204020204" pitchFamily="34" charset="-122"/>
              </a:rPr>
              <a:t>P-R</a:t>
            </a:r>
            <a:r>
              <a:rPr lang="zh-CN" altLang="en-US" sz="2200" b="1" dirty="0">
                <a:solidFill>
                  <a:srgbClr val="FF0000"/>
                </a:solidFill>
                <a:latin typeface="微软雅黑" panose="020B0503020204020204" pitchFamily="34" charset="-122"/>
                <a:ea typeface="微软雅黑" panose="020B0503020204020204" pitchFamily="34" charset="-122"/>
              </a:rPr>
              <a:t>曲线</a:t>
            </a:r>
            <a:r>
              <a:rPr lang="zh-CN" altLang="en-US" sz="2200" dirty="0">
                <a:latin typeface="微软雅黑" panose="020B0503020204020204" pitchFamily="34" charset="-122"/>
                <a:ea typeface="微软雅黑" panose="020B0503020204020204" pitchFamily="34" charset="-122"/>
              </a:rPr>
              <a:t>”</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531025"/>
            <a:ext cx="3708383"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sp>
        <p:nvSpPr>
          <p:cNvPr id="14" name="TextBox 13"/>
          <p:cNvSpPr txBox="1"/>
          <p:nvPr/>
        </p:nvSpPr>
        <p:spPr>
          <a:xfrm>
            <a:off x="5219042" y="2565661"/>
            <a:ext cx="3620158" cy="1920526"/>
          </a:xfrm>
          <a:prstGeom prst="rect">
            <a:avLst/>
          </a:prstGeom>
          <a:noFill/>
        </p:spPr>
        <p:txBody>
          <a:bodyPr wrap="square" rtlCol="0">
            <a:spAutoFit/>
          </a:bodyPr>
          <a:lstStyle/>
          <a:p>
            <a:pPr>
              <a:buNone/>
            </a:pPr>
            <a:r>
              <a:rPr lang="zh-CN" altLang="en-US" sz="2200" b="1" dirty="0">
                <a:solidFill>
                  <a:srgbClr val="FF0000"/>
                </a:solidFill>
                <a:latin typeface="微软雅黑" panose="020B0503020204020204" pitchFamily="34" charset="-122"/>
                <a:ea typeface="微软雅黑" panose="020B0503020204020204" pitchFamily="34" charset="-122"/>
              </a:rPr>
              <a:t>平衡点</a:t>
            </a:r>
            <a:r>
              <a:rPr lang="zh-CN" altLang="en-US" sz="2200" dirty="0">
                <a:latin typeface="微软雅黑" panose="020B0503020204020204" pitchFamily="34" charset="-122"/>
                <a:ea typeface="微软雅黑" panose="020B0503020204020204" pitchFamily="34" charset="-122"/>
              </a:rPr>
              <a:t>是曲线</a:t>
            </a:r>
            <a:r>
              <a:rPr lang="zh-CN" altLang="en-US" sz="2200" dirty="0" smtClean="0">
                <a:latin typeface="微软雅黑" panose="020B0503020204020204" pitchFamily="34" charset="-122"/>
                <a:ea typeface="微软雅黑" panose="020B0503020204020204" pitchFamily="34" charset="-122"/>
              </a:rPr>
              <a:t>上</a:t>
            </a:r>
            <a:endParaRPr lang="en-US" altLang="zh-CN" sz="2200" dirty="0" smtClean="0">
              <a:latin typeface="微软雅黑" panose="020B0503020204020204" pitchFamily="34" charset="-122"/>
              <a:ea typeface="微软雅黑" panose="020B0503020204020204" pitchFamily="34" charset="-122"/>
            </a:endParaRPr>
          </a:p>
          <a:p>
            <a:pPr>
              <a:buNone/>
            </a:pPr>
            <a:r>
              <a:rPr lang="zh-CN" altLang="en-US"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查准率</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查全率</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buNone/>
            </a:pPr>
            <a:r>
              <a:rPr lang="zh-CN" altLang="en-US" sz="2200" dirty="0" smtClean="0">
                <a:latin typeface="微软雅黑" panose="020B0503020204020204" pitchFamily="34" charset="-122"/>
                <a:ea typeface="微软雅黑" panose="020B0503020204020204" pitchFamily="34" charset="-122"/>
              </a:rPr>
              <a:t>时</a:t>
            </a:r>
            <a:r>
              <a:rPr lang="zh-CN" altLang="en-US" sz="2200" dirty="0">
                <a:latin typeface="微软雅黑" panose="020B0503020204020204" pitchFamily="34" charset="-122"/>
                <a:ea typeface="微软雅黑" panose="020B0503020204020204" pitchFamily="34" charset="-122"/>
              </a:rPr>
              <a:t>的取值，可用来用于度量</a:t>
            </a:r>
            <a:r>
              <a:rPr lang="en-US" altLang="zh-CN" sz="2200" dirty="0">
                <a:latin typeface="微软雅黑" panose="020B0503020204020204" pitchFamily="34" charset="-122"/>
                <a:ea typeface="微软雅黑" panose="020B0503020204020204" pitchFamily="34" charset="-122"/>
              </a:rPr>
              <a:t>P-R</a:t>
            </a:r>
            <a:r>
              <a:rPr lang="zh-CN" altLang="en-US" sz="2200" dirty="0">
                <a:latin typeface="微软雅黑" panose="020B0503020204020204" pitchFamily="34" charset="-122"/>
                <a:ea typeface="微软雅黑" panose="020B0503020204020204" pitchFamily="34" charset="-122"/>
              </a:rPr>
              <a:t>曲线有交叉的分类器性能高低</a:t>
            </a:r>
          </a:p>
        </p:txBody>
      </p:sp>
      <p:sp>
        <p:nvSpPr>
          <p:cNvPr id="9" name="标题 1"/>
          <p:cNvSpPr>
            <a:spLocks noGrp="1"/>
          </p:cNvSpPr>
          <p:nvPr>
            <p:ph type="title"/>
          </p:nvPr>
        </p:nvSpPr>
        <p:spPr>
          <a:xfrm>
            <a:off x="781050" y="-76200"/>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性能度量</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854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Cutoff</a:t>
            </a:r>
            <a:r>
              <a:rPr kumimoji="1" lang="zh-CN" altLang="en-US" dirty="0" smtClean="0"/>
              <a:t> </a:t>
            </a:r>
            <a:r>
              <a:rPr kumimoji="1" lang="en-US" altLang="zh-CN" dirty="0" smtClean="0"/>
              <a:t>example</a:t>
            </a:r>
            <a:endParaRPr kumimoji="1" lang="zh-CN" altLang="en-US" dirty="0"/>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3855" y="1066800"/>
            <a:ext cx="5020060" cy="3532635"/>
          </a:xfrm>
          <a:prstGeom prst="rect">
            <a:avLst/>
          </a:prstGeom>
        </p:spPr>
      </p:pic>
      <p:sp>
        <p:nvSpPr>
          <p:cNvPr id="4" name="Content Placeholder 4"/>
          <p:cNvSpPr txBox="1">
            <a:spLocks/>
          </p:cNvSpPr>
          <p:nvPr/>
        </p:nvSpPr>
        <p:spPr>
          <a:xfrm>
            <a:off x="531798" y="5136232"/>
            <a:ext cx="8150225" cy="1295400"/>
          </a:xfrm>
          <a:prstGeom prst="rect">
            <a:avLst/>
          </a:prstGeom>
        </p:spPr>
        <p:txBody>
          <a:bodyPr>
            <a:normAutofit fontScale="85000" lnSpcReduction="20000"/>
          </a:bodyPr>
          <a:lstStyle>
            <a:lvl1pPr marL="292100" indent="-292100" algn="l" rtl="0" eaLnBrk="0" fontAlgn="base" hangingPunct="0">
              <a:lnSpc>
                <a:spcPct val="95000"/>
              </a:lnSpc>
              <a:spcBef>
                <a:spcPct val="60000"/>
              </a:spcBef>
              <a:spcAft>
                <a:spcPct val="15000"/>
              </a:spcAft>
              <a:buClr>
                <a:srgbClr val="999999"/>
              </a:buClr>
              <a:buSzPct val="80000"/>
              <a:buFont typeface="Arial" pitchFamily="34" charset="0"/>
              <a:buChar char="►"/>
              <a:defRPr sz="2400">
                <a:solidFill>
                  <a:schemeClr val="accent1"/>
                </a:solidFill>
                <a:latin typeface="+mn-lt"/>
                <a:ea typeface="+mn-ea"/>
                <a:cs typeface="+mn-cs"/>
              </a:defRPr>
            </a:lvl1pPr>
            <a:lvl2pPr marL="685800" indent="-279400" algn="l" rtl="0" eaLnBrk="0" fontAlgn="base" hangingPunct="0">
              <a:lnSpc>
                <a:spcPct val="95000"/>
              </a:lnSpc>
              <a:spcBef>
                <a:spcPct val="30000"/>
              </a:spcBef>
              <a:spcAft>
                <a:spcPct val="0"/>
              </a:spcAft>
              <a:buClr>
                <a:srgbClr val="999999"/>
              </a:buClr>
              <a:buFont typeface="Arial" pitchFamily="34" charset="0"/>
              <a:buChar char="●"/>
              <a:defRPr sz="2000">
                <a:solidFill>
                  <a:schemeClr val="accent1"/>
                </a:solidFill>
                <a:latin typeface="+mn-lt"/>
              </a:defRPr>
            </a:lvl2pPr>
            <a:lvl3pPr marL="1023938" indent="-223838" algn="l" rtl="0" eaLnBrk="0" fontAlgn="base" hangingPunct="0">
              <a:lnSpc>
                <a:spcPct val="95000"/>
              </a:lnSpc>
              <a:spcBef>
                <a:spcPct val="40000"/>
              </a:spcBef>
              <a:spcAft>
                <a:spcPct val="0"/>
              </a:spcAft>
              <a:buClr>
                <a:srgbClr val="999999"/>
              </a:buClr>
              <a:buFont typeface="Arial" pitchFamily="34" charset="0"/>
              <a:buChar char="○"/>
              <a:defRPr>
                <a:solidFill>
                  <a:schemeClr val="accent1"/>
                </a:solidFill>
                <a:latin typeface="+mn-lt"/>
              </a:defRPr>
            </a:lvl3pPr>
            <a:lvl4pPr marL="1371600" indent="-233363" algn="l" rtl="0" eaLnBrk="0" fontAlgn="base" hangingPunct="0">
              <a:lnSpc>
                <a:spcPct val="95000"/>
              </a:lnSpc>
              <a:spcBef>
                <a:spcPct val="50000"/>
              </a:spcBef>
              <a:spcAft>
                <a:spcPct val="0"/>
              </a:spcAft>
              <a:buClr>
                <a:srgbClr val="999999"/>
              </a:buClr>
              <a:buSzPct val="120000"/>
              <a:buFont typeface="Arial" pitchFamily="34" charset="0"/>
              <a:buChar char="+"/>
              <a:defRPr sz="1600">
                <a:solidFill>
                  <a:schemeClr val="accent1"/>
                </a:solidFill>
                <a:latin typeface="+mn-lt"/>
              </a:defRPr>
            </a:lvl4pPr>
            <a:lvl5pPr marL="1709738" indent="-223838" algn="l" rtl="0" eaLnBrk="0" fontAlgn="base" hangingPunct="0">
              <a:lnSpc>
                <a:spcPct val="95000"/>
              </a:lnSpc>
              <a:spcBef>
                <a:spcPct val="50000"/>
              </a:spcBef>
              <a:spcAft>
                <a:spcPct val="0"/>
              </a:spcAft>
              <a:buClr>
                <a:srgbClr val="999999"/>
              </a:buClr>
              <a:buFont typeface="Arial" pitchFamily="34" charset="0"/>
              <a:buChar char="–"/>
              <a:defRPr sz="1600">
                <a:solidFill>
                  <a:schemeClr val="accent1"/>
                </a:solidFill>
                <a:latin typeface="+mn-lt"/>
              </a:defRPr>
            </a:lvl5pPr>
            <a:lvl6pPr marL="21669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6pPr>
            <a:lvl7pPr marL="26241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7pPr>
            <a:lvl8pPr marL="30813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8pPr>
            <a:lvl9pPr marL="3538538" indent="-223838" algn="l" rtl="0" fontAlgn="base">
              <a:lnSpc>
                <a:spcPct val="95000"/>
              </a:lnSpc>
              <a:spcBef>
                <a:spcPct val="50000"/>
              </a:spcBef>
              <a:spcAft>
                <a:spcPct val="0"/>
              </a:spcAft>
              <a:buClr>
                <a:srgbClr val="999999"/>
              </a:buClr>
              <a:buFont typeface="Arial" pitchFamily="34" charset="0"/>
              <a:buChar char="–"/>
              <a:defRPr sz="1600">
                <a:solidFill>
                  <a:schemeClr val="accent1"/>
                </a:solidFill>
                <a:latin typeface="+mn-lt"/>
              </a:defRPr>
            </a:lvl9pPr>
          </a:lstStyle>
          <a:p>
            <a:pPr eaLnBrk="1" hangingPunct="1">
              <a:lnSpc>
                <a:spcPct val="90000"/>
              </a:lnSpc>
            </a:pPr>
            <a:r>
              <a:rPr lang="en-US" altLang="he-IL" kern="0" dirty="0" smtClean="0"/>
              <a:t>If cutoff </a:t>
            </a:r>
            <a:r>
              <a:rPr lang="en-US" altLang="zh-CN" kern="0" dirty="0" smtClean="0"/>
              <a:t>=</a:t>
            </a:r>
            <a:r>
              <a:rPr lang="en-US" altLang="he-IL" kern="0" dirty="0" smtClean="0"/>
              <a:t> 0.50: 13 examples  are classified as “1” </a:t>
            </a:r>
          </a:p>
          <a:p>
            <a:pPr>
              <a:lnSpc>
                <a:spcPct val="90000"/>
              </a:lnSpc>
            </a:pPr>
            <a:r>
              <a:rPr lang="en-US" altLang="he-IL" kern="0" dirty="0" smtClean="0"/>
              <a:t>If cutoff </a:t>
            </a:r>
            <a:r>
              <a:rPr lang="en-US" altLang="zh-CN" kern="0" dirty="0" smtClean="0"/>
              <a:t>=</a:t>
            </a:r>
            <a:r>
              <a:rPr lang="en-US" altLang="he-IL" kern="0" dirty="0" smtClean="0"/>
              <a:t> 0.75: 8 examples are classified as “1”</a:t>
            </a:r>
          </a:p>
          <a:p>
            <a:pPr>
              <a:lnSpc>
                <a:spcPct val="90000"/>
              </a:lnSpc>
            </a:pPr>
            <a:r>
              <a:rPr lang="en-US" altLang="he-IL" kern="0" dirty="0" smtClean="0"/>
              <a:t>If cutoff </a:t>
            </a:r>
            <a:r>
              <a:rPr lang="en-US" altLang="zh-CN" kern="0" dirty="0" smtClean="0"/>
              <a:t>=</a:t>
            </a:r>
            <a:r>
              <a:rPr lang="en-US" altLang="he-IL" kern="0" dirty="0" smtClean="0"/>
              <a:t> 0.25: 15 examples are classified as “1”</a:t>
            </a:r>
          </a:p>
          <a:p>
            <a:pPr>
              <a:lnSpc>
                <a:spcPct val="90000"/>
              </a:lnSpc>
            </a:pPr>
            <a:endParaRPr lang="en-US" altLang="he-IL" kern="0" dirty="0" smtClean="0"/>
          </a:p>
          <a:p>
            <a:pPr>
              <a:lnSpc>
                <a:spcPct val="90000"/>
              </a:lnSpc>
            </a:pPr>
            <a:endParaRPr lang="en-US" altLang="he-IL" kern="0" dirty="0" smtClean="0"/>
          </a:p>
        </p:txBody>
      </p:sp>
      <p:graphicFrame>
        <p:nvGraphicFramePr>
          <p:cNvPr id="5" name="Content Placeholder 4"/>
          <p:cNvGraphicFramePr>
            <a:graphicFrameLocks/>
          </p:cNvGraphicFramePr>
          <p:nvPr>
            <p:extLst>
              <p:ext uri="{D42A27DB-BD31-4B8C-83A1-F6EECF244321}">
                <p14:modId xmlns:p14="http://schemas.microsoft.com/office/powerpoint/2010/main" val="1107415770"/>
              </p:ext>
            </p:extLst>
          </p:nvPr>
        </p:nvGraphicFramePr>
        <p:xfrm>
          <a:off x="5070764" y="1393194"/>
          <a:ext cx="3996587" cy="1707096"/>
        </p:xfrm>
        <a:graphic>
          <a:graphicData uri="http://schemas.openxmlformats.org/drawingml/2006/table">
            <a:tbl>
              <a:tblPr rtl="1" firstRow="1" bandRow="1">
                <a:tableStyleId>{5C22544A-7EE6-4342-B048-85BDC9FD1C3A}</a:tableStyleId>
              </a:tblPr>
              <a:tblGrid>
                <a:gridCol w="1376656"/>
                <a:gridCol w="1376656"/>
                <a:gridCol w="1243275"/>
              </a:tblGrid>
              <a:tr h="609385">
                <a:tc>
                  <a:txBody>
                    <a:bodyPr/>
                    <a:lstStyle/>
                    <a:p>
                      <a:pPr algn="ctr" rtl="1"/>
                      <a:r>
                        <a:rPr lang="en-US" dirty="0" smtClean="0"/>
                        <a:t>Predicted c</a:t>
                      </a:r>
                      <a:r>
                        <a:rPr lang="zh-CN" altLang="en-US" baseline="0" dirty="0" smtClean="0"/>
                        <a:t> </a:t>
                      </a:r>
                      <a:r>
                        <a:rPr lang="en-US" dirty="0" smtClean="0"/>
                        <a:t>0</a:t>
                      </a:r>
                      <a:endParaRPr lang="he-IL" dirty="0"/>
                    </a:p>
                  </a:txBody>
                  <a:tcPr/>
                </a:tc>
                <a:tc>
                  <a:txBody>
                    <a:bodyPr/>
                    <a:lstStyle/>
                    <a:p>
                      <a:pPr algn="ctr" rtl="1"/>
                      <a:r>
                        <a:rPr lang="en-US" dirty="0" smtClean="0"/>
                        <a:t>Predict</a:t>
                      </a:r>
                      <a:r>
                        <a:rPr lang="en-US" altLang="zh-CN" dirty="0" smtClean="0"/>
                        <a:t>e</a:t>
                      </a:r>
                      <a:r>
                        <a:rPr lang="en-US" dirty="0" smtClean="0"/>
                        <a:t>d</a:t>
                      </a:r>
                      <a:r>
                        <a:rPr lang="zh-CN" altLang="en-US" baseline="0" dirty="0" smtClean="0"/>
                        <a:t> </a:t>
                      </a:r>
                      <a:r>
                        <a:rPr lang="en-US" dirty="0" smtClean="0"/>
                        <a:t>c 1</a:t>
                      </a:r>
                      <a:endParaRPr lang="he-IL" dirty="0"/>
                    </a:p>
                  </a:txBody>
                  <a:tcPr/>
                </a:tc>
                <a:tc>
                  <a:txBody>
                    <a:bodyPr/>
                    <a:lstStyle/>
                    <a:p>
                      <a:pPr algn="ctr" rtl="1"/>
                      <a:r>
                        <a:rPr lang="en-US" altLang="zh-CN" dirty="0" smtClean="0"/>
                        <a:t>0.25</a:t>
                      </a:r>
                      <a:endParaRPr lang="he-IL" dirty="0"/>
                    </a:p>
                  </a:txBody>
                  <a:tcPr/>
                </a:tc>
              </a:tr>
              <a:tr h="533508">
                <a:tc>
                  <a:txBody>
                    <a:bodyPr/>
                    <a:lstStyle/>
                    <a:p>
                      <a:pPr algn="ctr" rtl="1"/>
                      <a:r>
                        <a:rPr lang="en-US" dirty="0" smtClean="0"/>
                        <a:t>1</a:t>
                      </a:r>
                      <a:endParaRPr lang="he-IL" dirty="0"/>
                    </a:p>
                  </a:txBody>
                  <a:tcPr/>
                </a:tc>
                <a:tc>
                  <a:txBody>
                    <a:bodyPr/>
                    <a:lstStyle/>
                    <a:p>
                      <a:pPr algn="ctr" rtl="1"/>
                      <a:r>
                        <a:rPr lang="en-US" dirty="0" smtClean="0"/>
                        <a:t>11</a:t>
                      </a:r>
                      <a:endParaRPr lang="he-IL" dirty="0"/>
                    </a:p>
                  </a:txBody>
                  <a:tcPr/>
                </a:tc>
                <a:tc>
                  <a:txBody>
                    <a:bodyPr/>
                    <a:lstStyle/>
                    <a:p>
                      <a:pPr algn="ctr" rtl="1"/>
                      <a:r>
                        <a:rPr lang="en-US" dirty="0" smtClean="0"/>
                        <a:t>Actual  c</a:t>
                      </a:r>
                      <a:r>
                        <a:rPr lang="en-US" altLang="zh-CN" dirty="0" smtClean="0"/>
                        <a:t>1</a:t>
                      </a:r>
                      <a:endParaRPr lang="en-US" dirty="0" smtClean="0"/>
                    </a:p>
                  </a:txBody>
                  <a:tcPr/>
                </a:tc>
              </a:tr>
              <a:tr h="533508">
                <a:tc>
                  <a:txBody>
                    <a:bodyPr/>
                    <a:lstStyle/>
                    <a:p>
                      <a:pPr algn="ctr" rtl="1"/>
                      <a:r>
                        <a:rPr lang="en-US" dirty="0" smtClean="0"/>
                        <a:t>8</a:t>
                      </a:r>
                      <a:endParaRPr lang="he-IL" dirty="0"/>
                    </a:p>
                  </a:txBody>
                  <a:tcPr/>
                </a:tc>
                <a:tc>
                  <a:txBody>
                    <a:bodyPr/>
                    <a:lstStyle/>
                    <a:p>
                      <a:pPr algn="ctr" rtl="1"/>
                      <a:r>
                        <a:rPr lang="en-US" dirty="0" smtClean="0"/>
                        <a:t>4</a:t>
                      </a:r>
                      <a:endParaRPr lang="he-IL" dirty="0"/>
                    </a:p>
                  </a:txBody>
                  <a:tcPr/>
                </a:tc>
                <a:tc>
                  <a:txBody>
                    <a:bodyPr/>
                    <a:lstStyle/>
                    <a:p>
                      <a:pPr algn="ctr" rtl="1"/>
                      <a:r>
                        <a:rPr lang="en-US" dirty="0" smtClean="0"/>
                        <a:t>Actual</a:t>
                      </a:r>
                      <a:r>
                        <a:rPr lang="en-US" baseline="0" dirty="0" smtClean="0"/>
                        <a:t> c</a:t>
                      </a:r>
                      <a:r>
                        <a:rPr lang="en-US" altLang="zh-CN" baseline="0" dirty="0" smtClean="0"/>
                        <a:t>0</a:t>
                      </a:r>
                      <a:endParaRPr lang="en-US" baseline="0" dirty="0" smtClean="0"/>
                    </a:p>
                  </a:txBody>
                  <a:tcPr/>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2086857282"/>
              </p:ext>
            </p:extLst>
          </p:nvPr>
        </p:nvGraphicFramePr>
        <p:xfrm>
          <a:off x="5111879" y="3278568"/>
          <a:ext cx="3934690" cy="1707096"/>
        </p:xfrm>
        <a:graphic>
          <a:graphicData uri="http://schemas.openxmlformats.org/drawingml/2006/table">
            <a:tbl>
              <a:tblPr rtl="1" firstRow="1" bandRow="1">
                <a:tableStyleId>{5C22544A-7EE6-4342-B048-85BDC9FD1C3A}</a:tableStyleId>
              </a:tblPr>
              <a:tblGrid>
                <a:gridCol w="1371600"/>
                <a:gridCol w="1371600"/>
                <a:gridCol w="1191490"/>
              </a:tblGrid>
              <a:tr h="609385">
                <a:tc>
                  <a:txBody>
                    <a:bodyPr/>
                    <a:lstStyle/>
                    <a:p>
                      <a:pPr algn="ctr" rtl="1"/>
                      <a:r>
                        <a:rPr lang="en-US" dirty="0" smtClean="0"/>
                        <a:t>Predicted c</a:t>
                      </a:r>
                      <a:r>
                        <a:rPr lang="zh-CN" altLang="en-US" baseline="0" dirty="0" smtClean="0"/>
                        <a:t> </a:t>
                      </a:r>
                      <a:r>
                        <a:rPr lang="en-US" dirty="0" smtClean="0"/>
                        <a:t>0</a:t>
                      </a:r>
                      <a:endParaRPr lang="he-IL" dirty="0"/>
                    </a:p>
                  </a:txBody>
                  <a:tcPr/>
                </a:tc>
                <a:tc>
                  <a:txBody>
                    <a:bodyPr/>
                    <a:lstStyle/>
                    <a:p>
                      <a:pPr algn="ctr" rtl="1"/>
                      <a:r>
                        <a:rPr lang="en-US" dirty="0" smtClean="0"/>
                        <a:t>Predict</a:t>
                      </a:r>
                      <a:r>
                        <a:rPr lang="en-US" altLang="zh-CN" dirty="0" smtClean="0"/>
                        <a:t>e</a:t>
                      </a:r>
                      <a:r>
                        <a:rPr lang="en-US" dirty="0" smtClean="0"/>
                        <a:t>d</a:t>
                      </a:r>
                      <a:r>
                        <a:rPr lang="zh-CN" altLang="en-US" baseline="0" dirty="0" smtClean="0"/>
                        <a:t> </a:t>
                      </a:r>
                      <a:r>
                        <a:rPr lang="en-US" dirty="0" smtClean="0"/>
                        <a:t>c 1</a:t>
                      </a:r>
                      <a:endParaRPr lang="he-IL" dirty="0"/>
                    </a:p>
                  </a:txBody>
                  <a:tcPr/>
                </a:tc>
                <a:tc>
                  <a:txBody>
                    <a:bodyPr/>
                    <a:lstStyle/>
                    <a:p>
                      <a:pPr algn="ctr" rtl="1"/>
                      <a:r>
                        <a:rPr lang="en-US" altLang="zh-CN" dirty="0" smtClean="0"/>
                        <a:t>0.75</a:t>
                      </a:r>
                      <a:endParaRPr lang="he-IL" dirty="0"/>
                    </a:p>
                  </a:txBody>
                  <a:tcPr/>
                </a:tc>
              </a:tr>
              <a:tr h="533508">
                <a:tc>
                  <a:txBody>
                    <a:bodyPr/>
                    <a:lstStyle/>
                    <a:p>
                      <a:pPr algn="ctr" rtl="1"/>
                      <a:r>
                        <a:rPr lang="en-US" altLang="zh-CN" dirty="0" smtClean="0"/>
                        <a:t>5</a:t>
                      </a:r>
                      <a:endParaRPr lang="he-IL" dirty="0"/>
                    </a:p>
                  </a:txBody>
                  <a:tcPr/>
                </a:tc>
                <a:tc>
                  <a:txBody>
                    <a:bodyPr/>
                    <a:lstStyle/>
                    <a:p>
                      <a:pPr algn="ctr" rtl="1"/>
                      <a:r>
                        <a:rPr lang="en-US" altLang="zh-CN" dirty="0" smtClean="0"/>
                        <a:t>7</a:t>
                      </a:r>
                      <a:endParaRPr lang="he-IL" dirty="0"/>
                    </a:p>
                  </a:txBody>
                  <a:tcPr/>
                </a:tc>
                <a:tc>
                  <a:txBody>
                    <a:bodyPr/>
                    <a:lstStyle/>
                    <a:p>
                      <a:pPr algn="ctr" rtl="1"/>
                      <a:r>
                        <a:rPr lang="en-US" dirty="0" smtClean="0"/>
                        <a:t>Actual  c1</a:t>
                      </a:r>
                    </a:p>
                  </a:txBody>
                  <a:tcPr/>
                </a:tc>
              </a:tr>
              <a:tr h="533508">
                <a:tc>
                  <a:txBody>
                    <a:bodyPr/>
                    <a:lstStyle/>
                    <a:p>
                      <a:pPr algn="ctr" rtl="1"/>
                      <a:r>
                        <a:rPr lang="en-US" altLang="zh-CN" dirty="0" smtClean="0"/>
                        <a:t>11</a:t>
                      </a:r>
                      <a:endParaRPr lang="he-IL" dirty="0"/>
                    </a:p>
                  </a:txBody>
                  <a:tcPr/>
                </a:tc>
                <a:tc>
                  <a:txBody>
                    <a:bodyPr/>
                    <a:lstStyle/>
                    <a:p>
                      <a:pPr algn="ctr" rtl="1"/>
                      <a:r>
                        <a:rPr lang="en-US" altLang="zh-CN" dirty="0" smtClean="0"/>
                        <a:t>1</a:t>
                      </a:r>
                      <a:endParaRPr lang="he-IL" dirty="0"/>
                    </a:p>
                  </a:txBody>
                  <a:tcPr/>
                </a:tc>
                <a:tc>
                  <a:txBody>
                    <a:bodyPr/>
                    <a:lstStyle/>
                    <a:p>
                      <a:pPr algn="ctr" rtl="1"/>
                      <a:r>
                        <a:rPr lang="en-US" dirty="0" smtClean="0"/>
                        <a:t>Actual</a:t>
                      </a:r>
                      <a:r>
                        <a:rPr lang="en-US" baseline="0" dirty="0" smtClean="0"/>
                        <a:t> c</a:t>
                      </a:r>
                      <a:r>
                        <a:rPr lang="en-US" altLang="zh-CN" baseline="0" dirty="0" smtClean="0"/>
                        <a:t>0</a:t>
                      </a:r>
                      <a:endParaRPr lang="en-US" baseline="0" dirty="0" smtClean="0"/>
                    </a:p>
                  </a:txBody>
                  <a:tcPr/>
                </a:tc>
              </a:tr>
            </a:tbl>
          </a:graphicData>
        </a:graphic>
      </p:graphicFrame>
    </p:spTree>
    <p:extLst>
      <p:ext uri="{BB962C8B-B14F-4D97-AF65-F5344CB8AC3E}">
        <p14:creationId xmlns:p14="http://schemas.microsoft.com/office/powerpoint/2010/main" val="1362005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8304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比</a:t>
            </a:r>
            <a:r>
              <a:rPr lang="en-US" altLang="zh-CN" sz="2200" dirty="0">
                <a:latin typeface="微软雅黑" panose="020B0503020204020204" pitchFamily="34" charset="-122"/>
                <a:ea typeface="微软雅黑" panose="020B0503020204020204" pitchFamily="34" charset="-122"/>
              </a:rPr>
              <a:t>P-R</a:t>
            </a:r>
            <a:r>
              <a:rPr lang="zh-CN" altLang="en-US" sz="2200" dirty="0">
                <a:latin typeface="微软雅黑" panose="020B0503020204020204" pitchFamily="34" charset="-122"/>
                <a:ea typeface="微软雅黑" panose="020B0503020204020204" pitchFamily="34" charset="-122"/>
              </a:rPr>
              <a:t>曲线平衡点更用常用的是</a:t>
            </a:r>
            <a:r>
              <a:rPr lang="en-US" altLang="zh-CN" sz="2200" dirty="0">
                <a:latin typeface="微软雅黑" panose="020B0503020204020204" pitchFamily="34" charset="-122"/>
                <a:ea typeface="微软雅黑" panose="020B0503020204020204" pitchFamily="34" charset="-122"/>
              </a:rPr>
              <a:t>F1</a:t>
            </a:r>
            <a:r>
              <a:rPr lang="zh-CN" altLang="en-US" sz="2200" dirty="0">
                <a:latin typeface="微软雅黑" panose="020B0503020204020204" pitchFamily="34" charset="-122"/>
                <a:ea typeface="微软雅黑" panose="020B0503020204020204" pitchFamily="34" charset="-122"/>
              </a:rPr>
              <a:t>度量：</a:t>
            </a:r>
          </a:p>
        </p:txBody>
      </p:sp>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086" y="1924508"/>
            <a:ext cx="4387381" cy="59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a:spLocks/>
          </p:cNvSpPr>
          <p:nvPr/>
        </p:nvSpPr>
        <p:spPr>
          <a:xfrm>
            <a:off x="830493" y="2715429"/>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5" name="组合 4"/>
          <p:cNvGrpSpPr/>
          <p:nvPr/>
        </p:nvGrpSpPr>
        <p:grpSpPr>
          <a:xfrm>
            <a:off x="839133" y="2654667"/>
            <a:ext cx="6973210" cy="2450733"/>
            <a:chOff x="851833" y="2514967"/>
            <a:chExt cx="6973210" cy="2450733"/>
          </a:xfrm>
        </p:grpSpPr>
        <p:sp>
          <p:nvSpPr>
            <p:cNvPr id="10" name="内容占位符 2"/>
            <p:cNvSpPr txBox="1">
              <a:spLocks/>
            </p:cNvSpPr>
            <p:nvPr/>
          </p:nvSpPr>
          <p:spPr>
            <a:xfrm>
              <a:off x="851833" y="2514967"/>
              <a:ext cx="6973210" cy="245073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比</a:t>
              </a:r>
              <a:r>
                <a:rPr lang="en-US" altLang="zh-CN" sz="2200" dirty="0">
                  <a:latin typeface="微软雅黑" panose="020B0503020204020204" pitchFamily="34" charset="-122"/>
                  <a:ea typeface="微软雅黑" panose="020B0503020204020204" pitchFamily="34" charset="-122"/>
                </a:rPr>
                <a:t>F1</a:t>
              </a:r>
              <a:r>
                <a:rPr lang="zh-CN" altLang="en-US" sz="2200" dirty="0">
                  <a:latin typeface="微软雅黑" panose="020B0503020204020204" pitchFamily="34" charset="-122"/>
                  <a:ea typeface="微软雅黑" panose="020B0503020204020204" pitchFamily="34" charset="-122"/>
                </a:rPr>
                <a:t>更一般的</a:t>
              </a:r>
              <a:r>
                <a:rPr lang="zh-CN" altLang="en-US" sz="2200" dirty="0" smtClean="0">
                  <a:latin typeface="微软雅黑" panose="020B0503020204020204" pitchFamily="34" charset="-122"/>
                  <a:ea typeface="微软雅黑" panose="020B0503020204020204" pitchFamily="34" charset="-122"/>
                </a:rPr>
                <a:t>形式     </a:t>
              </a:r>
              <a:r>
                <a:rPr lang="en-US" altLang="zh-CN" sz="2200" dirty="0">
                  <a:latin typeface="微软雅黑" panose="020B0503020204020204" pitchFamily="34" charset="-122"/>
                  <a:ea typeface="微软雅黑" panose="020B0503020204020204" pitchFamily="34" charset="-122"/>
                </a:rPr>
                <a:t>,</a:t>
              </a:r>
            </a:p>
            <a:p>
              <a:pPr marL="457200" lvl="1" indent="0">
                <a:buNone/>
              </a:pPr>
              <a:endParaRPr lang="en-US" altLang="zh-CN" dirty="0"/>
            </a:p>
            <a:p>
              <a:pPr marL="457200" lvl="1" indent="0">
                <a:buNone/>
              </a:pPr>
              <a:endParaRPr lang="en-US" altLang="zh-CN" dirty="0" smtClean="0"/>
            </a:p>
            <a:p>
              <a:pPr marL="1240200" lvl="3" indent="0">
                <a:buNone/>
              </a:pPr>
              <a:endParaRPr lang="en-US" altLang="zh-CN" dirty="0" smtClean="0">
                <a:latin typeface="微软雅黑" panose="020B0503020204020204" pitchFamily="34" charset="-122"/>
                <a:ea typeface="微软雅黑" panose="020B0503020204020204" pitchFamily="34" charset="-122"/>
              </a:endParaRPr>
            </a:p>
            <a:p>
              <a:pPr marL="1240200" lvl="3" indent="0">
                <a:buNone/>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标准</a:t>
              </a:r>
              <a:r>
                <a:rPr lang="en-US" altLang="zh-CN" sz="1800" dirty="0" smtClean="0">
                  <a:latin typeface="微软雅黑" panose="020B0503020204020204" pitchFamily="34" charset="-122"/>
                  <a:ea typeface="微软雅黑" panose="020B0503020204020204" pitchFamily="34" charset="-122"/>
                </a:rPr>
                <a:t>F1</a:t>
              </a:r>
            </a:p>
            <a:p>
              <a:pPr marL="1240200" lvl="3" indent="0">
                <a:buNone/>
              </a:pP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偏重查全率</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逃犯信息检索</a:t>
              </a:r>
              <a:r>
                <a:rPr lang="en-US" altLang="zh-CN" sz="1800" dirty="0" smtClean="0">
                  <a:latin typeface="微软雅黑" panose="020B0503020204020204" pitchFamily="34" charset="-122"/>
                  <a:ea typeface="微软雅黑" panose="020B0503020204020204" pitchFamily="34" charset="-122"/>
                </a:rPr>
                <a:t>)</a:t>
              </a:r>
            </a:p>
            <a:p>
              <a:pPr marL="1240200" lvl="3" indent="0">
                <a:buNone/>
              </a:pPr>
              <a:r>
                <a:rPr lang="en-US" altLang="zh-CN" sz="1800" dirty="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偏重查准率</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商品推荐系统</a:t>
              </a:r>
              <a:r>
                <a:rPr lang="en-US" altLang="zh-CN" sz="1800" dirty="0">
                  <a:latin typeface="微软雅黑" panose="020B0503020204020204" pitchFamily="34" charset="-122"/>
                  <a:ea typeface="微软雅黑" panose="020B0503020204020204" pitchFamily="34" charset="-122"/>
                </a:rPr>
                <a:t>)</a:t>
              </a:r>
            </a:p>
            <a:p>
              <a:pPr marL="457200" lvl="1" indent="0">
                <a:buNone/>
              </a:pPr>
              <a:endParaRPr lang="en-US" altLang="zh-CN" dirty="0" smtClean="0"/>
            </a:p>
            <a:p>
              <a:pPr marL="457200" lvl="1" indent="0">
                <a:buNone/>
              </a:pPr>
              <a:endParaRPr lang="zh-CN" altLang="en-US" dirty="0"/>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7222" y="2553362"/>
              <a:ext cx="304078" cy="27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050" y="2975117"/>
              <a:ext cx="25622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02367" y="3903016"/>
              <a:ext cx="648101" cy="26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03060" y="4197354"/>
              <a:ext cx="647408" cy="246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83411" y="4521148"/>
              <a:ext cx="667057" cy="240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标题 1"/>
          <p:cNvSpPr>
            <a:spLocks noGrp="1"/>
          </p:cNvSpPr>
          <p:nvPr>
            <p:ph type="title"/>
          </p:nvPr>
        </p:nvSpPr>
        <p:spPr>
          <a:xfrm>
            <a:off x="781050" y="-76200"/>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性能度量</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167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7669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类似</a:t>
            </a:r>
            <a:r>
              <a:rPr lang="en-US" altLang="zh-CN" sz="2200" dirty="0">
                <a:latin typeface="微软雅黑" panose="020B0503020204020204" pitchFamily="34" charset="-122"/>
                <a:ea typeface="微软雅黑" panose="020B0503020204020204" pitchFamily="34" charset="-122"/>
              </a:rPr>
              <a:t>P-R</a:t>
            </a:r>
            <a:r>
              <a:rPr lang="zh-CN" altLang="en-US" sz="2200" dirty="0">
                <a:latin typeface="微软雅黑" panose="020B0503020204020204" pitchFamily="34" charset="-122"/>
                <a:ea typeface="微软雅黑" panose="020B0503020204020204" pitchFamily="34" charset="-122"/>
              </a:rPr>
              <a:t>曲线，根据学习器的预测结果对样例排序，并逐个作为正例进行预测，以“假正例率”为横轴，“真正例率”为纵轴可得到</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全称“受试者工作特征</a:t>
            </a: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3" name="组合 2"/>
          <p:cNvGrpSpPr/>
          <p:nvPr/>
        </p:nvGrpSpPr>
        <p:grpSpPr>
          <a:xfrm>
            <a:off x="805093" y="2897694"/>
            <a:ext cx="6973210" cy="1553918"/>
            <a:chOff x="805093" y="2897694"/>
            <a:chExt cx="6973210" cy="1553918"/>
          </a:xfrm>
        </p:grpSpPr>
        <p:sp>
          <p:nvSpPr>
            <p:cNvPr id="7" name="内容占位符 2"/>
            <p:cNvSpPr txBox="1">
              <a:spLocks/>
            </p:cNvSpPr>
            <p:nvPr/>
          </p:nvSpPr>
          <p:spPr>
            <a:xfrm>
              <a:off x="805093" y="2897694"/>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图的绘制：给定 </a:t>
              </a:r>
              <a:r>
                <a:rPr lang="zh-CN" altLang="en-US" sz="2200" dirty="0" smtClean="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个正例和   </a:t>
              </a:r>
              <a:r>
                <a:rPr lang="zh-CN" altLang="en-US" sz="2200" dirty="0" smtClean="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个负例，根据学习器预测结果对样例进行排序，将分类阈值设为每个样例的预测值，当前标记点坐标为   </a:t>
              </a:r>
              <a:r>
                <a:rPr lang="zh-CN" altLang="en-US" sz="2200" dirty="0" smtClean="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当前若为真正例，则对应标记点的坐标为    </a:t>
              </a:r>
              <a:r>
                <a:rPr lang="zh-CN" altLang="en-US" sz="2200"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当前若为假正例，则对应标记点的坐标为   </a:t>
              </a:r>
              <a:r>
                <a:rPr lang="zh-CN" altLang="en-US" sz="2200" dirty="0" smtClean="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然后用线段连接相邻点</a:t>
              </a: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4528" b="5181"/>
            <a:stretch/>
          </p:blipFill>
          <p:spPr bwMode="auto">
            <a:xfrm>
              <a:off x="3962400" y="2911392"/>
              <a:ext cx="381000" cy="289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951426"/>
              <a:ext cx="4572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131" y="3574931"/>
              <a:ext cx="473869" cy="235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139" y="3845913"/>
              <a:ext cx="982661" cy="2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16294" y="4191000"/>
              <a:ext cx="965506" cy="26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标题 1"/>
          <p:cNvSpPr>
            <a:spLocks noGrp="1"/>
          </p:cNvSpPr>
          <p:nvPr>
            <p:ph type="title"/>
          </p:nvPr>
        </p:nvSpPr>
        <p:spPr>
          <a:xfrm>
            <a:off x="781050" y="-76200"/>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性能度量</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296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800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228600" y="102870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经验误差与过</a:t>
            </a:r>
            <a:r>
              <a:rPr lang="zh-CN" altLang="en-US" sz="2400" b="1" dirty="0" smtClean="0">
                <a:solidFill>
                  <a:schemeClr val="tx1"/>
                </a:solidFill>
              </a:rPr>
              <a:t>拟合</a:t>
            </a:r>
            <a:endParaRPr lang="zh-CN" altLang="en-US" sz="2400" b="1" dirty="0">
              <a:solidFill>
                <a:schemeClr val="bg2"/>
              </a:solidFill>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评估方法</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性能度量</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比较检验</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偏差与方差</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阅读</a:t>
            </a:r>
            <a:r>
              <a:rPr lang="zh-CN" altLang="en-US" sz="2400" b="1" dirty="0" smtClean="0">
                <a:solidFill>
                  <a:schemeClr val="bg2"/>
                </a:solidFill>
              </a:rPr>
              <a:t>材料</a:t>
            </a:r>
            <a:endParaRPr lang="zh-CN" altLang="en-US" sz="2400" b="1" dirty="0">
              <a:solidFill>
                <a:schemeClr val="bg2"/>
              </a:solidFill>
            </a:endParaRPr>
          </a:p>
        </p:txBody>
      </p:sp>
    </p:spTree>
    <p:extLst>
      <p:ext uri="{BB962C8B-B14F-4D97-AF65-F5344CB8AC3E}">
        <p14:creationId xmlns:p14="http://schemas.microsoft.com/office/powerpoint/2010/main" val="6880410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77932" y="1113002"/>
            <a:ext cx="861060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若某个学习器的</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曲线被另一个学习器的曲线“包住”，则后者性能优于前者；否则如果曲线交叉，可以根据</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曲线下面积大小进行比较，也即</a:t>
            </a:r>
            <a:r>
              <a:rPr lang="en-US" altLang="zh-CN" sz="2200" dirty="0">
                <a:latin typeface="微软雅黑" panose="020B0503020204020204" pitchFamily="34" charset="-122"/>
                <a:ea typeface="微软雅黑" panose="020B0503020204020204" pitchFamily="34" charset="-122"/>
              </a:rPr>
              <a:t>AUC</a:t>
            </a:r>
            <a:r>
              <a:rPr lang="zh-CN" altLang="en-US" sz="2200" dirty="0">
                <a:latin typeface="微软雅黑" panose="020B0503020204020204" pitchFamily="34" charset="-122"/>
                <a:ea typeface="微软雅黑" panose="020B0503020204020204" pitchFamily="34" charset="-122"/>
              </a:rPr>
              <a:t>值</a:t>
            </a: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a:xfrm>
            <a:off x="42885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525" y="2362497"/>
            <a:ext cx="3165475" cy="312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955720" y="2313990"/>
            <a:ext cx="5188279" cy="3908762"/>
          </a:xfrm>
          <a:prstGeom prst="rect">
            <a:avLst/>
          </a:prstGeom>
          <a:noFill/>
        </p:spPr>
        <p:txBody>
          <a:bodyPr wrap="square" rtlCol="0">
            <a:spAutoFit/>
          </a:bodyPr>
          <a:lstStyle/>
          <a:p>
            <a:pPr>
              <a:buNone/>
            </a:pPr>
            <a:r>
              <a:rPr lang="zh-CN" altLang="en-US" sz="2200" dirty="0">
                <a:latin typeface="微软雅黑" panose="020B0503020204020204" pitchFamily="34" charset="-122"/>
                <a:ea typeface="微软雅黑" panose="020B0503020204020204" pitchFamily="34" charset="-122"/>
              </a:rPr>
              <a:t>假设</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a:t>
            </a:r>
            <a:r>
              <a:rPr lang="zh-CN" altLang="en-US" sz="2200" dirty="0" smtClean="0">
                <a:latin typeface="微软雅黑" panose="020B0503020204020204" pitchFamily="34" charset="-122"/>
                <a:ea typeface="微软雅黑" panose="020B0503020204020204" pitchFamily="34" charset="-122"/>
              </a:rPr>
              <a:t>由</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的</a:t>
            </a:r>
            <a:r>
              <a:rPr lang="zh-CN" altLang="en-US" sz="2200" dirty="0">
                <a:latin typeface="微软雅黑" panose="020B0503020204020204" pitchFamily="34" charset="-122"/>
                <a:ea typeface="微软雅黑" panose="020B0503020204020204" pitchFamily="34" charset="-122"/>
              </a:rPr>
              <a:t>点按序连接而形成             </a:t>
            </a:r>
            <a:endParaRPr lang="en-US" altLang="zh-CN" sz="2200" dirty="0">
              <a:latin typeface="微软雅黑" panose="020B0503020204020204" pitchFamily="34" charset="-122"/>
              <a:ea typeface="微软雅黑" panose="020B0503020204020204" pitchFamily="34" charset="-122"/>
            </a:endParaRPr>
          </a:p>
          <a:p>
            <a:endParaRPr lang="en-US" altLang="zh-CN" sz="2200" dirty="0" smtClean="0">
              <a:latin typeface="微软雅黑" panose="020B0503020204020204" pitchFamily="34" charset="-122"/>
              <a:ea typeface="微软雅黑" panose="020B0503020204020204" pitchFamily="34" charset="-122"/>
            </a:endParaRPr>
          </a:p>
          <a:p>
            <a:pPr>
              <a:buNone/>
            </a:pPr>
            <a:r>
              <a:rPr lang="zh-CN" altLang="en-US" sz="2200" dirty="0" smtClean="0">
                <a:latin typeface="微软雅黑" panose="020B0503020204020204" pitchFamily="34" charset="-122"/>
                <a:ea typeface="微软雅黑" panose="020B0503020204020204" pitchFamily="34" charset="-122"/>
              </a:rPr>
              <a:t>，则：</a:t>
            </a:r>
            <a:endParaRPr lang="en-US" altLang="zh-CN" sz="2200" dirty="0">
              <a:latin typeface="微软雅黑" panose="020B0503020204020204" pitchFamily="34" charset="-122"/>
              <a:ea typeface="微软雅黑" panose="020B0503020204020204" pitchFamily="34" charset="-122"/>
            </a:endParaRPr>
          </a:p>
          <a:p>
            <a:pPr>
              <a:buNone/>
            </a:pPr>
            <a:r>
              <a:rPr lang="en-US" altLang="zh-CN" sz="2200" dirty="0">
                <a:latin typeface="微软雅黑" panose="020B0503020204020204" pitchFamily="34" charset="-122"/>
                <a:ea typeface="微软雅黑" panose="020B0503020204020204" pitchFamily="34" charset="-122"/>
              </a:rPr>
              <a:t>AUC</a:t>
            </a:r>
            <a:r>
              <a:rPr lang="zh-CN" altLang="en-US" sz="2200" dirty="0">
                <a:latin typeface="微软雅黑" panose="020B0503020204020204" pitchFamily="34" charset="-122"/>
                <a:ea typeface="微软雅黑" panose="020B0503020204020204" pitchFamily="34" charset="-122"/>
              </a:rPr>
              <a:t>可估算为：</a:t>
            </a:r>
            <a:endParaRPr lang="en-US" altLang="zh-CN" sz="2200" dirty="0">
              <a:latin typeface="微软雅黑" panose="020B0503020204020204" pitchFamily="34" charset="-122"/>
              <a:ea typeface="微软雅黑" panose="020B0503020204020204" pitchFamily="34" charset="-122"/>
            </a:endParaRPr>
          </a:p>
          <a:p>
            <a:pPr>
              <a:buNone/>
            </a:pPr>
            <a:endParaRPr lang="en-US" altLang="zh-CN" dirty="0">
              <a:latin typeface="+mn-ea"/>
            </a:endParaRPr>
          </a:p>
          <a:p>
            <a:pPr algn="ct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algn="ctr">
              <a:buNone/>
            </a:pPr>
            <a:r>
              <a:rPr lang="en-US" altLang="zh-CN" sz="2400" b="1" dirty="0" smtClean="0">
                <a:solidFill>
                  <a:srgbClr val="FF0000"/>
                </a:solidFill>
                <a:latin typeface="微软雅黑" panose="020B0503020204020204" pitchFamily="34" charset="-122"/>
                <a:ea typeface="微软雅黑" panose="020B0503020204020204" pitchFamily="34" charset="-122"/>
              </a:rPr>
              <a:t>AUC</a:t>
            </a:r>
            <a:r>
              <a:rPr lang="zh-CN" altLang="en-US" sz="2400" b="1" dirty="0" smtClean="0">
                <a:solidFill>
                  <a:srgbClr val="FF0000"/>
                </a:solidFill>
                <a:latin typeface="微软雅黑" panose="020B0503020204020204" pitchFamily="34" charset="-122"/>
                <a:ea typeface="微软雅黑" panose="020B0503020204020204" pitchFamily="34" charset="-122"/>
              </a:rPr>
              <a:t>衡量了样本预测的排序质量。</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endParaRPr lang="zh-CN" altLang="en-US" dirty="0">
              <a:solidFill>
                <a:srgbClr val="FF0000"/>
              </a:solidFill>
              <a:latin typeface="+mn-ea"/>
            </a:endParaRP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3700" y="3210414"/>
            <a:ext cx="2565400" cy="24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438400"/>
            <a:ext cx="1519685" cy="226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4429614"/>
            <a:ext cx="3153376" cy="59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标题 1"/>
          <p:cNvSpPr>
            <a:spLocks noGrp="1"/>
          </p:cNvSpPr>
          <p:nvPr>
            <p:ph type="title"/>
          </p:nvPr>
        </p:nvSpPr>
        <p:spPr>
          <a:xfrm>
            <a:off x="781050" y="-76200"/>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性能度量</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931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6" end="6"/>
                                            </p:txEl>
                                          </p:spTgt>
                                        </p:tgtEl>
                                        <p:attrNameLst>
                                          <p:attrName>style.visibility</p:attrName>
                                        </p:attrNameLst>
                                      </p:cBhvr>
                                      <p:to>
                                        <p:strVal val="visible"/>
                                      </p:to>
                                    </p:set>
                                    <p:animEffect transition="in" filter="fade">
                                      <p:cBhvr>
                                        <p:cTn id="7" dur="1000"/>
                                        <p:tgtEl>
                                          <p:spTgt spid="14">
                                            <p:txEl>
                                              <p:pRg st="6" end="6"/>
                                            </p:txEl>
                                          </p:spTgt>
                                        </p:tgtEl>
                                      </p:cBhvr>
                                    </p:animEffect>
                                    <p:anim calcmode="lin" valueType="num">
                                      <p:cBhvr>
                                        <p:cTn id="8"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0" y="990600"/>
            <a:ext cx="8763000" cy="685800"/>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现实任务中不同类型的错误所造成的后果很可能不同，为了权衡不同类型错误所造成的不同损失，可为错误赋予“非均等代价”。</a:t>
            </a:r>
          </a:p>
        </p:txBody>
      </p:sp>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mc:AlternateContent xmlns:mc="http://schemas.openxmlformats.org/markup-compatibility/2006" xmlns:a14="http://schemas.microsoft.com/office/drawing/2010/main">
        <mc:Choice Requires="a14">
          <p:sp>
            <p:nvSpPr>
              <p:cNvPr id="11" name="内容占位符 2"/>
              <p:cNvSpPr txBox="1">
                <a:spLocks/>
              </p:cNvSpPr>
              <p:nvPr/>
            </p:nvSpPr>
            <p:spPr>
              <a:xfrm>
                <a:off x="0" y="1905000"/>
                <a:ext cx="876300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smtClean="0">
                    <a:latin typeface="微软雅黑" panose="020B0503020204020204" pitchFamily="34" charset="-122"/>
                    <a:ea typeface="微软雅黑" panose="020B0503020204020204" pitchFamily="34" charset="-122"/>
                  </a:rPr>
                  <a:t>以二分类为例，可根据领域知识设定“代价矩阵”，如下表所示，其中</a:t>
                </a:r>
                <a14:m>
                  <m:oMath xmlns:m="http://schemas.openxmlformats.org/officeDocument/2006/math">
                    <m:sSub>
                      <m:sSubPr>
                        <m:ctrlPr>
                          <a:rPr lang="en-US" altLang="zh-CN" sz="2200" i="1" smtClean="0">
                            <a:latin typeface="Cambria Math" charset="0"/>
                            <a:ea typeface="微软雅黑" panose="020B0503020204020204" pitchFamily="34" charset="-122"/>
                          </a:rPr>
                        </m:ctrlPr>
                      </m:sSubPr>
                      <m:e>
                        <m:r>
                          <a:rPr lang="en-US" altLang="zh-CN" sz="2200" b="0" i="1" smtClean="0">
                            <a:latin typeface="Cambria Math" panose="02040503050406030204" pitchFamily="18" charset="0"/>
                            <a:ea typeface="微软雅黑" panose="020B0503020204020204" pitchFamily="34" charset="-122"/>
                          </a:rPr>
                          <m:t>𝑐𝑜𝑠𝑡</m:t>
                        </m:r>
                      </m:e>
                      <m:sub>
                        <m:r>
                          <a:rPr lang="en-US" altLang="zh-CN" sz="2200" b="0" i="1" smtClean="0">
                            <a:latin typeface="Cambria Math" panose="02040503050406030204" pitchFamily="18" charset="0"/>
                            <a:ea typeface="微软雅黑" panose="020B0503020204020204" pitchFamily="34" charset="-122"/>
                          </a:rPr>
                          <m:t>𝑖𝑗</m:t>
                        </m:r>
                      </m:sub>
                    </m:sSub>
                  </m:oMath>
                </a14:m>
                <a:r>
                  <a:rPr lang="zh-CN" altLang="en-US" sz="2200" dirty="0" smtClean="0">
                    <a:latin typeface="微软雅黑" panose="020B0503020204020204" pitchFamily="34" charset="-122"/>
                    <a:ea typeface="微软雅黑" panose="020B0503020204020204" pitchFamily="34" charset="-122"/>
                  </a:rPr>
                  <a:t>表示</a:t>
                </a:r>
                <a:r>
                  <a:rPr lang="zh-CN" altLang="en-US" sz="2200" dirty="0">
                    <a:latin typeface="微软雅黑" panose="020B0503020204020204" pitchFamily="34" charset="-122"/>
                    <a:ea typeface="微软雅黑" panose="020B0503020204020204" pitchFamily="34" charset="-122"/>
                  </a:rPr>
                  <a:t>将第</a:t>
                </a:r>
                <a:r>
                  <a:rPr lang="en-US" altLang="zh-CN" sz="2200" dirty="0">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类样本预测为第</a:t>
                </a:r>
                <a:r>
                  <a:rPr lang="en-US" altLang="zh-CN" sz="2200" dirty="0">
                    <a:latin typeface="微软雅黑" panose="020B0503020204020204" pitchFamily="34" charset="-122"/>
                    <a:ea typeface="微软雅黑" panose="020B0503020204020204" pitchFamily="34" charset="-122"/>
                  </a:rPr>
                  <a:t>j</a:t>
                </a:r>
                <a:r>
                  <a:rPr lang="zh-CN" altLang="en-US" sz="2200" dirty="0">
                    <a:latin typeface="微软雅黑" panose="020B0503020204020204" pitchFamily="34" charset="-122"/>
                    <a:ea typeface="微软雅黑" panose="020B0503020204020204" pitchFamily="34" charset="-122"/>
                  </a:rPr>
                  <a:t>类样本的代价。损失程度越大，</a:t>
                </a:r>
                <a14:m>
                  <m:oMath xmlns:m="http://schemas.openxmlformats.org/officeDocument/2006/math">
                    <m:sSub>
                      <m:sSubPr>
                        <m:ctrlPr>
                          <a:rPr lang="en-US" altLang="zh-CN" sz="2200" i="1">
                            <a:latin typeface="Cambria Math" charset="0"/>
                            <a:ea typeface="微软雅黑" panose="020B0503020204020204" pitchFamily="34" charset="-122"/>
                          </a:rPr>
                        </m:ctrlPr>
                      </m:sSubPr>
                      <m:e>
                        <m:r>
                          <a:rPr lang="en-US" altLang="zh-CN" sz="2200" i="1">
                            <a:latin typeface="Cambria Math" panose="02040503050406030204" pitchFamily="18" charset="0"/>
                            <a:ea typeface="微软雅黑" panose="020B0503020204020204" pitchFamily="34" charset="-122"/>
                          </a:rPr>
                          <m:t>𝑐𝑜𝑠𝑡</m:t>
                        </m:r>
                      </m:e>
                      <m:sub>
                        <m:r>
                          <a:rPr lang="en-US" altLang="zh-CN" sz="2200" b="0" i="1" smtClean="0">
                            <a:latin typeface="Cambria Math" panose="02040503050406030204" pitchFamily="18" charset="0"/>
                            <a:ea typeface="微软雅黑" panose="020B0503020204020204" pitchFamily="34" charset="-122"/>
                          </a:rPr>
                          <m:t>01</m:t>
                        </m:r>
                      </m:sub>
                    </m:sSub>
                  </m:oMath>
                </a14:m>
                <a:r>
                  <a:rPr lang="zh-CN" altLang="en-US" sz="2200" dirty="0">
                    <a:latin typeface="微软雅黑" panose="020B0503020204020204" pitchFamily="34" charset="-122"/>
                    <a:ea typeface="微软雅黑" panose="020B0503020204020204" pitchFamily="34" charset="-122"/>
                  </a:rPr>
                  <a:t>与</a:t>
                </a:r>
                <a14:m>
                  <m:oMath xmlns:m="http://schemas.openxmlformats.org/officeDocument/2006/math">
                    <m:sSub>
                      <m:sSubPr>
                        <m:ctrlPr>
                          <a:rPr lang="en-US" altLang="zh-CN" sz="2200" i="1">
                            <a:latin typeface="Cambria Math" charset="0"/>
                            <a:ea typeface="微软雅黑" panose="020B0503020204020204" pitchFamily="34" charset="-122"/>
                          </a:rPr>
                        </m:ctrlPr>
                      </m:sSubPr>
                      <m:e>
                        <m:r>
                          <a:rPr lang="en-US" altLang="zh-CN" sz="2200" i="1">
                            <a:latin typeface="Cambria Math" panose="02040503050406030204" pitchFamily="18" charset="0"/>
                            <a:ea typeface="微软雅黑" panose="020B0503020204020204" pitchFamily="34" charset="-122"/>
                          </a:rPr>
                          <m:t>𝑐𝑜𝑠𝑡</m:t>
                        </m:r>
                      </m:e>
                      <m:sub>
                        <m:r>
                          <a:rPr lang="en-US" altLang="zh-CN" sz="2200" b="0" i="1" smtClean="0">
                            <a:latin typeface="Cambria Math" panose="02040503050406030204" pitchFamily="18" charset="0"/>
                            <a:ea typeface="微软雅黑" panose="020B0503020204020204" pitchFamily="34" charset="-122"/>
                          </a:rPr>
                          <m:t>10</m:t>
                        </m:r>
                      </m:sub>
                    </m:sSub>
                  </m:oMath>
                </a14:m>
                <a:r>
                  <a:rPr lang="zh-CN" altLang="en-US" sz="2200" dirty="0" smtClean="0">
                    <a:latin typeface="微软雅黑" panose="020B0503020204020204" pitchFamily="34" charset="-122"/>
                    <a:ea typeface="微软雅黑" panose="020B0503020204020204" pitchFamily="34" charset="-122"/>
                  </a:rPr>
                  <a:t>值</a:t>
                </a:r>
                <a:r>
                  <a:rPr lang="zh-CN" altLang="en-US" sz="2200" dirty="0">
                    <a:latin typeface="微软雅黑" panose="020B0503020204020204" pitchFamily="34" charset="-122"/>
                    <a:ea typeface="微软雅黑" panose="020B0503020204020204" pitchFamily="34" charset="-122"/>
                  </a:rPr>
                  <a:t>的差别越大。</a:t>
                </a:r>
              </a:p>
            </p:txBody>
          </p:sp>
        </mc:Choice>
        <mc:Fallback xmlns="">
          <p:sp>
            <p:nvSpPr>
              <p:cNvPr id="11" name="内容占位符 2"/>
              <p:cNvSpPr txBox="1">
                <a:spLocks noRot="1" noChangeAspect="1" noMove="1" noResize="1" noEditPoints="1" noAdjustHandles="1" noChangeArrowheads="1" noChangeShapeType="1" noTextEdit="1"/>
              </p:cNvSpPr>
              <p:nvPr/>
            </p:nvSpPr>
            <p:spPr>
              <a:xfrm>
                <a:off x="0" y="1905000"/>
                <a:ext cx="8763000" cy="1200988"/>
              </a:xfrm>
              <a:prstGeom prst="rect">
                <a:avLst/>
              </a:prstGeom>
              <a:blipFill rotWithShape="0">
                <a:blip r:embed="rId3"/>
                <a:stretch>
                  <a:fillRect t="-6091" r="-3964"/>
                </a:stretch>
              </a:blipFill>
            </p:spPr>
            <p:txBody>
              <a:bodyPr/>
              <a:lstStyle/>
              <a:p>
                <a:r>
                  <a:rPr lang="zh-CN" altLang="en-US">
                    <a:noFill/>
                  </a:rPr>
                  <a:t> </a:t>
                </a:r>
              </a:p>
            </p:txBody>
          </p:sp>
        </mc:Fallback>
      </mc:AlternateContent>
      <p:grpSp>
        <p:nvGrpSpPr>
          <p:cNvPr id="4" name="组合 3"/>
          <p:cNvGrpSpPr/>
          <p:nvPr/>
        </p:nvGrpSpPr>
        <p:grpSpPr>
          <a:xfrm>
            <a:off x="0" y="4876800"/>
            <a:ext cx="8610600" cy="1764253"/>
            <a:chOff x="792393" y="4026947"/>
            <a:chExt cx="8610600" cy="1764253"/>
          </a:xfrm>
        </p:grpSpPr>
        <p:sp>
          <p:nvSpPr>
            <p:cNvPr id="16" name="内容占位符 2"/>
            <p:cNvSpPr txBox="1">
              <a:spLocks/>
            </p:cNvSpPr>
            <p:nvPr/>
          </p:nvSpPr>
          <p:spPr>
            <a:xfrm>
              <a:off x="792393" y="4026947"/>
              <a:ext cx="8610600" cy="17642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在非均等代价下，不再最小化错误次数，而是最小化“总体代价”，则</a:t>
              </a:r>
              <a:r>
                <a:rPr lang="zh-CN" altLang="en-US" sz="2200" b="1" dirty="0">
                  <a:solidFill>
                    <a:srgbClr val="FF0000"/>
                  </a:solidFill>
                  <a:latin typeface="微软雅黑" panose="020B0503020204020204" pitchFamily="34" charset="-122"/>
                  <a:ea typeface="微软雅黑" panose="020B0503020204020204" pitchFamily="34" charset="-122"/>
                </a:rPr>
                <a:t>“代价敏感”错误率</a:t>
              </a:r>
              <a:r>
                <a:rPr lang="zh-CN" altLang="en-US" sz="2200" dirty="0">
                  <a:latin typeface="微软雅黑" panose="020B0503020204020204" pitchFamily="34" charset="-122"/>
                  <a:ea typeface="微软雅黑" panose="020B0503020204020204" pitchFamily="34" charset="-122"/>
                </a:rPr>
                <a:t>相应的为：</a:t>
              </a:r>
            </a:p>
          </p:txBody>
        </p:sp>
        <p:grpSp>
          <p:nvGrpSpPr>
            <p:cNvPr id="3" name="组合 2"/>
            <p:cNvGrpSpPr/>
            <p:nvPr/>
          </p:nvGrpSpPr>
          <p:grpSpPr>
            <a:xfrm>
              <a:off x="2019524" y="4785273"/>
              <a:ext cx="6088069" cy="689475"/>
              <a:chOff x="1954341" y="4507324"/>
              <a:chExt cx="6197165" cy="476593"/>
            </a:xfrm>
          </p:grpSpPr>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341" y="4558123"/>
                <a:ext cx="3531302" cy="414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6860" y="4507324"/>
                <a:ext cx="2604646" cy="476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7" name="标题 1"/>
          <p:cNvSpPr txBox="1">
            <a:spLocks/>
          </p:cNvSpPr>
          <p:nvPr/>
        </p:nvSpPr>
        <p:spPr bwMode="auto">
          <a:xfrm>
            <a:off x="781050" y="-76200"/>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dirty="0">
                <a:solidFill>
                  <a:schemeClr val="tx1"/>
                </a:solidFill>
                <a:latin typeface="微软雅黑" panose="020B0503020204020204" pitchFamily="34" charset="-122"/>
                <a:ea typeface="微软雅黑" panose="020B0503020204020204" pitchFamily="34" charset="-122"/>
              </a:rPr>
              <a:t>代价敏感错误率</a:t>
            </a:r>
            <a:endParaRPr lang="zh-CN" altLang="en-US" kern="0"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nvPr>
            </p:nvGraphicFramePr>
            <p:xfrm>
              <a:off x="1371600" y="3088640"/>
              <a:ext cx="6096000" cy="1483360"/>
            </p:xfrm>
            <a:graphic>
              <a:graphicData uri="http://schemas.openxmlformats.org/drawingml/2006/table">
                <a:tbl>
                  <a:tblPr firstRow="1" bandRow="1">
                    <a:tableStyleId>{93296810-A885-4BE3-A3E7-6D5BEEA58F35}</a:tableStyleId>
                  </a:tblPr>
                  <a:tblGrid>
                    <a:gridCol w="2032000"/>
                    <a:gridCol w="2032000"/>
                    <a:gridCol w="2032000"/>
                  </a:tblGrid>
                  <a:tr h="370840">
                    <a:tc rowSpan="2">
                      <a:txBody>
                        <a:bodyPr/>
                        <a:lstStyle/>
                        <a:p>
                          <a:pPr algn="ctr"/>
                          <a:r>
                            <a:rPr lang="zh-CN" altLang="en-US" dirty="0" smtClean="0"/>
                            <a:t>真实类别</a:t>
                          </a:r>
                          <a:endParaRPr lang="zh-CN" altLang="en-US" dirty="0"/>
                        </a:p>
                      </a:txBody>
                      <a:tcPr/>
                    </a:tc>
                    <a:tc gridSpan="2">
                      <a:txBody>
                        <a:bodyPr/>
                        <a:lstStyle/>
                        <a:p>
                          <a:pPr algn="ctr"/>
                          <a:r>
                            <a:rPr lang="zh-CN" altLang="en-US" dirty="0" smtClean="0"/>
                            <a:t>预测类别</a:t>
                          </a:r>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pPr algn="ctr"/>
                          <a:r>
                            <a:rPr lang="zh-CN" altLang="en-US" dirty="0" smtClean="0"/>
                            <a:t>第</a:t>
                          </a:r>
                          <a:r>
                            <a:rPr lang="en-US" altLang="zh-CN" dirty="0" smtClean="0"/>
                            <a:t>0</a:t>
                          </a:r>
                          <a:r>
                            <a:rPr lang="zh-CN" altLang="en-US" dirty="0" smtClean="0"/>
                            <a:t>类</a:t>
                          </a:r>
                          <a:endParaRPr lang="zh-CN" altLang="en-US" dirty="0"/>
                        </a:p>
                      </a:txBody>
                      <a:tcPr/>
                    </a:tc>
                    <a:tc>
                      <a:txBody>
                        <a:bodyPr/>
                        <a:lstStyle/>
                        <a:p>
                          <a:pPr algn="ctr"/>
                          <a:r>
                            <a:rPr lang="zh-CN" altLang="en-US" dirty="0" smtClean="0"/>
                            <a:t>第</a:t>
                          </a:r>
                          <a:r>
                            <a:rPr lang="en-US" altLang="zh-CN" dirty="0" smtClean="0"/>
                            <a:t>1</a:t>
                          </a:r>
                          <a:r>
                            <a:rPr lang="zh-CN" altLang="en-US" dirty="0" smtClean="0"/>
                            <a:t>类</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第</a:t>
                          </a:r>
                          <a:r>
                            <a:rPr lang="en-US" altLang="zh-CN" dirty="0" smtClean="0"/>
                            <a:t>0</a:t>
                          </a:r>
                          <a:r>
                            <a:rPr lang="zh-CN" altLang="en-US" dirty="0" smtClean="0"/>
                            <a:t>类</a:t>
                          </a:r>
                        </a:p>
                      </a:txBody>
                      <a:tcPr/>
                    </a:tc>
                    <a:tc>
                      <a:txBody>
                        <a:bodyPr/>
                        <a:lstStyle/>
                        <a:p>
                          <a:pPr algn="ctr"/>
                          <a:r>
                            <a:rPr lang="en-US" altLang="zh-CN" dirty="0" smtClean="0"/>
                            <a:t>0</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charset="0"/>
                                      </a:rPr>
                                    </m:ctrlPr>
                                  </m:sSubPr>
                                  <m:e>
                                    <m:r>
                                      <a:rPr lang="en-US" altLang="zh-CN" sz="1800">
                                        <a:latin typeface="Cambria Math" panose="02040503050406030204" pitchFamily="18" charset="0"/>
                                      </a:rPr>
                                      <m:t>𝑐𝑜𝑠𝑡</m:t>
                                    </m:r>
                                  </m:e>
                                  <m:sub>
                                    <m:r>
                                      <a:rPr lang="en-US" altLang="zh-CN" sz="1800" smtClean="0">
                                        <a:latin typeface="Cambria Math" panose="02040503050406030204" pitchFamily="18" charset="0"/>
                                      </a:rPr>
                                      <m:t>01</m:t>
                                    </m:r>
                                  </m:sub>
                                </m:sSub>
                              </m:oMath>
                            </m:oMathPara>
                          </a14:m>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第</a:t>
                          </a:r>
                          <a:r>
                            <a:rPr lang="en-US" altLang="zh-CN" dirty="0" smtClean="0"/>
                            <a:t>1</a:t>
                          </a:r>
                          <a:r>
                            <a:rPr lang="zh-CN" altLang="en-US" dirty="0" smtClean="0"/>
                            <a:t>类</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charset="0"/>
                                      </a:rPr>
                                    </m:ctrlPr>
                                  </m:sSubPr>
                                  <m:e>
                                    <m:r>
                                      <a:rPr lang="en-US" altLang="zh-CN" sz="1800">
                                        <a:latin typeface="Cambria Math" panose="02040503050406030204" pitchFamily="18" charset="0"/>
                                      </a:rPr>
                                      <m:t>𝑐𝑜𝑠𝑡</m:t>
                                    </m:r>
                                  </m:e>
                                  <m:sub>
                                    <m:r>
                                      <a:rPr lang="en-US" altLang="zh-CN" sz="1800" smtClean="0">
                                        <a:latin typeface="Cambria Math" panose="02040503050406030204" pitchFamily="18" charset="0"/>
                                      </a:rPr>
                                      <m:t>10</m:t>
                                    </m:r>
                                  </m:sub>
                                </m:sSub>
                              </m:oMath>
                            </m:oMathPara>
                          </a14:m>
                          <a:endParaRPr lang="zh-CN" altLang="en-US" dirty="0"/>
                        </a:p>
                      </a:txBody>
                      <a:tcPr/>
                    </a:tc>
                    <a:tc>
                      <a:txBody>
                        <a:bodyPr/>
                        <a:lstStyle/>
                        <a:p>
                          <a:pPr algn="ctr"/>
                          <a:r>
                            <a:rPr lang="en-US" altLang="zh-CN" dirty="0" smtClean="0"/>
                            <a:t>0</a:t>
                          </a:r>
                          <a:endParaRPr lang="zh-CN" altLang="en-US" dirty="0"/>
                        </a:p>
                      </a:txBody>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2118147816"/>
                  </p:ext>
                </p:extLst>
              </p:nvPr>
            </p:nvGraphicFramePr>
            <p:xfrm>
              <a:off x="1371600" y="3088640"/>
              <a:ext cx="6096000" cy="1483360"/>
            </p:xfrm>
            <a:graphic>
              <a:graphicData uri="http://schemas.openxmlformats.org/drawingml/2006/table">
                <a:tbl>
                  <a:tblPr firstRow="1" bandRow="1">
                    <a:tableStyleId>{93296810-A885-4BE3-A3E7-6D5BEEA58F35}</a:tableStyleId>
                  </a:tblPr>
                  <a:tblGrid>
                    <a:gridCol w="2032000"/>
                    <a:gridCol w="2032000"/>
                    <a:gridCol w="2032000"/>
                  </a:tblGrid>
                  <a:tr h="370840">
                    <a:tc rowSpan="2">
                      <a:txBody>
                        <a:bodyPr/>
                        <a:lstStyle/>
                        <a:p>
                          <a:pPr algn="ctr"/>
                          <a:r>
                            <a:rPr lang="zh-CN" altLang="en-US" dirty="0" smtClean="0"/>
                            <a:t>真实类别</a:t>
                          </a:r>
                          <a:endParaRPr lang="zh-CN" altLang="en-US" dirty="0"/>
                        </a:p>
                      </a:txBody>
                      <a:tcPr/>
                    </a:tc>
                    <a:tc gridSpan="2">
                      <a:txBody>
                        <a:bodyPr/>
                        <a:lstStyle/>
                        <a:p>
                          <a:pPr algn="ctr"/>
                          <a:r>
                            <a:rPr lang="zh-CN" altLang="en-US" dirty="0" smtClean="0"/>
                            <a:t>预测类别</a:t>
                          </a:r>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pPr algn="ctr"/>
                          <a:r>
                            <a:rPr lang="zh-CN" altLang="en-US" dirty="0" smtClean="0"/>
                            <a:t>第</a:t>
                          </a:r>
                          <a:r>
                            <a:rPr lang="en-US" altLang="zh-CN" dirty="0" smtClean="0"/>
                            <a:t>0</a:t>
                          </a:r>
                          <a:r>
                            <a:rPr lang="zh-CN" altLang="en-US" dirty="0" smtClean="0"/>
                            <a:t>类</a:t>
                          </a:r>
                          <a:endParaRPr lang="zh-CN" altLang="en-US" dirty="0"/>
                        </a:p>
                      </a:txBody>
                      <a:tcPr/>
                    </a:tc>
                    <a:tc>
                      <a:txBody>
                        <a:bodyPr/>
                        <a:lstStyle/>
                        <a:p>
                          <a:pPr algn="ctr"/>
                          <a:r>
                            <a:rPr lang="zh-CN" altLang="en-US" dirty="0" smtClean="0"/>
                            <a:t>第</a:t>
                          </a:r>
                          <a:r>
                            <a:rPr lang="en-US" altLang="zh-CN" dirty="0" smtClean="0"/>
                            <a:t>1</a:t>
                          </a:r>
                          <a:r>
                            <a:rPr lang="zh-CN" altLang="en-US" dirty="0" smtClean="0"/>
                            <a:t>类</a:t>
                          </a:r>
                          <a:endParaRPr lang="zh-CN" alt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第</a:t>
                          </a:r>
                          <a:r>
                            <a:rPr lang="en-US" altLang="zh-CN" dirty="0" smtClean="0"/>
                            <a:t>0</a:t>
                          </a:r>
                          <a:r>
                            <a:rPr lang="zh-CN" altLang="en-US" dirty="0" smtClean="0"/>
                            <a:t>类</a:t>
                          </a:r>
                        </a:p>
                      </a:txBody>
                      <a:tcPr/>
                    </a:tc>
                    <a:tc>
                      <a:txBody>
                        <a:bodyPr/>
                        <a:lstStyle/>
                        <a:p>
                          <a:pPr algn="ctr"/>
                          <a:r>
                            <a:rPr lang="en-US" altLang="zh-CN" dirty="0" smtClean="0"/>
                            <a:t>0</a:t>
                          </a:r>
                          <a:endParaRPr lang="zh-CN" altLang="en-US" dirty="0"/>
                        </a:p>
                      </a:txBody>
                      <a:tcPr/>
                    </a:tc>
                    <a:tc>
                      <a:txBody>
                        <a:bodyPr/>
                        <a:lstStyle/>
                        <a:p>
                          <a:endParaRPr lang="zh-CN"/>
                        </a:p>
                      </a:txBody>
                      <a:tcPr>
                        <a:blipFill rotWithShape="0">
                          <a:blip r:embed="rId6"/>
                          <a:stretch>
                            <a:fillRect l="-200901" t="-208197" r="-1502" b="-124590"/>
                          </a:stretch>
                        </a:blip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第</a:t>
                          </a:r>
                          <a:r>
                            <a:rPr lang="en-US" altLang="zh-CN" dirty="0" smtClean="0"/>
                            <a:t>1</a:t>
                          </a:r>
                          <a:r>
                            <a:rPr lang="zh-CN" altLang="en-US" dirty="0" smtClean="0"/>
                            <a:t>类</a:t>
                          </a:r>
                        </a:p>
                      </a:txBody>
                      <a:tcPr/>
                    </a:tc>
                    <a:tc>
                      <a:txBody>
                        <a:bodyPr/>
                        <a:lstStyle/>
                        <a:p>
                          <a:endParaRPr lang="zh-CN"/>
                        </a:p>
                      </a:txBody>
                      <a:tcPr>
                        <a:blipFill rotWithShape="0">
                          <a:blip r:embed="rId6"/>
                          <a:stretch>
                            <a:fillRect l="-100299" t="-308197" r="-101198" b="-24590"/>
                          </a:stretch>
                        </a:blipFill>
                      </a:tcPr>
                    </a:tc>
                    <a:tc>
                      <a:txBody>
                        <a:bodyPr/>
                        <a:lstStyle/>
                        <a:p>
                          <a:pPr algn="ctr"/>
                          <a:r>
                            <a:rPr lang="en-US" altLang="zh-CN" dirty="0" smtClean="0"/>
                            <a:t>0</a:t>
                          </a:r>
                          <a:endParaRPr lang="zh-CN" altLang="en-US" dirty="0"/>
                        </a:p>
                      </a:txBody>
                      <a:tcPr/>
                    </a:tc>
                  </a:tr>
                </a:tbl>
              </a:graphicData>
            </a:graphic>
          </p:graphicFrame>
        </mc:Fallback>
      </mc:AlternateContent>
    </p:spTree>
    <p:extLst>
      <p:ext uri="{BB962C8B-B14F-4D97-AF65-F5344CB8AC3E}">
        <p14:creationId xmlns:p14="http://schemas.microsoft.com/office/powerpoint/2010/main" val="42374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txBox="1">
            <a:spLocks/>
          </p:cNvSpPr>
          <p:nvPr/>
        </p:nvSpPr>
        <p:spPr>
          <a:xfrm>
            <a:off x="7669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在非均等代价下，</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曲线不能直接反映出学习器的期望总体代价，而“代价曲线”可以</a:t>
            </a:r>
            <a:r>
              <a:rPr lang="zh-CN" altLang="en-US" dirty="0" smtClean="0">
                <a:latin typeface="+mn-ea"/>
                <a:ea typeface="+mn-ea"/>
              </a:rPr>
              <a:t>。</a:t>
            </a:r>
            <a:endParaRPr lang="zh-CN" altLang="en-US" dirty="0">
              <a:latin typeface="+mn-ea"/>
              <a:ea typeface="+mn-ea"/>
            </a:endParaRPr>
          </a:p>
        </p:txBody>
      </p:sp>
      <p:sp>
        <p:nvSpPr>
          <p:cNvPr id="12" name="内容占位符 2"/>
          <p:cNvSpPr txBox="1">
            <a:spLocks/>
          </p:cNvSpPr>
          <p:nvPr/>
        </p:nvSpPr>
        <p:spPr>
          <a:xfrm>
            <a:off x="-1827533" y="2688565"/>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4" name="组合 3"/>
          <p:cNvGrpSpPr/>
          <p:nvPr/>
        </p:nvGrpSpPr>
        <p:grpSpPr>
          <a:xfrm>
            <a:off x="805093" y="2605594"/>
            <a:ext cx="7049832" cy="2402478"/>
            <a:chOff x="805093" y="2605594"/>
            <a:chExt cx="7049832" cy="2402478"/>
          </a:xfrm>
        </p:grpSpPr>
        <p:sp>
          <p:nvSpPr>
            <p:cNvPr id="11" name="内容占位符 2"/>
            <p:cNvSpPr txBox="1">
              <a:spLocks/>
            </p:cNvSpPr>
            <p:nvPr/>
          </p:nvSpPr>
          <p:spPr>
            <a:xfrm>
              <a:off x="805093" y="2605594"/>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微软雅黑" panose="020B0503020204020204" pitchFamily="34" charset="-122"/>
                  <a:ea typeface="微软雅黑" panose="020B0503020204020204" pitchFamily="34" charset="-122"/>
                </a:rPr>
                <a:t>代价曲线的横轴是取值为</a:t>
              </a:r>
              <a:r>
                <a:rPr lang="en-US" altLang="zh-CN" dirty="0" smtClean="0">
                  <a:latin typeface="微软雅黑" panose="020B0503020204020204" pitchFamily="34" charset="-122"/>
                  <a:ea typeface="微软雅黑" panose="020B0503020204020204" pitchFamily="34" charset="-122"/>
                </a:rPr>
                <a:t>[0,1]</a:t>
              </a:r>
              <a:r>
                <a:rPr lang="zh-CN" altLang="en-US" dirty="0" smtClean="0">
                  <a:latin typeface="微软雅黑" panose="020B0503020204020204" pitchFamily="34" charset="-122"/>
                  <a:ea typeface="微软雅黑" panose="020B0503020204020204" pitchFamily="34" charset="-122"/>
                </a:rPr>
                <a:t>的正例概率代价</a:t>
              </a:r>
              <a:endParaRPr lang="zh-CN" altLang="en-US" dirty="0">
                <a:latin typeface="微软雅黑" panose="020B0503020204020204" pitchFamily="34" charset="-122"/>
                <a:ea typeface="微软雅黑" panose="020B0503020204020204" pitchFamily="34" charset="-122"/>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89" y="3039231"/>
              <a:ext cx="3833066" cy="64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内容占位符 2"/>
            <p:cNvSpPr txBox="1">
              <a:spLocks/>
            </p:cNvSpPr>
            <p:nvPr/>
          </p:nvSpPr>
          <p:spPr>
            <a:xfrm>
              <a:off x="881715" y="3765064"/>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微软雅黑" panose="020B0503020204020204" pitchFamily="34" charset="-122"/>
                  <a:ea typeface="微软雅黑" panose="020B0503020204020204" pitchFamily="34" charset="-122"/>
                </a:rPr>
                <a:t>纵轴是取值为</a:t>
              </a:r>
              <a:r>
                <a:rPr lang="en-US" altLang="zh-CN" dirty="0" smtClean="0">
                  <a:latin typeface="微软雅黑" panose="020B0503020204020204" pitchFamily="34" charset="-122"/>
                  <a:ea typeface="微软雅黑" panose="020B0503020204020204" pitchFamily="34" charset="-122"/>
                </a:rPr>
                <a:t>[0,1]</a:t>
              </a:r>
              <a:r>
                <a:rPr lang="zh-CN" altLang="en-US" dirty="0" smtClean="0">
                  <a:latin typeface="微软雅黑" panose="020B0503020204020204" pitchFamily="34" charset="-122"/>
                  <a:ea typeface="微软雅黑" panose="020B0503020204020204" pitchFamily="34" charset="-122"/>
                </a:rPr>
                <a:t>的归一化代价</a:t>
              </a:r>
              <a:endParaRPr lang="zh-CN" altLang="en-US" dirty="0">
                <a:latin typeface="微软雅黑" panose="020B0503020204020204" pitchFamily="34" charset="-122"/>
                <a:ea typeface="微软雅黑" panose="020B0503020204020204" pitchFamily="34" charset="-122"/>
              </a:endParaRP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289" y="4419600"/>
              <a:ext cx="4728552" cy="58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标题 1"/>
          <p:cNvSpPr txBox="1">
            <a:spLocks/>
          </p:cNvSpPr>
          <p:nvPr/>
        </p:nvSpPr>
        <p:spPr bwMode="auto">
          <a:xfrm>
            <a:off x="781050" y="-76200"/>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dirty="0" smtClean="0">
                <a:solidFill>
                  <a:schemeClr val="tx1"/>
                </a:solidFill>
                <a:latin typeface="微软雅黑" panose="020B0503020204020204" pitchFamily="34" charset="-122"/>
                <a:ea typeface="微软雅黑" panose="020B0503020204020204" pitchFamily="34" charset="-122"/>
              </a:rPr>
              <a:t>代价</a:t>
            </a:r>
            <a:r>
              <a:rPr lang="zh-CN" altLang="en-US" dirty="0">
                <a:solidFill>
                  <a:schemeClr val="tx1"/>
                </a:solidFill>
                <a:latin typeface="微软雅黑" panose="020B0503020204020204" pitchFamily="34" charset="-122"/>
                <a:ea typeface="微软雅黑" panose="020B0503020204020204" pitchFamily="34" charset="-122"/>
              </a:rPr>
              <a:t>曲线</a:t>
            </a:r>
            <a:endParaRPr lang="zh-CN" altLang="en-US" kern="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234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sp>
        <p:nvSpPr>
          <p:cNvPr id="7" name="内容占位符 2"/>
          <p:cNvSpPr txBox="1">
            <a:spLocks/>
          </p:cNvSpPr>
          <p:nvPr/>
        </p:nvSpPr>
        <p:spPr>
          <a:xfrm>
            <a:off x="0" y="796636"/>
            <a:ext cx="9143999" cy="2743200"/>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5000"/>
              </a:lnSpc>
              <a:buNone/>
            </a:pPr>
            <a:r>
              <a:rPr lang="zh-CN" altLang="en-US" sz="2200" dirty="0">
                <a:latin typeface="微软雅黑" panose="020B0503020204020204" pitchFamily="34" charset="-122"/>
                <a:ea typeface="微软雅黑" panose="020B0503020204020204" pitchFamily="34" charset="-122"/>
              </a:rPr>
              <a:t>代价曲线图的绘制：</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曲线上每个点对应了代价曲线上的一条线段，设</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曲线上点的坐标为</a:t>
            </a:r>
            <a:r>
              <a:rPr lang="en-US" altLang="zh-CN" sz="2200" dirty="0">
                <a:latin typeface="微软雅黑" panose="020B0503020204020204" pitchFamily="34" charset="-122"/>
                <a:ea typeface="微软雅黑" panose="020B0503020204020204" pitchFamily="34" charset="-122"/>
              </a:rPr>
              <a:t>(TPR,FPR),</a:t>
            </a:r>
            <a:r>
              <a:rPr lang="zh-CN" altLang="en-US" sz="2200" dirty="0">
                <a:latin typeface="微软雅黑" panose="020B0503020204020204" pitchFamily="34" charset="-122"/>
                <a:ea typeface="微软雅黑" panose="020B0503020204020204" pitchFamily="34" charset="-122"/>
              </a:rPr>
              <a:t>则可相应计算出</a:t>
            </a:r>
            <a:r>
              <a:rPr lang="en-US" altLang="zh-CN" sz="2200" dirty="0">
                <a:latin typeface="微软雅黑" panose="020B0503020204020204" pitchFamily="34" charset="-122"/>
                <a:ea typeface="微软雅黑" panose="020B0503020204020204" pitchFamily="34" charset="-122"/>
              </a:rPr>
              <a:t>FNR,</a:t>
            </a:r>
            <a:r>
              <a:rPr lang="zh-CN" altLang="en-US" sz="2200" dirty="0">
                <a:latin typeface="微软雅黑" panose="020B0503020204020204" pitchFamily="34" charset="-122"/>
                <a:ea typeface="微软雅黑" panose="020B0503020204020204" pitchFamily="34" charset="-122"/>
              </a:rPr>
              <a:t>然后在代价平面上绘制一条从</a:t>
            </a:r>
            <a:r>
              <a:rPr lang="en-US" altLang="zh-CN" sz="2200" dirty="0">
                <a:latin typeface="微软雅黑" panose="020B0503020204020204" pitchFamily="34" charset="-122"/>
                <a:ea typeface="微软雅黑" panose="020B0503020204020204" pitchFamily="34" charset="-122"/>
              </a:rPr>
              <a:t>(0,FPR)</a:t>
            </a:r>
            <a:r>
              <a:rPr lang="zh-CN" altLang="en-US" sz="2200" dirty="0">
                <a:latin typeface="微软雅黑" panose="020B0503020204020204" pitchFamily="34" charset="-122"/>
                <a:ea typeface="微软雅黑" panose="020B0503020204020204" pitchFamily="34" charset="-122"/>
              </a:rPr>
              <a:t>到</a:t>
            </a:r>
            <a:r>
              <a:rPr lang="en-US" altLang="zh-CN" sz="2200" dirty="0">
                <a:latin typeface="微软雅黑" panose="020B0503020204020204" pitchFamily="34" charset="-122"/>
                <a:ea typeface="微软雅黑" panose="020B0503020204020204" pitchFamily="34" charset="-122"/>
              </a:rPr>
              <a:t>(1,FNR)</a:t>
            </a:r>
            <a:r>
              <a:rPr lang="zh-CN" altLang="en-US" sz="2200" dirty="0">
                <a:latin typeface="微软雅黑" panose="020B0503020204020204" pitchFamily="34" charset="-122"/>
                <a:ea typeface="微软雅黑" panose="020B0503020204020204" pitchFamily="34" charset="-122"/>
              </a:rPr>
              <a:t>的线段，线段下的面积即表示了该条件下的期望总体代价；如此将</a:t>
            </a:r>
            <a:r>
              <a:rPr lang="en-US" altLang="zh-CN" sz="2200" dirty="0">
                <a:latin typeface="微软雅黑" panose="020B0503020204020204" pitchFamily="34" charset="-122"/>
                <a:ea typeface="微软雅黑" panose="020B0503020204020204" pitchFamily="34" charset="-122"/>
              </a:rPr>
              <a:t>ROC</a:t>
            </a:r>
            <a:r>
              <a:rPr lang="zh-CN" altLang="en-US" sz="2200" dirty="0">
                <a:latin typeface="微软雅黑" panose="020B0503020204020204" pitchFamily="34" charset="-122"/>
                <a:ea typeface="微软雅黑" panose="020B0503020204020204" pitchFamily="34" charset="-122"/>
              </a:rPr>
              <a:t>曲线上的每个点转化为代价平面上的一条线段，然后取所有线段的下界，围成的面积即为所有条件下学习器的期望总体代价。</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05200"/>
            <a:ext cx="4145968" cy="294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a:spLocks/>
          </p:cNvSpPr>
          <p:nvPr/>
        </p:nvSpPr>
        <p:spPr bwMode="auto">
          <a:xfrm>
            <a:off x="781050" y="-76200"/>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dirty="0" smtClean="0">
                <a:solidFill>
                  <a:schemeClr val="tx1"/>
                </a:solidFill>
                <a:latin typeface="微软雅黑" panose="020B0503020204020204" pitchFamily="34" charset="-122"/>
                <a:ea typeface="微软雅黑" panose="020B0503020204020204" pitchFamily="34" charset="-122"/>
              </a:rPr>
              <a:t>代价</a:t>
            </a:r>
            <a:r>
              <a:rPr lang="zh-CN" altLang="en-US" dirty="0">
                <a:solidFill>
                  <a:schemeClr val="tx1"/>
                </a:solidFill>
                <a:latin typeface="微软雅黑" panose="020B0503020204020204" pitchFamily="34" charset="-122"/>
                <a:ea typeface="微软雅黑" panose="020B0503020204020204" pitchFamily="34" charset="-122"/>
              </a:rPr>
              <a:t>曲线</a:t>
            </a:r>
            <a:endParaRPr lang="zh-CN" altLang="en-US" kern="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5110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800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228600" y="102870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经验误差与过</a:t>
            </a:r>
            <a:r>
              <a:rPr lang="zh-CN" altLang="en-US" sz="2400" b="1" dirty="0" smtClean="0">
                <a:solidFill>
                  <a:schemeClr val="bg2"/>
                </a:solidFill>
              </a:rPr>
              <a:t>拟合</a:t>
            </a:r>
            <a:endParaRPr lang="zh-CN" altLang="en-US" sz="2400" b="1" dirty="0">
              <a:solidFill>
                <a:schemeClr val="bg2"/>
              </a:solidFill>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评估方法</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性能度量</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比较检验</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偏差与方差</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阅读</a:t>
            </a:r>
            <a:r>
              <a:rPr lang="zh-CN" altLang="en-US" sz="2400" b="1" dirty="0" smtClean="0">
                <a:solidFill>
                  <a:schemeClr val="bg2"/>
                </a:solidFill>
              </a:rPr>
              <a:t>材料</a:t>
            </a:r>
            <a:endParaRPr lang="zh-CN" altLang="en-US" sz="2400" b="1" dirty="0">
              <a:solidFill>
                <a:schemeClr val="bg2"/>
              </a:solidFill>
            </a:endParaRPr>
          </a:p>
        </p:txBody>
      </p:sp>
    </p:spTree>
    <p:extLst>
      <p:ext uri="{BB962C8B-B14F-4D97-AF65-F5344CB8AC3E}">
        <p14:creationId xmlns:p14="http://schemas.microsoft.com/office/powerpoint/2010/main" val="36241682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0805" y="-57150"/>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性能评估</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73050" y="1158537"/>
            <a:ext cx="8616950" cy="2092664"/>
          </a:xfrm>
        </p:spPr>
        <p:txBody>
          <a:bodyPr>
            <a:normAutofit fontScale="92500" lnSpcReduction="10000"/>
          </a:bodyPr>
          <a:lstStyle/>
          <a:p>
            <a:pPr marL="457200" lvl="1" indent="0" eaLnBrk="1" hangingPunct="1">
              <a:lnSpc>
                <a:spcPct val="100000"/>
              </a:lnSpc>
              <a:spcBef>
                <a:spcPts val="500"/>
              </a:spcBef>
              <a:buSzPct val="80000"/>
              <a:buNone/>
            </a:pPr>
            <a:r>
              <a:rPr lang="zh-CN" altLang="en-US" sz="2400" kern="1200" dirty="0">
                <a:solidFill>
                  <a:schemeClr val="tx1"/>
                </a:solidFill>
                <a:latin typeface="微软雅黑" panose="020B0503020204020204" pitchFamily="34" charset="-122"/>
                <a:ea typeface="微软雅黑" panose="020B0503020204020204" pitchFamily="34" charset="-122"/>
                <a:cs typeface="+mn-cs"/>
              </a:rPr>
              <a:t>关于性能比较：</a:t>
            </a:r>
            <a:endParaRPr lang="en-US" altLang="zh-CN" sz="2400" kern="1200" dirty="0">
              <a:solidFill>
                <a:schemeClr val="tx1"/>
              </a:solidFill>
              <a:latin typeface="微软雅黑" panose="020B0503020204020204" pitchFamily="34" charset="-122"/>
              <a:ea typeface="微软雅黑" panose="020B0503020204020204" pitchFamily="34" charset="-122"/>
              <a:cs typeface="+mn-cs"/>
            </a:endParaRPr>
          </a:p>
          <a:p>
            <a:pPr lvl="1"/>
            <a:r>
              <a:rPr lang="zh-CN" altLang="en-US" dirty="0" smtClean="0">
                <a:latin typeface="微软雅黑" panose="020B0503020204020204" pitchFamily="34" charset="-122"/>
                <a:ea typeface="微软雅黑" panose="020B0503020204020204" pitchFamily="34" charset="-122"/>
              </a:rPr>
              <a:t>测试</a:t>
            </a:r>
            <a:r>
              <a:rPr lang="zh-CN" altLang="en-US" dirty="0">
                <a:latin typeface="微软雅黑" panose="020B0503020204020204" pitchFamily="34" charset="-122"/>
                <a:ea typeface="微软雅黑" panose="020B0503020204020204" pitchFamily="34" charset="-122"/>
              </a:rPr>
              <a:t>性能并不等于泛化性能</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测试性能随着测试集的变化而变化</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很多机器学习算法本身有一定的</a:t>
            </a:r>
            <a:r>
              <a:rPr lang="zh-CN" altLang="en-US" dirty="0" smtClean="0">
                <a:latin typeface="微软雅黑" panose="020B0503020204020204" pitchFamily="34" charset="-122"/>
                <a:ea typeface="微软雅黑" panose="020B0503020204020204" pitchFamily="34" charset="-122"/>
              </a:rPr>
              <a:t>随机性</a:t>
            </a:r>
            <a:endParaRPr lang="en-US" altLang="zh-CN" dirty="0" smtClean="0">
              <a:latin typeface="微软雅黑" panose="020B0503020204020204" pitchFamily="34" charset="-122"/>
              <a:ea typeface="微软雅黑" panose="020B0503020204020204" pitchFamily="34" charset="-122"/>
            </a:endParaRPr>
          </a:p>
          <a:p>
            <a:pPr lvl="1"/>
            <a:endParaRPr lang="en-US" altLang="zh-CN" dirty="0">
              <a:latin typeface="+mn-ea"/>
              <a:ea typeface="+mn-ea"/>
            </a:endParaRPr>
          </a:p>
          <a:p>
            <a:pPr marL="325800" lvl="1" indent="0">
              <a:buNone/>
            </a:pPr>
            <a:r>
              <a:rPr lang="en-US" altLang="zh-CN" b="1" dirty="0" smtClean="0">
                <a:latin typeface="微软雅黑" panose="020B0503020204020204" pitchFamily="34" charset="-122"/>
                <a:ea typeface="微软雅黑" panose="020B0503020204020204" pitchFamily="34" charset="-122"/>
              </a:rPr>
              <a:t>	</a:t>
            </a:r>
            <a:r>
              <a:rPr lang="zh-CN" altLang="en-US" b="1" dirty="0" smtClean="0">
                <a:solidFill>
                  <a:srgbClr val="FF0000"/>
                </a:solidFill>
                <a:latin typeface="微软雅黑" panose="020B0503020204020204" pitchFamily="34" charset="-122"/>
                <a:ea typeface="微软雅黑" panose="020B0503020204020204" pitchFamily="34" charset="-122"/>
              </a:rPr>
              <a:t>直接选取相应评估方法在相应度量下比大小的方法不可取！</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0" y="3962400"/>
            <a:ext cx="8889999"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2200" dirty="0">
                <a:latin typeface="微软雅黑" panose="020B0503020204020204" pitchFamily="34" charset="-122"/>
                <a:ea typeface="微软雅黑" panose="020B0503020204020204" pitchFamily="34" charset="-122"/>
              </a:rPr>
              <a:t>假设检验为学习器性能比较提供了重要依据，基于其结果我们可以推断出若在测试集上观察到学习器</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比</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好，则</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的泛化性能是否在统计意义上优于</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，以及这个结论的把握有多大。</a:t>
            </a:r>
          </a:p>
        </p:txBody>
      </p:sp>
    </p:spTree>
    <p:extLst>
      <p:ext uri="{BB962C8B-B14F-4D97-AF65-F5344CB8AC3E}">
        <p14:creationId xmlns:p14="http://schemas.microsoft.com/office/powerpoint/2010/main" val="248485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538" y="-51344"/>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二项检验</a:t>
            </a:r>
            <a:endParaRPr lang="zh-CN" altLang="en-US" dirty="0">
              <a:solidFill>
                <a:schemeClr val="tx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736438" y="2944816"/>
            <a:ext cx="7263685" cy="2462213"/>
            <a:chOff x="798488" y="3124844"/>
            <a:chExt cx="7263685" cy="2462213"/>
          </a:xfrm>
        </p:grpSpPr>
        <p:sp>
          <p:nvSpPr>
            <p:cNvPr id="5" name="矩形 4"/>
            <p:cNvSpPr/>
            <p:nvPr/>
          </p:nvSpPr>
          <p:spPr>
            <a:xfrm>
              <a:off x="798488" y="3124844"/>
              <a:ext cx="7263685" cy="2462213"/>
            </a:xfrm>
            <a:prstGeom prst="rect">
              <a:avLst/>
            </a:prstGeom>
          </p:spPr>
          <p:txBody>
            <a:bodyPr wrap="square">
              <a:spAutoFit/>
            </a:bodyPr>
            <a:lstStyle/>
            <a:p>
              <a:r>
                <a:rPr lang="zh-CN" altLang="en-US" sz="2200" dirty="0" smtClean="0">
                  <a:latin typeface="微软雅黑" panose="020B0503020204020204" pitchFamily="34" charset="-122"/>
                  <a:ea typeface="微软雅黑" panose="020B0503020204020204" pitchFamily="34" charset="-122"/>
                </a:rPr>
                <a:t>假设    </a:t>
              </a: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若测试错误率小于</a:t>
              </a:r>
              <a:endParaRPr lang="en-US" altLang="zh-CN" sz="2200" dirty="0">
                <a:latin typeface="微软雅黑" panose="020B0503020204020204" pitchFamily="34" charset="-122"/>
                <a:ea typeface="微软雅黑" panose="020B0503020204020204" pitchFamily="34" charset="-122"/>
              </a:endParaRPr>
            </a:p>
            <a:p>
              <a:pPr marL="325800" lvl="1"/>
              <a:endParaRPr lang="en-US" altLang="zh-CN" sz="2200" dirty="0">
                <a:latin typeface="微软雅黑" panose="020B0503020204020204" pitchFamily="34" charset="-122"/>
                <a:ea typeface="微软雅黑" panose="020B0503020204020204" pitchFamily="34" charset="-122"/>
              </a:endParaRPr>
            </a:p>
            <a:p>
              <a:pPr indent="-131400"/>
              <a:endParaRPr lang="en-US" altLang="zh-CN" sz="2200" dirty="0">
                <a:latin typeface="微软雅黑" panose="020B0503020204020204" pitchFamily="34" charset="-122"/>
                <a:ea typeface="微软雅黑" panose="020B0503020204020204" pitchFamily="34" charset="-122"/>
              </a:endParaRPr>
            </a:p>
            <a:p>
              <a:pPr indent="-131400"/>
              <a:endParaRPr lang="en-US" altLang="zh-CN" sz="2200" dirty="0">
                <a:latin typeface="微软雅黑" panose="020B0503020204020204" pitchFamily="34" charset="-122"/>
                <a:ea typeface="微软雅黑" panose="020B0503020204020204" pitchFamily="34" charset="-122"/>
              </a:endParaRPr>
            </a:p>
            <a:p>
              <a:pPr indent="-131400"/>
              <a:r>
                <a:rPr lang="zh-CN" altLang="en-US" sz="2200" dirty="0">
                  <a:latin typeface="微软雅黑" panose="020B0503020204020204" pitchFamily="34" charset="-122"/>
                  <a:ea typeface="微软雅黑" panose="020B0503020204020204" pitchFamily="34" charset="-122"/>
                </a:rPr>
                <a:t>则在   </a:t>
              </a:r>
              <a:r>
                <a:rPr lang="zh-CN" altLang="en-US" sz="2200" dirty="0" smtClean="0">
                  <a:latin typeface="微软雅黑" panose="020B0503020204020204" pitchFamily="34" charset="-122"/>
                  <a:ea typeface="微软雅黑" panose="020B0503020204020204" pitchFamily="34" charset="-122"/>
                </a:rPr>
                <a:t> 的</a:t>
              </a:r>
              <a:r>
                <a:rPr lang="zh-CN" altLang="en-US" sz="2200" dirty="0">
                  <a:latin typeface="微软雅黑" panose="020B0503020204020204" pitchFamily="34" charset="-122"/>
                  <a:ea typeface="微软雅黑" panose="020B0503020204020204" pitchFamily="34" charset="-122"/>
                </a:rPr>
                <a:t>显著度下，假设不能被拒绝</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也即能以</a:t>
              </a:r>
              <a:endParaRPr lang="en-US" altLang="zh-CN" sz="2200" dirty="0">
                <a:latin typeface="微软雅黑" panose="020B0503020204020204" pitchFamily="34" charset="-122"/>
                <a:ea typeface="微软雅黑" panose="020B0503020204020204" pitchFamily="34" charset="-122"/>
              </a:endParaRPr>
            </a:p>
            <a:p>
              <a:pPr indent="-131400"/>
              <a:r>
                <a:rPr lang="zh-CN" altLang="en-US" sz="2200" dirty="0">
                  <a:latin typeface="微软雅黑" panose="020B0503020204020204" pitchFamily="34" charset="-122"/>
                  <a:ea typeface="微软雅黑" panose="020B0503020204020204" pitchFamily="34" charset="-122"/>
                </a:rPr>
                <a:t>的置信度认为，模型的泛化错误率不</a:t>
              </a:r>
              <a:r>
                <a:rPr lang="zh-CN" altLang="en-US" sz="2200" dirty="0" smtClean="0">
                  <a:latin typeface="微软雅黑" panose="020B0503020204020204" pitchFamily="34" charset="-122"/>
                  <a:ea typeface="微软雅黑" panose="020B0503020204020204" pitchFamily="34" charset="-122"/>
                </a:rPr>
                <a:t>大于     </a:t>
              </a:r>
              <a:r>
                <a:rPr lang="en-US" altLang="zh-CN" sz="2200" dirty="0">
                  <a:latin typeface="微软雅黑" panose="020B0503020204020204" pitchFamily="34" charset="-122"/>
                  <a:ea typeface="微软雅黑" panose="020B0503020204020204" pitchFamily="34" charset="-122"/>
                </a:rPr>
                <a:t>.</a:t>
              </a:r>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2250" y="3189147"/>
              <a:ext cx="840109" cy="343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250" y="4848510"/>
              <a:ext cx="234357" cy="208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2744" y="4747761"/>
              <a:ext cx="807357" cy="309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5464" y="5209228"/>
              <a:ext cx="337386" cy="337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778" y="3621998"/>
              <a:ext cx="5129077" cy="75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组合 6"/>
          <p:cNvGrpSpPr/>
          <p:nvPr/>
        </p:nvGrpSpPr>
        <p:grpSpPr>
          <a:xfrm>
            <a:off x="457200" y="1241837"/>
            <a:ext cx="6973210" cy="1230198"/>
            <a:chOff x="474893" y="1051337"/>
            <a:chExt cx="6973210" cy="1230198"/>
          </a:xfrm>
        </p:grpSpPr>
        <p:sp>
          <p:nvSpPr>
            <p:cNvPr id="4" name="内容占位符 2"/>
            <p:cNvSpPr txBox="1">
              <a:spLocks/>
            </p:cNvSpPr>
            <p:nvPr/>
          </p:nvSpPr>
          <p:spPr>
            <a:xfrm>
              <a:off x="474893" y="10805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ct val="20000"/>
                </a:spcBef>
                <a:buClr>
                  <a:srgbClr val="D51203"/>
                </a:buClr>
                <a:buSzPct val="80000"/>
                <a:buFont typeface="Wingdings" pitchFamily="2" charset="2"/>
                <a:buChar char="n"/>
              </a:pPr>
              <a:r>
                <a:rPr lang="zh-CN" altLang="en-US" dirty="0">
                  <a:latin typeface="微软雅黑" panose="020B0503020204020204" pitchFamily="34" charset="-122"/>
                  <a:ea typeface="微软雅黑" panose="020B0503020204020204" pitchFamily="34" charset="-122"/>
                </a:rPr>
                <a:t>记泛化错误率为  </a:t>
              </a: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测试错误率为 </a:t>
              </a:r>
              <a:r>
                <a:rPr lang="zh-CN" altLang="en-US"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假定测试样本从样本总体分布中独立采样而来，我们可以使用“二项检验”对       进行假设检验。</a:t>
              </a:r>
            </a:p>
          </p:txBody>
        </p:sp>
        <p:pic>
          <p:nvPicPr>
            <p:cNvPr id="225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273" y="1127392"/>
              <a:ext cx="2286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1051337"/>
              <a:ext cx="179151" cy="28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693" y="1714500"/>
              <a:ext cx="840109" cy="343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87430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0547" y="-55322"/>
            <a:ext cx="7886700" cy="777874"/>
          </a:xfrm>
        </p:spPr>
        <p:txBody>
          <a:bodyPr/>
          <a:lstStyle/>
          <a:p>
            <a:r>
              <a:rPr lang="en-US" altLang="zh-CN" dirty="0" smtClean="0">
                <a:solidFill>
                  <a:schemeClr val="tx1"/>
                </a:solidFill>
                <a:latin typeface="微软雅黑" panose="020B0503020204020204" pitchFamily="34" charset="-122"/>
                <a:ea typeface="微软雅黑" panose="020B0503020204020204" pitchFamily="34" charset="-122"/>
              </a:rPr>
              <a:t>t</a:t>
            </a:r>
            <a:r>
              <a:rPr lang="zh-CN" altLang="en-US" dirty="0" smtClean="0">
                <a:solidFill>
                  <a:schemeClr val="tx1"/>
                </a:solidFill>
                <a:latin typeface="微软雅黑" panose="020B0503020204020204" pitchFamily="34" charset="-122"/>
                <a:ea typeface="微软雅黑" panose="020B0503020204020204" pitchFamily="34" charset="-122"/>
              </a:rPr>
              <a:t>检验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474893" y="15885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微软雅黑" panose="020B0503020204020204" pitchFamily="34" charset="-122"/>
                <a:ea typeface="微软雅黑" panose="020B0503020204020204" pitchFamily="34" charset="-122"/>
              </a:rPr>
              <a:t>对应的，面对多次重复留出法或者交叉验证法进行多次训练</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测试时可使用“</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检验”。</a:t>
            </a:r>
          </a:p>
        </p:txBody>
      </p:sp>
      <p:grpSp>
        <p:nvGrpSpPr>
          <p:cNvPr id="3" name="组合 2"/>
          <p:cNvGrpSpPr/>
          <p:nvPr/>
        </p:nvGrpSpPr>
        <p:grpSpPr>
          <a:xfrm>
            <a:off x="474893" y="2895600"/>
            <a:ext cx="6973210" cy="1852815"/>
            <a:chOff x="474893" y="2926236"/>
            <a:chExt cx="6973210" cy="1852815"/>
          </a:xfrm>
        </p:grpSpPr>
        <p:sp>
          <p:nvSpPr>
            <p:cNvPr id="5" name="矩形 4"/>
            <p:cNvSpPr/>
            <p:nvPr/>
          </p:nvSpPr>
          <p:spPr>
            <a:xfrm>
              <a:off x="474893" y="2926236"/>
              <a:ext cx="6973210" cy="1852815"/>
            </a:xfrm>
            <a:prstGeom prst="rect">
              <a:avLst/>
            </a:prstGeom>
          </p:spPr>
          <p:txBody>
            <a:bodyPr wrap="square">
              <a:spAutoFit/>
            </a:bodyPr>
            <a:lstStyle/>
            <a:p>
              <a:r>
                <a:rPr lang="zh-CN" altLang="en-US" sz="2200" dirty="0">
                  <a:latin typeface="微软雅黑" panose="020B0503020204020204" pitchFamily="34" charset="-122"/>
                  <a:ea typeface="微软雅黑" panose="020B0503020204020204" pitchFamily="34" charset="-122"/>
                </a:rPr>
                <a:t>假定得到了</a:t>
              </a:r>
              <a:r>
                <a:rPr lang="en-US" altLang="zh-CN" sz="2200" dirty="0">
                  <a:latin typeface="微软雅黑" panose="020B0503020204020204" pitchFamily="34" charset="-122"/>
                  <a:ea typeface="微软雅黑" panose="020B0503020204020204" pitchFamily="34" charset="-122"/>
                </a:rPr>
                <a:t>k</a:t>
              </a:r>
              <a:r>
                <a:rPr lang="zh-CN" altLang="en-US" sz="2200" dirty="0">
                  <a:latin typeface="微软雅黑" panose="020B0503020204020204" pitchFamily="34" charset="-122"/>
                  <a:ea typeface="微软雅黑" panose="020B0503020204020204" pitchFamily="34" charset="-122"/>
                </a:rPr>
                <a:t>个测试错误率</a:t>
              </a:r>
              <a:r>
                <a:rPr lang="zh-CN" altLang="en-US" sz="2200" dirty="0" smtClean="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假设</a:t>
              </a:r>
              <a:r>
                <a:rPr lang="en-US" altLang="zh-CN" sz="2200" dirty="0" smtClean="0">
                  <a:latin typeface="微软雅黑" panose="020B0503020204020204" pitchFamily="34" charset="-122"/>
                  <a:ea typeface="微软雅黑" panose="020B0503020204020204" pitchFamily="34" charset="-122"/>
                </a:rPr>
                <a:t>           , </a:t>
              </a:r>
              <a:r>
                <a:rPr lang="zh-CN" altLang="en-US" sz="2200" dirty="0" smtClean="0">
                  <a:latin typeface="微软雅黑" panose="020B0503020204020204" pitchFamily="34" charset="-122"/>
                  <a:ea typeface="微软雅黑" panose="020B0503020204020204" pitchFamily="34" charset="-122"/>
                </a:rPr>
                <a:t>对于</a:t>
              </a:r>
              <a:r>
                <a:rPr lang="zh-CN" altLang="en-US" sz="2200" dirty="0">
                  <a:latin typeface="微软雅黑" panose="020B0503020204020204" pitchFamily="34" charset="-122"/>
                  <a:ea typeface="微软雅黑" panose="020B0503020204020204" pitchFamily="34" charset="-122"/>
                </a:rPr>
                <a:t>显著度 </a:t>
              </a:r>
              <a:r>
                <a:rPr lang="zh-CN" altLang="en-US" sz="2200" dirty="0" smtClean="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若     </a:t>
              </a:r>
              <a:r>
                <a:rPr lang="zh-CN" altLang="en-US" sz="2200" dirty="0" smtClean="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位于临界</a:t>
              </a:r>
              <a:r>
                <a:rPr lang="zh-CN" altLang="en-US" sz="2200" dirty="0" smtClean="0">
                  <a:latin typeface="微软雅黑" panose="020B0503020204020204" pitchFamily="34" charset="-122"/>
                  <a:ea typeface="微软雅黑" panose="020B0503020204020204" pitchFamily="34" charset="-122"/>
                </a:rPr>
                <a:t>范围                                                        </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内</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则假设不能被拒绝，即可认为泛化错误率     </a:t>
              </a:r>
              <a:r>
                <a:rPr lang="zh-CN" altLang="en-US" sz="2200" dirty="0" smtClean="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a:p>
              <a:r>
                <a:rPr lang="zh-CN" altLang="en-US" sz="2200" dirty="0">
                  <a:latin typeface="微软雅黑" panose="020B0503020204020204" pitchFamily="34" charset="-122"/>
                  <a:ea typeface="微软雅黑" panose="020B0503020204020204" pitchFamily="34" charset="-122"/>
                </a:rPr>
                <a:t>其置信度</a:t>
              </a:r>
              <a:r>
                <a:rPr lang="zh-CN" altLang="en-US" sz="2200" dirty="0" smtClean="0">
                  <a:latin typeface="微软雅黑" panose="020B0503020204020204" pitchFamily="34" charset="-122"/>
                  <a:ea typeface="微软雅黑" panose="020B0503020204020204" pitchFamily="34" charset="-122"/>
                </a:rPr>
                <a:t>为            </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087" y="2971351"/>
              <a:ext cx="1633537" cy="32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384066"/>
              <a:ext cx="801265" cy="242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424251"/>
              <a:ext cx="182547" cy="162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256" y="3689099"/>
              <a:ext cx="761344" cy="258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3354420"/>
              <a:ext cx="1224136" cy="283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360" y="4075129"/>
              <a:ext cx="843725" cy="25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421220"/>
              <a:ext cx="705840" cy="27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48004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36492"/>
            <a:ext cx="7886700" cy="777874"/>
          </a:xfrm>
        </p:spPr>
        <p:txBody>
          <a:bodyPr/>
          <a:lstStyle/>
          <a:p>
            <a:r>
              <a:rPr lang="zh-CN" altLang="en-US" dirty="0" smtClean="0">
                <a:latin typeface="微软雅黑" panose="020B0503020204020204" pitchFamily="34" charset="-122"/>
                <a:ea typeface="微软雅黑" panose="020B0503020204020204" pitchFamily="34" charset="-122"/>
              </a:rPr>
              <a:t>交叉验证</a:t>
            </a:r>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检验</a:t>
            </a:r>
            <a:endParaRPr lang="zh-CN" altLang="en-US" dirty="0">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474892" y="1271047"/>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latin typeface="微软雅黑" panose="020B0503020204020204" pitchFamily="34" charset="-122"/>
                <a:ea typeface="微软雅黑" panose="020B0503020204020204" pitchFamily="34" charset="-122"/>
              </a:rPr>
              <a:t>现实任务中，更多时候需要对不同学习器的性能进行比较</a:t>
            </a:r>
            <a:endParaRPr lang="zh-CN" altLang="en-US" sz="24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589193" y="2502113"/>
            <a:ext cx="6973210" cy="1808210"/>
            <a:chOff x="474893" y="2926236"/>
            <a:chExt cx="6973210" cy="1808210"/>
          </a:xfrm>
        </p:grpSpPr>
        <p:sp>
          <p:nvSpPr>
            <p:cNvPr id="12" name="矩形 11"/>
            <p:cNvSpPr/>
            <p:nvPr/>
          </p:nvSpPr>
          <p:spPr>
            <a:xfrm>
              <a:off x="474893" y="2926236"/>
              <a:ext cx="6973210" cy="1785104"/>
            </a:xfrm>
            <a:prstGeom prst="rect">
              <a:avLst/>
            </a:prstGeom>
          </p:spPr>
          <p:txBody>
            <a:bodyPr wrap="square">
              <a:spAutoFit/>
            </a:bodyPr>
            <a:lstStyle/>
            <a:p>
              <a:r>
                <a:rPr lang="zh-CN" altLang="en-US" sz="2200" dirty="0">
                  <a:latin typeface="微软雅黑" panose="020B0503020204020204" pitchFamily="34" charset="-122"/>
                  <a:ea typeface="微软雅黑" panose="020B0503020204020204" pitchFamily="34" charset="-122"/>
                </a:rPr>
                <a:t>对两个学习器</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若</a:t>
              </a:r>
              <a:r>
                <a:rPr lang="en-US" altLang="zh-CN" sz="2200" dirty="0">
                  <a:latin typeface="微软雅黑" panose="020B0503020204020204" pitchFamily="34" charset="-122"/>
                  <a:ea typeface="微软雅黑" panose="020B0503020204020204" pitchFamily="34" charset="-122"/>
                </a:rPr>
                <a:t>k</a:t>
              </a:r>
              <a:r>
                <a:rPr lang="zh-CN" altLang="en-US" sz="2200" dirty="0">
                  <a:latin typeface="微软雅黑" panose="020B0503020204020204" pitchFamily="34" charset="-122"/>
                  <a:ea typeface="微软雅黑" panose="020B0503020204020204" pitchFamily="34" charset="-122"/>
                </a:rPr>
                <a:t>折交叉验证得到的测试错误率分别</a:t>
              </a:r>
              <a:r>
                <a:rPr lang="zh-CN" altLang="en-US" sz="2200" dirty="0" smtClean="0">
                  <a:latin typeface="微软雅黑" panose="020B0503020204020204" pitchFamily="34" charset="-122"/>
                  <a:ea typeface="微软雅黑" panose="020B0503020204020204" pitchFamily="34" charset="-122"/>
                </a:rPr>
                <a:t>为      </a:t>
              </a: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和             ，</a:t>
              </a:r>
              <a:r>
                <a:rPr lang="zh-CN" altLang="en-US" sz="2200" dirty="0">
                  <a:latin typeface="微软雅黑" panose="020B0503020204020204" pitchFamily="34" charset="-122"/>
                  <a:ea typeface="微软雅黑" panose="020B0503020204020204" pitchFamily="34" charset="-122"/>
                </a:rPr>
                <a:t>可用</a:t>
              </a:r>
              <a:r>
                <a:rPr lang="en-US" altLang="zh-CN" sz="2200" dirty="0">
                  <a:latin typeface="微软雅黑" panose="020B0503020204020204" pitchFamily="34" charset="-122"/>
                  <a:ea typeface="微软雅黑" panose="020B0503020204020204" pitchFamily="34" charset="-122"/>
                </a:rPr>
                <a:t>k</a:t>
              </a:r>
              <a:r>
                <a:rPr lang="zh-CN" altLang="en-US" sz="2200" dirty="0">
                  <a:latin typeface="微软雅黑" panose="020B0503020204020204" pitchFamily="34" charset="-122"/>
                  <a:ea typeface="微软雅黑" panose="020B0503020204020204" pitchFamily="34" charset="-122"/>
                </a:rPr>
                <a:t>折交叉验证“成对</a:t>
              </a:r>
              <a:r>
                <a:rPr lang="en-US" altLang="zh-CN" sz="2200" dirty="0">
                  <a:latin typeface="微软雅黑" panose="020B0503020204020204" pitchFamily="34" charset="-122"/>
                  <a:ea typeface="微软雅黑" panose="020B0503020204020204" pitchFamily="34" charset="-122"/>
                </a:rPr>
                <a:t>t</a:t>
              </a:r>
              <a:r>
                <a:rPr lang="zh-CN" altLang="en-US" sz="2200" dirty="0">
                  <a:latin typeface="微软雅黑" panose="020B0503020204020204" pitchFamily="34" charset="-122"/>
                  <a:ea typeface="微软雅黑" panose="020B0503020204020204" pitchFamily="34" charset="-122"/>
                </a:rPr>
                <a:t>检验”进行比较检验。若两个学习器的性能相同，则他们使用相同的训练</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测试集得到的测试错误率应相同，即         </a:t>
              </a:r>
              <a:r>
                <a:rPr lang="en-US" altLang="zh-CN" sz="2200" dirty="0" smtClean="0">
                  <a:latin typeface="+mn-ea"/>
                </a:rPr>
                <a:t>.</a:t>
              </a:r>
              <a:endParaRPr lang="en-US" altLang="zh-CN" sz="2200" dirty="0">
                <a:latin typeface="+mn-ea"/>
              </a:endParaRPr>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431" y="3264817"/>
              <a:ext cx="1173469" cy="359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066" y="3309289"/>
              <a:ext cx="1000743" cy="315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4310323"/>
              <a:ext cx="1136650" cy="424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76253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52400"/>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交叉验证</a:t>
            </a:r>
            <a:r>
              <a:rPr lang="en-US" altLang="zh-CN" dirty="0" smtClean="0">
                <a:solidFill>
                  <a:schemeClr val="tx1"/>
                </a:solidFill>
                <a:latin typeface="微软雅黑" panose="020B0503020204020204" pitchFamily="34" charset="-122"/>
                <a:ea typeface="微软雅黑" panose="020B0503020204020204" pitchFamily="34" charset="-122"/>
              </a:rPr>
              <a:t>t</a:t>
            </a:r>
            <a:r>
              <a:rPr lang="zh-CN" altLang="en-US" dirty="0" smtClean="0">
                <a:solidFill>
                  <a:schemeClr val="tx1"/>
                </a:solidFill>
                <a:latin typeface="微软雅黑" panose="020B0503020204020204" pitchFamily="34" charset="-122"/>
                <a:ea typeface="微软雅黑" panose="020B0503020204020204" pitchFamily="34" charset="-122"/>
              </a:rPr>
              <a:t>检验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474892" y="1271047"/>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微软雅黑" panose="020B0503020204020204" pitchFamily="34" charset="-122"/>
                <a:ea typeface="微软雅黑" panose="020B0503020204020204" pitchFamily="34" charset="-122"/>
              </a:rPr>
              <a:t>先对每对结果求差，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若</a:t>
            </a:r>
            <a:r>
              <a:rPr lang="zh-CN" altLang="en-US" dirty="0" smtClean="0">
                <a:latin typeface="微软雅黑" panose="020B0503020204020204" pitchFamily="34" charset="-122"/>
                <a:ea typeface="微软雅黑" panose="020B0503020204020204" pitchFamily="34" charset="-122"/>
              </a:rPr>
              <a:t>两  个</a:t>
            </a:r>
            <a:r>
              <a:rPr lang="zh-CN" altLang="en-US" dirty="0">
                <a:latin typeface="微软雅黑" panose="020B0503020204020204" pitchFamily="34" charset="-122"/>
                <a:ea typeface="微软雅黑" panose="020B0503020204020204" pitchFamily="34" charset="-122"/>
              </a:rPr>
              <a:t>学习器性能相同，则差值应该为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，继而用         来对“学习器</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性能相同”这个假设做</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检验。</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988" y="1284270"/>
            <a:ext cx="1649412" cy="36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624399"/>
            <a:ext cx="1197950" cy="280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内容占位符 2"/>
          <p:cNvSpPr txBox="1">
            <a:spLocks/>
          </p:cNvSpPr>
          <p:nvPr/>
        </p:nvSpPr>
        <p:spPr>
          <a:xfrm>
            <a:off x="603347" y="2998247"/>
            <a:ext cx="7576908" cy="18277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微软雅黑" panose="020B0503020204020204" pitchFamily="34" charset="-122"/>
                <a:ea typeface="微软雅黑" panose="020B0503020204020204" pitchFamily="34" charset="-122"/>
              </a:rPr>
              <a:t>假设检验的前提是测试错误率为泛化错误率的独立采样，然而由于样本有限，使用交叉验证导致训练集重叠，测试错误率并不独立，从而过高估计假设成立的概率，为缓解这一问题，可采用“</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交叉验证”法</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489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76200"/>
            <a:ext cx="7677150" cy="777874"/>
          </a:xfrm>
        </p:spPr>
        <p:txBody>
          <a:bodyPr/>
          <a:lstStyle/>
          <a:p>
            <a:r>
              <a:rPr lang="zh-CN" altLang="en-US">
                <a:solidFill>
                  <a:schemeClr val="tx1"/>
                </a:solidFill>
                <a:latin typeface="微软雅黑" panose="020B0503020204020204" pitchFamily="34" charset="-122"/>
                <a:ea typeface="微软雅黑" panose="020B0503020204020204" pitchFamily="34" charset="-122"/>
              </a:rPr>
              <a:t>经验</a:t>
            </a:r>
            <a:r>
              <a:rPr lang="zh-CN" altLang="en-US" smtClean="0">
                <a:solidFill>
                  <a:schemeClr val="tx1"/>
                </a:solidFill>
                <a:latin typeface="微软雅黑" panose="020B0503020204020204" pitchFamily="34" charset="-122"/>
                <a:ea typeface="微软雅黑" panose="020B0503020204020204" pitchFamily="34" charset="-122"/>
              </a:rPr>
              <a:t>误差</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内容占位符 2"/>
          <p:cNvSpPr txBox="1">
            <a:spLocks/>
          </p:cNvSpPr>
          <p:nvPr/>
        </p:nvSpPr>
        <p:spPr>
          <a:xfrm>
            <a:off x="228600" y="1064470"/>
            <a:ext cx="7967327" cy="69740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sz="2200" dirty="0" smtClean="0">
                <a:latin typeface="微软雅黑" panose="020B0503020204020204" pitchFamily="34" charset="-122"/>
                <a:ea typeface="微软雅黑" panose="020B0503020204020204" pitchFamily="34" charset="-122"/>
              </a:rPr>
              <a:t>经验 </a:t>
            </a:r>
            <a:r>
              <a:rPr lang="en-US" altLang="zh-CN" sz="2200" dirty="0" smtClean="0">
                <a:latin typeface="微软雅黑" panose="020B0503020204020204" pitchFamily="34" charset="-122"/>
                <a:ea typeface="微软雅黑" panose="020B0503020204020204" pitchFamily="34" charset="-122"/>
              </a:rPr>
              <a:t>vs.  </a:t>
            </a:r>
            <a:r>
              <a:rPr lang="zh-CN" altLang="en-US" sz="2200" dirty="0" smtClean="0">
                <a:latin typeface="微软雅黑" panose="020B0503020204020204" pitchFamily="34" charset="-122"/>
                <a:ea typeface="微软雅黑" panose="020B0503020204020204" pitchFamily="34" charset="-122"/>
              </a:rPr>
              <a:t>训练数据</a:t>
            </a:r>
            <a:endParaRPr lang="en-US" altLang="zh-CN" sz="2200" dirty="0" smtClean="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8" name="内容占位符 2"/>
              <p:cNvSpPr txBox="1">
                <a:spLocks/>
              </p:cNvSpPr>
              <p:nvPr/>
            </p:nvSpPr>
            <p:spPr>
              <a:xfrm>
                <a:off x="228600" y="1977910"/>
                <a:ext cx="8486880" cy="132867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sz="2200" dirty="0" smtClean="0">
                    <a:latin typeface="微软雅黑" panose="020B0503020204020204" pitchFamily="34" charset="-122"/>
                    <a:ea typeface="微软雅黑" panose="020B0503020204020204" pitchFamily="34" charset="-122"/>
                  </a:rPr>
                  <a:t>在</a:t>
                </a:r>
                <a:r>
                  <a:rPr lang="zh-CN" altLang="en-US" sz="2200" dirty="0" smtClean="0">
                    <a:solidFill>
                      <a:srgbClr val="FF0000"/>
                    </a:solidFill>
                    <a:latin typeface="微软雅黑" panose="020B0503020204020204" pitchFamily="34" charset="-122"/>
                    <a:ea typeface="微软雅黑" panose="020B0503020204020204" pitchFamily="34" charset="-122"/>
                  </a:rPr>
                  <a:t>学习任务</a:t>
                </a:r>
                <a:r>
                  <a:rPr lang="zh-CN" altLang="en-US" sz="2200" dirty="0">
                    <a:latin typeface="微软雅黑" panose="020B0503020204020204" pitchFamily="34" charset="-122"/>
                    <a:ea typeface="微软雅黑" panose="020B0503020204020204" pitchFamily="34" charset="-122"/>
                  </a:rPr>
                  <a:t>中，给定样例集</a:t>
                </a:r>
                <a14:m>
                  <m:oMath xmlns:m="http://schemas.openxmlformats.org/officeDocument/2006/math">
                    <m:r>
                      <a:rPr lang="en-US" altLang="zh-CN" sz="2200" i="1">
                        <a:latin typeface="Cambria Math" panose="02040503050406030204" pitchFamily="18" charset="0"/>
                        <a:ea typeface="黑体" panose="02010609060101010101" pitchFamily="49" charset="-122"/>
                        <a:cs typeface="幼圆" charset="0"/>
                      </a:rPr>
                      <m:t>𝐷</m:t>
                    </m:r>
                    <m:r>
                      <a:rPr lang="en-US" altLang="zh-CN" sz="2200" i="1">
                        <a:latin typeface="Cambria Math" panose="02040503050406030204" pitchFamily="18" charset="0"/>
                        <a:ea typeface="黑体" panose="02010609060101010101" pitchFamily="49" charset="-122"/>
                        <a:cs typeface="幼圆" charset="0"/>
                      </a:rPr>
                      <m:t>={</m:t>
                    </m:r>
                    <m:d>
                      <m:dPr>
                        <m:ctrlPr>
                          <a:rPr lang="en-US" altLang="zh-CN" sz="2200" i="1">
                            <a:latin typeface="Cambria Math" charset="0"/>
                            <a:ea typeface="黑体" panose="02010609060101010101" pitchFamily="49" charset="-122"/>
                          </a:rPr>
                        </m:ctrlPr>
                      </m:dPr>
                      <m:e>
                        <m:sSub>
                          <m:sSubPr>
                            <m:ctrlPr>
                              <a:rPr lang="en-US" altLang="zh-CN" sz="2200" i="1">
                                <a:latin typeface="Cambria Math"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𝑥</m:t>
                            </m:r>
                          </m:e>
                          <m:sub>
                            <m:r>
                              <a:rPr lang="en-US" altLang="zh-CN" sz="2200" i="1">
                                <a:latin typeface="Cambria Math" panose="02040503050406030204" pitchFamily="18" charset="0"/>
                                <a:ea typeface="黑体" panose="02010609060101010101" pitchFamily="49" charset="-122"/>
                              </a:rPr>
                              <m:t>1</m:t>
                            </m:r>
                          </m:sub>
                        </m:sSub>
                        <m:r>
                          <a:rPr lang="en-US" altLang="zh-CN" sz="2200" i="1">
                            <a:latin typeface="Cambria Math" panose="02040503050406030204" pitchFamily="18" charset="0"/>
                            <a:ea typeface="黑体" panose="02010609060101010101" pitchFamily="49" charset="-122"/>
                          </a:rPr>
                          <m:t>,</m:t>
                        </m:r>
                        <m:sSub>
                          <m:sSubPr>
                            <m:ctrlPr>
                              <a:rPr lang="en-US" altLang="zh-CN" sz="2200" i="1">
                                <a:latin typeface="Cambria Math"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𝑦</m:t>
                            </m:r>
                          </m:e>
                          <m:sub>
                            <m:r>
                              <a:rPr lang="en-US" altLang="zh-CN" sz="2200" i="1">
                                <a:latin typeface="Cambria Math" panose="02040503050406030204" pitchFamily="18" charset="0"/>
                                <a:ea typeface="黑体" panose="02010609060101010101" pitchFamily="49" charset="-122"/>
                              </a:rPr>
                              <m:t>1</m:t>
                            </m:r>
                          </m:sub>
                        </m:sSub>
                      </m:e>
                    </m:d>
                    <m:r>
                      <a:rPr lang="en-US" altLang="zh-CN" sz="2200" i="1">
                        <a:latin typeface="Cambria Math" panose="02040503050406030204" pitchFamily="18" charset="0"/>
                        <a:ea typeface="黑体" panose="02010609060101010101" pitchFamily="49" charset="-122"/>
                        <a:cs typeface="幼圆" charset="0"/>
                      </a:rPr>
                      <m:t>,</m:t>
                    </m:r>
                    <m:d>
                      <m:dPr>
                        <m:ctrlPr>
                          <a:rPr lang="en-US" altLang="zh-CN" sz="2200" i="1">
                            <a:latin typeface="Cambria Math" charset="0"/>
                            <a:ea typeface="黑体" panose="02010609060101010101" pitchFamily="49" charset="-122"/>
                          </a:rPr>
                        </m:ctrlPr>
                      </m:dPr>
                      <m:e>
                        <m:sSub>
                          <m:sSubPr>
                            <m:ctrlPr>
                              <a:rPr lang="en-US" altLang="zh-CN" sz="2200" i="1">
                                <a:latin typeface="Cambria Math"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𝑥</m:t>
                            </m:r>
                          </m:e>
                          <m:sub>
                            <m:r>
                              <a:rPr lang="en-US" altLang="zh-CN" sz="2200" i="1">
                                <a:latin typeface="Cambria Math" panose="02040503050406030204" pitchFamily="18" charset="0"/>
                                <a:ea typeface="黑体" panose="02010609060101010101" pitchFamily="49" charset="-122"/>
                              </a:rPr>
                              <m:t>2</m:t>
                            </m:r>
                          </m:sub>
                        </m:sSub>
                        <m:r>
                          <a:rPr lang="en-US" altLang="zh-CN" sz="2200" i="1">
                            <a:latin typeface="Cambria Math" panose="02040503050406030204" pitchFamily="18" charset="0"/>
                            <a:ea typeface="黑体" panose="02010609060101010101" pitchFamily="49" charset="-122"/>
                          </a:rPr>
                          <m:t>,</m:t>
                        </m:r>
                        <m:sSub>
                          <m:sSubPr>
                            <m:ctrlPr>
                              <a:rPr lang="en-US" altLang="zh-CN" sz="2200" i="1">
                                <a:latin typeface="Cambria Math"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𝑦</m:t>
                            </m:r>
                          </m:e>
                          <m:sub>
                            <m:r>
                              <a:rPr lang="en-US" altLang="zh-CN" sz="2200" i="1">
                                <a:latin typeface="Cambria Math" panose="02040503050406030204" pitchFamily="18" charset="0"/>
                                <a:ea typeface="黑体" panose="02010609060101010101" pitchFamily="49" charset="-122"/>
                              </a:rPr>
                              <m:t>2</m:t>
                            </m:r>
                          </m:sub>
                        </m:sSub>
                      </m:e>
                    </m:d>
                    <m:r>
                      <a:rPr lang="en-US" altLang="zh-CN" sz="2200" i="1">
                        <a:latin typeface="Cambria Math" panose="02040503050406030204" pitchFamily="18" charset="0"/>
                        <a:ea typeface="黑体" panose="02010609060101010101" pitchFamily="49" charset="-122"/>
                        <a:cs typeface="幼圆" charset="0"/>
                      </a:rPr>
                      <m:t>,</m:t>
                    </m:r>
                    <m:r>
                      <a:rPr lang="en-US" altLang="zh-CN" sz="2200" i="1">
                        <a:latin typeface="Cambria Math" panose="02040503050406030204" pitchFamily="18" charset="0"/>
                        <a:ea typeface="Cambria Math" panose="02040503050406030204" pitchFamily="18" charset="0"/>
                        <a:cs typeface="幼圆" charset="0"/>
                      </a:rPr>
                      <m:t>⋯,</m:t>
                    </m:r>
                    <m:d>
                      <m:dPr>
                        <m:ctrlPr>
                          <a:rPr lang="en-US" altLang="zh-CN" sz="2200" i="1">
                            <a:latin typeface="Cambria Math" charset="0"/>
                            <a:ea typeface="Cambria Math" panose="02040503050406030204" pitchFamily="18" charset="0"/>
                            <a:cs typeface="幼圆" charset="0"/>
                          </a:rPr>
                        </m:ctrlPr>
                      </m:dPr>
                      <m:e>
                        <m:sSub>
                          <m:sSubPr>
                            <m:ctrlPr>
                              <a:rPr lang="en-US" altLang="zh-CN" sz="2200" i="1">
                                <a:latin typeface="Cambria Math"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𝑥</m:t>
                            </m:r>
                          </m:e>
                          <m:sub>
                            <m:r>
                              <a:rPr lang="en-US" altLang="zh-CN" sz="2200" i="1">
                                <a:latin typeface="Cambria Math" panose="02040503050406030204" pitchFamily="18" charset="0"/>
                                <a:ea typeface="黑体" panose="02010609060101010101" pitchFamily="49" charset="-122"/>
                              </a:rPr>
                              <m:t>𝑚</m:t>
                            </m:r>
                          </m:sub>
                        </m:sSub>
                        <m:r>
                          <a:rPr lang="en-US" altLang="zh-CN" sz="2200" i="1">
                            <a:latin typeface="Cambria Math" panose="02040503050406030204" pitchFamily="18" charset="0"/>
                            <a:ea typeface="黑体" panose="02010609060101010101" pitchFamily="49" charset="-122"/>
                          </a:rPr>
                          <m:t>,</m:t>
                        </m:r>
                        <m:sSub>
                          <m:sSubPr>
                            <m:ctrlPr>
                              <a:rPr lang="en-US" altLang="zh-CN" sz="2200" i="1">
                                <a:latin typeface="Cambria Math" charset="0"/>
                                <a:ea typeface="黑体" panose="02010609060101010101" pitchFamily="49" charset="-122"/>
                              </a:rPr>
                            </m:ctrlPr>
                          </m:sSubPr>
                          <m:e>
                            <m:r>
                              <a:rPr lang="en-US" altLang="zh-CN" sz="2200" i="1">
                                <a:latin typeface="Cambria Math" panose="02040503050406030204" pitchFamily="18" charset="0"/>
                                <a:ea typeface="黑体" panose="02010609060101010101" pitchFamily="49" charset="-122"/>
                              </a:rPr>
                              <m:t>𝑦</m:t>
                            </m:r>
                          </m:e>
                          <m:sub>
                            <m:r>
                              <a:rPr lang="en-US" altLang="zh-CN" sz="2200" i="1">
                                <a:latin typeface="Cambria Math" panose="02040503050406030204" pitchFamily="18" charset="0"/>
                                <a:ea typeface="黑体" panose="02010609060101010101" pitchFamily="49" charset="-122"/>
                              </a:rPr>
                              <m:t>𝑚</m:t>
                            </m:r>
                          </m:sub>
                        </m:sSub>
                      </m:e>
                    </m:d>
                    <m:r>
                      <a:rPr lang="en-US" altLang="zh-CN" sz="2200" i="1">
                        <a:latin typeface="Cambria Math" panose="02040503050406030204" pitchFamily="18" charset="0"/>
                        <a:ea typeface="黑体" panose="02010609060101010101" pitchFamily="49" charset="-122"/>
                        <a:cs typeface="幼圆" charset="0"/>
                      </a:rPr>
                      <m:t>}</m:t>
                    </m:r>
                  </m:oMath>
                </a14:m>
                <a:endParaRPr lang="en-US" altLang="zh-CN" sz="2200" dirty="0">
                  <a:latin typeface="微软雅黑" panose="020B0503020204020204" pitchFamily="34" charset="-122"/>
                  <a:ea typeface="微软雅黑" panose="020B0503020204020204" pitchFamily="34" charset="-122"/>
                </a:endParaRPr>
              </a:p>
              <a:p>
                <a:pPr marL="457200" lvl="1" indent="0">
                  <a:lnSpc>
                    <a:spcPct val="100000"/>
                  </a:lnSpc>
                  <a:buNone/>
                </a:pPr>
                <a:r>
                  <a:rPr lang="zh-CN" altLang="en-US" sz="2200" dirty="0" smtClean="0">
                    <a:latin typeface="微软雅黑" panose="020B0503020204020204" pitchFamily="34" charset="-122"/>
                    <a:ea typeface="微软雅黑" panose="020B0503020204020204" pitchFamily="34" charset="-122"/>
                  </a:rPr>
                  <a:t>训练学习器</a:t>
                </a:r>
                <a:r>
                  <a:rPr lang="en-US" altLang="zh-CN" sz="2200" i="1" dirty="0" smtClean="0">
                    <a:latin typeface="Times New Roman" panose="02020603050405020304" pitchFamily="18" charset="0"/>
                    <a:ea typeface="微软雅黑" panose="020B0503020204020204" pitchFamily="34" charset="-122"/>
                    <a:cs typeface="Times New Roman" panose="02020603050405020304" pitchFamily="18" charset="0"/>
                  </a:rPr>
                  <a:t>f </a:t>
                </a:r>
                <a:r>
                  <a:rPr lang="en-US" altLang="zh-CN" sz="2200" dirty="0" smtClean="0">
                    <a:latin typeface="微软雅黑" panose="020B0503020204020204" pitchFamily="34" charset="-122"/>
                    <a:ea typeface="微软雅黑" panose="020B0503020204020204" pitchFamily="34" charset="-122"/>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，训练样本</a:t>
                </a:r>
                <a:r>
                  <a:rPr lang="zh-CN" altLang="en-US" sz="2200" dirty="0">
                    <a:latin typeface="微软雅黑" panose="020B0503020204020204" pitchFamily="34" charset="-122"/>
                    <a:ea typeface="微软雅黑" panose="020B0503020204020204" pitchFamily="34" charset="-122"/>
                  </a:rPr>
                  <a:t>真实</a:t>
                </a:r>
                <a:r>
                  <a:rPr lang="zh-CN" altLang="en-US" sz="2200" dirty="0" smtClean="0">
                    <a:latin typeface="微软雅黑" panose="020B0503020204020204" pitchFamily="34" charset="-122"/>
                    <a:ea typeface="微软雅黑" panose="020B0503020204020204" pitchFamily="34" charset="-122"/>
                  </a:rPr>
                  <a:t>输出与预测</a:t>
                </a:r>
                <a:r>
                  <a:rPr lang="zh-CN" altLang="en-US" sz="2200" dirty="0">
                    <a:latin typeface="微软雅黑" panose="020B0503020204020204" pitchFamily="34" charset="-122"/>
                    <a:ea typeface="微软雅黑" panose="020B0503020204020204" pitchFamily="34" charset="-122"/>
                  </a:rPr>
                  <a:t>输出之间的差异， </a:t>
                </a:r>
                <a:r>
                  <a:rPr lang="zh-CN" altLang="en-US" sz="2200" dirty="0" smtClean="0">
                    <a:latin typeface="微软雅黑" panose="020B0503020204020204" pitchFamily="34" charset="-122"/>
                    <a:ea typeface="微软雅黑" panose="020B0503020204020204" pitchFamily="34" charset="-122"/>
                  </a:rPr>
                  <a:t>也即 预测结果</a:t>
                </a:r>
                <a:r>
                  <a:rPr lang="en-US" altLang="zh-CN" sz="2200" i="1" dirty="0" smtClean="0">
                    <a:latin typeface="Times New Roman" panose="02020603050405020304" pitchFamily="18" charset="0"/>
                    <a:ea typeface="微软雅黑" panose="020B0503020204020204" pitchFamily="34" charset="-122"/>
                    <a:cs typeface="Times New Roman" panose="02020603050405020304" pitchFamily="18" charset="0"/>
                  </a:rPr>
                  <a:t>f </a:t>
                </a:r>
                <a:r>
                  <a:rPr lang="en-US" altLang="zh-CN" sz="2200" dirty="0" smtClean="0">
                    <a:latin typeface="微软雅黑" panose="020B0503020204020204" pitchFamily="34" charset="-122"/>
                    <a:ea typeface="微软雅黑" panose="020B0503020204020204" pitchFamily="34" charset="-122"/>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 和 真实标记 </a:t>
                </a:r>
                <a:r>
                  <a:rPr lang="en-US" altLang="zh-CN" sz="2200" i="1" dirty="0" smtClean="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dirty="0" smtClean="0">
                    <a:latin typeface="微软雅黑" panose="020B0503020204020204" pitchFamily="34" charset="-122"/>
                    <a:ea typeface="微软雅黑" panose="020B0503020204020204" pitchFamily="34" charset="-122"/>
                  </a:rPr>
                  <a:t>的差异</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  </a:t>
                </a:r>
                <a:endParaRPr lang="zh-CN" altLang="en-US" sz="2200" dirty="0">
                  <a:latin typeface="微软雅黑" panose="020B0503020204020204" pitchFamily="34" charset="-122"/>
                  <a:ea typeface="微软雅黑" panose="020B0503020204020204" pitchFamily="34" charset="-122"/>
                </a:endParaRPr>
              </a:p>
            </p:txBody>
          </p:sp>
        </mc:Choice>
        <mc:Fallback xmlns="">
          <p:sp>
            <p:nvSpPr>
              <p:cNvPr id="18" name="内容占位符 2"/>
              <p:cNvSpPr txBox="1">
                <a:spLocks noRot="1" noChangeAspect="1" noMove="1" noResize="1" noEditPoints="1" noAdjustHandles="1" noChangeArrowheads="1" noChangeShapeType="1" noTextEdit="1"/>
              </p:cNvSpPr>
              <p:nvPr/>
            </p:nvSpPr>
            <p:spPr>
              <a:xfrm>
                <a:off x="228600" y="1977910"/>
                <a:ext cx="8486880" cy="1328673"/>
              </a:xfrm>
              <a:prstGeom prst="rect">
                <a:avLst/>
              </a:prstGeom>
              <a:blipFill rotWithShape="0">
                <a:blip r:embed="rId3"/>
                <a:stretch>
                  <a:fillRect t="-2752" r="-431"/>
                </a:stretch>
              </a:blipFill>
            </p:spPr>
            <p:txBody>
              <a:bodyPr/>
              <a:lstStyle/>
              <a:p>
                <a:r>
                  <a:rPr lang="zh-CN" altLang="en-US">
                    <a:noFill/>
                  </a:rPr>
                  <a:t> </a:t>
                </a:r>
              </a:p>
            </p:txBody>
          </p:sp>
        </mc:Fallback>
      </mc:AlternateContent>
      <p:grpSp>
        <p:nvGrpSpPr>
          <p:cNvPr id="3" name="组合 2"/>
          <p:cNvGrpSpPr/>
          <p:nvPr/>
        </p:nvGrpSpPr>
        <p:grpSpPr>
          <a:xfrm>
            <a:off x="852540" y="3306584"/>
            <a:ext cx="7239000" cy="1371600"/>
            <a:chOff x="762000" y="3565936"/>
            <a:chExt cx="7239000" cy="1371600"/>
          </a:xfrm>
        </p:grpSpPr>
        <p:sp>
          <p:nvSpPr>
            <p:cNvPr id="19" name="内容占位符 2"/>
            <p:cNvSpPr txBox="1">
              <a:spLocks/>
            </p:cNvSpPr>
            <p:nvPr/>
          </p:nvSpPr>
          <p:spPr>
            <a:xfrm>
              <a:off x="762000" y="3565936"/>
              <a:ext cx="7239000" cy="73823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sz="2200" dirty="0" smtClean="0">
                  <a:latin typeface="微软雅黑" panose="020B0503020204020204" pitchFamily="34" charset="-122"/>
                  <a:ea typeface="微软雅黑" panose="020B0503020204020204" pitchFamily="34" charset="-122"/>
                </a:rPr>
                <a:t>如“均方误差” ：</a:t>
              </a:r>
              <a:endParaRPr lang="zh-CN" altLang="en-US" sz="2200" dirty="0">
                <a:latin typeface="微软雅黑" panose="020B0503020204020204" pitchFamily="34" charset="-122"/>
                <a:ea typeface="微软雅黑" panose="020B0503020204020204" pitchFamily="34" charset="-122"/>
              </a:endParaRPr>
            </a:p>
          </p:txBody>
        </p:sp>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8" y="4151089"/>
              <a:ext cx="3735338" cy="786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41624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9916"/>
            <a:ext cx="7886700" cy="777874"/>
          </a:xfrm>
        </p:spPr>
        <p:txBody>
          <a:bodyPr/>
          <a:lstStyle/>
          <a:p>
            <a:r>
              <a:rPr lang="en-US" altLang="zh-CN" dirty="0" smtClean="0">
                <a:solidFill>
                  <a:schemeClr val="tx1"/>
                </a:solidFill>
                <a:latin typeface="微软雅黑" panose="020B0503020204020204" pitchFamily="34" charset="-122"/>
                <a:ea typeface="微软雅黑" panose="020B0503020204020204" pitchFamily="34" charset="-122"/>
              </a:rPr>
              <a:t>5</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2</a:t>
            </a:r>
            <a:r>
              <a:rPr lang="zh-CN" altLang="en-US" dirty="0" smtClean="0">
                <a:solidFill>
                  <a:schemeClr val="tx1"/>
                </a:solidFill>
                <a:latin typeface="微软雅黑" panose="020B0503020204020204" pitchFamily="34" charset="-122"/>
                <a:ea typeface="微软雅黑" panose="020B0503020204020204" pitchFamily="34" charset="-122"/>
              </a:rPr>
              <a:t>交叉验证法</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474892" y="1271047"/>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11" name="内容占位符 2"/>
          <p:cNvSpPr txBox="1">
            <a:spLocks/>
          </p:cNvSpPr>
          <p:nvPr/>
        </p:nvSpPr>
        <p:spPr>
          <a:xfrm>
            <a:off x="603347" y="1271047"/>
            <a:ext cx="7576908" cy="18277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微软雅黑" panose="020B0503020204020204" pitchFamily="34" charset="-122"/>
                <a:ea typeface="微软雅黑" panose="020B0503020204020204" pitchFamily="34" charset="-122"/>
              </a:rPr>
              <a:t>所谓</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折交叉验证就是做</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次二折交叉验证，每次二折交叉验证之前将数据打乱，使得</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次交叉验证中的数据划分不重复。为缓解测试数据错误率的非独立性，仅计算第一次</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折交叉验证结果的</a:t>
            </a:r>
            <a:r>
              <a:rPr lang="zh-CN" altLang="en-US" dirty="0" smtClean="0">
                <a:latin typeface="微软雅黑" panose="020B0503020204020204" pitchFamily="34" charset="-122"/>
                <a:ea typeface="微软雅黑" panose="020B0503020204020204" pitchFamily="34" charset="-122"/>
              </a:rPr>
              <a:t>平均值                           </a:t>
            </a:r>
            <a:r>
              <a:rPr lang="zh-CN" altLang="en-US" dirty="0">
                <a:latin typeface="微软雅黑" panose="020B0503020204020204" pitchFamily="34" charset="-122"/>
                <a:ea typeface="微软雅黑" panose="020B0503020204020204" pitchFamily="34" charset="-122"/>
              </a:rPr>
              <a:t>和每次二折实验计算得到的</a:t>
            </a:r>
            <a:r>
              <a:rPr lang="zh-CN" altLang="en-US" dirty="0" smtClean="0">
                <a:latin typeface="微软雅黑" panose="020B0503020204020204" pitchFamily="34" charset="-122"/>
                <a:ea typeface="微软雅黑" panose="020B0503020204020204" pitchFamily="34" charset="-122"/>
              </a:rPr>
              <a:t>方差                                                       </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则变量</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latin typeface="微软雅黑" panose="020B0503020204020204" pitchFamily="34" charset="-122"/>
                <a:ea typeface="微软雅黑" panose="020B0503020204020204" pitchFamily="34" charset="-122"/>
              </a:rPr>
              <a:t>服从自由度为</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分布。</a:t>
            </a:r>
            <a:endParaRPr lang="en-US" altLang="zh-CN" dirty="0">
              <a:latin typeface="微软雅黑" panose="020B0503020204020204" pitchFamily="34" charset="-122"/>
              <a:ea typeface="微软雅黑" panose="020B0503020204020204" pitchFamily="34" charset="-122"/>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80212"/>
            <a:ext cx="2236787" cy="125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863" y="2944391"/>
            <a:ext cx="2027237" cy="3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380878"/>
            <a:ext cx="4167963" cy="42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6608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2625" y="-164210"/>
            <a:ext cx="7886700" cy="777874"/>
          </a:xfrm>
        </p:spPr>
        <p:txBody>
          <a:bodyPr/>
          <a:lstStyle/>
          <a:p>
            <a:r>
              <a:rPr lang="en-US" altLang="zh-CN" dirty="0" err="1" smtClean="0">
                <a:solidFill>
                  <a:schemeClr val="tx1"/>
                </a:solidFill>
                <a:latin typeface="微软雅黑" panose="020B0503020204020204" pitchFamily="34" charset="-122"/>
                <a:ea typeface="微软雅黑" panose="020B0503020204020204" pitchFamily="34" charset="-122"/>
              </a:rPr>
              <a:t>McNemar</a:t>
            </a:r>
            <a:r>
              <a:rPr lang="zh-CN" altLang="en-US" dirty="0" smtClean="0">
                <a:solidFill>
                  <a:schemeClr val="tx1"/>
                </a:solidFill>
                <a:latin typeface="微软雅黑" panose="020B0503020204020204" pitchFamily="34" charset="-122"/>
                <a:ea typeface="微软雅黑" panose="020B0503020204020204" pitchFamily="34" charset="-122"/>
              </a:rPr>
              <a:t>检验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474892" y="1271047"/>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11" name="内容占位符 2"/>
          <p:cNvSpPr txBox="1">
            <a:spLocks/>
          </p:cNvSpPr>
          <p:nvPr/>
        </p:nvSpPr>
        <p:spPr>
          <a:xfrm>
            <a:off x="603347" y="1271047"/>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a:latin typeface="微软雅黑" panose="020B0503020204020204" pitchFamily="34" charset="-122"/>
                <a:ea typeface="微软雅黑" panose="020B0503020204020204" pitchFamily="34" charset="-122"/>
              </a:rPr>
              <a:t>对于二分类问题，留出法不仅可以估计出学习器</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的测试错误率，还能获得两学习器分类结果的差别，如下表所示</a:t>
            </a:r>
            <a:endParaRPr lang="en-US" altLang="zh-CN" dirty="0">
              <a:latin typeface="微软雅黑" panose="020B0503020204020204" pitchFamily="34" charset="-122"/>
              <a:ea typeface="微软雅黑" panose="020B0503020204020204" pitchFamily="34" charset="-122"/>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63" y="2979737"/>
            <a:ext cx="268401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2"/>
          <p:cNvSpPr txBox="1">
            <a:spLocks/>
          </p:cNvSpPr>
          <p:nvPr/>
        </p:nvSpPr>
        <p:spPr>
          <a:xfrm>
            <a:off x="3918047" y="2614341"/>
            <a:ext cx="3943253" cy="2897459"/>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a:latin typeface="微软雅黑" panose="020B0503020204020204" pitchFamily="34" charset="-122"/>
                <a:ea typeface="微软雅黑" panose="020B0503020204020204" pitchFamily="34" charset="-122"/>
              </a:rPr>
              <a:t>假设两学习器性能相同</a:t>
            </a:r>
            <a:endParaRPr lang="en-US" altLang="zh-CN" dirty="0">
              <a:latin typeface="微软雅黑" panose="020B0503020204020204" pitchFamily="34" charset="-122"/>
              <a:ea typeface="微软雅黑" panose="020B0503020204020204" pitchFamily="34" charset="-122"/>
            </a:endParaRPr>
          </a:p>
          <a:p>
            <a:pPr marL="0" indent="0">
              <a:lnSpc>
                <a:spcPct val="100000"/>
              </a:lnSpc>
              <a:buNone/>
            </a:pPr>
            <a:r>
              <a:rPr lang="zh-CN" altLang="en-US" dirty="0" smtClean="0">
                <a:latin typeface="微软雅黑" panose="020B0503020204020204" pitchFamily="34" charset="-122"/>
                <a:ea typeface="微软雅黑" panose="020B0503020204020204" pitchFamily="34" charset="-122"/>
              </a:rPr>
              <a:t>则             </a:t>
            </a:r>
            <a:r>
              <a:rPr lang="zh-CN" altLang="en-US" dirty="0">
                <a:latin typeface="微软雅黑" panose="020B0503020204020204" pitchFamily="34" charset="-122"/>
                <a:ea typeface="微软雅黑" panose="020B0503020204020204" pitchFamily="34" charset="-122"/>
              </a:rPr>
              <a:t>应服从正态分布，且均值为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，方差为</a:t>
            </a:r>
            <a:r>
              <a:rPr lang="en-US" altLang="zh-CN"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则</a:t>
            </a:r>
            <a:endParaRPr lang="en-US" altLang="zh-CN" dirty="0" smtClean="0">
              <a:latin typeface="微软雅黑" panose="020B0503020204020204" pitchFamily="34" charset="-122"/>
              <a:ea typeface="微软雅黑" panose="020B0503020204020204" pitchFamily="34" charset="-122"/>
            </a:endParaRPr>
          </a:p>
          <a:p>
            <a:pPr marL="0" indent="0">
              <a:lnSpc>
                <a:spcPct val="100000"/>
              </a:lnSpc>
              <a:buNone/>
            </a:pPr>
            <a:endParaRPr lang="en-US" altLang="zh-CN" dirty="0">
              <a:latin typeface="微软雅黑" panose="020B0503020204020204" pitchFamily="34" charset="-122"/>
              <a:ea typeface="微软雅黑" panose="020B0503020204020204" pitchFamily="34" charset="-122"/>
            </a:endParaRPr>
          </a:p>
          <a:p>
            <a:pPr marL="0" indent="0">
              <a:lnSpc>
                <a:spcPct val="100000"/>
              </a:lnSpc>
              <a:buNone/>
            </a:pPr>
            <a:endParaRPr lang="en-US" altLang="zh-CN" dirty="0">
              <a:latin typeface="微软雅黑" panose="020B0503020204020204" pitchFamily="34" charset="-122"/>
              <a:ea typeface="微软雅黑" panose="020B0503020204020204" pitchFamily="34" charset="-122"/>
            </a:endParaRPr>
          </a:p>
          <a:p>
            <a:pPr marL="0" indent="0">
              <a:lnSpc>
                <a:spcPct val="100000"/>
              </a:lnSpc>
              <a:buNone/>
            </a:pPr>
            <a:r>
              <a:rPr lang="zh-CN" altLang="en-US" dirty="0">
                <a:latin typeface="微软雅黑" panose="020B0503020204020204" pitchFamily="34" charset="-122"/>
                <a:ea typeface="微软雅黑" panose="020B0503020204020204" pitchFamily="34" charset="-122"/>
              </a:rPr>
              <a:t>服从自由度为</a:t>
            </a:r>
            <a:r>
              <a:rPr lang="en-US" altLang="zh-CN" dirty="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的      分布</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2743200"/>
            <a:ext cx="1125537" cy="225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124200"/>
            <a:ext cx="965151" cy="25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1986" y="3505200"/>
            <a:ext cx="949414" cy="27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8047" y="3970226"/>
            <a:ext cx="2645569" cy="65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4848225"/>
            <a:ext cx="333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42010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8177"/>
            <a:ext cx="7886700" cy="777874"/>
          </a:xfrm>
        </p:spPr>
        <p:txBody>
          <a:bodyPr/>
          <a:lstStyle/>
          <a:p>
            <a:r>
              <a:rPr lang="en-US" altLang="zh-CN" dirty="0" smtClean="0">
                <a:solidFill>
                  <a:schemeClr val="tx1"/>
                </a:solidFill>
                <a:latin typeface="微软雅黑" panose="020B0503020204020204" pitchFamily="34" charset="-122"/>
                <a:ea typeface="微软雅黑" panose="020B0503020204020204" pitchFamily="34" charset="-122"/>
              </a:rPr>
              <a:t>Friedman</a:t>
            </a:r>
            <a:r>
              <a:rPr lang="zh-CN" altLang="en-US" dirty="0" smtClean="0">
                <a:solidFill>
                  <a:schemeClr val="tx1"/>
                </a:solidFill>
                <a:latin typeface="微软雅黑" panose="020B0503020204020204" pitchFamily="34" charset="-122"/>
                <a:ea typeface="微软雅黑" panose="020B0503020204020204" pitchFamily="34" charset="-122"/>
              </a:rPr>
              <a:t>检验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474892" y="1271047"/>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11" name="内容占位符 2"/>
          <p:cNvSpPr txBox="1">
            <a:spLocks/>
          </p:cNvSpPr>
          <p:nvPr/>
        </p:nvSpPr>
        <p:spPr>
          <a:xfrm>
            <a:off x="603347" y="1271047"/>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微软雅黑" panose="020B0503020204020204" pitchFamily="34" charset="-122"/>
                <a:ea typeface="微软雅黑" panose="020B0503020204020204" pitchFamily="34" charset="-122"/>
              </a:rPr>
              <a:t>交叉验证</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检验和</a:t>
            </a:r>
            <a:r>
              <a:rPr lang="en-US" altLang="zh-CN" dirty="0" err="1">
                <a:latin typeface="微软雅黑" panose="020B0503020204020204" pitchFamily="34" charset="-122"/>
                <a:ea typeface="微软雅黑" panose="020B0503020204020204" pitchFamily="34" charset="-122"/>
              </a:rPr>
              <a:t>McNemar</a:t>
            </a:r>
            <a:r>
              <a:rPr lang="zh-CN" altLang="en-US" dirty="0">
                <a:latin typeface="微软雅黑" panose="020B0503020204020204" pitchFamily="34" charset="-122"/>
                <a:ea typeface="微软雅黑" panose="020B0503020204020204" pitchFamily="34" charset="-122"/>
              </a:rPr>
              <a:t>检验都是在一个数据集上比较两个算法的性能，可以用</a:t>
            </a:r>
            <a:r>
              <a:rPr lang="en-US" altLang="zh-CN" dirty="0">
                <a:latin typeface="微软雅黑" panose="020B0503020204020204" pitchFamily="34" charset="-122"/>
                <a:ea typeface="微软雅黑" panose="020B0503020204020204" pitchFamily="34" charset="-122"/>
              </a:rPr>
              <a:t>Friedman</a:t>
            </a:r>
            <a:r>
              <a:rPr lang="zh-CN" altLang="en-US" dirty="0">
                <a:latin typeface="微软雅黑" panose="020B0503020204020204" pitchFamily="34" charset="-122"/>
                <a:ea typeface="微软雅黑" panose="020B0503020204020204" pitchFamily="34" charset="-122"/>
              </a:rPr>
              <a:t>检验在一组数据集上对多个算法进行比较。</a:t>
            </a:r>
            <a:endParaRPr lang="en-US" altLang="zh-CN"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679547" y="3099847"/>
            <a:ext cx="7576908" cy="2555779"/>
            <a:chOff x="679547" y="3099847"/>
            <a:chExt cx="7576908" cy="2555779"/>
          </a:xfrm>
        </p:grpSpPr>
        <p:sp>
          <p:nvSpPr>
            <p:cNvPr id="13" name="内容占位符 2"/>
            <p:cNvSpPr txBox="1">
              <a:spLocks/>
            </p:cNvSpPr>
            <p:nvPr/>
          </p:nvSpPr>
          <p:spPr>
            <a:xfrm>
              <a:off x="679547" y="3099847"/>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微软雅黑" panose="020B0503020204020204" pitchFamily="34" charset="-122"/>
                  <a:ea typeface="微软雅黑" panose="020B0503020204020204" pitchFamily="34" charset="-122"/>
                </a:rPr>
                <a:t>假定用             </a:t>
              </a:r>
              <a:r>
                <a:rPr lang="zh-CN" altLang="en-US" dirty="0" smtClean="0">
                  <a:latin typeface="微软雅黑" panose="020B0503020204020204" pitchFamily="34" charset="-122"/>
                  <a:ea typeface="微软雅黑" panose="020B0503020204020204" pitchFamily="34" charset="-122"/>
                </a:rPr>
                <a:t>          四</a:t>
              </a:r>
              <a:r>
                <a:rPr lang="zh-CN" altLang="en-US" dirty="0">
                  <a:latin typeface="微软雅黑" panose="020B0503020204020204" pitchFamily="34" charset="-122"/>
                  <a:ea typeface="微软雅黑" panose="020B0503020204020204" pitchFamily="34" charset="-122"/>
                </a:rPr>
                <a:t>个数据集对算法 </a:t>
              </a: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进行比较。</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latin typeface="微软雅黑" panose="020B0503020204020204" pitchFamily="34" charset="-122"/>
                  <a:ea typeface="微软雅黑" panose="020B0503020204020204" pitchFamily="34" charset="-122"/>
                </a:rPr>
                <a:t>先使用留出法或者交叉验证法得到每个算法在每个数据集上的测试结果，然后在每个数据集上根据性能好坏排序，并赋序值</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若算法性能相同则平分序值</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继而得到每个算法的平均序值   </a:t>
              </a:r>
              <a:r>
                <a:rPr lang="en-US" altLang="zh-CN" dirty="0" smtClean="0">
                  <a:latin typeface="+mn-ea"/>
                  <a:ea typeface="+mn-ea"/>
                </a:rPr>
                <a:t>.</a:t>
              </a:r>
            </a:p>
          </p:txBody>
        </p:sp>
        <p:graphicFrame>
          <p:nvGraphicFramePr>
            <p:cNvPr id="5" name="对象 4"/>
            <p:cNvGraphicFramePr>
              <a:graphicFrameLocks noChangeAspect="1"/>
            </p:cNvGraphicFramePr>
            <p:nvPr>
              <p:extLst/>
            </p:nvPr>
          </p:nvGraphicFramePr>
          <p:xfrm>
            <a:off x="1645603" y="3305698"/>
            <a:ext cx="1707197" cy="285023"/>
          </p:xfrm>
          <a:graphic>
            <a:graphicData uri="http://schemas.openxmlformats.org/presentationml/2006/ole">
              <mc:AlternateContent xmlns:mc="http://schemas.openxmlformats.org/markup-compatibility/2006">
                <mc:Choice xmlns:v="urn:schemas-microsoft-com:vml" Requires="v">
                  <p:oleObj spid="_x0000_s2170" name="Formula" r:id="rId3" imgW="929880" imgH="155160" progId="Equation.Ribbit">
                    <p:embed/>
                  </p:oleObj>
                </mc:Choice>
                <mc:Fallback>
                  <p:oleObj name="Formula" r:id="rId3" imgW="929880" imgH="155160" progId="Equation.Ribbit">
                    <p:embed/>
                    <p:pic>
                      <p:nvPicPr>
                        <p:cNvPr id="0" name=""/>
                        <p:cNvPicPr/>
                        <p:nvPr/>
                      </p:nvPicPr>
                      <p:blipFill>
                        <a:blip r:embed="rId4"/>
                        <a:stretch>
                          <a:fillRect/>
                        </a:stretch>
                      </p:blipFill>
                      <p:spPr>
                        <a:xfrm>
                          <a:off x="1645603" y="3305698"/>
                          <a:ext cx="1707197" cy="28502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31857800"/>
                </p:ext>
              </p:extLst>
            </p:nvPr>
          </p:nvGraphicFramePr>
          <p:xfrm>
            <a:off x="5811838" y="3276600"/>
            <a:ext cx="893762" cy="293688"/>
          </p:xfrm>
          <a:graphic>
            <a:graphicData uri="http://schemas.openxmlformats.org/presentationml/2006/ole">
              <mc:AlternateContent xmlns:mc="http://schemas.openxmlformats.org/markup-compatibility/2006">
                <mc:Choice xmlns:v="urn:schemas-microsoft-com:vml" Requires="v">
                  <p:oleObj spid="_x0000_s2171" name="Formula" r:id="rId5" imgW="487800" imgH="160200" progId="Equation.Ribbit">
                    <p:embed/>
                  </p:oleObj>
                </mc:Choice>
                <mc:Fallback>
                  <p:oleObj name="Formula" r:id="rId5" imgW="487800" imgH="160200" progId="Equation.Ribbit">
                    <p:embed/>
                    <p:pic>
                      <p:nvPicPr>
                        <p:cNvPr id="0" name=""/>
                        <p:cNvPicPr>
                          <a:picLocks noChangeAspect="1" noChangeArrowheads="1"/>
                        </p:cNvPicPr>
                        <p:nvPr/>
                      </p:nvPicPr>
                      <p:blipFill>
                        <a:blip r:embed="rId6"/>
                        <a:srcRect/>
                        <a:stretch>
                          <a:fillRect/>
                        </a:stretch>
                      </p:blipFill>
                      <p:spPr bwMode="auto">
                        <a:xfrm>
                          <a:off x="5811838" y="3276600"/>
                          <a:ext cx="893762"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67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81200" y="5410200"/>
              <a:ext cx="307698" cy="24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1808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74892" y="1271047"/>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47" y="2509029"/>
            <a:ext cx="3459162" cy="221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a:spLocks/>
          </p:cNvSpPr>
          <p:nvPr/>
        </p:nvSpPr>
        <p:spPr>
          <a:xfrm>
            <a:off x="603347" y="1271047"/>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微软雅黑" panose="020B0503020204020204" pitchFamily="34" charset="-122"/>
                <a:ea typeface="微软雅黑" panose="020B0503020204020204" pitchFamily="34" charset="-122"/>
              </a:rPr>
              <a:t>得到表格如下所示，由平均序值进行</a:t>
            </a:r>
            <a:r>
              <a:rPr lang="en-US" altLang="zh-CN" dirty="0">
                <a:latin typeface="微软雅黑" panose="020B0503020204020204" pitchFamily="34" charset="-122"/>
                <a:ea typeface="微软雅黑" panose="020B0503020204020204" pitchFamily="34" charset="-122"/>
              </a:rPr>
              <a:t>Friedman</a:t>
            </a:r>
            <a:r>
              <a:rPr lang="zh-CN" altLang="en-US" dirty="0">
                <a:latin typeface="微软雅黑" panose="020B0503020204020204" pitchFamily="34" charset="-122"/>
                <a:ea typeface="微软雅黑" panose="020B0503020204020204" pitchFamily="34" charset="-122"/>
              </a:rPr>
              <a:t>检验来判断这些算法是否性能都相同。</a:t>
            </a:r>
            <a:endParaRPr lang="en-US" altLang="zh-CN" dirty="0">
              <a:latin typeface="微软雅黑" panose="020B0503020204020204" pitchFamily="34" charset="-122"/>
              <a:ea typeface="微软雅黑" panose="020B0503020204020204" pitchFamily="34" charset="-122"/>
            </a:endParaRPr>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101" y="2882900"/>
            <a:ext cx="3589902"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2"/>
          <p:cNvSpPr txBox="1">
            <a:spLocks/>
          </p:cNvSpPr>
          <p:nvPr/>
        </p:nvSpPr>
        <p:spPr>
          <a:xfrm>
            <a:off x="4108546" y="2369073"/>
            <a:ext cx="4362354"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微软雅黑" panose="020B0503020204020204" pitchFamily="34" charset="-122"/>
                <a:ea typeface="微软雅黑" panose="020B0503020204020204" pitchFamily="34" charset="-122"/>
              </a:rPr>
              <a:t>则变量：</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latin typeface="微软雅黑" panose="020B0503020204020204" pitchFamily="34" charset="-122"/>
                <a:ea typeface="微软雅黑" panose="020B0503020204020204" pitchFamily="34" charset="-122"/>
              </a:rPr>
              <a:t>服从自由度为</a:t>
            </a:r>
            <a:r>
              <a:rPr lang="en-US" altLang="zh-CN" dirty="0">
                <a:latin typeface="微软雅黑" panose="020B0503020204020204" pitchFamily="34" charset="-122"/>
                <a:ea typeface="微软雅黑" panose="020B0503020204020204" pitchFamily="34" charset="-122"/>
              </a:rPr>
              <a:t>k-1</a:t>
            </a:r>
            <a:r>
              <a:rPr lang="zh-CN" altLang="en-US" dirty="0" smtClean="0">
                <a:latin typeface="微软雅黑" panose="020B0503020204020204" pitchFamily="34" charset="-122"/>
                <a:ea typeface="微软雅黑" panose="020B0503020204020204" pitchFamily="34" charset="-122"/>
              </a:rPr>
              <a:t>的     </a:t>
            </a:r>
            <a:r>
              <a:rPr lang="zh-CN" altLang="en-US" dirty="0">
                <a:latin typeface="微软雅黑" panose="020B0503020204020204" pitchFamily="34" charset="-122"/>
                <a:ea typeface="微软雅黑" panose="020B0503020204020204" pitchFamily="34" charset="-122"/>
              </a:rPr>
              <a:t>分布</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表示数据集和算法数目</a:t>
            </a:r>
            <a:endParaRPr lang="en-US" altLang="zh-CN" dirty="0">
              <a:latin typeface="微软雅黑" panose="020B0503020204020204" pitchFamily="34" charset="-122"/>
              <a:ea typeface="微软雅黑" panose="020B0503020204020204" pitchFamily="34" charset="-122"/>
            </a:endParaRPr>
          </a:p>
        </p:txBody>
      </p:sp>
      <p:pic>
        <p:nvPicPr>
          <p:cNvPr id="29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5323" y="3757422"/>
            <a:ext cx="328877" cy="31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a:spLocks noGrp="1"/>
          </p:cNvSpPr>
          <p:nvPr>
            <p:ph type="title"/>
          </p:nvPr>
        </p:nvSpPr>
        <p:spPr>
          <a:xfrm>
            <a:off x="838200" y="-148177"/>
            <a:ext cx="7886700" cy="777874"/>
          </a:xfrm>
        </p:spPr>
        <p:txBody>
          <a:bodyPr/>
          <a:lstStyle/>
          <a:p>
            <a:r>
              <a:rPr lang="en-US" altLang="zh-CN" dirty="0" smtClean="0">
                <a:solidFill>
                  <a:schemeClr val="tx1"/>
                </a:solidFill>
                <a:latin typeface="微软雅黑" panose="020B0503020204020204" pitchFamily="34" charset="-122"/>
                <a:ea typeface="微软雅黑" panose="020B0503020204020204" pitchFamily="34" charset="-122"/>
              </a:rPr>
              <a:t>Friedman</a:t>
            </a:r>
            <a:r>
              <a:rPr lang="zh-CN" altLang="en-US" dirty="0" smtClean="0">
                <a:solidFill>
                  <a:schemeClr val="tx1"/>
                </a:solidFill>
                <a:latin typeface="微软雅黑" panose="020B0503020204020204" pitchFamily="34" charset="-122"/>
                <a:ea typeface="微软雅黑" panose="020B0503020204020204" pitchFamily="34" charset="-122"/>
              </a:rPr>
              <a:t>检验</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52242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2400"/>
            <a:ext cx="7886700" cy="777874"/>
          </a:xfrm>
        </p:spPr>
        <p:txBody>
          <a:bodyPr>
            <a:normAutofit/>
          </a:bodyPr>
          <a:lstStyle/>
          <a:p>
            <a:r>
              <a:rPr lang="en-US" altLang="zh-CN" dirty="0" err="1" smtClean="0">
                <a:solidFill>
                  <a:schemeClr val="tx1"/>
                </a:solidFill>
                <a:latin typeface="微软雅黑" panose="020B0503020204020204" pitchFamily="34" charset="-122"/>
                <a:ea typeface="微软雅黑" panose="020B0503020204020204" pitchFamily="34" charset="-122"/>
              </a:rPr>
              <a:t>Nemenyi</a:t>
            </a:r>
            <a:r>
              <a:rPr lang="zh-CN" altLang="en-US" dirty="0" smtClean="0">
                <a:solidFill>
                  <a:schemeClr val="tx1"/>
                </a:solidFill>
                <a:latin typeface="微软雅黑" panose="020B0503020204020204" pitchFamily="34" charset="-122"/>
                <a:ea typeface="微软雅黑" panose="020B0503020204020204" pitchFamily="34" charset="-122"/>
              </a:rPr>
              <a:t>后续检验</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603347" y="1271047"/>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微软雅黑" panose="020B0503020204020204" pitchFamily="34" charset="-122"/>
                <a:ea typeface="微软雅黑" panose="020B0503020204020204" pitchFamily="34" charset="-122"/>
              </a:rPr>
              <a:t>若“所有算法的性能相同”这个假设被拒绝，说明算法的性能显著不同，此时可用</a:t>
            </a:r>
            <a:r>
              <a:rPr lang="en-US" altLang="zh-CN" dirty="0" err="1">
                <a:latin typeface="微软雅黑" panose="020B0503020204020204" pitchFamily="34" charset="-122"/>
                <a:ea typeface="微软雅黑" panose="020B0503020204020204" pitchFamily="34" charset="-122"/>
              </a:rPr>
              <a:t>Nemenyi</a:t>
            </a:r>
            <a:r>
              <a:rPr lang="zh-CN" altLang="en-US" dirty="0">
                <a:latin typeface="微软雅黑" panose="020B0503020204020204" pitchFamily="34" charset="-122"/>
                <a:ea typeface="微软雅黑" panose="020B0503020204020204" pitchFamily="34" charset="-122"/>
              </a:rPr>
              <a:t>后续检验进一步区分算法。</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en-US" altLang="zh-CN" dirty="0" err="1">
                <a:latin typeface="微软雅黑" panose="020B0503020204020204" pitchFamily="34" charset="-122"/>
                <a:ea typeface="微软雅黑" panose="020B0503020204020204" pitchFamily="34" charset="-122"/>
              </a:rPr>
              <a:t>Nemenyi</a:t>
            </a:r>
            <a:r>
              <a:rPr lang="zh-CN" altLang="en-US" dirty="0">
                <a:latin typeface="微软雅黑" panose="020B0503020204020204" pitchFamily="34" charset="-122"/>
                <a:ea typeface="微软雅黑" panose="020B0503020204020204" pitchFamily="34" charset="-122"/>
              </a:rPr>
              <a:t>检验计算平均序值差别的临界阈值</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latin typeface="微软雅黑" panose="020B0503020204020204" pitchFamily="34" charset="-122"/>
                <a:ea typeface="微软雅黑" panose="020B0503020204020204" pitchFamily="34" charset="-122"/>
              </a:rPr>
              <a:t>如果两个算法的平均序值之差超出了临界阈值</a:t>
            </a:r>
            <a:r>
              <a:rPr lang="en-US" altLang="zh-CN" dirty="0">
                <a:latin typeface="微软雅黑" panose="020B0503020204020204" pitchFamily="34" charset="-122"/>
                <a:ea typeface="微软雅黑" panose="020B0503020204020204" pitchFamily="34" charset="-122"/>
              </a:rPr>
              <a:t>CD</a:t>
            </a:r>
            <a:r>
              <a:rPr lang="zh-CN" altLang="en-US" dirty="0">
                <a:latin typeface="微软雅黑" panose="020B0503020204020204" pitchFamily="34" charset="-122"/>
                <a:ea typeface="微软雅黑" panose="020B0503020204020204" pitchFamily="34" charset="-122"/>
              </a:rPr>
              <a:t>，则以相应的置信度拒绝“两个算法性能相同”这一假设。</a:t>
            </a:r>
            <a:endParaRPr lang="en-US" altLang="zh-CN" dirty="0">
              <a:latin typeface="微软雅黑" panose="020B0503020204020204" pitchFamily="34" charset="-122"/>
              <a:ea typeface="微软雅黑" panose="020B0503020204020204" pitchFamily="34" charset="-122"/>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739" y="3040064"/>
            <a:ext cx="2252661" cy="64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3667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2074"/>
            <a:ext cx="7886700" cy="777874"/>
          </a:xfrm>
        </p:spPr>
        <p:txBody>
          <a:bodyPr>
            <a:normAutofit/>
          </a:bodyPr>
          <a:lstStyle/>
          <a:p>
            <a:r>
              <a:rPr lang="en-US" altLang="zh-CN" dirty="0" smtClean="0">
                <a:solidFill>
                  <a:schemeClr val="tx1"/>
                </a:solidFill>
                <a:latin typeface="微软雅黑" panose="020B0503020204020204" pitchFamily="34" charset="-122"/>
                <a:ea typeface="微软雅黑" panose="020B0503020204020204" pitchFamily="34" charset="-122"/>
              </a:rPr>
              <a:t>Friedman</a:t>
            </a:r>
            <a:r>
              <a:rPr lang="zh-CN" altLang="en-US" dirty="0" smtClean="0">
                <a:solidFill>
                  <a:schemeClr val="tx1"/>
                </a:solidFill>
                <a:latin typeface="微软雅黑" panose="020B0503020204020204" pitchFamily="34" charset="-122"/>
                <a:ea typeface="微软雅黑" panose="020B0503020204020204" pitchFamily="34" charset="-122"/>
              </a:rPr>
              <a:t>检验图</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60350" y="1158537"/>
            <a:ext cx="8616950" cy="1978364"/>
          </a:xfrm>
        </p:spPr>
        <p:txBody>
          <a:bodyPr/>
          <a:lstStyle/>
          <a:p>
            <a:pPr marL="0" indent="0">
              <a:buNone/>
            </a:pPr>
            <a:r>
              <a:rPr lang="zh-CN" altLang="en-US" sz="2200" kern="1200" dirty="0">
                <a:solidFill>
                  <a:schemeClr val="tx1"/>
                </a:solidFill>
                <a:latin typeface="微软雅黑" panose="020B0503020204020204" pitchFamily="34" charset="-122"/>
                <a:ea typeface="微软雅黑" panose="020B0503020204020204" pitchFamily="34" charset="-122"/>
              </a:rPr>
              <a:t>根据上例的序值结果可绘制如下</a:t>
            </a:r>
            <a:r>
              <a:rPr lang="en-US" altLang="zh-CN" sz="2200" kern="1200" dirty="0">
                <a:solidFill>
                  <a:schemeClr val="tx1"/>
                </a:solidFill>
                <a:latin typeface="微软雅黑" panose="020B0503020204020204" pitchFamily="34" charset="-122"/>
                <a:ea typeface="微软雅黑" panose="020B0503020204020204" pitchFamily="34" charset="-122"/>
              </a:rPr>
              <a:t>Friedman</a:t>
            </a:r>
            <a:r>
              <a:rPr lang="zh-CN" altLang="en-US" sz="2200" kern="1200" dirty="0">
                <a:solidFill>
                  <a:schemeClr val="tx1"/>
                </a:solidFill>
                <a:latin typeface="微软雅黑" panose="020B0503020204020204" pitchFamily="34" charset="-122"/>
                <a:ea typeface="微软雅黑" panose="020B0503020204020204" pitchFamily="34" charset="-122"/>
              </a:rPr>
              <a:t>检验图，横轴为平均序值，每个算法圆点为其平均序值，线段为临界阈值的大小。</a:t>
            </a:r>
            <a:endParaRPr lang="en-US" altLang="zh-CN" sz="2200" kern="1200" dirty="0">
              <a:solidFill>
                <a:schemeClr val="tx1"/>
              </a:solidFill>
              <a:latin typeface="微软雅黑" panose="020B0503020204020204" pitchFamily="34" charset="-122"/>
              <a:ea typeface="微软雅黑" panose="020B0503020204020204" pitchFamily="34" charset="-122"/>
            </a:endParaRPr>
          </a:p>
          <a:p>
            <a:pPr marL="0" indent="0">
              <a:buNone/>
            </a:pPr>
            <a:r>
              <a:rPr lang="zh-CN" altLang="en-US" sz="2200" kern="1200" dirty="0">
                <a:solidFill>
                  <a:schemeClr val="tx1"/>
                </a:solidFill>
                <a:latin typeface="微软雅黑" panose="020B0503020204020204" pitchFamily="34" charset="-122"/>
                <a:ea typeface="微软雅黑" panose="020B0503020204020204" pitchFamily="34" charset="-122"/>
              </a:rPr>
              <a:t>     若两个算法有交叠</a:t>
            </a:r>
            <a:r>
              <a:rPr lang="en-US" altLang="zh-CN" sz="2200" kern="1200" dirty="0">
                <a:solidFill>
                  <a:schemeClr val="tx1"/>
                </a:solidFill>
                <a:latin typeface="微软雅黑" panose="020B0503020204020204" pitchFamily="34" charset="-122"/>
                <a:ea typeface="微软雅黑" panose="020B0503020204020204" pitchFamily="34" charset="-122"/>
              </a:rPr>
              <a:t>(A</a:t>
            </a:r>
            <a:r>
              <a:rPr lang="zh-CN" altLang="en-US" sz="2200" kern="1200" dirty="0">
                <a:solidFill>
                  <a:schemeClr val="tx1"/>
                </a:solidFill>
                <a:latin typeface="微软雅黑" panose="020B0503020204020204" pitchFamily="34" charset="-122"/>
                <a:ea typeface="微软雅黑" panose="020B0503020204020204" pitchFamily="34" charset="-122"/>
              </a:rPr>
              <a:t>和</a:t>
            </a:r>
            <a:r>
              <a:rPr lang="en-US" altLang="zh-CN" sz="2200" kern="1200" dirty="0">
                <a:solidFill>
                  <a:schemeClr val="tx1"/>
                </a:solidFill>
                <a:latin typeface="微软雅黑" panose="020B0503020204020204" pitchFamily="34" charset="-122"/>
                <a:ea typeface="微软雅黑" panose="020B0503020204020204" pitchFamily="34" charset="-122"/>
              </a:rPr>
              <a:t>B)</a:t>
            </a:r>
            <a:r>
              <a:rPr lang="zh-CN" altLang="en-US" sz="2200" kern="1200" dirty="0">
                <a:solidFill>
                  <a:schemeClr val="tx1"/>
                </a:solidFill>
                <a:latin typeface="微软雅黑" panose="020B0503020204020204" pitchFamily="34" charset="-122"/>
                <a:ea typeface="微软雅黑" panose="020B0503020204020204" pitchFamily="34" charset="-122"/>
              </a:rPr>
              <a:t>，则说明没有显著差别</a:t>
            </a:r>
            <a:r>
              <a:rPr lang="en-US" altLang="zh-CN" sz="2200" kern="1200" dirty="0">
                <a:solidFill>
                  <a:schemeClr val="tx1"/>
                </a:solidFill>
                <a:latin typeface="微软雅黑" panose="020B0503020204020204" pitchFamily="34" charset="-122"/>
                <a:ea typeface="微软雅黑" panose="020B0503020204020204" pitchFamily="34" charset="-122"/>
              </a:rPr>
              <a:t>;</a:t>
            </a:r>
          </a:p>
          <a:p>
            <a:pPr marL="0" indent="0">
              <a:buNone/>
            </a:pPr>
            <a:r>
              <a:rPr lang="zh-CN" altLang="en-US" sz="2200" kern="1200" dirty="0">
                <a:solidFill>
                  <a:schemeClr val="tx1"/>
                </a:solidFill>
                <a:latin typeface="微软雅黑" panose="020B0503020204020204" pitchFamily="34" charset="-122"/>
                <a:ea typeface="微软雅黑" panose="020B0503020204020204" pitchFamily="34" charset="-122"/>
              </a:rPr>
              <a:t>     否则有显著差别</a:t>
            </a:r>
            <a:r>
              <a:rPr lang="en-US" altLang="zh-CN" sz="2200" kern="1200" dirty="0">
                <a:solidFill>
                  <a:schemeClr val="tx1"/>
                </a:solidFill>
                <a:latin typeface="微软雅黑" panose="020B0503020204020204" pitchFamily="34" charset="-122"/>
                <a:ea typeface="微软雅黑" panose="020B0503020204020204" pitchFamily="34" charset="-122"/>
              </a:rPr>
              <a:t>(A</a:t>
            </a:r>
            <a:r>
              <a:rPr lang="zh-CN" altLang="en-US" sz="2200" kern="1200" dirty="0">
                <a:solidFill>
                  <a:schemeClr val="tx1"/>
                </a:solidFill>
                <a:latin typeface="微软雅黑" panose="020B0503020204020204" pitchFamily="34" charset="-122"/>
                <a:ea typeface="微软雅黑" panose="020B0503020204020204" pitchFamily="34" charset="-122"/>
              </a:rPr>
              <a:t>和</a:t>
            </a:r>
            <a:r>
              <a:rPr lang="en-US" altLang="zh-CN" sz="2200" kern="1200" dirty="0">
                <a:solidFill>
                  <a:schemeClr val="tx1"/>
                </a:solidFill>
                <a:latin typeface="微软雅黑" panose="020B0503020204020204" pitchFamily="34" charset="-122"/>
                <a:ea typeface="微软雅黑" panose="020B0503020204020204" pitchFamily="34" charset="-122"/>
              </a:rPr>
              <a:t>C),</a:t>
            </a:r>
            <a:r>
              <a:rPr lang="zh-CN" altLang="en-US" sz="2200" kern="1200" dirty="0">
                <a:solidFill>
                  <a:schemeClr val="tx1"/>
                </a:solidFill>
                <a:latin typeface="微软雅黑" panose="020B0503020204020204" pitchFamily="34" charset="-122"/>
                <a:ea typeface="微软雅黑" panose="020B0503020204020204" pitchFamily="34" charset="-122"/>
              </a:rPr>
              <a:t>算法</a:t>
            </a:r>
            <a:r>
              <a:rPr lang="en-US" altLang="zh-CN" sz="2200" kern="1200" dirty="0">
                <a:solidFill>
                  <a:schemeClr val="tx1"/>
                </a:solidFill>
                <a:latin typeface="微软雅黑" panose="020B0503020204020204" pitchFamily="34" charset="-122"/>
                <a:ea typeface="微软雅黑" panose="020B0503020204020204" pitchFamily="34" charset="-122"/>
              </a:rPr>
              <a:t>A</a:t>
            </a:r>
            <a:r>
              <a:rPr lang="zh-CN" altLang="en-US" sz="2200" kern="1200" dirty="0">
                <a:solidFill>
                  <a:schemeClr val="tx1"/>
                </a:solidFill>
                <a:latin typeface="微软雅黑" panose="020B0503020204020204" pitchFamily="34" charset="-122"/>
                <a:ea typeface="微软雅黑" panose="020B0503020204020204" pitchFamily="34" charset="-122"/>
              </a:rPr>
              <a:t>明显优于算法</a:t>
            </a:r>
            <a:r>
              <a:rPr lang="en-US" altLang="zh-CN" sz="2200" kern="1200" dirty="0">
                <a:solidFill>
                  <a:schemeClr val="tx1"/>
                </a:solidFill>
                <a:latin typeface="微软雅黑" panose="020B0503020204020204" pitchFamily="34" charset="-122"/>
                <a:ea typeface="微软雅黑" panose="020B0503020204020204" pitchFamily="34" charset="-122"/>
              </a:rPr>
              <a:t>C.</a:t>
            </a:r>
            <a:endParaRPr lang="zh-CN" altLang="en-US" sz="2200" kern="1200" dirty="0">
              <a:solidFill>
                <a:schemeClr val="tx1"/>
              </a:solidFill>
              <a:latin typeface="微软雅黑" panose="020B0503020204020204" pitchFamily="34" charset="-122"/>
              <a:ea typeface="微软雅黑" panose="020B0503020204020204" pitchFamily="34" charset="-122"/>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3131460"/>
            <a:ext cx="5145087" cy="220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0906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800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228600" y="102870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经验误差与过</a:t>
            </a:r>
            <a:r>
              <a:rPr lang="zh-CN" altLang="en-US" sz="2400" b="1" dirty="0" smtClean="0">
                <a:solidFill>
                  <a:schemeClr val="bg2"/>
                </a:solidFill>
              </a:rPr>
              <a:t>拟合</a:t>
            </a:r>
            <a:endParaRPr lang="zh-CN" altLang="en-US" sz="2400" b="1" dirty="0">
              <a:solidFill>
                <a:schemeClr val="bg2"/>
              </a:solidFill>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评估方法</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性能度量</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比较检验</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偏差与方差</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阅读</a:t>
            </a:r>
            <a:r>
              <a:rPr lang="zh-CN" altLang="en-US" sz="2400" b="1" dirty="0" smtClean="0">
                <a:solidFill>
                  <a:schemeClr val="bg2"/>
                </a:solidFill>
              </a:rPr>
              <a:t>材料</a:t>
            </a:r>
            <a:endParaRPr lang="zh-CN" altLang="en-US" sz="2400" b="1" dirty="0">
              <a:solidFill>
                <a:schemeClr val="bg2"/>
              </a:solidFill>
            </a:endParaRPr>
          </a:p>
        </p:txBody>
      </p:sp>
    </p:spTree>
    <p:extLst>
      <p:ext uri="{BB962C8B-B14F-4D97-AF65-F5344CB8AC3E}">
        <p14:creationId xmlns:p14="http://schemas.microsoft.com/office/powerpoint/2010/main" val="25768040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1629"/>
            <a:ext cx="7886700" cy="777874"/>
          </a:xfrm>
        </p:spPr>
        <p:txBody>
          <a:bodyPr>
            <a:normAutofit/>
          </a:bodyPr>
          <a:lstStyle/>
          <a:p>
            <a:r>
              <a:rPr lang="zh-CN" altLang="en-US" dirty="0" smtClean="0">
                <a:solidFill>
                  <a:schemeClr val="tx1"/>
                </a:solidFill>
                <a:latin typeface="微软雅黑" panose="020B0503020204020204" pitchFamily="34" charset="-122"/>
                <a:ea typeface="微软雅黑" panose="020B0503020204020204" pitchFamily="34" charset="-122"/>
              </a:rPr>
              <a:t>偏差与方差</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28600" y="914400"/>
            <a:ext cx="8616950" cy="1295400"/>
          </a:xfrm>
        </p:spPr>
        <p:txBody>
          <a:bodyPr>
            <a:noAutofit/>
          </a:bodyPr>
          <a:lstStyle/>
          <a:p>
            <a:pPr marL="0" indent="0">
              <a:lnSpc>
                <a:spcPct val="120000"/>
              </a:lnSpc>
              <a:spcBef>
                <a:spcPts val="1800"/>
              </a:spcBef>
              <a:buNone/>
            </a:pPr>
            <a:r>
              <a:rPr lang="zh-CN" altLang="en-US" sz="2200" kern="1200" dirty="0">
                <a:solidFill>
                  <a:schemeClr val="tx1"/>
                </a:solidFill>
                <a:latin typeface="微软雅黑" panose="020B0503020204020204" pitchFamily="34" charset="-122"/>
                <a:ea typeface="微软雅黑" panose="020B0503020204020204" pitchFamily="34" charset="-122"/>
              </a:rPr>
              <a:t>通过实验可以估计学习算法的泛化性能，而“偏差</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方差分解”可以用来帮助解释泛化性能。偏差</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方差分解试图对学习</a:t>
            </a:r>
            <a:r>
              <a:rPr lang="zh-CN" altLang="en-US" sz="2200" kern="1200" dirty="0" smtClean="0">
                <a:solidFill>
                  <a:schemeClr val="tx1"/>
                </a:solidFill>
                <a:latin typeface="微软雅黑" panose="020B0503020204020204" pitchFamily="34" charset="-122"/>
                <a:ea typeface="微软雅黑" panose="020B0503020204020204" pitchFamily="34" charset="-122"/>
              </a:rPr>
              <a:t>算法的期望泛化错误率</a:t>
            </a:r>
            <a:r>
              <a:rPr lang="zh-CN" altLang="en-US" sz="2200" kern="1200" dirty="0">
                <a:solidFill>
                  <a:schemeClr val="tx1"/>
                </a:solidFill>
                <a:latin typeface="微软雅黑" panose="020B0503020204020204" pitchFamily="34" charset="-122"/>
                <a:ea typeface="微软雅黑" panose="020B0503020204020204" pitchFamily="34" charset="-122"/>
              </a:rPr>
              <a:t>进行拆解</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0" indent="0">
              <a:buNone/>
            </a:pPr>
            <a:endParaRPr lang="zh-CN" altLang="en-US" sz="2200" dirty="0"/>
          </a:p>
        </p:txBody>
      </p:sp>
      <p:grpSp>
        <p:nvGrpSpPr>
          <p:cNvPr id="13" name="组合 12"/>
          <p:cNvGrpSpPr/>
          <p:nvPr/>
        </p:nvGrpSpPr>
        <p:grpSpPr>
          <a:xfrm>
            <a:off x="260350" y="2352337"/>
            <a:ext cx="8616950" cy="3835521"/>
            <a:chOff x="260350" y="2352337"/>
            <a:chExt cx="8616950" cy="3835521"/>
          </a:xfrm>
        </p:grpSpPr>
        <mc:AlternateContent xmlns:mc="http://schemas.openxmlformats.org/markup-compatibility/2006" xmlns:a14="http://schemas.microsoft.com/office/drawing/2010/main">
          <mc:Choice Requires="a14">
            <p:sp>
              <p:nvSpPr>
                <p:cNvPr id="5" name="内容占位符 2"/>
                <p:cNvSpPr txBox="1">
                  <a:spLocks/>
                </p:cNvSpPr>
                <p:nvPr/>
              </p:nvSpPr>
              <p:spPr>
                <a:xfrm>
                  <a:off x="260350" y="2352337"/>
                  <a:ext cx="8616950" cy="383552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对测试样本 </a:t>
                  </a:r>
                  <a:r>
                    <a:rPr lang="zh-CN" altLang="en-US"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令 </a:t>
                  </a: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 </a:t>
                  </a: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在数据集中的标记</a:t>
                  </a: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 </a:t>
                  </a: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的真实标记，</a:t>
                  </a:r>
                  <a:endParaRPr lang="en-US" altLang="zh-CN" dirty="0">
                    <a:latin typeface="微软雅黑" panose="020B0503020204020204" pitchFamily="34" charset="-122"/>
                    <a:ea typeface="微软雅黑" panose="020B0503020204020204" pitchFamily="34" charset="-122"/>
                  </a:endParaRPr>
                </a:p>
                <a:p>
                  <a:pPr marL="0" indent="0">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                为</a:t>
                  </a:r>
                  <a:r>
                    <a:rPr lang="zh-CN" altLang="en-US" dirty="0">
                      <a:latin typeface="微软雅黑" panose="020B0503020204020204" pitchFamily="34" charset="-122"/>
                      <a:ea typeface="微软雅黑" panose="020B0503020204020204" pitchFamily="34" charset="-122"/>
                    </a:rPr>
                    <a:t>训练集   上学得模型   在   上的预测输出。以回归任务为例：</a:t>
                  </a:r>
                  <a:r>
                    <a:rPr lang="zh-CN" altLang="en-US" dirty="0" smtClean="0">
                      <a:latin typeface="微软雅黑" panose="020B0503020204020204" pitchFamily="34" charset="-122"/>
                      <a:ea typeface="微软雅黑" panose="020B0503020204020204" pitchFamily="34" charset="-122"/>
                    </a:rPr>
                    <a:t>学习算法</a:t>
                  </a:r>
                  <a:r>
                    <a:rPr lang="zh-CN" altLang="en-US" dirty="0">
                      <a:latin typeface="微软雅黑" panose="020B0503020204020204" pitchFamily="34" charset="-122"/>
                      <a:ea typeface="微软雅黑" panose="020B0503020204020204" pitchFamily="34" charset="-122"/>
                    </a:rPr>
                    <a:t>的期望预期为：</a:t>
                  </a:r>
                  <a:endParaRPr lang="en-US" altLang="zh-CN" dirty="0">
                    <a:latin typeface="微软雅黑" panose="020B0503020204020204" pitchFamily="34" charset="-122"/>
                    <a:ea typeface="微软雅黑" panose="020B0503020204020204" pitchFamily="34" charset="-122"/>
                  </a:endParaRPr>
                </a:p>
                <a:p>
                  <a:pPr marL="0" indent="0" algn="ctr">
                    <a:buNone/>
                  </a:pPr>
                  <a14:m>
                    <m:oMath xmlns:m="http://schemas.openxmlformats.org/officeDocument/2006/math">
                      <m:acc>
                        <m:accPr>
                          <m:chr m:val="̅"/>
                          <m:ctrlPr>
                            <a:rPr lang="zh-CN" altLang="en-US" sz="2400" i="1">
                              <a:latin typeface="Cambria Math" charset="0"/>
                            </a:rPr>
                          </m:ctrlPr>
                        </m:accPr>
                        <m:e>
                          <m:r>
                            <a:rPr lang="en-US" altLang="zh-CN" sz="2400" i="1">
                              <a:latin typeface="Cambria Math"/>
                            </a:rPr>
                            <m:t>𝑓</m:t>
                          </m:r>
                          <m:r>
                            <a:rPr lang="en-US" altLang="zh-CN" sz="2400" i="1">
                              <a:latin typeface="Cambria Math"/>
                            </a:rPr>
                            <m:t>(</m:t>
                          </m:r>
                          <m:r>
                            <a:rPr lang="en-US" altLang="zh-CN" sz="2400" i="1">
                              <a:latin typeface="Cambria Math"/>
                            </a:rPr>
                            <m:t>𝑥</m:t>
                          </m:r>
                          <m:r>
                            <a:rPr lang="en-US" altLang="zh-CN" sz="2400" i="1">
                              <a:latin typeface="Cambria Math"/>
                            </a:rPr>
                            <m:t>)</m:t>
                          </m:r>
                        </m:e>
                      </m:acc>
                    </m:oMath>
                  </a14:m>
                  <a:r>
                    <a:rPr lang="en-US" altLang="zh-CN" sz="2400" i="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charset="0"/>
                            </a:rPr>
                          </m:ctrlPr>
                        </m:sSubPr>
                        <m:e>
                          <m:r>
                            <a:rPr lang="en-US" altLang="zh-CN" sz="2400" i="1" dirty="0">
                              <a:latin typeface="Cambria Math"/>
                            </a:rPr>
                            <m:t>𝐸</m:t>
                          </m:r>
                        </m:e>
                        <m:sub>
                          <m:r>
                            <a:rPr lang="en-US" altLang="zh-CN" sz="2400" i="1" dirty="0">
                              <a:latin typeface="Cambria Math"/>
                            </a:rPr>
                            <m:t>𝐷</m:t>
                          </m:r>
                        </m:sub>
                      </m:sSub>
                      <m:r>
                        <a:rPr lang="en-US" altLang="zh-CN" sz="2400" i="1" dirty="0">
                          <a:latin typeface="Cambria Math"/>
                        </a:rPr>
                        <m:t>[</m:t>
                      </m:r>
                      <m:r>
                        <a:rPr lang="en-US" altLang="zh-CN" sz="2400" i="1" dirty="0">
                          <a:latin typeface="Cambria Math"/>
                        </a:rPr>
                        <m:t>𝑓</m:t>
                      </m:r>
                      <m:r>
                        <a:rPr lang="en-US" altLang="zh-CN" sz="2400" i="1" dirty="0">
                          <a:latin typeface="Cambria Math"/>
                        </a:rPr>
                        <m:t>(</m:t>
                      </m:r>
                      <m:r>
                        <a:rPr lang="en-US" altLang="zh-CN" sz="2400" i="1" dirty="0">
                          <a:latin typeface="Cambria Math"/>
                        </a:rPr>
                        <m:t>𝑥</m:t>
                      </m:r>
                      <m:r>
                        <a:rPr lang="en-US" altLang="zh-CN" sz="2400" i="1" dirty="0">
                          <a:latin typeface="Cambria Math"/>
                        </a:rPr>
                        <m:t>;</m:t>
                      </m:r>
                      <m:r>
                        <a:rPr lang="en-US" altLang="zh-CN" sz="2400" i="1" dirty="0">
                          <a:latin typeface="Cambria Math"/>
                        </a:rPr>
                        <m:t>𝐷</m:t>
                      </m:r>
                      <m:r>
                        <a:rPr lang="en-US" altLang="zh-CN" sz="2400" i="1" dirty="0">
                          <a:latin typeface="Cambria Math"/>
                        </a:rPr>
                        <m:t>)]</m:t>
                      </m:r>
                    </m:oMath>
                  </a14:m>
                  <a:endParaRPr lang="en-US" altLang="zh-CN" sz="2400" i="1"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使用样本数目相同的不同训练集产生的方差为</a:t>
                  </a:r>
                  <a:endParaRPr lang="en-US" altLang="zh-CN" dirty="0">
                    <a:latin typeface="微软雅黑" panose="020B0503020204020204" pitchFamily="34" charset="-122"/>
                    <a:ea typeface="微软雅黑" panose="020B0503020204020204" pitchFamily="34" charset="-122"/>
                  </a:endParaRPr>
                </a:p>
                <a:p>
                  <a:pPr marL="0" indent="0" algn="ctr">
                    <a:buNone/>
                  </a:pPr>
                  <a:r>
                    <a:rPr lang="en-US" altLang="zh-CN" sz="2400" i="1" dirty="0">
                      <a:latin typeface="Cambria Math"/>
                    </a:rPr>
                    <a:t>Var(x)=</a:t>
                  </a:r>
                  <a14:m>
                    <m:oMath xmlns:m="http://schemas.openxmlformats.org/officeDocument/2006/math">
                      <m:sSub>
                        <m:sSubPr>
                          <m:ctrlPr>
                            <a:rPr lang="en-US" altLang="zh-CN" sz="2400" i="1" dirty="0">
                              <a:latin typeface="Cambria Math" charset="0"/>
                            </a:rPr>
                          </m:ctrlPr>
                        </m:sSubPr>
                        <m:e>
                          <m:r>
                            <a:rPr lang="en-US" altLang="zh-CN" sz="2400" i="1" dirty="0">
                              <a:latin typeface="Cambria Math"/>
                            </a:rPr>
                            <m:t>𝐸</m:t>
                          </m:r>
                        </m:e>
                        <m:sub>
                          <m:r>
                            <a:rPr lang="en-US" altLang="zh-CN" sz="2400" i="1" dirty="0">
                              <a:latin typeface="Cambria Math"/>
                            </a:rPr>
                            <m:t>𝐷</m:t>
                          </m:r>
                        </m:sub>
                      </m:sSub>
                      <m:r>
                        <a:rPr lang="en-US" altLang="zh-CN" sz="2400" i="1" dirty="0">
                          <a:latin typeface="Cambria Math"/>
                        </a:rPr>
                        <m:t>[</m:t>
                      </m:r>
                      <m:sSup>
                        <m:sSupPr>
                          <m:ctrlPr>
                            <a:rPr lang="en-US" altLang="zh-CN" sz="2400" i="1" dirty="0">
                              <a:latin typeface="Cambria Math" charset="0"/>
                            </a:rPr>
                          </m:ctrlPr>
                        </m:sSupPr>
                        <m:e>
                          <m:r>
                            <a:rPr lang="en-US" altLang="zh-CN" sz="2400" i="1" dirty="0">
                              <a:latin typeface="Cambria Math"/>
                            </a:rPr>
                            <m:t>(</m:t>
                          </m:r>
                          <m:r>
                            <a:rPr lang="en-US" altLang="zh-CN" sz="2400" i="1" dirty="0">
                              <a:latin typeface="Cambria Math"/>
                            </a:rPr>
                            <m:t>𝑓</m:t>
                          </m:r>
                          <m:d>
                            <m:dPr>
                              <m:ctrlPr>
                                <a:rPr lang="en-US" altLang="zh-CN" sz="2400" i="1" dirty="0">
                                  <a:latin typeface="Cambria Math" charset="0"/>
                                </a:rPr>
                              </m:ctrlPr>
                            </m:dPr>
                            <m:e>
                              <m:r>
                                <a:rPr lang="en-US" altLang="zh-CN" sz="2400" i="1" dirty="0">
                                  <a:latin typeface="Cambria Math"/>
                                </a:rPr>
                                <m:t>𝑥</m:t>
                              </m:r>
                              <m:r>
                                <a:rPr lang="en-US" altLang="zh-CN" sz="2400" i="1" dirty="0">
                                  <a:latin typeface="Cambria Math"/>
                                </a:rPr>
                                <m:t>;</m:t>
                              </m:r>
                              <m:r>
                                <a:rPr lang="en-US" altLang="zh-CN" sz="2400" i="1" dirty="0">
                                  <a:latin typeface="Cambria Math"/>
                                </a:rPr>
                                <m:t>𝐷</m:t>
                              </m:r>
                            </m:e>
                          </m:d>
                          <m:r>
                            <a:rPr lang="en-US" altLang="zh-CN" sz="2400" i="1" dirty="0">
                              <a:latin typeface="Cambria Math"/>
                            </a:rPr>
                            <m:t>−</m:t>
                          </m:r>
                          <m:acc>
                            <m:accPr>
                              <m:chr m:val="̅"/>
                              <m:ctrlPr>
                                <a:rPr lang="en-US" altLang="zh-CN" sz="2400" i="1" dirty="0">
                                  <a:latin typeface="Cambria Math" charset="0"/>
                                </a:rPr>
                              </m:ctrlPr>
                            </m:accPr>
                            <m:e>
                              <m:r>
                                <a:rPr lang="en-US" altLang="zh-CN" sz="2400" i="1" dirty="0">
                                  <a:latin typeface="Cambria Math"/>
                                </a:rPr>
                                <m:t>𝑓</m:t>
                              </m:r>
                            </m:e>
                          </m:acc>
                          <m:d>
                            <m:dPr>
                              <m:ctrlPr>
                                <a:rPr lang="en-US" altLang="zh-CN" sz="2400" i="1" dirty="0">
                                  <a:latin typeface="Cambria Math" charset="0"/>
                                </a:rPr>
                              </m:ctrlPr>
                            </m:dPr>
                            <m:e>
                              <m:r>
                                <a:rPr lang="en-US" altLang="zh-CN" sz="2400" i="1" dirty="0">
                                  <a:latin typeface="Cambria Math"/>
                                </a:rPr>
                                <m:t>𝑥</m:t>
                              </m:r>
                            </m:e>
                          </m:d>
                          <m:r>
                            <a:rPr lang="en-US" altLang="zh-CN" sz="2400" i="1" dirty="0">
                              <a:latin typeface="Cambria Math"/>
                            </a:rPr>
                            <m:t>)</m:t>
                          </m:r>
                        </m:e>
                        <m:sup>
                          <m:r>
                            <a:rPr lang="en-US" altLang="zh-CN" sz="2400" i="1" dirty="0">
                              <a:latin typeface="Cambria Math"/>
                            </a:rPr>
                            <m:t>2</m:t>
                          </m:r>
                        </m:sup>
                      </m:sSup>
                      <m:r>
                        <a:rPr lang="en-US" altLang="zh-CN" sz="2400" i="1" dirty="0">
                          <a:latin typeface="Cambria Math"/>
                        </a:rPr>
                        <m:t>]</m:t>
                      </m:r>
                    </m:oMath>
                  </a14:m>
                  <a:endParaRPr lang="en-US" altLang="zh-CN" sz="2400" i="1" dirty="0">
                    <a:latin typeface="Cambria Math"/>
                  </a:endParaRPr>
                </a:p>
                <a:p>
                  <a:pPr marL="0" indent="0">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噪声</a:t>
                  </a:r>
                  <a:r>
                    <a:rPr lang="zh-CN" altLang="en-US" dirty="0" smtClean="0">
                      <a:latin typeface="微软雅黑" panose="020B0503020204020204" pitchFamily="34" charset="-122"/>
                      <a:ea typeface="微软雅黑" panose="020B0503020204020204" pitchFamily="34" charset="-122"/>
                    </a:rPr>
                    <a:t>为</a:t>
                  </a:r>
                  <a:endParaRPr lang="en-US" altLang="zh-CN" dirty="0" smtClean="0">
                    <a:latin typeface="微软雅黑" panose="020B0503020204020204" pitchFamily="34" charset="-122"/>
                    <a:ea typeface="微软雅黑" panose="020B0503020204020204" pitchFamily="34" charset="-122"/>
                  </a:endParaRPr>
                </a:p>
                <a:p>
                  <a:pPr marL="0" indent="0" algn="ctr">
                    <a:buNone/>
                  </a:pPr>
                  <a14:m>
                    <m:oMath xmlns:m="http://schemas.openxmlformats.org/officeDocument/2006/math">
                      <m:sSup>
                        <m:sSupPr>
                          <m:ctrlPr>
                            <a:rPr lang="en-US" altLang="zh-CN" sz="2400" i="1" dirty="0">
                              <a:latin typeface="Cambria Math" charset="0"/>
                            </a:rPr>
                          </m:ctrlPr>
                        </m:sSupPr>
                        <m:e>
                          <m:r>
                            <a:rPr lang="zh-CN" altLang="en-US" sz="2400" i="1" dirty="0">
                              <a:latin typeface="Cambria Math"/>
                            </a:rPr>
                            <m:t>𝜀</m:t>
                          </m:r>
                        </m:e>
                        <m:sup>
                          <m:r>
                            <a:rPr lang="en-US" altLang="zh-CN" sz="2400" i="1" dirty="0">
                              <a:latin typeface="Cambria Math"/>
                            </a:rPr>
                            <m:t>2</m:t>
                          </m:r>
                        </m:sup>
                      </m:sSup>
                    </m:oMath>
                  </a14:m>
                  <a:r>
                    <a:rPr lang="en-US" altLang="zh-CN" sz="2400" i="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charset="0"/>
                            </a:rPr>
                          </m:ctrlPr>
                        </m:sSubPr>
                        <m:e>
                          <m:r>
                            <a:rPr lang="en-US" altLang="zh-CN" sz="2400" i="1" dirty="0">
                              <a:latin typeface="Cambria Math"/>
                            </a:rPr>
                            <m:t>𝐸</m:t>
                          </m:r>
                        </m:e>
                        <m:sub>
                          <m:r>
                            <a:rPr lang="en-US" altLang="zh-CN" sz="2400" i="1" dirty="0">
                              <a:latin typeface="Cambria Math"/>
                            </a:rPr>
                            <m:t>𝐷</m:t>
                          </m:r>
                        </m:sub>
                      </m:sSub>
                      <m:r>
                        <a:rPr lang="en-US" altLang="zh-CN" sz="2400" i="1" dirty="0">
                          <a:latin typeface="Cambria Math"/>
                        </a:rPr>
                        <m:t>[</m:t>
                      </m:r>
                      <m:sSup>
                        <m:sSupPr>
                          <m:ctrlPr>
                            <a:rPr lang="en-US" altLang="zh-CN" sz="2400" i="1" dirty="0">
                              <a:latin typeface="Cambria Math" charset="0"/>
                            </a:rPr>
                          </m:ctrlPr>
                        </m:sSupPr>
                        <m:e>
                          <m:r>
                            <a:rPr lang="en-US" altLang="zh-CN" sz="2400" i="1" dirty="0">
                              <a:latin typeface="Cambria Math"/>
                            </a:rPr>
                            <m:t>(</m:t>
                          </m:r>
                          <m:sSub>
                            <m:sSubPr>
                              <m:ctrlPr>
                                <a:rPr lang="en-US" altLang="zh-CN" sz="2400" i="1" dirty="0">
                                  <a:latin typeface="Cambria Math" charset="0"/>
                                </a:rPr>
                              </m:ctrlPr>
                            </m:sSubPr>
                            <m:e>
                              <m:r>
                                <a:rPr lang="en-US" altLang="zh-CN" sz="2400" i="1" dirty="0">
                                  <a:latin typeface="Cambria Math"/>
                                </a:rPr>
                                <m:t>𝑦</m:t>
                              </m:r>
                            </m:e>
                            <m:sub>
                              <m:r>
                                <a:rPr lang="en-US" altLang="zh-CN" sz="2400" i="1" dirty="0">
                                  <a:latin typeface="Cambria Math"/>
                                </a:rPr>
                                <m:t>𝐷</m:t>
                              </m:r>
                            </m:sub>
                          </m:sSub>
                          <m:r>
                            <a:rPr lang="en-US" altLang="zh-CN" sz="2400" i="1" dirty="0">
                              <a:latin typeface="Cambria Math"/>
                            </a:rPr>
                            <m:t>−</m:t>
                          </m:r>
                          <m:r>
                            <a:rPr lang="en-US" altLang="zh-CN" sz="2400" i="1" dirty="0">
                              <a:latin typeface="Cambria Math"/>
                            </a:rPr>
                            <m:t>𝑦</m:t>
                          </m:r>
                          <m:r>
                            <a:rPr lang="en-US" altLang="zh-CN" sz="2400" i="1" dirty="0">
                              <a:latin typeface="Cambria Math"/>
                            </a:rPr>
                            <m:t>)</m:t>
                          </m:r>
                        </m:e>
                        <m:sup>
                          <m:r>
                            <a:rPr lang="en-US" altLang="zh-CN" sz="2400" i="1" dirty="0">
                              <a:latin typeface="Cambria Math"/>
                            </a:rPr>
                            <m:t>2</m:t>
                          </m:r>
                        </m:sup>
                      </m:sSup>
                      <m:r>
                        <a:rPr lang="en-US" altLang="zh-CN" sz="2400" i="1" dirty="0">
                          <a:latin typeface="Cambria Math"/>
                        </a:rPr>
                        <m:t>]</m:t>
                      </m:r>
                    </m:oMath>
                  </a14:m>
                  <a:endParaRPr lang="zh-CN" altLang="en-US" sz="2400" i="1"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p:txBody>
            </p:sp>
          </mc:Choice>
          <mc:Fallback xmlns="">
            <p:sp>
              <p:nvSpPr>
                <p:cNvPr id="5" name="内容占位符 2"/>
                <p:cNvSpPr txBox="1">
                  <a:spLocks noRot="1" noChangeAspect="1" noMove="1" noResize="1" noEditPoints="1" noAdjustHandles="1" noChangeArrowheads="1" noChangeShapeType="1" noTextEdit="1"/>
                </p:cNvSpPr>
                <p:nvPr/>
              </p:nvSpPr>
              <p:spPr>
                <a:xfrm>
                  <a:off x="260350" y="2352337"/>
                  <a:ext cx="8616950" cy="3835521"/>
                </a:xfrm>
                <a:prstGeom prst="rect">
                  <a:avLst/>
                </a:prstGeom>
                <a:blipFill rotWithShape="0">
                  <a:blip r:embed="rId4"/>
                  <a:stretch>
                    <a:fillRect l="-920" t="-1908" r="-5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对象 3"/>
                <p:cNvGraphicFramePr>
                  <a:graphicFrameLocks noChangeAspect="1"/>
                </p:cNvGraphicFramePr>
                <p:nvPr>
                  <p:extLst/>
                </p:nvPr>
              </p:nvGraphicFramePr>
              <p:xfrm>
                <a:off x="1828800" y="2446338"/>
                <a:ext cx="173037" cy="236537"/>
              </p:xfrm>
              <a:graphic>
                <a:graphicData uri="http://schemas.openxmlformats.org/presentationml/2006/ole">
                  <mc:AlternateContent>
                    <mc:Choice xmlns:v="urn:schemas-microsoft-com:vml" Requires="v">
                      <p:oleObj spid="_x0000_s1041" name="Formula" r:id="rId5" imgW="87840" imgH="119520" progId="Equation.Ribbit">
                        <p:embed/>
                      </p:oleObj>
                    </mc:Choice>
                    <mc:Fallback>
                      <p:oleObj name="Formula" r:id="rId5" imgW="87840" imgH="119520" progId="Equation.Ribbit">
                        <p:embed/>
                        <p:pic>
                          <p:nvPicPr>
                            <p:cNvPr id="0" name=""/>
                            <p:cNvPicPr/>
                            <p:nvPr/>
                          </p:nvPicPr>
                          <p:blipFill>
                            <a:blip r:embed="rId6"/>
                            <a:stretch>
                              <a:fillRect/>
                            </a:stretch>
                          </p:blipFill>
                          <p:spPr>
                            <a:xfrm>
                              <a:off x="1828800" y="2446338"/>
                              <a:ext cx="173037" cy="236537"/>
                            </a:xfrm>
                            <a:prstGeom prst="rect">
                              <a:avLst/>
                            </a:prstGeom>
                          </p:spPr>
                        </p:pic>
                      </p:oleObj>
                    </mc:Fallback>
                  </mc:AlternateContent>
                </a:graphicData>
              </a:graphic>
            </p:graphicFrame>
          </mc:Choice>
          <mc:Fallback xmlns="">
            <p:graphicFrame>
              <p:nvGraphicFramePr>
                <p:cNvPr id="4" name="对象 3"/>
                <p:cNvGraphicFramePr>
                  <a:graphicFrameLocks noChangeAspect="1"/>
                </p:cNvGraphicFramePr>
                <p:nvPr>
                  <p:extLst>
                    <p:ext uri="{D42A27DB-BD31-4B8C-83A1-F6EECF244321}">
                      <p14:modId xmlns:p14="http://schemas.microsoft.com/office/powerpoint/2010/main" val="1600952572"/>
                    </p:ext>
                  </p:extLst>
                </p:nvPr>
              </p:nvGraphicFramePr>
              <p:xfrm>
                <a:off x="1828800" y="2446338"/>
                <a:ext cx="173037" cy="236537"/>
              </p:xfrm>
              <a:graphic>
                <a:graphicData uri="http://schemas.openxmlformats.org/presentationml/2006/ole">
                  <mc:AlternateContent>
                    <mc:Choice xmlns:v="urn:schemas-microsoft-com:vml" Requires="v">
                      <p:oleObj spid="_x0000_s3170" name="Formula" r:id="rId7" imgW="87840" imgH="119520" progId="Equation.Ribbit">
                        <p:embed/>
                      </p:oleObj>
                    </mc:Choice>
                    <mc:Fallback>
                      <p:oleObj name="Formula" r:id="rId7" imgW="87840" imgH="119520" progId="Equation.Ribbit">
                        <p:embed/>
                        <p:pic>
                          <p:nvPicPr>
                            <p:cNvPr id="0" name=""/>
                            <p:cNvPicPr/>
                            <p:nvPr/>
                          </p:nvPicPr>
                          <p:blipFill>
                            <a:blip r:embed="rId8"/>
                            <a:stretch>
                              <a:fillRect/>
                            </a:stretch>
                          </p:blipFill>
                          <p:spPr>
                            <a:xfrm>
                              <a:off x="1828800" y="2446338"/>
                              <a:ext cx="173037" cy="236537"/>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 name="对象 5"/>
                <p:cNvGraphicFramePr>
                  <a:graphicFrameLocks noChangeAspect="1"/>
                </p:cNvGraphicFramePr>
                <p:nvPr>
                  <p:extLst/>
                </p:nvPr>
              </p:nvGraphicFramePr>
              <p:xfrm>
                <a:off x="2562225" y="2433468"/>
                <a:ext cx="333375" cy="239713"/>
              </p:xfrm>
              <a:graphic>
                <a:graphicData uri="http://schemas.openxmlformats.org/presentationml/2006/ole">
                  <mc:AlternateContent>
                    <mc:Choice xmlns:v="urn:schemas-microsoft-com:vml" Requires="v">
                      <p:oleObj spid="_x0000_s1042" name="Formula" r:id="rId9" imgW="167760" imgH="120960" progId="Equation.Ribbit">
                        <p:embed/>
                      </p:oleObj>
                    </mc:Choice>
                    <mc:Fallback>
                      <p:oleObj name="Formula" r:id="rId9" imgW="167760" imgH="120960" progId="Equation.Ribbit">
                        <p:embed/>
                        <p:pic>
                          <p:nvPicPr>
                            <p:cNvPr id="0" name=""/>
                            <p:cNvPicPr/>
                            <p:nvPr/>
                          </p:nvPicPr>
                          <p:blipFill>
                            <a:blip r:embed="rId10"/>
                            <a:stretch>
                              <a:fillRect/>
                            </a:stretch>
                          </p:blipFill>
                          <p:spPr>
                            <a:xfrm>
                              <a:off x="2562225" y="2433468"/>
                              <a:ext cx="333375" cy="239713"/>
                            </a:xfrm>
                            <a:prstGeom prst="rect">
                              <a:avLst/>
                            </a:prstGeom>
                          </p:spPr>
                        </p:pic>
                      </p:oleObj>
                    </mc:Fallback>
                  </mc:AlternateContent>
                </a:graphicData>
              </a:graphic>
            </p:graphicFrame>
          </mc:Choice>
          <mc:Fallback xmlns="">
            <p:graphicFrame>
              <p:nvGraphicFramePr>
                <p:cNvPr id="6" name="对象 5"/>
                <p:cNvGraphicFramePr>
                  <a:graphicFrameLocks noChangeAspect="1"/>
                </p:cNvGraphicFramePr>
                <p:nvPr>
                  <p:extLst>
                    <p:ext uri="{D42A27DB-BD31-4B8C-83A1-F6EECF244321}">
                      <p14:modId xmlns:p14="http://schemas.microsoft.com/office/powerpoint/2010/main" val="2055244437"/>
                    </p:ext>
                  </p:extLst>
                </p:nvPr>
              </p:nvGraphicFramePr>
              <p:xfrm>
                <a:off x="2562225" y="2433468"/>
                <a:ext cx="333375" cy="239713"/>
              </p:xfrm>
              <a:graphic>
                <a:graphicData uri="http://schemas.openxmlformats.org/presentationml/2006/ole">
                  <mc:AlternateContent>
                    <mc:Choice xmlns:v="urn:schemas-microsoft-com:vml" Requires="v">
                      <p:oleObj spid="_x0000_s3171" name="Formula" r:id="rId11" imgW="167760" imgH="120960" progId="Equation.Ribbit">
                        <p:embed/>
                      </p:oleObj>
                    </mc:Choice>
                    <mc:Fallback>
                      <p:oleObj name="Formula" r:id="rId11" imgW="167760" imgH="120960" progId="Equation.Ribbit">
                        <p:embed/>
                        <p:pic>
                          <p:nvPicPr>
                            <p:cNvPr id="0" name=""/>
                            <p:cNvPicPr/>
                            <p:nvPr/>
                          </p:nvPicPr>
                          <p:blipFill>
                            <a:blip r:embed="rId12"/>
                            <a:stretch>
                              <a:fillRect/>
                            </a:stretch>
                          </p:blipFill>
                          <p:spPr>
                            <a:xfrm>
                              <a:off x="2562225" y="2433468"/>
                              <a:ext cx="333375" cy="239713"/>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 name="对象 6"/>
                <p:cNvGraphicFramePr>
                  <a:graphicFrameLocks noChangeAspect="1"/>
                </p:cNvGraphicFramePr>
                <p:nvPr>
                  <p:extLst/>
                </p:nvPr>
              </p:nvGraphicFramePr>
              <p:xfrm>
                <a:off x="3332163" y="2459038"/>
                <a:ext cx="173037" cy="236537"/>
              </p:xfrm>
              <a:graphic>
                <a:graphicData uri="http://schemas.openxmlformats.org/presentationml/2006/ole">
                  <mc:AlternateContent>
                    <mc:Choice xmlns:v="urn:schemas-microsoft-com:vml" Requires="v">
                      <p:oleObj spid="_x0000_s1043" name="Formula" r:id="rId13" imgW="87840" imgH="119520" progId="Equation.Ribbit">
                        <p:embed/>
                      </p:oleObj>
                    </mc:Choice>
                    <mc:Fallback>
                      <p:oleObj name="Formula" r:id="rId13" imgW="87840" imgH="119520" progId="Equation.Ribbit">
                        <p:embed/>
                        <p:pic>
                          <p:nvPicPr>
                            <p:cNvPr id="0" name=""/>
                            <p:cNvPicPr>
                              <a:picLocks noChangeAspect="1" noChangeArrowheads="1"/>
                            </p:cNvPicPr>
                            <p:nvPr/>
                          </p:nvPicPr>
                          <p:blipFill>
                            <a:blip r:embed="rId14">
                              <a:extLst>
                                <a:ext uri="{28A0092B-C50C-407E-A947-70E740481C1C}">
                                  <a14:useLocalDpi val="0"/>
                                </a:ext>
                              </a:extLst>
                            </a:blip>
                            <a:srcRect/>
                            <a:stretch>
                              <a:fillRect/>
                            </a:stretch>
                          </p:blipFill>
                          <p:spPr bwMode="auto">
                            <a:xfrm>
                              <a:off x="3332163" y="2459038"/>
                              <a:ext cx="173037" cy="2365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7" name="对象 6"/>
                <p:cNvGraphicFramePr>
                  <a:graphicFrameLocks noChangeAspect="1"/>
                </p:cNvGraphicFramePr>
                <p:nvPr>
                  <p:extLst>
                    <p:ext uri="{D42A27DB-BD31-4B8C-83A1-F6EECF244321}">
                      <p14:modId xmlns:p14="http://schemas.microsoft.com/office/powerpoint/2010/main" val="3794853951"/>
                    </p:ext>
                  </p:extLst>
                </p:nvPr>
              </p:nvGraphicFramePr>
              <p:xfrm>
                <a:off x="3332163" y="2459038"/>
                <a:ext cx="173037" cy="236537"/>
              </p:xfrm>
              <a:graphic>
                <a:graphicData uri="http://schemas.openxmlformats.org/presentationml/2006/ole">
                  <mc:AlternateContent>
                    <mc:Choice xmlns:v="urn:schemas-microsoft-com:vml" Requires="v">
                      <p:oleObj spid="_x0000_s3172" name="Formula" r:id="rId15" imgW="87840" imgH="119520" progId="Equation.Ribbit">
                        <p:embed/>
                      </p:oleObj>
                    </mc:Choice>
                    <mc:Fallback>
                      <p:oleObj name="Formula" r:id="rId15" imgW="87840" imgH="119520" progId="Equation.Ribbit">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32163" y="2459038"/>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8" name="对象 7"/>
                <p:cNvGraphicFramePr>
                  <a:graphicFrameLocks noChangeAspect="1"/>
                </p:cNvGraphicFramePr>
                <p:nvPr>
                  <p:extLst/>
                </p:nvPr>
              </p:nvGraphicFramePr>
              <p:xfrm>
                <a:off x="6144418" y="2404598"/>
                <a:ext cx="163513" cy="239713"/>
              </p:xfrm>
              <a:graphic>
                <a:graphicData uri="http://schemas.openxmlformats.org/presentationml/2006/ole">
                  <mc:AlternateContent>
                    <mc:Choice xmlns:v="urn:schemas-microsoft-com:vml" Requires="v">
                      <p:oleObj spid="_x0000_s1044" name="Formula" r:id="rId17" imgW="82800" imgH="120960" progId="Equation.Ribbit">
                        <p:embed/>
                      </p:oleObj>
                    </mc:Choice>
                    <mc:Fallback>
                      <p:oleObj name="Formula" r:id="rId17" imgW="82800" imgH="120960" progId="Equation.Ribbit">
                        <p:embed/>
                        <p:pic>
                          <p:nvPicPr>
                            <p:cNvPr id="0" name=""/>
                            <p:cNvPicPr/>
                            <p:nvPr/>
                          </p:nvPicPr>
                          <p:blipFill>
                            <a:blip r:embed="rId18"/>
                            <a:stretch>
                              <a:fillRect/>
                            </a:stretch>
                          </p:blipFill>
                          <p:spPr>
                            <a:xfrm>
                              <a:off x="6144418" y="2404598"/>
                              <a:ext cx="163513" cy="239713"/>
                            </a:xfrm>
                            <a:prstGeom prst="rect">
                              <a:avLst/>
                            </a:prstGeom>
                          </p:spPr>
                        </p:pic>
                      </p:oleObj>
                    </mc:Fallback>
                  </mc:AlternateContent>
                </a:graphicData>
              </a:graphic>
            </p:graphicFrame>
          </mc:Choice>
          <mc:Fallback xmlns="">
            <p:graphicFrame>
              <p:nvGraphicFramePr>
                <p:cNvPr id="8" name="对象 7"/>
                <p:cNvGraphicFramePr>
                  <a:graphicFrameLocks noChangeAspect="1"/>
                </p:cNvGraphicFramePr>
                <p:nvPr>
                  <p:extLst>
                    <p:ext uri="{D42A27DB-BD31-4B8C-83A1-F6EECF244321}">
                      <p14:modId xmlns:p14="http://schemas.microsoft.com/office/powerpoint/2010/main" val="325629489"/>
                    </p:ext>
                  </p:extLst>
                </p:nvPr>
              </p:nvGraphicFramePr>
              <p:xfrm>
                <a:off x="6144418" y="2404598"/>
                <a:ext cx="163513" cy="239713"/>
              </p:xfrm>
              <a:graphic>
                <a:graphicData uri="http://schemas.openxmlformats.org/presentationml/2006/ole">
                  <mc:AlternateContent>
                    <mc:Choice xmlns:v="urn:schemas-microsoft-com:vml" Requires="v">
                      <p:oleObj spid="_x0000_s3173" name="Formula" r:id="rId19" imgW="82800" imgH="120960" progId="Equation.Ribbit">
                        <p:embed/>
                      </p:oleObj>
                    </mc:Choice>
                    <mc:Fallback>
                      <p:oleObj name="Formula" r:id="rId19" imgW="82800" imgH="120960" progId="Equation.Ribbit">
                        <p:embed/>
                        <p:pic>
                          <p:nvPicPr>
                            <p:cNvPr id="0" name=""/>
                            <p:cNvPicPr/>
                            <p:nvPr/>
                          </p:nvPicPr>
                          <p:blipFill>
                            <a:blip r:embed="rId20"/>
                            <a:stretch>
                              <a:fillRect/>
                            </a:stretch>
                          </p:blipFill>
                          <p:spPr>
                            <a:xfrm>
                              <a:off x="6144418" y="2404598"/>
                              <a:ext cx="163513" cy="239713"/>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9" name="对象 8"/>
                <p:cNvGraphicFramePr>
                  <a:graphicFrameLocks noChangeAspect="1"/>
                </p:cNvGraphicFramePr>
                <p:nvPr>
                  <p:extLst/>
                </p:nvPr>
              </p:nvGraphicFramePr>
              <p:xfrm>
                <a:off x="6804819" y="2409003"/>
                <a:ext cx="173037" cy="236537"/>
              </p:xfrm>
              <a:graphic>
                <a:graphicData uri="http://schemas.openxmlformats.org/presentationml/2006/ole">
                  <mc:AlternateContent>
                    <mc:Choice xmlns:v="urn:schemas-microsoft-com:vml" Requires="v">
                      <p:oleObj spid="_x0000_s1045" name="Formula" r:id="rId21" imgW="87840" imgH="119520" progId="Equation.Ribbit">
                        <p:embed/>
                      </p:oleObj>
                    </mc:Choice>
                    <mc:Fallback>
                      <p:oleObj name="Formula" r:id="rId21" imgW="87840" imgH="119520" progId="Equation.Ribbit">
                        <p:embed/>
                        <p:pic>
                          <p:nvPicPr>
                            <p:cNvPr id="0" name=""/>
                            <p:cNvPicPr>
                              <a:picLocks noChangeAspect="1" noChangeArrowheads="1"/>
                            </p:cNvPicPr>
                            <p:nvPr/>
                          </p:nvPicPr>
                          <p:blipFill>
                            <a:blip r:embed="rId14">
                              <a:extLst>
                                <a:ext uri="{28A0092B-C50C-407E-A947-70E740481C1C}">
                                  <a14:useLocalDpi val="0"/>
                                </a:ext>
                              </a:extLst>
                            </a:blip>
                            <a:srcRect/>
                            <a:stretch>
                              <a:fillRect/>
                            </a:stretch>
                          </p:blipFill>
                          <p:spPr bwMode="auto">
                            <a:xfrm>
                              <a:off x="6804819" y="2409003"/>
                              <a:ext cx="173037" cy="2365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9" name="对象 8"/>
                <p:cNvGraphicFramePr>
                  <a:graphicFrameLocks noChangeAspect="1"/>
                </p:cNvGraphicFramePr>
                <p:nvPr>
                  <p:extLst>
                    <p:ext uri="{D42A27DB-BD31-4B8C-83A1-F6EECF244321}">
                      <p14:modId xmlns:p14="http://schemas.microsoft.com/office/powerpoint/2010/main" val="1607277749"/>
                    </p:ext>
                  </p:extLst>
                </p:nvPr>
              </p:nvGraphicFramePr>
              <p:xfrm>
                <a:off x="6804819" y="2409003"/>
                <a:ext cx="173037" cy="236537"/>
              </p:xfrm>
              <a:graphic>
                <a:graphicData uri="http://schemas.openxmlformats.org/presentationml/2006/ole">
                  <mc:AlternateContent>
                    <mc:Choice xmlns:v="urn:schemas-microsoft-com:vml" Requires="v">
                      <p:oleObj spid="_x0000_s3174" name="Formula" r:id="rId22" imgW="87840" imgH="119520" progId="Equation.Ribbit">
                        <p:embed/>
                      </p:oleObj>
                    </mc:Choice>
                    <mc:Fallback>
                      <p:oleObj name="Formula" r:id="rId22" imgW="87840" imgH="119520" progId="Equation.Ribbit">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04819" y="2409003"/>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p:pic>
          <p:nvPicPr>
            <p:cNvPr id="32778" name="Picture 1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3727" y="2768386"/>
              <a:ext cx="830261" cy="289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graphicFrame>
              <p:nvGraphicFramePr>
                <p:cNvPr id="10" name="对象 9"/>
                <p:cNvGraphicFramePr>
                  <a:graphicFrameLocks noChangeAspect="1"/>
                </p:cNvGraphicFramePr>
                <p:nvPr>
                  <p:extLst/>
                </p:nvPr>
              </p:nvGraphicFramePr>
              <p:xfrm>
                <a:off x="2852739" y="2884449"/>
                <a:ext cx="195261" cy="239751"/>
              </p:xfrm>
              <a:graphic>
                <a:graphicData uri="http://schemas.openxmlformats.org/presentationml/2006/ole">
                  <mc:AlternateContent>
                    <mc:Choice xmlns:v="urn:schemas-microsoft-com:vml" Requires="v">
                      <p:oleObj spid="_x0000_s1046" name="Formula" r:id="rId24" imgW="127080" imgH="155160" progId="Equation.Ribbit">
                        <p:embed/>
                      </p:oleObj>
                    </mc:Choice>
                    <mc:Fallback>
                      <p:oleObj name="Formula" r:id="rId24" imgW="127080" imgH="155160" progId="Equation.Ribbit">
                        <p:embed/>
                        <p:pic>
                          <p:nvPicPr>
                            <p:cNvPr id="0" name=""/>
                            <p:cNvPicPr/>
                            <p:nvPr/>
                          </p:nvPicPr>
                          <p:blipFill>
                            <a:blip r:embed="rId25"/>
                            <a:stretch>
                              <a:fillRect/>
                            </a:stretch>
                          </p:blipFill>
                          <p:spPr>
                            <a:xfrm>
                              <a:off x="2852739" y="2884449"/>
                              <a:ext cx="195261" cy="239751"/>
                            </a:xfrm>
                            <a:prstGeom prst="rect">
                              <a:avLst/>
                            </a:prstGeom>
                          </p:spPr>
                        </p:pic>
                      </p:oleObj>
                    </mc:Fallback>
                  </mc:AlternateContent>
                </a:graphicData>
              </a:graphic>
            </p:graphicFrame>
          </mc:Choice>
          <mc:Fallback xmlns="">
            <p:graphicFrame>
              <p:nvGraphicFramePr>
                <p:cNvPr id="10" name="对象 9"/>
                <p:cNvGraphicFramePr>
                  <a:graphicFrameLocks noChangeAspect="1"/>
                </p:cNvGraphicFramePr>
                <p:nvPr>
                  <p:extLst>
                    <p:ext uri="{D42A27DB-BD31-4B8C-83A1-F6EECF244321}">
                      <p14:modId xmlns:p14="http://schemas.microsoft.com/office/powerpoint/2010/main" val="56528226"/>
                    </p:ext>
                  </p:extLst>
                </p:nvPr>
              </p:nvGraphicFramePr>
              <p:xfrm>
                <a:off x="2852739" y="2884449"/>
                <a:ext cx="195261" cy="239751"/>
              </p:xfrm>
              <a:graphic>
                <a:graphicData uri="http://schemas.openxmlformats.org/presentationml/2006/ole">
                  <mc:AlternateContent>
                    <mc:Choice xmlns:v="urn:schemas-microsoft-com:vml" Requires="v">
                      <p:oleObj spid="_x0000_s3175" name="Formula" r:id="rId26" imgW="127080" imgH="155160" progId="Equation.Ribbit">
                        <p:embed/>
                      </p:oleObj>
                    </mc:Choice>
                    <mc:Fallback>
                      <p:oleObj name="Formula" r:id="rId26" imgW="127080" imgH="155160" progId="Equation.Ribbit">
                        <p:embed/>
                        <p:pic>
                          <p:nvPicPr>
                            <p:cNvPr id="0" name=""/>
                            <p:cNvPicPr/>
                            <p:nvPr/>
                          </p:nvPicPr>
                          <p:blipFill>
                            <a:blip r:embed="rId27"/>
                            <a:stretch>
                              <a:fillRect/>
                            </a:stretch>
                          </p:blipFill>
                          <p:spPr>
                            <a:xfrm>
                              <a:off x="2852739" y="2884449"/>
                              <a:ext cx="195261" cy="239751"/>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1" name="对象 10"/>
                <p:cNvGraphicFramePr>
                  <a:graphicFrameLocks noChangeAspect="1"/>
                </p:cNvGraphicFramePr>
                <p:nvPr>
                  <p:extLst/>
                </p:nvPr>
              </p:nvGraphicFramePr>
              <p:xfrm>
                <a:off x="4496799" y="2871471"/>
                <a:ext cx="127000" cy="228828"/>
              </p:xfrm>
              <a:graphic>
                <a:graphicData uri="http://schemas.openxmlformats.org/presentationml/2006/ole">
                  <mc:AlternateContent>
                    <mc:Choice xmlns:v="urn:schemas-microsoft-com:vml" Requires="v">
                      <p:oleObj spid="_x0000_s1047" name="Formula" r:id="rId28" imgW="88920" imgH="160200" progId="Equation.Ribbit">
                        <p:embed/>
                      </p:oleObj>
                    </mc:Choice>
                    <mc:Fallback>
                      <p:oleObj name="Formula" r:id="rId28" imgW="88920" imgH="160200" progId="Equation.Ribbit">
                        <p:embed/>
                        <p:pic>
                          <p:nvPicPr>
                            <p:cNvPr id="0" name=""/>
                            <p:cNvPicPr/>
                            <p:nvPr/>
                          </p:nvPicPr>
                          <p:blipFill>
                            <a:blip r:embed="rId29"/>
                            <a:stretch>
                              <a:fillRect/>
                            </a:stretch>
                          </p:blipFill>
                          <p:spPr>
                            <a:xfrm>
                              <a:off x="4496799" y="2871471"/>
                              <a:ext cx="127000" cy="228828"/>
                            </a:xfrm>
                            <a:prstGeom prst="rect">
                              <a:avLst/>
                            </a:prstGeom>
                          </p:spPr>
                        </p:pic>
                      </p:oleObj>
                    </mc:Fallback>
                  </mc:AlternateContent>
                </a:graphicData>
              </a:graphic>
            </p:graphicFrame>
          </mc:Choice>
          <mc:Fallback xmlns="">
            <p:graphicFrame>
              <p:nvGraphicFramePr>
                <p:cNvPr id="11" name="对象 10"/>
                <p:cNvGraphicFramePr>
                  <a:graphicFrameLocks noChangeAspect="1"/>
                </p:cNvGraphicFramePr>
                <p:nvPr>
                  <p:extLst>
                    <p:ext uri="{D42A27DB-BD31-4B8C-83A1-F6EECF244321}">
                      <p14:modId xmlns:p14="http://schemas.microsoft.com/office/powerpoint/2010/main" val="113026404"/>
                    </p:ext>
                  </p:extLst>
                </p:nvPr>
              </p:nvGraphicFramePr>
              <p:xfrm>
                <a:off x="4496799" y="2871471"/>
                <a:ext cx="127000" cy="228828"/>
              </p:xfrm>
              <a:graphic>
                <a:graphicData uri="http://schemas.openxmlformats.org/presentationml/2006/ole">
                  <mc:AlternateContent>
                    <mc:Choice xmlns:v="urn:schemas-microsoft-com:vml" Requires="v">
                      <p:oleObj spid="_x0000_s3176" name="Formula" r:id="rId30" imgW="88920" imgH="160200" progId="Equation.Ribbit">
                        <p:embed/>
                      </p:oleObj>
                    </mc:Choice>
                    <mc:Fallback>
                      <p:oleObj name="Formula" r:id="rId30" imgW="88920" imgH="160200" progId="Equation.Ribbit">
                        <p:embed/>
                        <p:pic>
                          <p:nvPicPr>
                            <p:cNvPr id="0" name=""/>
                            <p:cNvPicPr/>
                            <p:nvPr/>
                          </p:nvPicPr>
                          <p:blipFill>
                            <a:blip r:embed="rId31"/>
                            <a:stretch>
                              <a:fillRect/>
                            </a:stretch>
                          </p:blipFill>
                          <p:spPr>
                            <a:xfrm>
                              <a:off x="4496799" y="2871471"/>
                              <a:ext cx="127000" cy="228828"/>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2" name="对象 11"/>
                <p:cNvGraphicFramePr>
                  <a:graphicFrameLocks noChangeAspect="1"/>
                </p:cNvGraphicFramePr>
                <p:nvPr>
                  <p:extLst/>
                </p:nvPr>
              </p:nvGraphicFramePr>
              <p:xfrm>
                <a:off x="5030128" y="2887663"/>
                <a:ext cx="173037" cy="236537"/>
              </p:xfrm>
              <a:graphic>
                <a:graphicData uri="http://schemas.openxmlformats.org/presentationml/2006/ole">
                  <mc:AlternateContent>
                    <mc:Choice xmlns:v="urn:schemas-microsoft-com:vml" Requires="v">
                      <p:oleObj spid="_x0000_s1048" name="Formula" r:id="rId32" imgW="87840" imgH="119520" progId="Equation.Ribbit">
                        <p:embed/>
                      </p:oleObj>
                    </mc:Choice>
                    <mc:Fallback>
                      <p:oleObj name="Formula" r:id="rId32" imgW="87840" imgH="119520" progId="Equation.Ribbit">
                        <p:embed/>
                        <p:pic>
                          <p:nvPicPr>
                            <p:cNvPr id="0" name=""/>
                            <p:cNvPicPr>
                              <a:picLocks noChangeAspect="1" noChangeArrowheads="1"/>
                            </p:cNvPicPr>
                            <p:nvPr/>
                          </p:nvPicPr>
                          <p:blipFill>
                            <a:blip r:embed="rId14">
                              <a:extLst>
                                <a:ext uri="{28A0092B-C50C-407E-A947-70E740481C1C}">
                                  <a14:useLocalDpi val="0"/>
                                </a:ext>
                              </a:extLst>
                            </a:blip>
                            <a:srcRect/>
                            <a:stretch>
                              <a:fillRect/>
                            </a:stretch>
                          </p:blipFill>
                          <p:spPr bwMode="auto">
                            <a:xfrm>
                              <a:off x="5030128" y="2887663"/>
                              <a:ext cx="173037" cy="2365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12" name="对象 11"/>
                <p:cNvGraphicFramePr>
                  <a:graphicFrameLocks noChangeAspect="1"/>
                </p:cNvGraphicFramePr>
                <p:nvPr>
                  <p:extLst>
                    <p:ext uri="{D42A27DB-BD31-4B8C-83A1-F6EECF244321}">
                      <p14:modId xmlns:p14="http://schemas.microsoft.com/office/powerpoint/2010/main" val="781944932"/>
                    </p:ext>
                  </p:extLst>
                </p:nvPr>
              </p:nvGraphicFramePr>
              <p:xfrm>
                <a:off x="5030128" y="2887663"/>
                <a:ext cx="173037" cy="236537"/>
              </p:xfrm>
              <a:graphic>
                <a:graphicData uri="http://schemas.openxmlformats.org/presentationml/2006/ole">
                  <mc:AlternateContent>
                    <mc:Choice xmlns:v="urn:schemas-microsoft-com:vml" Requires="v">
                      <p:oleObj spid="_x0000_s3177" name="Formula" r:id="rId33" imgW="87840" imgH="119520" progId="Equation.Ribbit">
                        <p:embed/>
                      </p:oleObj>
                    </mc:Choice>
                    <mc:Fallback>
                      <p:oleObj name="Formula" r:id="rId33" imgW="87840" imgH="119520" progId="Equation.Ribbit">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30128" y="2887663"/>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p:grpSp>
    </p:spTree>
    <p:extLst>
      <p:ext uri="{BB962C8B-B14F-4D97-AF65-F5344CB8AC3E}">
        <p14:creationId xmlns:p14="http://schemas.microsoft.com/office/powerpoint/2010/main" val="129887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50" y="1158537"/>
            <a:ext cx="8616950" cy="873463"/>
          </a:xfrm>
        </p:spPr>
        <p:txBody>
          <a:bodyPr>
            <a:noAutofit/>
          </a:bodyPr>
          <a:lstStyle/>
          <a:p>
            <a:pPr marL="0" indent="0">
              <a:buNone/>
            </a:pPr>
            <a:r>
              <a:rPr lang="zh-CN" altLang="en-US" sz="2200" kern="1200" dirty="0">
                <a:solidFill>
                  <a:schemeClr val="tx1"/>
                </a:solidFill>
                <a:latin typeface="微软雅黑" panose="020B0503020204020204" pitchFamily="34" charset="-122"/>
                <a:ea typeface="微软雅黑" panose="020B0503020204020204" pitchFamily="34" charset="-122"/>
              </a:rPr>
              <a:t>期望输出与真实标记的差别称为偏差，即</a:t>
            </a:r>
            <a:endParaRPr lang="en-US" altLang="zh-CN" sz="2200" kern="1200" dirty="0">
              <a:solidFill>
                <a:schemeClr val="tx1"/>
              </a:solidFill>
              <a:latin typeface="微软雅黑" panose="020B0503020204020204" pitchFamily="34" charset="-122"/>
              <a:ea typeface="微软雅黑" panose="020B0503020204020204" pitchFamily="34" charset="-122"/>
            </a:endParaRPr>
          </a:p>
          <a:p>
            <a:pPr marL="0" indent="0">
              <a:buNone/>
            </a:pPr>
            <a:r>
              <a:rPr lang="zh-CN" altLang="en-US" sz="2200" kern="1200" dirty="0">
                <a:solidFill>
                  <a:schemeClr val="tx1"/>
                </a:solidFill>
                <a:latin typeface="微软雅黑" panose="020B0503020204020204" pitchFamily="34" charset="-122"/>
                <a:ea typeface="微软雅黑" panose="020B0503020204020204" pitchFamily="34" charset="-122"/>
              </a:rPr>
              <a:t>为便与讨论，假定噪声期望为</a:t>
            </a:r>
            <a:r>
              <a:rPr lang="en-US" altLang="zh-CN" sz="2200" kern="1200" dirty="0">
                <a:solidFill>
                  <a:schemeClr val="tx1"/>
                </a:solidFill>
                <a:latin typeface="微软雅黑" panose="020B0503020204020204" pitchFamily="34" charset="-122"/>
                <a:ea typeface="微软雅黑" panose="020B0503020204020204" pitchFamily="34" charset="-122"/>
              </a:rPr>
              <a:t>0</a:t>
            </a:r>
            <a:r>
              <a:rPr lang="zh-CN" altLang="en-US" sz="2200" kern="1200" dirty="0">
                <a:solidFill>
                  <a:schemeClr val="tx1"/>
                </a:solidFill>
                <a:latin typeface="微软雅黑" panose="020B0503020204020204" pitchFamily="34" charset="-122"/>
                <a:ea typeface="微软雅黑" panose="020B0503020204020204" pitchFamily="34" charset="-122"/>
              </a:rPr>
              <a:t>，也</a:t>
            </a:r>
            <a:r>
              <a:rPr lang="zh-CN" altLang="en-US" sz="2200" kern="1200" dirty="0" smtClean="0">
                <a:solidFill>
                  <a:schemeClr val="tx1"/>
                </a:solidFill>
                <a:latin typeface="微软雅黑" panose="020B0503020204020204" pitchFamily="34" charset="-122"/>
                <a:ea typeface="微软雅黑" panose="020B0503020204020204" pitchFamily="34" charset="-122"/>
              </a:rPr>
              <a:t>即                        </a:t>
            </a:r>
            <a:r>
              <a:rPr lang="en-US" altLang="zh-CN" sz="2200" kern="1200" dirty="0">
                <a:solidFill>
                  <a:schemeClr val="tx1"/>
                </a:solidFill>
                <a:latin typeface="微软雅黑" panose="020B0503020204020204" pitchFamily="34" charset="-122"/>
                <a:ea typeface="微软雅黑" panose="020B0503020204020204" pitchFamily="34" charset="-122"/>
              </a:rPr>
              <a:t>, </a:t>
            </a:r>
            <a:r>
              <a:rPr lang="zh-CN" altLang="en-US" sz="2200" kern="1200" dirty="0">
                <a:solidFill>
                  <a:schemeClr val="tx1"/>
                </a:solidFill>
                <a:latin typeface="微软雅黑" panose="020B0503020204020204" pitchFamily="34" charset="-122"/>
                <a:ea typeface="微软雅黑" panose="020B0503020204020204" pitchFamily="34" charset="-122"/>
              </a:rPr>
              <a:t>对泛化误差分解</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473" y="1109687"/>
            <a:ext cx="2815738" cy="45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964" y="1788600"/>
            <a:ext cx="1757036" cy="26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415" y="2471467"/>
            <a:ext cx="7081185" cy="293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a:spLocks noGrp="1"/>
          </p:cNvSpPr>
          <p:nvPr>
            <p:ph type="title"/>
          </p:nvPr>
        </p:nvSpPr>
        <p:spPr>
          <a:xfrm>
            <a:off x="838200" y="-131629"/>
            <a:ext cx="7886700" cy="777874"/>
          </a:xfrm>
        </p:spPr>
        <p:txBody>
          <a:bodyPr>
            <a:normAutofit/>
          </a:bodyPr>
          <a:lstStyle/>
          <a:p>
            <a:r>
              <a:rPr lang="zh-CN" altLang="en-US" dirty="0" smtClean="0">
                <a:solidFill>
                  <a:schemeClr val="tx1"/>
                </a:solidFill>
                <a:latin typeface="微软雅黑" panose="020B0503020204020204" pitchFamily="34" charset="-122"/>
                <a:ea typeface="微软雅黑" panose="020B0503020204020204" pitchFamily="34" charset="-122"/>
              </a:rPr>
              <a:t>偏差与方差</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25730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3292" y="3038159"/>
            <a:ext cx="8616950" cy="2392470"/>
          </a:xfrm>
        </p:spPr>
        <p:txBody>
          <a:bodyPr>
            <a:normAutofit fontScale="77500" lnSpcReduction="20000"/>
          </a:bodyPr>
          <a:lstStyle/>
          <a:p>
            <a:pPr marL="0" indent="0">
              <a:buNone/>
            </a:pPr>
            <a:r>
              <a:rPr lang="zh-CN" altLang="en-US" sz="2600" kern="1200" dirty="0">
                <a:solidFill>
                  <a:schemeClr val="tx1"/>
                </a:solidFill>
                <a:latin typeface="微软雅黑" panose="020B0503020204020204" pitchFamily="34" charset="-122"/>
                <a:ea typeface="微软雅黑" panose="020B0503020204020204" pitchFamily="34" charset="-122"/>
              </a:rPr>
              <a:t>又由假设中噪声期望为</a:t>
            </a:r>
            <a:r>
              <a:rPr lang="en-US" altLang="zh-CN" sz="2600" kern="1200" dirty="0">
                <a:solidFill>
                  <a:schemeClr val="tx1"/>
                </a:solidFill>
                <a:latin typeface="微软雅黑" panose="020B0503020204020204" pitchFamily="34" charset="-122"/>
                <a:ea typeface="微软雅黑" panose="020B0503020204020204" pitchFamily="34" charset="-122"/>
              </a:rPr>
              <a:t>0</a:t>
            </a:r>
            <a:r>
              <a:rPr lang="zh-CN" altLang="en-US" sz="2600" kern="1200" dirty="0">
                <a:solidFill>
                  <a:schemeClr val="tx1"/>
                </a:solidFill>
                <a:latin typeface="微软雅黑" panose="020B0503020204020204" pitchFamily="34" charset="-122"/>
                <a:ea typeface="微软雅黑" panose="020B0503020204020204" pitchFamily="34" charset="-122"/>
              </a:rPr>
              <a:t>，可得</a:t>
            </a:r>
            <a:endParaRPr lang="en-US" altLang="zh-CN" sz="2600" kern="1200"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sz="2600" kern="1200"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sz="2600" kern="1200" dirty="0">
              <a:solidFill>
                <a:schemeClr val="tx1"/>
              </a:solidFill>
              <a:latin typeface="微软雅黑" panose="020B0503020204020204" pitchFamily="34" charset="-122"/>
              <a:ea typeface="微软雅黑" panose="020B0503020204020204" pitchFamily="34" charset="-122"/>
            </a:endParaRPr>
          </a:p>
          <a:p>
            <a:pPr marL="0" indent="0">
              <a:buNone/>
            </a:pPr>
            <a:r>
              <a:rPr lang="zh-CN" altLang="en-US" sz="2600" kern="1200" dirty="0">
                <a:solidFill>
                  <a:schemeClr val="tx1"/>
                </a:solidFill>
                <a:latin typeface="微软雅黑" panose="020B0503020204020204" pitchFamily="34" charset="-122"/>
                <a:ea typeface="微软雅黑" panose="020B0503020204020204" pitchFamily="34" charset="-122"/>
              </a:rPr>
              <a:t>于是：</a:t>
            </a:r>
            <a:r>
              <a:rPr lang="en-US" altLang="zh-CN" sz="2600" kern="1200" dirty="0">
                <a:solidFill>
                  <a:schemeClr val="tx1"/>
                </a:solidFill>
                <a:latin typeface="微软雅黑" panose="020B0503020204020204" pitchFamily="34" charset="-122"/>
                <a:ea typeface="微软雅黑" panose="020B0503020204020204" pitchFamily="34" charset="-122"/>
              </a:rPr>
              <a:t>                                         </a:t>
            </a:r>
          </a:p>
          <a:p>
            <a:pPr marL="0" indent="0">
              <a:buNone/>
            </a:pPr>
            <a:r>
              <a:rPr lang="zh-CN" altLang="en-US" sz="2600" kern="1200" dirty="0">
                <a:solidFill>
                  <a:schemeClr val="tx1"/>
                </a:solidFill>
                <a:latin typeface="微软雅黑" panose="020B0503020204020204" pitchFamily="34" charset="-122"/>
                <a:ea typeface="微软雅黑" panose="020B0503020204020204" pitchFamily="34" charset="-122"/>
              </a:rPr>
              <a:t>也即泛化误差可分解为偏差、方差与噪声之和。</a:t>
            </a:r>
            <a:endParaRPr lang="en-US" altLang="zh-CN" sz="2600" kern="1200" dirty="0">
              <a:solidFill>
                <a:schemeClr val="tx1"/>
              </a:solidFill>
              <a:latin typeface="微软雅黑" panose="020B0503020204020204" pitchFamily="34" charset="-122"/>
              <a:ea typeface="微软雅黑" panose="020B0503020204020204" pitchFamily="34" charset="-122"/>
            </a:endParaRPr>
          </a:p>
          <a:p>
            <a:pPr marL="0" indent="0">
              <a:buNone/>
            </a:pPr>
            <a:endParaRPr lang="en-US" altLang="zh-CN" dirty="0"/>
          </a:p>
          <a:p>
            <a:pPr marL="0" indent="0">
              <a:buNone/>
            </a:pPr>
            <a:endParaRPr lang="en-US" altLang="zh-CN" dirty="0" smtClean="0"/>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25" y="3553142"/>
            <a:ext cx="6543121" cy="4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379796"/>
            <a:ext cx="4188260" cy="34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036" y="1244774"/>
            <a:ext cx="6505966" cy="151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a:spLocks noGrp="1"/>
          </p:cNvSpPr>
          <p:nvPr>
            <p:ph type="title"/>
          </p:nvPr>
        </p:nvSpPr>
        <p:spPr>
          <a:xfrm>
            <a:off x="838200" y="-131629"/>
            <a:ext cx="7886700" cy="777874"/>
          </a:xfrm>
        </p:spPr>
        <p:txBody>
          <a:bodyPr>
            <a:normAutofit/>
          </a:bodyPr>
          <a:lstStyle/>
          <a:p>
            <a:r>
              <a:rPr lang="zh-CN" altLang="en-US" dirty="0" smtClean="0">
                <a:solidFill>
                  <a:schemeClr val="tx1"/>
                </a:solidFill>
                <a:latin typeface="微软雅黑" panose="020B0503020204020204" pitchFamily="34" charset="-122"/>
                <a:ea typeface="微软雅黑" panose="020B0503020204020204" pitchFamily="34" charset="-122"/>
              </a:rPr>
              <a:t>偏差与方差</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9351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96" y="-62471"/>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经验误差与过拟合</a:t>
            </a:r>
            <a:endParaRPr lang="zh-CN" altLang="en-US"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内容占位符 2"/>
              <p:cNvSpPr>
                <a:spLocks noGrp="1"/>
              </p:cNvSpPr>
              <p:nvPr>
                <p:ph idx="1"/>
              </p:nvPr>
            </p:nvSpPr>
            <p:spPr>
              <a:xfrm>
                <a:off x="260350" y="1317625"/>
                <a:ext cx="8616950" cy="2026824"/>
              </a:xfrm>
            </p:spPr>
            <p:txBody>
              <a:bodyPr>
                <a:normAutofit fontScale="92500" lnSpcReduction="20000"/>
              </a:bodyPr>
              <a:lstStyle/>
              <a:p>
                <a:pPr>
                  <a:buClr>
                    <a:srgbClr val="7030A0"/>
                  </a:buClr>
                </a:pPr>
                <a:r>
                  <a:rPr lang="zh-CN" altLang="en-US" dirty="0" smtClean="0">
                    <a:solidFill>
                      <a:schemeClr val="tx1"/>
                    </a:solidFill>
                    <a:latin typeface="微软雅黑" panose="020B0503020204020204" pitchFamily="34" charset="-122"/>
                    <a:ea typeface="微软雅黑" panose="020B0503020204020204" pitchFamily="34" charset="-122"/>
                  </a:rPr>
                  <a:t>错误率</a:t>
                </a:r>
                <a:r>
                  <a:rPr lang="en-US" altLang="zh-CN" dirty="0" smtClean="0">
                    <a:solidFill>
                      <a:schemeClr val="tx1"/>
                    </a:solidFill>
                    <a:latin typeface="微软雅黑" panose="020B0503020204020204" pitchFamily="34" charset="-122"/>
                    <a:ea typeface="微软雅黑" panose="020B0503020204020204" pitchFamily="34" charset="-122"/>
                  </a:rPr>
                  <a:t>&amp;</a:t>
                </a:r>
                <a:r>
                  <a:rPr lang="zh-CN" altLang="en-US" dirty="0" smtClean="0">
                    <a:solidFill>
                      <a:schemeClr val="tx1"/>
                    </a:solidFill>
                    <a:latin typeface="微软雅黑" panose="020B0503020204020204" pitchFamily="34" charset="-122"/>
                    <a:ea typeface="微软雅黑" panose="020B0503020204020204" pitchFamily="34" charset="-122"/>
                  </a:rPr>
                  <a:t>误差：</a:t>
                </a:r>
                <a:endParaRPr lang="en-US" altLang="zh-CN" dirty="0" smtClean="0">
                  <a:solidFill>
                    <a:schemeClr val="tx1"/>
                  </a:solidFill>
                  <a:latin typeface="微软雅黑" panose="020B0503020204020204" pitchFamily="34" charset="-122"/>
                  <a:ea typeface="微软雅黑" panose="020B0503020204020204" pitchFamily="34" charset="-122"/>
                </a:endParaRPr>
              </a:p>
              <a:p>
                <a:pPr lvl="1">
                  <a:buClr>
                    <a:srgbClr val="00B0F0"/>
                  </a:buClr>
                </a:pPr>
                <a:r>
                  <a:rPr lang="zh-CN" altLang="en-US" dirty="0" smtClean="0">
                    <a:solidFill>
                      <a:schemeClr val="tx1"/>
                    </a:solidFill>
                    <a:latin typeface="微软雅黑" panose="020B0503020204020204" pitchFamily="34" charset="-122"/>
                    <a:ea typeface="微软雅黑" panose="020B0503020204020204" pitchFamily="34" charset="-122"/>
                  </a:rPr>
                  <a:t>错误率</a:t>
                </a:r>
                <a:r>
                  <a:rPr lang="zh-CN" altLang="en-US" dirty="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错</a:t>
                </a:r>
                <a:r>
                  <a:rPr lang="zh-CN" altLang="en-US" dirty="0">
                    <a:solidFill>
                      <a:schemeClr val="tx1"/>
                    </a:solidFill>
                    <a:latin typeface="微软雅黑" panose="020B0503020204020204" pitchFamily="34" charset="-122"/>
                    <a:ea typeface="微软雅黑" panose="020B0503020204020204" pitchFamily="34" charset="-122"/>
                  </a:rPr>
                  <a:t>分样本的占</a:t>
                </a:r>
                <a:r>
                  <a:rPr lang="zh-CN" altLang="en-US" dirty="0" smtClean="0">
                    <a:solidFill>
                      <a:schemeClr val="tx1"/>
                    </a:solidFill>
                    <a:latin typeface="微软雅黑" panose="020B0503020204020204" pitchFamily="34" charset="-122"/>
                    <a:ea typeface="微软雅黑" panose="020B0503020204020204" pitchFamily="34" charset="-122"/>
                  </a:rPr>
                  <a:t>比：</a:t>
                </a:r>
                <a14:m>
                  <m:oMath xmlns:m="http://schemas.openxmlformats.org/officeDocument/2006/math">
                    <m:r>
                      <a:rPr lang="en-US" altLang="zh-CN" i="1" dirty="0">
                        <a:solidFill>
                          <a:schemeClr val="tx1"/>
                        </a:solidFill>
                        <a:latin typeface="Cambria Math" panose="02040503050406030204" pitchFamily="18" charset="0"/>
                        <a:ea typeface="微软雅黑" panose="020B0503020204020204" pitchFamily="34" charset="-122"/>
                      </a:rPr>
                      <m:t>𝐸</m:t>
                    </m:r>
                    <m:r>
                      <a:rPr lang="en-US" altLang="zh-CN" b="0" i="1" dirty="0" smtClean="0">
                        <a:solidFill>
                          <a:schemeClr val="tx1"/>
                        </a:solidFill>
                        <a:latin typeface="Cambria Math" panose="02040503050406030204" pitchFamily="18" charset="0"/>
                        <a:ea typeface="微软雅黑" panose="020B0503020204020204" pitchFamily="34" charset="-122"/>
                      </a:rPr>
                      <m:t>=</m:t>
                    </m:r>
                    <m:r>
                      <a:rPr lang="en-US" altLang="zh-CN" b="0" i="1" dirty="0" smtClean="0">
                        <a:solidFill>
                          <a:schemeClr val="tx1"/>
                        </a:solidFill>
                        <a:latin typeface="Cambria Math" panose="02040503050406030204" pitchFamily="18" charset="0"/>
                        <a:ea typeface="微软雅黑" panose="020B0503020204020204" pitchFamily="34" charset="-122"/>
                      </a:rPr>
                      <m:t>𝑎</m:t>
                    </m:r>
                    <m:r>
                      <a:rPr lang="en-US" altLang="zh-CN" b="0" i="1" dirty="0" smtClean="0">
                        <a:solidFill>
                          <a:schemeClr val="tx1"/>
                        </a:solidFill>
                        <a:latin typeface="Cambria Math" panose="02040503050406030204" pitchFamily="18" charset="0"/>
                        <a:ea typeface="微软雅黑" panose="020B0503020204020204" pitchFamily="34" charset="-122"/>
                      </a:rPr>
                      <m:t>/</m:t>
                    </m:r>
                    <m:r>
                      <a:rPr lang="en-US" altLang="zh-CN" b="0" i="1" dirty="0" smtClean="0">
                        <a:solidFill>
                          <a:schemeClr val="tx1"/>
                        </a:solidFill>
                        <a:latin typeface="Cambria Math" panose="02040503050406030204" pitchFamily="18" charset="0"/>
                        <a:ea typeface="微软雅黑" panose="020B0503020204020204" pitchFamily="34" charset="-122"/>
                      </a:rPr>
                      <m:t>𝑚</m:t>
                    </m:r>
                  </m:oMath>
                </a14:m>
                <a:endParaRPr lang="en-US" altLang="zh-CN" i="1" dirty="0" smtClean="0">
                  <a:solidFill>
                    <a:schemeClr val="tx1"/>
                  </a:solidFill>
                  <a:latin typeface="微软雅黑" panose="020B0503020204020204" pitchFamily="34" charset="-122"/>
                  <a:ea typeface="微软雅黑" panose="020B0503020204020204" pitchFamily="34" charset="-122"/>
                </a:endParaRPr>
              </a:p>
              <a:p>
                <a:pPr lvl="1">
                  <a:buClr>
                    <a:srgbClr val="00B0F0"/>
                  </a:buClr>
                </a:pPr>
                <a:r>
                  <a:rPr lang="zh-CN" altLang="en-US" dirty="0" smtClean="0">
                    <a:solidFill>
                      <a:schemeClr val="tx1"/>
                    </a:solidFill>
                    <a:latin typeface="微软雅黑" panose="020B0503020204020204" pitchFamily="34" charset="-122"/>
                    <a:ea typeface="微软雅黑" panose="020B0503020204020204" pitchFamily="34" charset="-122"/>
                  </a:rPr>
                  <a:t>误差（</a:t>
                </a:r>
                <a:r>
                  <a:rPr lang="en-US" altLang="zh-CN" dirty="0" smtClean="0">
                    <a:solidFill>
                      <a:schemeClr val="tx1"/>
                    </a:solidFill>
                    <a:latin typeface="微软雅黑" panose="020B0503020204020204" pitchFamily="34" charset="-122"/>
                    <a:ea typeface="微软雅黑" panose="020B0503020204020204" pitchFamily="34" charset="-122"/>
                  </a:rPr>
                  <a:t>error</a:t>
                </a:r>
                <a:r>
                  <a:rPr lang="zh-CN" altLang="en-US" dirty="0" smtClean="0">
                    <a:solidFill>
                      <a:schemeClr val="tx1"/>
                    </a:solidFill>
                    <a:latin typeface="微软雅黑" panose="020B0503020204020204" pitchFamily="34" charset="-122"/>
                    <a:ea typeface="微软雅黑" panose="020B0503020204020204" pitchFamily="34" charset="-122"/>
                  </a:rPr>
                  <a:t>）：样本真实输出与预测输出之间的差异</a:t>
                </a:r>
                <a:endParaRPr lang="en-US" altLang="zh-CN" dirty="0" smtClean="0">
                  <a:solidFill>
                    <a:schemeClr val="tx1"/>
                  </a:solidFill>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训练</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经验</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误差：训练集上</a:t>
                </a:r>
                <a:endParaRPr lang="en-US" altLang="zh-CN" dirty="0" smtClean="0">
                  <a:solidFill>
                    <a:schemeClr val="tx1"/>
                  </a:solidFill>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zh-CN" altLang="en-US" dirty="0" smtClean="0">
                    <a:solidFill>
                      <a:schemeClr val="tx1"/>
                    </a:solidFill>
                    <a:latin typeface="微软雅黑" panose="020B0503020204020204" pitchFamily="34" charset="-122"/>
                    <a:ea typeface="微软雅黑" panose="020B0503020204020204" pitchFamily="34" charset="-122"/>
                  </a:rPr>
                  <a:t>测试误差：</a:t>
                </a:r>
                <a:r>
                  <a:rPr lang="zh-CN" altLang="en-US" dirty="0">
                    <a:solidFill>
                      <a:schemeClr val="tx1"/>
                    </a:solidFill>
                    <a:latin typeface="微软雅黑" panose="020B0503020204020204" pitchFamily="34" charset="-122"/>
                    <a:ea typeface="微软雅黑" panose="020B0503020204020204" pitchFamily="34" charset="-122"/>
                  </a:rPr>
                  <a:t>测试集</a:t>
                </a:r>
                <a:endParaRPr lang="en-US" altLang="zh-CN" dirty="0">
                  <a:solidFill>
                    <a:schemeClr val="tx1"/>
                  </a:solidFill>
                  <a:latin typeface="微软雅黑" panose="020B0503020204020204" pitchFamily="34" charset="-122"/>
                  <a:ea typeface="微软雅黑" panose="020B0503020204020204" pitchFamily="34" charset="-122"/>
                </a:endParaRPr>
              </a:p>
              <a:p>
                <a:pPr lvl="2">
                  <a:buFont typeface="Wingdings" panose="05000000000000000000" pitchFamily="2" charset="2"/>
                  <a:buChar char="Ø"/>
                </a:pPr>
                <a:r>
                  <a:rPr lang="zh-CN" altLang="en-US" b="1" dirty="0">
                    <a:solidFill>
                      <a:srgbClr val="0070C0"/>
                    </a:solidFill>
                    <a:latin typeface="微软雅黑" panose="020B0503020204020204" pitchFamily="34" charset="-122"/>
                    <a:ea typeface="微软雅黑" panose="020B0503020204020204" pitchFamily="34" charset="-122"/>
                  </a:rPr>
                  <a:t>泛化</a:t>
                </a:r>
                <a:r>
                  <a:rPr lang="zh-CN" altLang="en-US" b="1" dirty="0" smtClean="0">
                    <a:solidFill>
                      <a:srgbClr val="0070C0"/>
                    </a:solidFill>
                    <a:latin typeface="微软雅黑" panose="020B0503020204020204" pitchFamily="34" charset="-122"/>
                    <a:ea typeface="微软雅黑" panose="020B0503020204020204" pitchFamily="34" charset="-122"/>
                  </a:rPr>
                  <a:t>误差</a:t>
                </a:r>
                <a:r>
                  <a:rPr lang="zh-CN" altLang="en-US" dirty="0" smtClean="0">
                    <a:solidFill>
                      <a:schemeClr val="tx1"/>
                    </a:solidFill>
                    <a:latin typeface="微软雅黑" panose="020B0503020204020204" pitchFamily="34" charset="-122"/>
                    <a:ea typeface="微软雅黑" panose="020B0503020204020204" pitchFamily="34" charset="-122"/>
                  </a:rPr>
                  <a:t>：除训练集外所有样本</a:t>
                </a:r>
                <a:endParaRPr lang="en-US" altLang="zh-CN" dirty="0" smtClean="0">
                  <a:solidFill>
                    <a:schemeClr val="tx1"/>
                  </a:solidFill>
                  <a:latin typeface="微软雅黑" panose="020B0503020204020204" pitchFamily="34" charset="-122"/>
                  <a:ea typeface="微软雅黑" panose="020B0503020204020204" pitchFamily="34" charset="-122"/>
                </a:endParaRPr>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260350" y="1317625"/>
                <a:ext cx="8616950" cy="2026824"/>
              </a:xfrm>
              <a:blipFill rotWithShape="0">
                <a:blip r:embed="rId3"/>
                <a:stretch>
                  <a:fillRect l="-778" t="-5706"/>
                </a:stretch>
              </a:blipFill>
            </p:spPr>
            <p:txBody>
              <a:bodyPr/>
              <a:lstStyle/>
              <a:p>
                <a:r>
                  <a:rPr lang="zh-CN" altLang="en-US">
                    <a:noFill/>
                  </a:rPr>
                  <a:t> </a:t>
                </a:r>
              </a:p>
            </p:txBody>
          </p:sp>
        </mc:Fallback>
      </mc:AlternateContent>
      <p:sp>
        <p:nvSpPr>
          <p:cNvPr id="8" name="内容占位符 2"/>
          <p:cNvSpPr txBox="1">
            <a:spLocks/>
          </p:cNvSpPr>
          <p:nvPr/>
        </p:nvSpPr>
        <p:spPr>
          <a:xfrm>
            <a:off x="533259" y="4419600"/>
            <a:ext cx="7543941" cy="1600200"/>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lnSpc>
                <a:spcPct val="100000"/>
              </a:lnSpc>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由于</a:t>
            </a:r>
            <a:r>
              <a:rPr lang="zh-CN" altLang="en-US" dirty="0">
                <a:latin typeface="微软雅黑" panose="020B0503020204020204" pitchFamily="34" charset="-122"/>
                <a:ea typeface="微软雅黑" panose="020B0503020204020204" pitchFamily="34" charset="-122"/>
              </a:rPr>
              <a:t>事先并不知道新样本的特征，我们只能努力使经验误差最小化；</a:t>
            </a:r>
            <a:endParaRPr lang="en-US" altLang="zh-CN" dirty="0">
              <a:latin typeface="微软雅黑" panose="020B0503020204020204" pitchFamily="34" charset="-122"/>
              <a:ea typeface="微软雅黑" panose="020B0503020204020204" pitchFamily="34" charset="-122"/>
            </a:endParaRPr>
          </a:p>
          <a:p>
            <a:pPr marL="800100" lvl="1" indent="-342900">
              <a:lnSpc>
                <a:spcPct val="10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很多</a:t>
            </a:r>
            <a:r>
              <a:rPr lang="zh-CN" altLang="en-US" dirty="0" smtClean="0">
                <a:latin typeface="微软雅黑" panose="020B0503020204020204" pitchFamily="34" charset="-122"/>
                <a:ea typeface="微软雅黑" panose="020B0503020204020204" pitchFamily="34" charset="-122"/>
              </a:rPr>
              <a:t>时候，能</a:t>
            </a:r>
            <a:r>
              <a:rPr lang="zh-CN" altLang="en-US" dirty="0">
                <a:latin typeface="微软雅黑" panose="020B0503020204020204" pitchFamily="34" charset="-122"/>
                <a:ea typeface="微软雅黑" panose="020B0503020204020204" pitchFamily="34" charset="-122"/>
              </a:rPr>
              <a:t>在训练集</a:t>
            </a:r>
            <a:r>
              <a:rPr lang="zh-CN" altLang="en-US" dirty="0" smtClean="0">
                <a:latin typeface="微软雅黑" panose="020B0503020204020204" pitchFamily="34" charset="-122"/>
                <a:ea typeface="微软雅黑" panose="020B0503020204020204" pitchFamily="34" charset="-122"/>
              </a:rPr>
              <a:t>上表现很好的学习</a:t>
            </a:r>
            <a:r>
              <a:rPr lang="zh-CN" altLang="en-US" dirty="0">
                <a:latin typeface="微软雅黑" panose="020B0503020204020204" pitchFamily="34" charset="-122"/>
                <a:ea typeface="微软雅黑" panose="020B0503020204020204" pitchFamily="34" charset="-122"/>
              </a:rPr>
              <a:t>器</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e.g. </a:t>
            </a:r>
            <a:r>
              <a:rPr lang="zh-CN" altLang="en-US" dirty="0" smtClean="0">
                <a:latin typeface="微软雅黑" panose="020B0503020204020204" pitchFamily="34" charset="-122"/>
                <a:ea typeface="微软雅黑" panose="020B0503020204020204" pitchFamily="34" charset="-122"/>
              </a:rPr>
              <a:t>分类</a:t>
            </a:r>
            <a:r>
              <a:rPr lang="zh-CN" altLang="en-US" dirty="0">
                <a:latin typeface="微软雅黑" panose="020B0503020204020204" pitchFamily="34" charset="-122"/>
                <a:ea typeface="微软雅黑" panose="020B0503020204020204" pitchFamily="34" charset="-122"/>
              </a:rPr>
              <a:t>错误率为零</a:t>
            </a:r>
            <a:r>
              <a:rPr lang="zh-CN" altLang="en-US" dirty="0" smtClean="0">
                <a:latin typeface="微软雅黑" panose="020B0503020204020204" pitchFamily="34" charset="-122"/>
                <a:ea typeface="微软雅黑" panose="020B0503020204020204" pitchFamily="34" charset="-122"/>
              </a:rPr>
              <a:t>），多数</a:t>
            </a:r>
            <a:r>
              <a:rPr lang="zh-CN" altLang="en-US" dirty="0">
                <a:latin typeface="微软雅黑" panose="020B0503020204020204" pitchFamily="34" charset="-122"/>
                <a:ea typeface="微软雅黑" panose="020B0503020204020204" pitchFamily="34" charset="-122"/>
              </a:rPr>
              <a:t>情况下这样的学习器并不</a:t>
            </a:r>
            <a:r>
              <a:rPr lang="zh-CN" altLang="en-US" dirty="0" smtClean="0">
                <a:latin typeface="微软雅黑" panose="020B0503020204020204" pitchFamily="34" charset="-122"/>
                <a:ea typeface="微软雅黑" panose="020B0503020204020204" pitchFamily="34" charset="-122"/>
              </a:rPr>
              <a:t>好</a:t>
            </a:r>
            <a:r>
              <a:rPr lang="zh-CN" altLang="en-US" dirty="0">
                <a:latin typeface="微软雅黑" panose="020B0503020204020204" pitchFamily="34" charset="-122"/>
                <a:ea typeface="微软雅黑" panose="020B0503020204020204" pitchFamily="34" charset="-122"/>
              </a:rPr>
              <a:t>。</a:t>
            </a:r>
          </a:p>
        </p:txBody>
      </p:sp>
      <p:sp>
        <p:nvSpPr>
          <p:cNvPr id="3" name="文本框 2"/>
          <p:cNvSpPr txBox="1"/>
          <p:nvPr/>
        </p:nvSpPr>
        <p:spPr>
          <a:xfrm>
            <a:off x="1066800" y="3733800"/>
            <a:ext cx="6858000" cy="430887"/>
          </a:xfrm>
          <a:prstGeom prst="rect">
            <a:avLst/>
          </a:prstGeom>
          <a:noFill/>
        </p:spPr>
        <p:txBody>
          <a:bodyPr wrap="square" rtlCol="0">
            <a:spAutoFit/>
          </a:bodyPr>
          <a:lstStyle/>
          <a:p>
            <a:pPr marL="0" lvl="1" algn="ctr">
              <a:buNone/>
            </a:pPr>
            <a:r>
              <a:rPr lang="zh-CN" altLang="en-US" sz="2200" dirty="0">
                <a:solidFill>
                  <a:srgbClr val="C00000"/>
                </a:solidFill>
                <a:latin typeface="微软雅黑" panose="020B0503020204020204" pitchFamily="34" charset="-122"/>
                <a:ea typeface="微软雅黑" panose="020B0503020204020204" pitchFamily="34" charset="-122"/>
              </a:rPr>
              <a:t>我们希望得到泛化误差小的学习器</a:t>
            </a:r>
            <a:r>
              <a:rPr lang="zh-CN" altLang="en-US" sz="2200" dirty="0" smtClean="0">
                <a:solidFill>
                  <a:srgbClr val="C00000"/>
                </a:solidFill>
                <a:latin typeface="微软雅黑" panose="020B0503020204020204" pitchFamily="34" charset="-122"/>
                <a:ea typeface="微软雅黑" panose="020B0503020204020204" pitchFamily="34" charset="-122"/>
              </a:rPr>
              <a:t>。</a:t>
            </a:r>
            <a:endParaRPr lang="en-US" altLang="zh-CN" sz="22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113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50" y="1158536"/>
            <a:ext cx="8616950" cy="4428071"/>
          </a:xfrm>
        </p:spPr>
        <p:txBody>
          <a:bodyPr>
            <a:normAutofit/>
          </a:bodyPr>
          <a:lstStyle/>
          <a:p>
            <a:pPr lvl="1"/>
            <a:r>
              <a:rPr lang="zh-CN" altLang="en-US" sz="2200" kern="1200" dirty="0">
                <a:solidFill>
                  <a:schemeClr val="tx1"/>
                </a:solidFill>
                <a:latin typeface="微软雅黑" panose="020B0503020204020204" pitchFamily="34" charset="-122"/>
                <a:ea typeface="微软雅黑" panose="020B0503020204020204" pitchFamily="34" charset="-122"/>
                <a:cs typeface="+mn-cs"/>
              </a:rPr>
              <a:t>偏差度量了学习算法期望预测与真实结果的偏离程度；即刻画了学习算法本身的拟合能力；</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a:p>
            <a:pPr lvl="1"/>
            <a:r>
              <a:rPr lang="zh-CN" altLang="en-US" sz="2200" kern="1200" dirty="0">
                <a:solidFill>
                  <a:schemeClr val="tx1"/>
                </a:solidFill>
                <a:latin typeface="微软雅黑" panose="020B0503020204020204" pitchFamily="34" charset="-122"/>
                <a:ea typeface="微软雅黑" panose="020B0503020204020204" pitchFamily="34" charset="-122"/>
                <a:cs typeface="+mn-cs"/>
              </a:rPr>
              <a:t>方差度量了同样大小训练集的变动所导致的学习性能的变化；即刻画了数据扰动所造成的影响；</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a:p>
            <a:pPr lvl="1"/>
            <a:r>
              <a:rPr lang="zh-CN" altLang="en-US" sz="2200" kern="1200" dirty="0">
                <a:solidFill>
                  <a:schemeClr val="tx1"/>
                </a:solidFill>
                <a:latin typeface="微软雅黑" panose="020B0503020204020204" pitchFamily="34" charset="-122"/>
                <a:ea typeface="微软雅黑" panose="020B0503020204020204" pitchFamily="34" charset="-122"/>
                <a:cs typeface="+mn-cs"/>
              </a:rPr>
              <a:t>噪声表达了在当前任务上任何学习算法所能达到的期望泛化误差的下界；即刻画了学习问题本身的难度。</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a:p>
            <a:pPr marL="0" indent="0">
              <a:buNone/>
            </a:pPr>
            <a:endParaRPr lang="en-US" altLang="zh-CN" sz="2200" kern="1200" dirty="0">
              <a:solidFill>
                <a:schemeClr val="tx1"/>
              </a:solidFill>
              <a:latin typeface="微软雅黑" panose="020B0503020204020204" pitchFamily="34" charset="-122"/>
              <a:ea typeface="微软雅黑" panose="020B0503020204020204" pitchFamily="34" charset="-122"/>
            </a:endParaRPr>
          </a:p>
          <a:p>
            <a:pPr marL="457200" lvl="1" indent="0">
              <a:buNone/>
            </a:pPr>
            <a:r>
              <a:rPr lang="zh-CN" altLang="en-US" sz="2200" kern="1200" dirty="0">
                <a:solidFill>
                  <a:schemeClr val="tx1"/>
                </a:solidFill>
                <a:latin typeface="微软雅黑" panose="020B0503020204020204" pitchFamily="34" charset="-122"/>
                <a:ea typeface="微软雅黑" panose="020B0503020204020204" pitchFamily="34" charset="-122"/>
                <a:cs typeface="+mn-cs"/>
              </a:rPr>
              <a:t>泛化性能是由学习算法的能力、数据的充分性以及学习任务本身的难度所共同决定的。给定学习任务为了取得好的泛化性能，需要使偏差小</a:t>
            </a:r>
            <a:r>
              <a:rPr lang="en-US" altLang="zh-CN" sz="2200" kern="1200" dirty="0">
                <a:solidFill>
                  <a:schemeClr val="tx1"/>
                </a:solidFill>
                <a:latin typeface="微软雅黑" panose="020B0503020204020204" pitchFamily="34" charset="-122"/>
                <a:ea typeface="微软雅黑" panose="020B0503020204020204" pitchFamily="34" charset="-122"/>
                <a:cs typeface="+mn-cs"/>
              </a:rPr>
              <a:t>(</a:t>
            </a:r>
            <a:r>
              <a:rPr lang="zh-CN" altLang="en-US" sz="2200" kern="1200" dirty="0">
                <a:solidFill>
                  <a:schemeClr val="tx1"/>
                </a:solidFill>
                <a:latin typeface="微软雅黑" panose="020B0503020204020204" pitchFamily="34" charset="-122"/>
                <a:ea typeface="微软雅黑" panose="020B0503020204020204" pitchFamily="34" charset="-122"/>
                <a:cs typeface="+mn-cs"/>
              </a:rPr>
              <a:t>充分拟合数据</a:t>
            </a:r>
            <a:r>
              <a:rPr lang="en-US" altLang="zh-CN" sz="2200" kern="1200" dirty="0">
                <a:solidFill>
                  <a:schemeClr val="tx1"/>
                </a:solidFill>
                <a:latin typeface="微软雅黑" panose="020B0503020204020204" pitchFamily="34" charset="-122"/>
                <a:ea typeface="微软雅黑" panose="020B0503020204020204" pitchFamily="34" charset="-122"/>
                <a:cs typeface="+mn-cs"/>
              </a:rPr>
              <a:t>)</a:t>
            </a:r>
            <a:r>
              <a:rPr lang="zh-CN" altLang="en-US" sz="2200" kern="1200" dirty="0">
                <a:solidFill>
                  <a:schemeClr val="tx1"/>
                </a:solidFill>
                <a:latin typeface="微软雅黑" panose="020B0503020204020204" pitchFamily="34" charset="-122"/>
                <a:ea typeface="微软雅黑" panose="020B0503020204020204" pitchFamily="34" charset="-122"/>
                <a:cs typeface="+mn-cs"/>
              </a:rPr>
              <a:t>而且方差较小</a:t>
            </a:r>
            <a:r>
              <a:rPr lang="en-US" altLang="zh-CN" sz="2200" kern="1200" dirty="0">
                <a:solidFill>
                  <a:schemeClr val="tx1"/>
                </a:solidFill>
                <a:latin typeface="微软雅黑" panose="020B0503020204020204" pitchFamily="34" charset="-122"/>
                <a:ea typeface="微软雅黑" panose="020B0503020204020204" pitchFamily="34" charset="-122"/>
                <a:cs typeface="+mn-cs"/>
              </a:rPr>
              <a:t>(</a:t>
            </a:r>
            <a:r>
              <a:rPr lang="zh-CN" altLang="en-US" sz="2200" kern="1200" dirty="0">
                <a:solidFill>
                  <a:schemeClr val="tx1"/>
                </a:solidFill>
                <a:latin typeface="微软雅黑" panose="020B0503020204020204" pitchFamily="34" charset="-122"/>
                <a:ea typeface="微软雅黑" panose="020B0503020204020204" pitchFamily="34" charset="-122"/>
                <a:cs typeface="+mn-cs"/>
              </a:rPr>
              <a:t>减少数据扰动产生的影响</a:t>
            </a:r>
            <a:r>
              <a:rPr lang="en-US" altLang="zh-CN" sz="2200" kern="1200" dirty="0">
                <a:solidFill>
                  <a:schemeClr val="tx1"/>
                </a:solidFill>
                <a:latin typeface="微软雅黑" panose="020B0503020204020204" pitchFamily="34" charset="-122"/>
                <a:ea typeface="微软雅黑" panose="020B0503020204020204" pitchFamily="34" charset="-122"/>
                <a:cs typeface="+mn-cs"/>
              </a:rPr>
              <a:t>)</a:t>
            </a:r>
            <a:r>
              <a:rPr lang="zh-CN" altLang="en-US" sz="2200" kern="1200" dirty="0">
                <a:solidFill>
                  <a:schemeClr val="tx1"/>
                </a:solidFill>
                <a:latin typeface="微软雅黑" panose="020B0503020204020204" pitchFamily="34" charset="-122"/>
                <a:ea typeface="微软雅黑" panose="020B0503020204020204" pitchFamily="34" charset="-122"/>
                <a:cs typeface="+mn-cs"/>
              </a:rPr>
              <a:t>。</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p:txBody>
      </p:sp>
      <p:sp>
        <p:nvSpPr>
          <p:cNvPr id="6" name="标题 1"/>
          <p:cNvSpPr>
            <a:spLocks noGrp="1"/>
          </p:cNvSpPr>
          <p:nvPr>
            <p:ph type="title"/>
          </p:nvPr>
        </p:nvSpPr>
        <p:spPr>
          <a:xfrm>
            <a:off x="838200" y="-131629"/>
            <a:ext cx="7886700" cy="777874"/>
          </a:xfrm>
        </p:spPr>
        <p:txBody>
          <a:bodyPr>
            <a:normAutofit/>
          </a:bodyPr>
          <a:lstStyle/>
          <a:p>
            <a:r>
              <a:rPr lang="zh-CN" altLang="en-US" dirty="0" smtClean="0">
                <a:solidFill>
                  <a:schemeClr val="tx1"/>
                </a:solidFill>
                <a:latin typeface="微软雅黑" panose="020B0503020204020204" pitchFamily="34" charset="-122"/>
                <a:ea typeface="微软雅黑" panose="020B0503020204020204" pitchFamily="34" charset="-122"/>
              </a:rPr>
              <a:t>偏差与方差</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96655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50" y="1158536"/>
            <a:ext cx="8370083" cy="1196357"/>
          </a:xfrm>
        </p:spPr>
        <p:txBody>
          <a:bodyPr>
            <a:normAutofit/>
          </a:bodyPr>
          <a:lstStyle/>
          <a:p>
            <a:pPr marL="325800" lvl="1" indent="0" eaLnBrk="1" hangingPunct="1">
              <a:lnSpc>
                <a:spcPct val="90000"/>
              </a:lnSpc>
              <a:spcBef>
                <a:spcPts val="500"/>
              </a:spcBef>
              <a:buSzPct val="80000"/>
              <a:buNone/>
            </a:pPr>
            <a:r>
              <a:rPr lang="zh-CN" altLang="en-US" sz="2200" kern="1200" dirty="0">
                <a:solidFill>
                  <a:schemeClr val="tx1"/>
                </a:solidFill>
                <a:latin typeface="微软雅黑" panose="020B0503020204020204" pitchFamily="34" charset="-122"/>
                <a:ea typeface="微软雅黑" panose="020B0503020204020204" pitchFamily="34" charset="-122"/>
                <a:cs typeface="+mn-cs"/>
              </a:rPr>
              <a:t>一般来说，偏差与方差是有冲突的，称为偏差</a:t>
            </a:r>
            <a:r>
              <a:rPr lang="en-US" altLang="zh-CN" sz="2200" kern="1200" dirty="0">
                <a:solidFill>
                  <a:schemeClr val="tx1"/>
                </a:solidFill>
                <a:latin typeface="微软雅黑" panose="020B0503020204020204" pitchFamily="34" charset="-122"/>
                <a:ea typeface="微软雅黑" panose="020B0503020204020204" pitchFamily="34" charset="-122"/>
                <a:cs typeface="+mn-cs"/>
              </a:rPr>
              <a:t>-</a:t>
            </a:r>
            <a:r>
              <a:rPr lang="zh-CN" altLang="en-US" sz="2200" kern="1200" dirty="0">
                <a:solidFill>
                  <a:schemeClr val="tx1"/>
                </a:solidFill>
                <a:latin typeface="微软雅黑" panose="020B0503020204020204" pitchFamily="34" charset="-122"/>
                <a:ea typeface="微软雅黑" panose="020B0503020204020204" pitchFamily="34" charset="-122"/>
                <a:cs typeface="+mn-cs"/>
              </a:rPr>
              <a:t>方差窘境。</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a:p>
            <a:pPr marL="325800" lvl="1" indent="0" eaLnBrk="1" hangingPunct="1">
              <a:lnSpc>
                <a:spcPct val="90000"/>
              </a:lnSpc>
              <a:spcBef>
                <a:spcPts val="500"/>
              </a:spcBef>
              <a:buSzPct val="80000"/>
              <a:buNone/>
            </a:pPr>
            <a:r>
              <a:rPr lang="zh-CN" altLang="en-US" sz="2200" kern="1200" dirty="0">
                <a:solidFill>
                  <a:schemeClr val="tx1"/>
                </a:solidFill>
                <a:latin typeface="微软雅黑" panose="020B0503020204020204" pitchFamily="34" charset="-122"/>
                <a:ea typeface="微软雅黑" panose="020B0503020204020204" pitchFamily="34" charset="-122"/>
                <a:cs typeface="+mn-cs"/>
              </a:rPr>
              <a:t>如右图所示，假如我们能控制算法的训练程度：</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p:txBody>
      </p:sp>
      <p:sp>
        <p:nvSpPr>
          <p:cNvPr id="4" name="内容占位符 2"/>
          <p:cNvSpPr txBox="1">
            <a:spLocks/>
          </p:cNvSpPr>
          <p:nvPr/>
        </p:nvSpPr>
        <p:spPr>
          <a:xfrm>
            <a:off x="325068" y="1987341"/>
            <a:ext cx="4900373" cy="3712001"/>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sz="2200" dirty="0">
                <a:latin typeface="微软雅黑" panose="020B0503020204020204" pitchFamily="34" charset="-122"/>
                <a:ea typeface="微软雅黑" panose="020B0503020204020204" pitchFamily="34" charset="-122"/>
              </a:rPr>
              <a:t>在训练不足时，学习器拟合能力不强，训练数据的扰动不足以使学习器的拟合能力产生显著变化，此时偏差主导泛化错误率；</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随着训练程度加深，学习器拟合能力逐渐增强，方差逐渐主导泛化错误率；</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训练充足后，学习器的拟合能力非常强，训练数据的轻微扰动都会导致学习器的显著变化，若训练数据自身非全局特性被学到则会发生过拟合。</a:t>
            </a:r>
            <a:endParaRPr lang="en-US" altLang="zh-CN" sz="2200" dirty="0">
              <a:latin typeface="微软雅黑" panose="020B0503020204020204" pitchFamily="34" charset="-122"/>
              <a:ea typeface="微软雅黑" panose="020B0503020204020204" pitchFamily="34" charset="-122"/>
            </a:endParaRP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227" y="2561769"/>
            <a:ext cx="3341097" cy="246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a:spLocks noGrp="1"/>
          </p:cNvSpPr>
          <p:nvPr>
            <p:ph type="title"/>
          </p:nvPr>
        </p:nvSpPr>
        <p:spPr>
          <a:xfrm>
            <a:off x="838200" y="-131629"/>
            <a:ext cx="7886700" cy="777874"/>
          </a:xfrm>
        </p:spPr>
        <p:txBody>
          <a:bodyPr>
            <a:normAutofit/>
          </a:bodyPr>
          <a:lstStyle/>
          <a:p>
            <a:r>
              <a:rPr lang="zh-CN" altLang="en-US" dirty="0" smtClean="0">
                <a:solidFill>
                  <a:schemeClr val="tx1"/>
                </a:solidFill>
                <a:latin typeface="微软雅黑" panose="020B0503020204020204" pitchFamily="34" charset="-122"/>
                <a:ea typeface="微软雅黑" panose="020B0503020204020204" pitchFamily="34" charset="-122"/>
              </a:rPr>
              <a:t>偏差与方差</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52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800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228600" y="102870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经验误差与过</a:t>
            </a:r>
            <a:r>
              <a:rPr lang="zh-CN" altLang="en-US" sz="2400" b="1" dirty="0" smtClean="0">
                <a:solidFill>
                  <a:schemeClr val="bg2"/>
                </a:solidFill>
              </a:rPr>
              <a:t>拟合</a:t>
            </a:r>
            <a:endParaRPr lang="zh-CN" altLang="en-US" sz="2400" b="1" dirty="0">
              <a:solidFill>
                <a:schemeClr val="bg2"/>
              </a:solidFill>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评估方法</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性能度量</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比较检验</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偏差与方差</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阅读</a:t>
            </a:r>
            <a:r>
              <a:rPr lang="zh-CN" altLang="en-US" sz="2400" b="1" dirty="0" smtClean="0">
                <a:solidFill>
                  <a:schemeClr val="tx1"/>
                </a:solidFill>
              </a:rPr>
              <a:t>材料</a:t>
            </a:r>
            <a:endParaRPr lang="zh-CN" altLang="en-US" sz="2400" b="1" dirty="0">
              <a:solidFill>
                <a:schemeClr val="tx1"/>
              </a:solidFill>
            </a:endParaRPr>
          </a:p>
        </p:txBody>
      </p:sp>
    </p:spTree>
    <p:extLst>
      <p:ext uri="{BB962C8B-B14F-4D97-AF65-F5344CB8AC3E}">
        <p14:creationId xmlns:p14="http://schemas.microsoft.com/office/powerpoint/2010/main" val="9426325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6200"/>
            <a:ext cx="7886700" cy="777874"/>
          </a:xfrm>
        </p:spPr>
        <p:txBody>
          <a:bodyPr/>
          <a:lstStyle/>
          <a:p>
            <a:r>
              <a:rPr lang="zh-CN" altLang="en-US" b="0" dirty="0">
                <a:solidFill>
                  <a:schemeClr val="tx1"/>
                </a:solidFill>
                <a:latin typeface="微软雅黑" panose="020B0503020204020204" pitchFamily="34" charset="-122"/>
                <a:ea typeface="微软雅黑" panose="020B0503020204020204" pitchFamily="34" charset="-122"/>
              </a:rPr>
              <a:t>阅读材料</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fontScale="92500" lnSpcReduction="10000"/>
          </a:bodyPr>
          <a:lstStyle/>
          <a:p>
            <a:r>
              <a:rPr lang="zh-CN" altLang="en-US" kern="1200" dirty="0">
                <a:solidFill>
                  <a:schemeClr val="tx1"/>
                </a:solidFill>
                <a:latin typeface="微软雅黑" panose="020B0503020204020204" pitchFamily="34" charset="-122"/>
                <a:ea typeface="微软雅黑" panose="020B0503020204020204" pitchFamily="34" charset="-122"/>
              </a:rPr>
              <a:t>自助采样法在机器学习中有重要用途</a:t>
            </a:r>
            <a:r>
              <a:rPr lang="en-US" altLang="zh-CN" kern="1200" dirty="0">
                <a:solidFill>
                  <a:schemeClr val="tx1"/>
                </a:solidFill>
                <a:latin typeface="微软雅黑" panose="020B0503020204020204" pitchFamily="34" charset="-122"/>
                <a:ea typeface="微软雅黑" panose="020B0503020204020204" pitchFamily="34" charset="-122"/>
              </a:rPr>
              <a:t>,[Efron and Tibshirani, 1993]</a:t>
            </a:r>
            <a:r>
              <a:rPr lang="zh-CN" altLang="en-US" kern="1200" dirty="0">
                <a:solidFill>
                  <a:schemeClr val="tx1"/>
                </a:solidFill>
                <a:latin typeface="微软雅黑" panose="020B0503020204020204" pitchFamily="34" charset="-122"/>
                <a:ea typeface="微软雅黑" panose="020B0503020204020204" pitchFamily="34" charset="-122"/>
              </a:rPr>
              <a:t>对此有详细讨论。</a:t>
            </a:r>
            <a:r>
              <a:rPr lang="en-US" altLang="zh-CN" kern="1200" dirty="0">
                <a:solidFill>
                  <a:schemeClr val="tx1"/>
                </a:solidFill>
                <a:latin typeface="微软雅黑" panose="020B0503020204020204" pitchFamily="34" charset="-122"/>
                <a:ea typeface="微软雅黑" panose="020B0503020204020204" pitchFamily="34" charset="-122"/>
              </a:rPr>
              <a:t/>
            </a:r>
            <a:br>
              <a:rPr lang="en-US" altLang="zh-CN" kern="1200" dirty="0">
                <a:solidFill>
                  <a:schemeClr val="tx1"/>
                </a:solidFill>
                <a:latin typeface="微软雅黑" panose="020B0503020204020204" pitchFamily="34" charset="-122"/>
                <a:ea typeface="微软雅黑" panose="020B0503020204020204" pitchFamily="34" charset="-122"/>
              </a:rPr>
            </a:br>
            <a:endParaRPr lang="en-US" altLang="zh-CN" kern="1200" dirty="0">
              <a:solidFill>
                <a:schemeClr val="tx1"/>
              </a:solidFill>
              <a:latin typeface="微软雅黑" panose="020B0503020204020204" pitchFamily="34" charset="-122"/>
              <a:ea typeface="微软雅黑" panose="020B0503020204020204" pitchFamily="34" charset="-122"/>
            </a:endParaRPr>
          </a:p>
          <a:p>
            <a:r>
              <a:rPr lang="en-US" altLang="zh-CN" kern="1200" dirty="0">
                <a:solidFill>
                  <a:schemeClr val="tx1"/>
                </a:solidFill>
                <a:latin typeface="微软雅黑" panose="020B0503020204020204" pitchFamily="34" charset="-122"/>
                <a:ea typeface="微软雅黑" panose="020B0503020204020204" pitchFamily="34" charset="-122"/>
              </a:rPr>
              <a:t>ROC</a:t>
            </a:r>
            <a:r>
              <a:rPr lang="zh-CN" altLang="en-US" kern="1200" dirty="0">
                <a:solidFill>
                  <a:schemeClr val="tx1"/>
                </a:solidFill>
                <a:latin typeface="微软雅黑" panose="020B0503020204020204" pitchFamily="34" charset="-122"/>
                <a:ea typeface="微软雅黑" panose="020B0503020204020204" pitchFamily="34" charset="-122"/>
              </a:rPr>
              <a:t>曲线在二十世纪八十年代后期被引入机器学习</a:t>
            </a:r>
            <a:r>
              <a:rPr lang="en-US" altLang="zh-CN" kern="1200" dirty="0">
                <a:solidFill>
                  <a:schemeClr val="tx1"/>
                </a:solidFill>
                <a:latin typeface="微软雅黑" panose="020B0503020204020204" pitchFamily="34" charset="-122"/>
                <a:ea typeface="微软雅黑" panose="020B0503020204020204" pitchFamily="34" charset="-122"/>
              </a:rPr>
              <a:t>[Spackman, 1989],AUC</a:t>
            </a:r>
            <a:r>
              <a:rPr lang="zh-CN" altLang="en-US" kern="1200" dirty="0">
                <a:solidFill>
                  <a:schemeClr val="tx1"/>
                </a:solidFill>
                <a:latin typeface="微软雅黑" panose="020B0503020204020204" pitchFamily="34" charset="-122"/>
                <a:ea typeface="微软雅黑" panose="020B0503020204020204" pitchFamily="34" charset="-122"/>
              </a:rPr>
              <a:t>则是从九十年代中期起在机器学习领域广为使用</a:t>
            </a:r>
            <a:r>
              <a:rPr lang="en-US" altLang="zh-CN" kern="1200" dirty="0">
                <a:solidFill>
                  <a:schemeClr val="tx1"/>
                </a:solidFill>
                <a:latin typeface="微软雅黑" panose="020B0503020204020204" pitchFamily="34" charset="-122"/>
                <a:ea typeface="微软雅黑" panose="020B0503020204020204" pitchFamily="34" charset="-122"/>
              </a:rPr>
              <a:t>[Bradley,1997].[Hand and Till,2001]</a:t>
            </a:r>
            <a:r>
              <a:rPr lang="zh-CN" altLang="en-US" kern="1200" dirty="0">
                <a:solidFill>
                  <a:schemeClr val="tx1"/>
                </a:solidFill>
                <a:latin typeface="微软雅黑" panose="020B0503020204020204" pitchFamily="34" charset="-122"/>
                <a:ea typeface="微软雅黑" panose="020B0503020204020204" pitchFamily="34" charset="-122"/>
              </a:rPr>
              <a:t>将</a:t>
            </a:r>
            <a:r>
              <a:rPr lang="en-US" altLang="zh-CN" kern="1200" dirty="0">
                <a:solidFill>
                  <a:schemeClr val="tx1"/>
                </a:solidFill>
                <a:latin typeface="微软雅黑" panose="020B0503020204020204" pitchFamily="34" charset="-122"/>
                <a:ea typeface="微软雅黑" panose="020B0503020204020204" pitchFamily="34" charset="-122"/>
              </a:rPr>
              <a:t>ROC</a:t>
            </a:r>
            <a:r>
              <a:rPr lang="zh-CN" altLang="en-US" kern="1200" dirty="0">
                <a:solidFill>
                  <a:schemeClr val="tx1"/>
                </a:solidFill>
                <a:latin typeface="微软雅黑" panose="020B0503020204020204" pitchFamily="34" charset="-122"/>
                <a:ea typeface="微软雅黑" panose="020B0503020204020204" pitchFamily="34" charset="-122"/>
              </a:rPr>
              <a:t>曲线从二分类任务推广到多分类任务</a:t>
            </a:r>
            <a:r>
              <a:rPr lang="en-US" altLang="zh-CN" kern="1200" dirty="0">
                <a:solidFill>
                  <a:schemeClr val="tx1"/>
                </a:solidFill>
                <a:latin typeface="微软雅黑" panose="020B0503020204020204" pitchFamily="34" charset="-122"/>
                <a:ea typeface="微软雅黑" panose="020B0503020204020204" pitchFamily="34" charset="-122"/>
              </a:rPr>
              <a:t>.[Fawcett,2006]</a:t>
            </a:r>
            <a:r>
              <a:rPr lang="zh-CN" altLang="en-US" kern="1200" dirty="0">
                <a:solidFill>
                  <a:schemeClr val="tx1"/>
                </a:solidFill>
                <a:latin typeface="微软雅黑" panose="020B0503020204020204" pitchFamily="34" charset="-122"/>
                <a:ea typeface="微软雅黑" panose="020B0503020204020204" pitchFamily="34" charset="-122"/>
              </a:rPr>
              <a:t>综述了</a:t>
            </a:r>
            <a:r>
              <a:rPr lang="en-US" altLang="zh-CN" kern="1200" dirty="0">
                <a:solidFill>
                  <a:schemeClr val="tx1"/>
                </a:solidFill>
                <a:latin typeface="微软雅黑" panose="020B0503020204020204" pitchFamily="34" charset="-122"/>
                <a:ea typeface="微软雅黑" panose="020B0503020204020204" pitchFamily="34" charset="-122"/>
              </a:rPr>
              <a:t>ROC</a:t>
            </a:r>
            <a:r>
              <a:rPr lang="zh-CN" altLang="en-US" kern="1200" dirty="0">
                <a:solidFill>
                  <a:schemeClr val="tx1"/>
                </a:solidFill>
                <a:latin typeface="微软雅黑" panose="020B0503020204020204" pitchFamily="34" charset="-122"/>
                <a:ea typeface="微软雅黑" panose="020B0503020204020204" pitchFamily="34" charset="-122"/>
              </a:rPr>
              <a:t>曲线的用途</a:t>
            </a:r>
            <a:r>
              <a:rPr lang="en-US" altLang="zh-CN" kern="1200" dirty="0">
                <a:solidFill>
                  <a:schemeClr val="tx1"/>
                </a:solidFill>
                <a:latin typeface="微软雅黑" panose="020B0503020204020204" pitchFamily="34" charset="-122"/>
                <a:ea typeface="微软雅黑" panose="020B0503020204020204" pitchFamily="34" charset="-122"/>
              </a:rPr>
              <a:t>.</a:t>
            </a:r>
          </a:p>
          <a:p>
            <a:endParaRPr lang="en-US" altLang="zh-CN" kern="1200" dirty="0">
              <a:solidFill>
                <a:schemeClr val="tx1"/>
              </a:solidFill>
              <a:latin typeface="微软雅黑" panose="020B0503020204020204" pitchFamily="34" charset="-122"/>
              <a:ea typeface="微软雅黑" panose="020B0503020204020204" pitchFamily="34" charset="-122"/>
            </a:endParaRPr>
          </a:p>
          <a:p>
            <a:r>
              <a:rPr lang="en-US" altLang="zh-CN" kern="1200" dirty="0">
                <a:solidFill>
                  <a:schemeClr val="tx1"/>
                </a:solidFill>
                <a:latin typeface="微软雅黑" panose="020B0503020204020204" pitchFamily="34" charset="-122"/>
                <a:ea typeface="微软雅黑" panose="020B0503020204020204" pitchFamily="34" charset="-122"/>
              </a:rPr>
              <a:t>[Drummond and Holte,2006]</a:t>
            </a:r>
            <a:r>
              <a:rPr lang="zh-CN" altLang="en-US" kern="1200" dirty="0">
                <a:solidFill>
                  <a:schemeClr val="tx1"/>
                </a:solidFill>
                <a:latin typeface="微软雅黑" panose="020B0503020204020204" pitchFamily="34" charset="-122"/>
                <a:ea typeface="微软雅黑" panose="020B0503020204020204" pitchFamily="34" charset="-122"/>
              </a:rPr>
              <a:t>发明了代价曲线</a:t>
            </a:r>
            <a:r>
              <a:rPr lang="en-US" altLang="zh-CN" kern="1200" dirty="0">
                <a:solidFill>
                  <a:schemeClr val="tx1"/>
                </a:solidFill>
                <a:latin typeface="微软雅黑" panose="020B0503020204020204" pitchFamily="34" charset="-122"/>
                <a:ea typeface="微软雅黑" panose="020B0503020204020204" pitchFamily="34" charset="-122"/>
              </a:rPr>
              <a:t>.</a:t>
            </a:r>
            <a:r>
              <a:rPr lang="zh-CN" altLang="en-US" kern="1200" dirty="0">
                <a:solidFill>
                  <a:schemeClr val="tx1"/>
                </a:solidFill>
                <a:latin typeface="微软雅黑" panose="020B0503020204020204" pitchFamily="34" charset="-122"/>
                <a:ea typeface="微软雅黑" panose="020B0503020204020204" pitchFamily="34" charset="-122"/>
              </a:rPr>
              <a:t>代价敏感学习</a:t>
            </a:r>
            <a:r>
              <a:rPr lang="en-US" altLang="zh-CN" kern="1200" dirty="0">
                <a:solidFill>
                  <a:schemeClr val="tx1"/>
                </a:solidFill>
                <a:latin typeface="微软雅黑" panose="020B0503020204020204" pitchFamily="34" charset="-122"/>
                <a:ea typeface="微软雅黑" panose="020B0503020204020204" pitchFamily="34" charset="-122"/>
              </a:rPr>
              <a:t>[Elkan,2001;Zhou and Liu,2006]</a:t>
            </a:r>
            <a:r>
              <a:rPr lang="zh-CN" altLang="en-US" kern="1200" dirty="0">
                <a:solidFill>
                  <a:schemeClr val="tx1"/>
                </a:solidFill>
                <a:latin typeface="微软雅黑" panose="020B0503020204020204" pitchFamily="34" charset="-122"/>
                <a:ea typeface="微软雅黑" panose="020B0503020204020204" pitchFamily="34" charset="-122"/>
              </a:rPr>
              <a:t>专门研究非均等代价下的学习。</a:t>
            </a:r>
            <a:r>
              <a:rPr lang="en-US" altLang="zh-CN" dirty="0">
                <a:latin typeface="+mn-ea"/>
                <a:ea typeface="+mn-ea"/>
              </a:rPr>
              <a:t/>
            </a:r>
            <a:br>
              <a:rPr lang="en-US" altLang="zh-CN" dirty="0">
                <a:latin typeface="+mn-ea"/>
                <a:ea typeface="+mn-ea"/>
              </a:rPr>
            </a:br>
            <a:r>
              <a:rPr lang="en-US" altLang="zh-CN" dirty="0">
                <a:latin typeface="+mn-ea"/>
                <a:ea typeface="+mn-ea"/>
              </a:rPr>
              <a:t/>
            </a:r>
            <a:br>
              <a:rPr lang="en-US" altLang="zh-CN" dirty="0">
                <a:latin typeface="+mn-ea"/>
                <a:ea typeface="+mn-ea"/>
              </a:rPr>
            </a:br>
            <a:r>
              <a:rPr lang="en-US" altLang="zh-CN" dirty="0">
                <a:latin typeface="+mn-ea"/>
                <a:ea typeface="+mn-ea"/>
              </a:rPr>
              <a:t/>
            </a:r>
            <a:br>
              <a:rPr lang="en-US" altLang="zh-CN" dirty="0">
                <a:latin typeface="+mn-ea"/>
                <a:ea typeface="+mn-ea"/>
              </a:rPr>
            </a:br>
            <a:endParaRPr lang="zh-CN" altLang="en-US" dirty="0">
              <a:latin typeface="+mn-ea"/>
              <a:ea typeface="+mn-ea"/>
            </a:endParaRPr>
          </a:p>
        </p:txBody>
      </p:sp>
    </p:spTree>
    <p:extLst>
      <p:ext uri="{BB962C8B-B14F-4D97-AF65-F5344CB8AC3E}">
        <p14:creationId xmlns:p14="http://schemas.microsoft.com/office/powerpoint/2010/main" val="59415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200" kern="1200" dirty="0">
                <a:solidFill>
                  <a:schemeClr val="tx1"/>
                </a:solidFill>
                <a:latin typeface="微软雅黑" panose="020B0503020204020204" pitchFamily="34" charset="-122"/>
                <a:ea typeface="微软雅黑" panose="020B0503020204020204" pitchFamily="34" charset="-122"/>
              </a:rPr>
              <a:t>[Dietterich,1998]</a:t>
            </a:r>
            <a:r>
              <a:rPr lang="zh-CN" altLang="en-US" sz="2200" kern="1200" dirty="0">
                <a:solidFill>
                  <a:schemeClr val="tx1"/>
                </a:solidFill>
                <a:latin typeface="微软雅黑" panose="020B0503020204020204" pitchFamily="34" charset="-122"/>
                <a:ea typeface="微软雅黑" panose="020B0503020204020204" pitchFamily="34" charset="-122"/>
              </a:rPr>
              <a:t>指出了常规</a:t>
            </a:r>
            <a:r>
              <a:rPr lang="en-US" altLang="zh-CN" sz="2200" kern="1200" dirty="0">
                <a:solidFill>
                  <a:schemeClr val="tx1"/>
                </a:solidFill>
                <a:latin typeface="微软雅黑" panose="020B0503020204020204" pitchFamily="34" charset="-122"/>
                <a:ea typeface="微软雅黑" panose="020B0503020204020204" pitchFamily="34" charset="-122"/>
              </a:rPr>
              <a:t>k</a:t>
            </a:r>
            <a:r>
              <a:rPr lang="zh-CN" altLang="en-US" sz="2200" kern="1200" dirty="0">
                <a:solidFill>
                  <a:schemeClr val="tx1"/>
                </a:solidFill>
                <a:latin typeface="微软雅黑" panose="020B0503020204020204" pitchFamily="34" charset="-122"/>
                <a:ea typeface="微软雅黑" panose="020B0503020204020204" pitchFamily="34" charset="-122"/>
              </a:rPr>
              <a:t>折交叉验证法存在的风险</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并提出了</a:t>
            </a:r>
            <a:r>
              <a:rPr lang="en-US" altLang="zh-CN" sz="2200" kern="1200" dirty="0">
                <a:solidFill>
                  <a:schemeClr val="tx1"/>
                </a:solidFill>
                <a:latin typeface="微软雅黑" panose="020B0503020204020204" pitchFamily="34" charset="-122"/>
                <a:ea typeface="微软雅黑" panose="020B0503020204020204" pitchFamily="34" charset="-122"/>
              </a:rPr>
              <a:t>5*2</a:t>
            </a:r>
            <a:r>
              <a:rPr lang="zh-CN" altLang="en-US" sz="2200" kern="1200" dirty="0">
                <a:solidFill>
                  <a:schemeClr val="tx1"/>
                </a:solidFill>
                <a:latin typeface="微软雅黑" panose="020B0503020204020204" pitchFamily="34" charset="-122"/>
                <a:ea typeface="微软雅黑" panose="020B0503020204020204" pitchFamily="34" charset="-122"/>
              </a:rPr>
              <a:t>折交叉验证法</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en-US" altLang="zh-CN" sz="2200" kern="1200" dirty="0" err="1">
                <a:solidFill>
                  <a:schemeClr val="tx1"/>
                </a:solidFill>
                <a:latin typeface="微软雅黑" panose="020B0503020204020204" pitchFamily="34" charset="-122"/>
                <a:ea typeface="微软雅黑" panose="020B0503020204020204" pitchFamily="34" charset="-122"/>
              </a:rPr>
              <a:t>Demsar</a:t>
            </a:r>
            <a:r>
              <a:rPr lang="en-US" altLang="zh-CN" sz="2200" kern="1200" dirty="0">
                <a:solidFill>
                  <a:schemeClr val="tx1"/>
                </a:solidFill>
                <a:latin typeface="微软雅黑" panose="020B0503020204020204" pitchFamily="34" charset="-122"/>
                <a:ea typeface="微软雅黑" panose="020B0503020204020204" pitchFamily="34" charset="-122"/>
              </a:rPr>
              <a:t>, 2006]</a:t>
            </a:r>
            <a:r>
              <a:rPr lang="zh-CN" altLang="en-US" sz="2200" kern="1200" dirty="0">
                <a:solidFill>
                  <a:schemeClr val="tx1"/>
                </a:solidFill>
                <a:latin typeface="微软雅黑" panose="020B0503020204020204" pitchFamily="34" charset="-122"/>
                <a:ea typeface="微软雅黑" panose="020B0503020204020204" pitchFamily="34" charset="-122"/>
              </a:rPr>
              <a:t>讨论了对多个算法进行比较检验的方法</a:t>
            </a:r>
            <a:r>
              <a:rPr lang="en-US" altLang="zh-CN" sz="2200" kern="1200" dirty="0">
                <a:solidFill>
                  <a:schemeClr val="tx1"/>
                </a:solidFill>
                <a:latin typeface="微软雅黑" panose="020B0503020204020204" pitchFamily="34" charset="-122"/>
                <a:ea typeface="微软雅黑" panose="020B0503020204020204" pitchFamily="34" charset="-122"/>
              </a:rPr>
              <a:t>.</a:t>
            </a:r>
            <a:br>
              <a:rPr lang="en-US" altLang="zh-CN" sz="2200" kern="1200" dirty="0">
                <a:solidFill>
                  <a:schemeClr val="tx1"/>
                </a:solidFill>
                <a:latin typeface="微软雅黑" panose="020B0503020204020204" pitchFamily="34" charset="-122"/>
                <a:ea typeface="微软雅黑" panose="020B0503020204020204" pitchFamily="34" charset="-122"/>
              </a:rPr>
            </a:br>
            <a:endParaRPr lang="en-US" altLang="zh-CN" sz="2200" kern="1200" dirty="0">
              <a:solidFill>
                <a:schemeClr val="tx1"/>
              </a:solidFill>
              <a:latin typeface="微软雅黑" panose="020B0503020204020204" pitchFamily="34" charset="-122"/>
              <a:ea typeface="微软雅黑" panose="020B0503020204020204" pitchFamily="34" charset="-122"/>
            </a:endParaRPr>
          </a:p>
          <a:p>
            <a:r>
              <a:rPr lang="en-US" altLang="zh-CN" sz="2200" kern="1200" dirty="0">
                <a:solidFill>
                  <a:schemeClr val="tx1"/>
                </a:solidFill>
                <a:latin typeface="微软雅黑" panose="020B0503020204020204" pitchFamily="34" charset="-122"/>
                <a:ea typeface="微软雅黑" panose="020B0503020204020204" pitchFamily="34" charset="-122"/>
              </a:rPr>
              <a:t>[Geman et al.,1992]</a:t>
            </a:r>
            <a:r>
              <a:rPr lang="zh-CN" altLang="en-US" sz="2200" kern="1200" dirty="0">
                <a:solidFill>
                  <a:schemeClr val="tx1"/>
                </a:solidFill>
                <a:latin typeface="微软雅黑" panose="020B0503020204020204" pitchFamily="34" charset="-122"/>
                <a:ea typeface="微软雅黑" panose="020B0503020204020204" pitchFamily="34" charset="-122"/>
              </a:rPr>
              <a:t>针对回归任务给出了偏差</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方差</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协方差分解，后来被简称为偏差</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方差分解。但仅基于均方误差的回归任务中推导，对分类任务，由于</a:t>
            </a:r>
            <a:r>
              <a:rPr lang="en-US" altLang="zh-CN" sz="2200" kern="1200" dirty="0">
                <a:solidFill>
                  <a:schemeClr val="tx1"/>
                </a:solidFill>
                <a:latin typeface="微软雅黑" panose="020B0503020204020204" pitchFamily="34" charset="-122"/>
                <a:ea typeface="微软雅黑" panose="020B0503020204020204" pitchFamily="34" charset="-122"/>
              </a:rPr>
              <a:t>0/1</a:t>
            </a:r>
            <a:r>
              <a:rPr lang="zh-CN" altLang="en-US" sz="2200" kern="1200" dirty="0">
                <a:solidFill>
                  <a:schemeClr val="tx1"/>
                </a:solidFill>
                <a:latin typeface="微软雅黑" panose="020B0503020204020204" pitchFamily="34" charset="-122"/>
                <a:ea typeface="微软雅黑" panose="020B0503020204020204" pitchFamily="34" charset="-122"/>
              </a:rPr>
              <a:t>损失函数的跳变性</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理论上推导出偏差</a:t>
            </a:r>
            <a:r>
              <a:rPr lang="en-US" altLang="zh-CN" sz="2200" kern="1200" dirty="0">
                <a:solidFill>
                  <a:schemeClr val="tx1"/>
                </a:solidFill>
                <a:latin typeface="微软雅黑" panose="020B0503020204020204" pitchFamily="34" charset="-122"/>
                <a:ea typeface="微软雅黑" panose="020B0503020204020204" pitchFamily="34" charset="-122"/>
              </a:rPr>
              <a:t>-</a:t>
            </a:r>
            <a:r>
              <a:rPr lang="zh-CN" altLang="en-US" sz="2200" kern="1200" dirty="0">
                <a:solidFill>
                  <a:schemeClr val="tx1"/>
                </a:solidFill>
                <a:latin typeface="微软雅黑" panose="020B0503020204020204" pitchFamily="34" charset="-122"/>
                <a:ea typeface="微软雅黑" panose="020B0503020204020204" pitchFamily="34" charset="-122"/>
              </a:rPr>
              <a:t>方差分解很困难。已有多种方法可通过试验队偏差和方差进行估计</a:t>
            </a:r>
            <a:r>
              <a:rPr lang="en-US" altLang="zh-CN" sz="2200" kern="1200" dirty="0">
                <a:solidFill>
                  <a:schemeClr val="tx1"/>
                </a:solidFill>
                <a:latin typeface="微软雅黑" panose="020B0503020204020204" pitchFamily="34" charset="-122"/>
                <a:ea typeface="微软雅黑" panose="020B0503020204020204" pitchFamily="34" charset="-122"/>
              </a:rPr>
              <a:t>[Kong and Dietterich,1995;Kohavi and Wolpert,</a:t>
            </a:r>
            <a:br>
              <a:rPr lang="en-US" altLang="zh-CN" sz="2200" kern="1200" dirty="0">
                <a:solidFill>
                  <a:schemeClr val="tx1"/>
                </a:solidFill>
                <a:latin typeface="微软雅黑" panose="020B0503020204020204" pitchFamily="34" charset="-122"/>
                <a:ea typeface="微软雅黑" panose="020B0503020204020204" pitchFamily="34" charset="-122"/>
              </a:rPr>
            </a:br>
            <a:r>
              <a:rPr lang="en-US" altLang="zh-CN" sz="2200" kern="1200" dirty="0">
                <a:solidFill>
                  <a:schemeClr val="tx1"/>
                </a:solidFill>
                <a:latin typeface="微软雅黑" panose="020B0503020204020204" pitchFamily="34" charset="-122"/>
                <a:ea typeface="微软雅黑" panose="020B0503020204020204" pitchFamily="34" charset="-122"/>
              </a:rPr>
              <a:t>1996; Breiman,1996;Friedman,1997;Domingos,2000].</a:t>
            </a:r>
            <a:r>
              <a:rPr lang="en-US" altLang="zh-CN" dirty="0">
                <a:latin typeface="+mn-ea"/>
                <a:ea typeface="+mn-ea"/>
              </a:rPr>
              <a:t/>
            </a:r>
            <a:br>
              <a:rPr lang="en-US" altLang="zh-CN" dirty="0">
                <a:latin typeface="+mn-ea"/>
                <a:ea typeface="+mn-ea"/>
              </a:rPr>
            </a:br>
            <a:endParaRPr lang="zh-CN" altLang="en-US" dirty="0">
              <a:latin typeface="+mn-ea"/>
              <a:ea typeface="+mn-ea"/>
            </a:endParaRPr>
          </a:p>
        </p:txBody>
      </p:sp>
      <p:sp>
        <p:nvSpPr>
          <p:cNvPr id="6" name="标题 1"/>
          <p:cNvSpPr>
            <a:spLocks noGrp="1"/>
          </p:cNvSpPr>
          <p:nvPr>
            <p:ph type="title"/>
          </p:nvPr>
        </p:nvSpPr>
        <p:spPr>
          <a:xfrm>
            <a:off x="838200" y="-76200"/>
            <a:ext cx="7886700" cy="777874"/>
          </a:xfrm>
        </p:spPr>
        <p:txBody>
          <a:bodyPr/>
          <a:lstStyle/>
          <a:p>
            <a:r>
              <a:rPr lang="zh-CN" altLang="en-US" b="0" dirty="0">
                <a:solidFill>
                  <a:schemeClr val="tx1"/>
                </a:solidFill>
                <a:latin typeface="微软雅黑" panose="020B0503020204020204" pitchFamily="34" charset="-122"/>
                <a:ea typeface="微软雅黑" panose="020B0503020204020204" pitchFamily="34" charset="-122"/>
              </a:rPr>
              <a:t>阅读材料</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61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467380"/>
            <a:ext cx="8077200" cy="523220"/>
          </a:xfrm>
          <a:prstGeom prst="rect">
            <a:avLst/>
          </a:prstGeom>
        </p:spPr>
        <p:txBody>
          <a:bodyPr wrap="square" anchor="ctr">
            <a:spAutoFit/>
          </a:bodyPr>
          <a:lstStyle/>
          <a:p>
            <a:pPr algn="ctr">
              <a:buNone/>
            </a:pPr>
            <a:r>
              <a:rPr lang="zh-CN" altLang="en-US" b="1" dirty="0" smtClean="0">
                <a:latin typeface="微软雅黑" panose="020B0503020204020204" pitchFamily="34" charset="-122"/>
                <a:ea typeface="微软雅黑" panose="020B0503020204020204" pitchFamily="34" charset="-122"/>
              </a:rPr>
              <a:t>北京交通大学</a:t>
            </a:r>
            <a:r>
              <a:rPr lang="en-US" altLang="zh-CN"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机器学习</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课程组成员</a:t>
            </a:r>
            <a:endParaRPr lang="zh-CN" altLang="en-US" b="1" dirty="0">
              <a:latin typeface="微软雅黑" panose="020B0503020204020204" pitchFamily="34" charset="-122"/>
              <a:ea typeface="微软雅黑" panose="020B0503020204020204" pitchFamily="34" charset="-122"/>
            </a:endParaRPr>
          </a:p>
        </p:txBody>
      </p:sp>
      <p:sp>
        <p:nvSpPr>
          <p:cNvPr id="5" name="矩形 4"/>
          <p:cNvSpPr/>
          <p:nvPr/>
        </p:nvSpPr>
        <p:spPr>
          <a:xfrm>
            <a:off x="279400" y="1828800"/>
            <a:ext cx="8788400" cy="1938992"/>
          </a:xfrm>
          <a:prstGeom prst="rect">
            <a:avLst/>
          </a:prstGeom>
        </p:spPr>
        <p:txBody>
          <a:bodyPr wrap="square">
            <a:spAutoFit/>
          </a:bodyPr>
          <a:lstStyle/>
          <a:p>
            <a:pPr marL="0" lvl="2" eaLnBrk="0" hangingPunct="0">
              <a:lnSpc>
                <a:spcPct val="125000"/>
              </a:lnSpc>
              <a:spcBef>
                <a:spcPts val="0"/>
              </a:spcBef>
              <a:spcAft>
                <a:spcPts val="0"/>
              </a:spcAft>
              <a:buClr>
                <a:srgbClr val="7030A0"/>
              </a:buClr>
              <a:buSzTx/>
              <a:buNone/>
            </a:pPr>
            <a:r>
              <a:rPr lang="zh-CN" altLang="en-US" sz="2400" b="1" kern="0" dirty="0" smtClean="0">
                <a:latin typeface="+mn-lt"/>
                <a:ea typeface="楷体" panose="02010609060101010101" pitchFamily="49" charset="-122"/>
                <a:cs typeface="Times New Roman" panose="02020603050405020304" pitchFamily="18" charset="0"/>
              </a:rPr>
              <a:t>景</a:t>
            </a:r>
            <a:r>
              <a:rPr lang="zh-CN" altLang="en-US" sz="2400" b="1" kern="0" dirty="0">
                <a:latin typeface="+mn-lt"/>
                <a:ea typeface="楷体" panose="02010609060101010101" pitchFamily="49" charset="-122"/>
                <a:cs typeface="Times New Roman" panose="02020603050405020304" pitchFamily="18" charset="0"/>
              </a:rPr>
              <a:t>丽</a:t>
            </a:r>
            <a:r>
              <a:rPr lang="zh-CN" altLang="en-US" sz="2400" b="1" kern="0" dirty="0" smtClean="0">
                <a:latin typeface="+mn-lt"/>
                <a:ea typeface="楷体" panose="02010609060101010101" pitchFamily="49" charset="-122"/>
                <a:cs typeface="Times New Roman" panose="02020603050405020304" pitchFamily="18" charset="0"/>
              </a:rPr>
              <a:t>萍</a:t>
            </a:r>
            <a:r>
              <a:rPr lang="zh-CN" altLang="en-US" sz="2400" kern="0" dirty="0" smtClean="0">
                <a:latin typeface="+mn-lt"/>
                <a:ea typeface="楷体" panose="02010609060101010101" pitchFamily="49" charset="-122"/>
                <a:cs typeface="Times New Roman" panose="02020603050405020304" pitchFamily="18" charset="0"/>
              </a:rPr>
              <a:t>：</a:t>
            </a:r>
            <a:r>
              <a:rPr lang="en-US" altLang="zh-CN" sz="2400" kern="0" dirty="0" smtClean="0">
                <a:latin typeface="+mn-ea"/>
                <a:cs typeface="Times New Roman" panose="02020603050405020304" pitchFamily="18" charset="0"/>
                <a:hlinkClick r:id="rId3"/>
              </a:rPr>
              <a:t>lpjing@bjtu.edu.cn</a:t>
            </a:r>
            <a:r>
              <a:rPr lang="zh-CN" altLang="en-US" sz="2400" kern="0" dirty="0" smtClean="0">
                <a:latin typeface="+mn-ea"/>
                <a:cs typeface="Times New Roman" panose="02020603050405020304" pitchFamily="18" charset="0"/>
              </a:rPr>
              <a:t>，  </a:t>
            </a:r>
            <a:r>
              <a:rPr lang="en-US" altLang="zh-CN" sz="2400" kern="0" dirty="0" smtClean="0">
                <a:latin typeface="+mn-ea"/>
                <a:cs typeface="Times New Roman" panose="02020603050405020304" pitchFamily="18" charset="0"/>
                <a:hlinkClick r:id="rId4"/>
              </a:rPr>
              <a:t>http</a:t>
            </a:r>
            <a:r>
              <a:rPr lang="en-US" altLang="zh-CN" sz="2400" kern="0" dirty="0">
                <a:latin typeface="+mn-ea"/>
                <a:cs typeface="Times New Roman" panose="02020603050405020304" pitchFamily="18" charset="0"/>
                <a:hlinkClick r:id="rId4"/>
              </a:rPr>
              <a:t>://faculty.bjtu.edu.cn/8249</a:t>
            </a:r>
            <a:r>
              <a:rPr lang="en-US" altLang="zh-CN" sz="2400" kern="0" dirty="0" smtClean="0">
                <a:latin typeface="+mn-ea"/>
                <a:cs typeface="Times New Roman" panose="02020603050405020304" pitchFamily="18" charset="0"/>
                <a:hlinkClick r:id="rId4"/>
              </a:rPr>
              <a:t>/</a:t>
            </a:r>
            <a:endParaRPr lang="en-US" altLang="zh-CN" sz="2400" kern="0" dirty="0" smtClean="0">
              <a:latin typeface="+mn-ea"/>
              <a:cs typeface="Times New Roman" panose="02020603050405020304" pitchFamily="18" charset="0"/>
            </a:endParaRPr>
          </a:p>
          <a:p>
            <a:pPr marL="0" lvl="2" eaLnBrk="0" fontAlgn="auto" hangingPunct="0">
              <a:lnSpc>
                <a:spcPct val="125000"/>
              </a:lnSpc>
              <a:spcBef>
                <a:spcPts val="0"/>
              </a:spcBef>
              <a:spcAft>
                <a:spcPts val="0"/>
              </a:spcAft>
              <a:buClr>
                <a:srgbClr val="7030A0"/>
              </a:buClr>
              <a:buSzTx/>
              <a:buNone/>
              <a:defRPr/>
            </a:pPr>
            <a:r>
              <a:rPr lang="zh-CN" altLang="en-US" sz="2400" b="1" kern="0" dirty="0">
                <a:ea typeface="楷体" panose="02010609060101010101" pitchFamily="49" charset="-122"/>
                <a:cs typeface="Times New Roman" panose="02020603050405020304" pitchFamily="18" charset="0"/>
              </a:rPr>
              <a:t>万怀宇</a:t>
            </a:r>
            <a:r>
              <a:rPr lang="zh-CN" altLang="en-US" sz="2400" kern="0" dirty="0">
                <a:ea typeface="楷体" panose="02010609060101010101" pitchFamily="49" charset="-122"/>
                <a:cs typeface="Times New Roman" panose="02020603050405020304" pitchFamily="18" charset="0"/>
              </a:rPr>
              <a:t>：</a:t>
            </a:r>
            <a:r>
              <a:rPr lang="en-US" altLang="zh-CN" sz="2400" kern="0" dirty="0">
                <a:ea typeface="楷体" panose="02010609060101010101" pitchFamily="49" charset="-122"/>
                <a:cs typeface="Times New Roman" panose="02020603050405020304" pitchFamily="18" charset="0"/>
                <a:hlinkClick r:id="rId5"/>
              </a:rPr>
              <a:t>hywan@bjtu.edu.cn</a:t>
            </a:r>
            <a:r>
              <a:rPr lang="zh-CN" altLang="en-US" sz="2400" kern="0" dirty="0">
                <a:ea typeface="楷体" panose="02010609060101010101" pitchFamily="49" charset="-122"/>
                <a:cs typeface="Times New Roman" panose="02020603050405020304" pitchFamily="18" charset="0"/>
              </a:rPr>
              <a:t>，</a:t>
            </a:r>
            <a:r>
              <a:rPr lang="en-US" altLang="zh-CN" sz="2400" kern="0" dirty="0">
                <a:ea typeface="楷体" panose="02010609060101010101" pitchFamily="49" charset="-122"/>
                <a:cs typeface="Times New Roman" panose="02020603050405020304" pitchFamily="18" charset="0"/>
                <a:hlinkClick r:id="rId6"/>
              </a:rPr>
              <a:t>http://faculty.bjtu.edu.cn/8793/</a:t>
            </a:r>
            <a:endParaRPr lang="en-US" altLang="zh-CN" sz="2400" kern="0" dirty="0">
              <a:ea typeface="楷体" panose="02010609060101010101" pitchFamily="49" charset="-122"/>
              <a:cs typeface="Times New Roman" panose="02020603050405020304" pitchFamily="18" charset="0"/>
            </a:endParaRPr>
          </a:p>
          <a:p>
            <a:pPr marL="0" marR="0" lvl="2" indent="0" algn="l" defTabSz="914400" rtl="0" eaLnBrk="0" fontAlgn="auto" latinLnBrk="0" hangingPunct="0">
              <a:lnSpc>
                <a:spcPct val="125000"/>
              </a:lnSpc>
              <a:spcBef>
                <a:spcPts val="0"/>
              </a:spcBef>
              <a:spcAft>
                <a:spcPts val="0"/>
              </a:spcAft>
              <a:buClr>
                <a:srgbClr val="7030A0"/>
              </a:buClr>
              <a:buSzTx/>
              <a:buFontTx/>
              <a:buNone/>
              <a:tabLst/>
              <a:defRPr/>
            </a:pPr>
            <a:r>
              <a:rPr lang="zh-CN" altLang="en-US" sz="2400" b="1" kern="0" dirty="0" smtClean="0">
                <a:latin typeface="+mn-lt"/>
                <a:ea typeface="楷体" panose="02010609060101010101" pitchFamily="49" charset="-122"/>
                <a:cs typeface="Times New Roman" panose="02020603050405020304" pitchFamily="18" charset="0"/>
              </a:rPr>
              <a:t>桑基韬：</a:t>
            </a:r>
            <a:r>
              <a:rPr lang="en-US" altLang="zh-CN" sz="2400" kern="0" dirty="0" smtClean="0">
                <a:latin typeface="+mn-lt"/>
                <a:ea typeface="楷体" panose="02010609060101010101" pitchFamily="49" charset="-122"/>
                <a:cs typeface="Times New Roman" panose="02020603050405020304" pitchFamily="18" charset="0"/>
                <a:hlinkClick r:id="rId7"/>
              </a:rPr>
              <a:t>jtsang@bjtu.edu.cn</a:t>
            </a:r>
            <a:r>
              <a:rPr lang="zh-CN" altLang="en-US" sz="2400" kern="0" dirty="0" smtClean="0">
                <a:latin typeface="+mn-lt"/>
                <a:ea typeface="楷体" panose="02010609060101010101" pitchFamily="49" charset="-122"/>
                <a:cs typeface="Times New Roman" panose="02020603050405020304" pitchFamily="18" charset="0"/>
              </a:rPr>
              <a:t>， </a:t>
            </a:r>
            <a:r>
              <a:rPr lang="en-US" altLang="zh-CN" sz="2400" kern="0" dirty="0" smtClean="0">
                <a:latin typeface="+mn-lt"/>
                <a:ea typeface="楷体" panose="02010609060101010101" pitchFamily="49" charset="-122"/>
                <a:cs typeface="Times New Roman" panose="02020603050405020304" pitchFamily="18" charset="0"/>
                <a:hlinkClick r:id="rId8"/>
              </a:rPr>
              <a:t>http://faculty.bjtu.edu.cn/9129/</a:t>
            </a:r>
            <a:endParaRPr lang="en-US" altLang="zh-CN" sz="2400" b="1" kern="0" dirty="0" smtClean="0">
              <a:latin typeface="+mn-lt"/>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None/>
            </a:pPr>
            <a:r>
              <a:rPr lang="zh-CN" altLang="en-US" sz="2400" b="1" kern="0" dirty="0" smtClean="0">
                <a:latin typeface="+mn-lt"/>
                <a:ea typeface="楷体" panose="02010609060101010101" pitchFamily="49" charset="-122"/>
                <a:cs typeface="Times New Roman" panose="02020603050405020304" pitchFamily="18" charset="0"/>
              </a:rPr>
              <a:t>王    </a:t>
            </a:r>
            <a:r>
              <a:rPr lang="zh-CN" altLang="en-US" sz="2400" b="1" kern="0" dirty="0">
                <a:latin typeface="+mn-lt"/>
                <a:ea typeface="楷体" panose="02010609060101010101" pitchFamily="49" charset="-122"/>
                <a:cs typeface="Times New Roman" panose="02020603050405020304" pitchFamily="18" charset="0"/>
              </a:rPr>
              <a:t>晶</a:t>
            </a:r>
            <a:r>
              <a:rPr lang="zh-CN" altLang="en-US" sz="2400" kern="0" dirty="0">
                <a:latin typeface="+mn-lt"/>
                <a:ea typeface="楷体" panose="02010609060101010101" pitchFamily="49" charset="-122"/>
                <a:cs typeface="Times New Roman" panose="02020603050405020304" pitchFamily="18" charset="0"/>
              </a:rPr>
              <a:t>：</a:t>
            </a:r>
            <a:r>
              <a:rPr lang="en-US" altLang="zh-CN" sz="2400" kern="0" dirty="0">
                <a:latin typeface="+mn-lt"/>
                <a:ea typeface="楷体" panose="02010609060101010101" pitchFamily="49" charset="-122"/>
                <a:cs typeface="Times New Roman" panose="02020603050405020304" pitchFamily="18" charset="0"/>
                <a:hlinkClick r:id="rId9"/>
              </a:rPr>
              <a:t>wj@bjtu.edu.cn</a:t>
            </a:r>
            <a:r>
              <a:rPr lang="zh-CN" altLang="en-US" sz="2400" kern="0" dirty="0" smtClean="0">
                <a:latin typeface="+mn-lt"/>
                <a:ea typeface="楷体" panose="02010609060101010101" pitchFamily="49" charset="-122"/>
                <a:cs typeface="Times New Roman" panose="02020603050405020304" pitchFamily="18" charset="0"/>
              </a:rPr>
              <a:t>，       </a:t>
            </a:r>
            <a:r>
              <a:rPr lang="en-US" altLang="zh-CN" sz="2400" kern="0" dirty="0" smtClean="0">
                <a:latin typeface="+mn-lt"/>
                <a:ea typeface="楷体" panose="02010609060101010101" pitchFamily="49" charset="-122"/>
                <a:cs typeface="Times New Roman" panose="02020603050405020304" pitchFamily="18" charset="0"/>
                <a:hlinkClick r:id="rId10"/>
              </a:rPr>
              <a:t>http</a:t>
            </a:r>
            <a:r>
              <a:rPr lang="en-US" altLang="zh-CN" sz="2400" kern="0" dirty="0">
                <a:latin typeface="+mn-lt"/>
                <a:ea typeface="楷体" panose="02010609060101010101" pitchFamily="49" charset="-122"/>
                <a:cs typeface="Times New Roman" panose="02020603050405020304" pitchFamily="18" charset="0"/>
                <a:hlinkClick r:id="rId10"/>
              </a:rPr>
              <a:t>://faculty.bjtu.edu.cn/9167/</a:t>
            </a:r>
            <a:endParaRPr lang="en-US" altLang="zh-CN" sz="2400" kern="0" dirty="0">
              <a:latin typeface="+mn-lt"/>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11880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260350" y="974724"/>
            <a:ext cx="8616950" cy="2149476"/>
          </a:xfrm>
        </p:spPr>
        <p:txBody>
          <a:bodyPr>
            <a:normAutofit/>
          </a:bodyPr>
          <a:lstStyle/>
          <a:p>
            <a:pPr>
              <a:buClr>
                <a:srgbClr val="7030A0"/>
              </a:buClr>
            </a:pPr>
            <a:r>
              <a:rPr lang="zh-CN" altLang="en-US" sz="2200" b="1" kern="1200" dirty="0">
                <a:solidFill>
                  <a:srgbClr val="7030A0"/>
                </a:solidFill>
                <a:latin typeface="微软雅黑" panose="020B0503020204020204" pitchFamily="34" charset="-122"/>
                <a:ea typeface="微软雅黑" panose="020B0503020204020204" pitchFamily="34" charset="-122"/>
              </a:rPr>
              <a:t>过</a:t>
            </a:r>
            <a:r>
              <a:rPr lang="zh-CN" altLang="en-US" sz="2200" b="1" kern="1200" dirty="0" smtClean="0">
                <a:solidFill>
                  <a:srgbClr val="7030A0"/>
                </a:solidFill>
                <a:latin typeface="微软雅黑" panose="020B0503020204020204" pitchFamily="34" charset="-122"/>
                <a:ea typeface="微软雅黑" panose="020B0503020204020204" pitchFamily="34" charset="-122"/>
              </a:rPr>
              <a:t>拟合（</a:t>
            </a:r>
            <a:r>
              <a:rPr lang="en-US" altLang="zh-CN" sz="2200" b="1" kern="1200" dirty="0" err="1" smtClean="0">
                <a:solidFill>
                  <a:srgbClr val="7030A0"/>
                </a:solidFill>
                <a:latin typeface="微软雅黑" panose="020B0503020204020204" pitchFamily="34" charset="-122"/>
                <a:ea typeface="微软雅黑" panose="020B0503020204020204" pitchFamily="34" charset="-122"/>
              </a:rPr>
              <a:t>Overfitting</a:t>
            </a:r>
            <a:r>
              <a:rPr lang="zh-CN" altLang="en-US" sz="2200" b="1" kern="1200" dirty="0" smtClean="0">
                <a:solidFill>
                  <a:srgbClr val="7030A0"/>
                </a:solidFill>
                <a:latin typeface="微软雅黑" panose="020B0503020204020204" pitchFamily="34" charset="-122"/>
                <a:ea typeface="微软雅黑" panose="020B0503020204020204" pitchFamily="34" charset="-122"/>
              </a:rPr>
              <a:t>）</a:t>
            </a:r>
            <a:r>
              <a:rPr lang="en-US" altLang="zh-CN" sz="2200" b="1" kern="1200" dirty="0" smtClean="0">
                <a:solidFill>
                  <a:srgbClr val="7030A0"/>
                </a:solidFill>
                <a:latin typeface="微软雅黑" panose="020B0503020204020204" pitchFamily="34" charset="-122"/>
                <a:ea typeface="微软雅黑" panose="020B0503020204020204" pitchFamily="34" charset="-122"/>
              </a:rPr>
              <a:t>:</a:t>
            </a:r>
            <a:endParaRPr lang="en-US" altLang="zh-CN" sz="2200" b="1" kern="1200" dirty="0">
              <a:solidFill>
                <a:srgbClr val="7030A0"/>
              </a:solidFill>
              <a:latin typeface="微软雅黑" panose="020B0503020204020204" pitchFamily="34" charset="-122"/>
              <a:ea typeface="微软雅黑" panose="020B0503020204020204" pitchFamily="34" charset="-122"/>
            </a:endParaRPr>
          </a:p>
          <a:p>
            <a:pPr marL="0" indent="0">
              <a:lnSpc>
                <a:spcPct val="100000"/>
              </a:lnSpc>
              <a:spcBef>
                <a:spcPts val="0"/>
              </a:spcBef>
              <a:spcAft>
                <a:spcPts val="0"/>
              </a:spcAft>
              <a:buNone/>
            </a:pPr>
            <a:r>
              <a:rPr lang="en-US" altLang="zh-CN" sz="2200" kern="1200" dirty="0">
                <a:solidFill>
                  <a:schemeClr val="tx1"/>
                </a:solidFill>
                <a:latin typeface="微软雅黑" panose="020B0503020204020204" pitchFamily="34" charset="-122"/>
                <a:ea typeface="微软雅黑" panose="020B0503020204020204" pitchFamily="34" charset="-122"/>
              </a:rPr>
              <a:t>	</a:t>
            </a:r>
            <a:r>
              <a:rPr lang="zh-CN" altLang="en-US" sz="2200" kern="1200" dirty="0">
                <a:solidFill>
                  <a:schemeClr val="tx1"/>
                </a:solidFill>
                <a:latin typeface="微软雅黑" panose="020B0503020204020204" pitchFamily="34" charset="-122"/>
                <a:ea typeface="微软雅黑" panose="020B0503020204020204" pitchFamily="34" charset="-122"/>
              </a:rPr>
              <a:t>学习器把训练样本</a:t>
            </a:r>
            <a:r>
              <a:rPr lang="zh-CN" altLang="en-US" sz="2200" kern="1200" dirty="0" smtClean="0">
                <a:solidFill>
                  <a:schemeClr val="tx1"/>
                </a:solidFill>
                <a:latin typeface="微软雅黑" panose="020B0503020204020204" pitchFamily="34" charset="-122"/>
                <a:ea typeface="微软雅黑" panose="020B0503020204020204" pitchFamily="34" charset="-122"/>
              </a:rPr>
              <a:t>学习得“太好”</a:t>
            </a:r>
            <a:r>
              <a:rPr lang="zh-CN" altLang="en-US" sz="2200" kern="1200" dirty="0">
                <a:solidFill>
                  <a:schemeClr val="tx1"/>
                </a:solidFill>
                <a:latin typeface="微软雅黑" panose="020B0503020204020204" pitchFamily="34" charset="-122"/>
                <a:ea typeface="微软雅黑" panose="020B0503020204020204" pitchFamily="34" charset="-122"/>
              </a:rPr>
              <a:t>，将训练样本本身的特点</a:t>
            </a:r>
            <a:r>
              <a:rPr lang="en-US" altLang="zh-CN" sz="2200" kern="1200" dirty="0">
                <a:solidFill>
                  <a:schemeClr val="tx1"/>
                </a:solidFill>
                <a:latin typeface="微软雅黑" panose="020B0503020204020204" pitchFamily="34" charset="-122"/>
                <a:ea typeface="微软雅黑" panose="020B0503020204020204" pitchFamily="34" charset="-122"/>
              </a:rPr>
              <a:t>	</a:t>
            </a:r>
            <a:r>
              <a:rPr lang="zh-CN" altLang="en-US" sz="2200" kern="1200" dirty="0">
                <a:solidFill>
                  <a:schemeClr val="tx1"/>
                </a:solidFill>
                <a:latin typeface="微软雅黑" panose="020B0503020204020204" pitchFamily="34" charset="-122"/>
                <a:ea typeface="微软雅黑" panose="020B0503020204020204" pitchFamily="34" charset="-122"/>
              </a:rPr>
              <a:t>当做所有样本的一般性质</a:t>
            </a:r>
            <a:r>
              <a:rPr lang="zh-CN" altLang="en-US" sz="2200" kern="1200" dirty="0" smtClean="0">
                <a:solidFill>
                  <a:schemeClr val="tx1"/>
                </a:solidFill>
                <a:latin typeface="微软雅黑" panose="020B0503020204020204" pitchFamily="34" charset="-122"/>
                <a:ea typeface="微软雅黑" panose="020B0503020204020204" pitchFamily="34" charset="-122"/>
              </a:rPr>
              <a:t>，导致泛化性能下降。</a:t>
            </a:r>
            <a:endParaRPr lang="en-US" altLang="zh-CN" sz="2200" kern="1200" dirty="0" smtClean="0">
              <a:solidFill>
                <a:schemeClr val="tx1"/>
              </a:solidFill>
              <a:latin typeface="微软雅黑" panose="020B0503020204020204" pitchFamily="34" charset="-122"/>
              <a:ea typeface="微软雅黑" panose="020B0503020204020204" pitchFamily="34" charset="-122"/>
            </a:endParaRPr>
          </a:p>
          <a:p>
            <a:pPr>
              <a:buClr>
                <a:srgbClr val="7030A0"/>
              </a:buClr>
            </a:pPr>
            <a:r>
              <a:rPr lang="zh-CN" altLang="en-US" sz="2200" b="1" dirty="0" smtClean="0">
                <a:solidFill>
                  <a:srgbClr val="7030A0"/>
                </a:solidFill>
                <a:latin typeface="微软雅黑" panose="020B0503020204020204" pitchFamily="34" charset="-122"/>
                <a:ea typeface="微软雅黑" panose="020B0503020204020204" pitchFamily="34" charset="-122"/>
              </a:rPr>
              <a:t>欠拟合（</a:t>
            </a:r>
            <a:r>
              <a:rPr lang="en-US" altLang="zh-CN" sz="2200" b="1" dirty="0" err="1" smtClean="0">
                <a:solidFill>
                  <a:srgbClr val="7030A0"/>
                </a:solidFill>
                <a:latin typeface="微软雅黑" panose="020B0503020204020204" pitchFamily="34" charset="-122"/>
                <a:ea typeface="微软雅黑" panose="020B0503020204020204" pitchFamily="34" charset="-122"/>
              </a:rPr>
              <a:t>Underfitting</a:t>
            </a:r>
            <a:r>
              <a:rPr lang="zh-CN" altLang="en-US" sz="2200" b="1" dirty="0" smtClean="0">
                <a:solidFill>
                  <a:srgbClr val="7030A0"/>
                </a:solidFill>
                <a:latin typeface="微软雅黑" panose="020B0503020204020204" pitchFamily="34" charset="-122"/>
                <a:ea typeface="微软雅黑" panose="020B0503020204020204" pitchFamily="34" charset="-122"/>
              </a:rPr>
              <a:t>）：</a:t>
            </a:r>
            <a:endParaRPr lang="en-US" altLang="zh-CN" sz="2200" b="1" dirty="0">
              <a:solidFill>
                <a:srgbClr val="7030A0"/>
              </a:solidFill>
              <a:latin typeface="微软雅黑" panose="020B0503020204020204" pitchFamily="34" charset="-122"/>
              <a:ea typeface="微软雅黑" panose="020B0503020204020204" pitchFamily="34" charset="-122"/>
            </a:endParaRPr>
          </a:p>
          <a:p>
            <a:pPr marL="325800" lvl="1" indent="0">
              <a:spcBef>
                <a:spcPts val="0"/>
              </a:spcBef>
              <a:buNone/>
            </a:pPr>
            <a:r>
              <a:rPr lang="en-US" altLang="zh-CN" sz="2200" dirty="0" smtClean="0">
                <a:latin typeface="+mn-ea"/>
                <a:ea typeface="+mn-ea"/>
              </a:rPr>
              <a:t>	</a:t>
            </a:r>
            <a:r>
              <a:rPr lang="zh-CN" altLang="en-US" sz="2200" kern="1200" dirty="0">
                <a:solidFill>
                  <a:schemeClr val="tx1"/>
                </a:solidFill>
                <a:latin typeface="微软雅黑" panose="020B0503020204020204" pitchFamily="34" charset="-122"/>
                <a:ea typeface="微软雅黑" panose="020B0503020204020204" pitchFamily="34" charset="-122"/>
                <a:cs typeface="+mn-cs"/>
              </a:rPr>
              <a:t>对训练样本的一般性质尚未</a:t>
            </a:r>
            <a:r>
              <a:rPr lang="zh-CN" altLang="en-US" sz="2200" kern="1200" dirty="0" smtClean="0">
                <a:solidFill>
                  <a:schemeClr val="tx1"/>
                </a:solidFill>
                <a:latin typeface="微软雅黑" panose="020B0503020204020204" pitchFamily="34" charset="-122"/>
                <a:ea typeface="微软雅黑" panose="020B0503020204020204" pitchFamily="34" charset="-122"/>
                <a:cs typeface="+mn-cs"/>
              </a:rPr>
              <a:t>学好</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p:txBody>
      </p:sp>
      <p:sp>
        <p:nvSpPr>
          <p:cNvPr id="6" name="标题 1"/>
          <p:cNvSpPr txBox="1">
            <a:spLocks/>
          </p:cNvSpPr>
          <p:nvPr/>
        </p:nvSpPr>
        <p:spPr bwMode="auto">
          <a:xfrm>
            <a:off x="833296" y="-62471"/>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kern="0" dirty="0" smtClean="0">
                <a:solidFill>
                  <a:schemeClr val="tx1"/>
                </a:solidFill>
                <a:latin typeface="微软雅黑" panose="020B0503020204020204" pitchFamily="34" charset="-122"/>
                <a:ea typeface="微软雅黑" panose="020B0503020204020204" pitchFamily="34" charset="-122"/>
              </a:rPr>
              <a:t>经验误差与过拟合</a:t>
            </a:r>
            <a:endParaRPr lang="zh-CN" altLang="en-US" kern="0" dirty="0">
              <a:solidFill>
                <a:schemeClr val="tx1"/>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124200"/>
            <a:ext cx="5334000" cy="322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0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260350" y="1317624"/>
            <a:ext cx="8616950" cy="4778375"/>
          </a:xfrm>
        </p:spPr>
        <p:txBody>
          <a:bodyPr>
            <a:normAutofit/>
          </a:bodyPr>
          <a:lstStyle/>
          <a:p>
            <a:pPr marL="0">
              <a:lnSpc>
                <a:spcPct val="110000"/>
              </a:lnSpc>
              <a:spcBef>
                <a:spcPts val="0"/>
              </a:spcBef>
              <a:spcAft>
                <a:spcPts val="0"/>
              </a:spcAft>
              <a:buClr>
                <a:srgbClr val="7030A0"/>
              </a:buClr>
            </a:pPr>
            <a:r>
              <a:rPr lang="zh-CN" altLang="en-US" sz="2200" b="1" kern="1200" dirty="0">
                <a:solidFill>
                  <a:srgbClr val="7030A0"/>
                </a:solidFill>
                <a:latin typeface="微软雅黑" panose="020B0503020204020204" pitchFamily="34" charset="-122"/>
                <a:ea typeface="微软雅黑" panose="020B0503020204020204" pitchFamily="34" charset="-122"/>
              </a:rPr>
              <a:t>过</a:t>
            </a:r>
            <a:r>
              <a:rPr lang="zh-CN" altLang="en-US" sz="2200" b="1" kern="1200" dirty="0" smtClean="0">
                <a:solidFill>
                  <a:srgbClr val="7030A0"/>
                </a:solidFill>
                <a:latin typeface="微软雅黑" panose="020B0503020204020204" pitchFamily="34" charset="-122"/>
                <a:ea typeface="微软雅黑" panose="020B0503020204020204" pitchFamily="34" charset="-122"/>
              </a:rPr>
              <a:t>拟合（</a:t>
            </a:r>
            <a:r>
              <a:rPr lang="en-US" altLang="zh-CN" sz="2200" b="1" kern="1200" dirty="0" err="1" smtClean="0">
                <a:solidFill>
                  <a:srgbClr val="7030A0"/>
                </a:solidFill>
                <a:latin typeface="微软雅黑" panose="020B0503020204020204" pitchFamily="34" charset="-122"/>
                <a:ea typeface="微软雅黑" panose="020B0503020204020204" pitchFamily="34" charset="-122"/>
              </a:rPr>
              <a:t>Overfitting</a:t>
            </a:r>
            <a:r>
              <a:rPr lang="zh-CN" altLang="en-US" sz="2200" b="1" kern="1200" dirty="0" smtClean="0">
                <a:solidFill>
                  <a:srgbClr val="7030A0"/>
                </a:solidFill>
                <a:latin typeface="微软雅黑" panose="020B0503020204020204" pitchFamily="34" charset="-122"/>
                <a:ea typeface="微软雅黑" panose="020B0503020204020204" pitchFamily="34" charset="-122"/>
              </a:rPr>
              <a:t>）</a:t>
            </a:r>
            <a:r>
              <a:rPr lang="en-US" altLang="zh-CN" sz="2200" b="1" kern="1200" dirty="0" smtClean="0">
                <a:solidFill>
                  <a:srgbClr val="7030A0"/>
                </a:solidFill>
                <a:latin typeface="微软雅黑" panose="020B0503020204020204" pitchFamily="34" charset="-122"/>
                <a:ea typeface="微软雅黑" panose="020B0503020204020204" pitchFamily="34" charset="-122"/>
              </a:rPr>
              <a:t>:</a:t>
            </a:r>
            <a:endParaRPr lang="en-US" altLang="zh-CN" sz="2200" b="1" kern="1200" dirty="0">
              <a:solidFill>
                <a:srgbClr val="7030A0"/>
              </a:solidFill>
              <a:latin typeface="微软雅黑" panose="020B0503020204020204" pitchFamily="34" charset="-122"/>
              <a:ea typeface="微软雅黑" panose="020B0503020204020204" pitchFamily="34" charset="-122"/>
            </a:endParaRPr>
          </a:p>
          <a:p>
            <a:pPr marL="0" indent="0">
              <a:lnSpc>
                <a:spcPct val="110000"/>
              </a:lnSpc>
              <a:spcBef>
                <a:spcPts val="0"/>
              </a:spcBef>
              <a:spcAft>
                <a:spcPts val="0"/>
              </a:spcAft>
              <a:buNone/>
            </a:pPr>
            <a:r>
              <a:rPr lang="en-US" altLang="zh-CN" sz="2200" kern="1200" dirty="0">
                <a:solidFill>
                  <a:schemeClr val="tx1"/>
                </a:solidFill>
                <a:latin typeface="微软雅黑" panose="020B0503020204020204" pitchFamily="34" charset="-122"/>
                <a:ea typeface="微软雅黑" panose="020B0503020204020204" pitchFamily="34" charset="-122"/>
              </a:rPr>
              <a:t>	</a:t>
            </a:r>
            <a:r>
              <a:rPr lang="zh-CN" altLang="en-US" sz="2200" kern="1200" dirty="0">
                <a:solidFill>
                  <a:schemeClr val="tx1"/>
                </a:solidFill>
                <a:latin typeface="微软雅黑" panose="020B0503020204020204" pitchFamily="34" charset="-122"/>
                <a:ea typeface="微软雅黑" panose="020B0503020204020204" pitchFamily="34" charset="-122"/>
              </a:rPr>
              <a:t>学习器把训练样本</a:t>
            </a:r>
            <a:r>
              <a:rPr lang="zh-CN" altLang="en-US" sz="2200" kern="1200" dirty="0" smtClean="0">
                <a:solidFill>
                  <a:schemeClr val="tx1"/>
                </a:solidFill>
                <a:latin typeface="微软雅黑" panose="020B0503020204020204" pitchFamily="34" charset="-122"/>
                <a:ea typeface="微软雅黑" panose="020B0503020204020204" pitchFamily="34" charset="-122"/>
              </a:rPr>
              <a:t>学习得“太好”</a:t>
            </a:r>
            <a:r>
              <a:rPr lang="zh-CN" altLang="en-US" sz="2200" kern="1200" dirty="0">
                <a:solidFill>
                  <a:schemeClr val="tx1"/>
                </a:solidFill>
                <a:latin typeface="微软雅黑" panose="020B0503020204020204" pitchFamily="34" charset="-122"/>
                <a:ea typeface="微软雅黑" panose="020B0503020204020204" pitchFamily="34" charset="-122"/>
              </a:rPr>
              <a:t>，将训练样本本身的特点</a:t>
            </a:r>
            <a:r>
              <a:rPr lang="en-US" altLang="zh-CN" sz="2200" kern="1200" dirty="0">
                <a:solidFill>
                  <a:schemeClr val="tx1"/>
                </a:solidFill>
                <a:latin typeface="微软雅黑" panose="020B0503020204020204" pitchFamily="34" charset="-122"/>
                <a:ea typeface="微软雅黑" panose="020B0503020204020204" pitchFamily="34" charset="-122"/>
              </a:rPr>
              <a:t>	</a:t>
            </a:r>
            <a:r>
              <a:rPr lang="zh-CN" altLang="en-US" sz="2200" kern="1200" dirty="0">
                <a:solidFill>
                  <a:schemeClr val="tx1"/>
                </a:solidFill>
                <a:latin typeface="微软雅黑" panose="020B0503020204020204" pitchFamily="34" charset="-122"/>
                <a:ea typeface="微软雅黑" panose="020B0503020204020204" pitchFamily="34" charset="-122"/>
              </a:rPr>
              <a:t>当做所有样本的一般性质</a:t>
            </a:r>
            <a:r>
              <a:rPr lang="zh-CN" altLang="en-US" sz="2200" kern="1200" dirty="0" smtClean="0">
                <a:solidFill>
                  <a:schemeClr val="tx1"/>
                </a:solidFill>
                <a:latin typeface="微软雅黑" panose="020B0503020204020204" pitchFamily="34" charset="-122"/>
                <a:ea typeface="微软雅黑" panose="020B0503020204020204" pitchFamily="34" charset="-122"/>
              </a:rPr>
              <a:t>，导致泛化性能下降。</a:t>
            </a:r>
            <a:endParaRPr lang="en-US" altLang="zh-CN" sz="2200" kern="1200" dirty="0" smtClean="0">
              <a:solidFill>
                <a:schemeClr val="tx1"/>
              </a:solidFill>
              <a:latin typeface="微软雅黑" panose="020B0503020204020204" pitchFamily="34" charset="-122"/>
              <a:ea typeface="微软雅黑" panose="020B0503020204020204" pitchFamily="34" charset="-122"/>
            </a:endParaRPr>
          </a:p>
          <a:p>
            <a:pPr marL="914400" lvl="4">
              <a:lnSpc>
                <a:spcPct val="110000"/>
              </a:lnSpc>
              <a:spcBef>
                <a:spcPts val="600"/>
              </a:spcBef>
              <a:spcAft>
                <a:spcPts val="0"/>
              </a:spcAft>
              <a:buClr>
                <a:srgbClr val="008080"/>
              </a:buClr>
              <a:buFont typeface="Wingdings" panose="05000000000000000000" pitchFamily="2" charset="2"/>
              <a:buChar char="Ø"/>
            </a:pPr>
            <a:r>
              <a:rPr lang="zh-CN" altLang="en-US" sz="2200" kern="1200" dirty="0" smtClean="0">
                <a:solidFill>
                  <a:srgbClr val="008080"/>
                </a:solidFill>
                <a:latin typeface="微软雅黑" panose="020B0503020204020204" pitchFamily="34" charset="-122"/>
                <a:ea typeface="微软雅黑" panose="020B0503020204020204" pitchFamily="34" charset="-122"/>
                <a:cs typeface="+mn-cs"/>
              </a:rPr>
              <a:t>优化目标加正则项</a:t>
            </a:r>
            <a:endParaRPr lang="en-US" altLang="zh-CN" sz="2200" kern="1200" dirty="0" smtClean="0">
              <a:solidFill>
                <a:srgbClr val="008080"/>
              </a:solidFill>
              <a:latin typeface="微软雅黑" panose="020B0503020204020204" pitchFamily="34" charset="-122"/>
              <a:ea typeface="微软雅黑" panose="020B0503020204020204" pitchFamily="34" charset="-122"/>
              <a:cs typeface="+mn-cs"/>
            </a:endParaRPr>
          </a:p>
          <a:p>
            <a:pPr marL="914400" lvl="4">
              <a:lnSpc>
                <a:spcPct val="110000"/>
              </a:lnSpc>
              <a:spcBef>
                <a:spcPts val="600"/>
              </a:spcBef>
              <a:spcAft>
                <a:spcPts val="0"/>
              </a:spcAft>
              <a:buClr>
                <a:srgbClr val="008080"/>
              </a:buClr>
              <a:buFont typeface="Wingdings" panose="05000000000000000000" pitchFamily="2" charset="2"/>
              <a:buChar char="Ø"/>
            </a:pPr>
            <a:r>
              <a:rPr lang="en-US" altLang="zh-CN" sz="2200" kern="1200" dirty="0" smtClean="0">
                <a:solidFill>
                  <a:srgbClr val="008080"/>
                </a:solidFill>
                <a:latin typeface="Cambria Math"/>
                <a:ea typeface="+mn-ea"/>
                <a:cs typeface="+mn-cs"/>
              </a:rPr>
              <a:t>early stop</a:t>
            </a:r>
          </a:p>
          <a:p>
            <a:pPr marL="554400" lvl="4" indent="0">
              <a:lnSpc>
                <a:spcPct val="110000"/>
              </a:lnSpc>
              <a:spcBef>
                <a:spcPts val="0"/>
              </a:spcBef>
              <a:spcAft>
                <a:spcPts val="0"/>
              </a:spcAft>
              <a:buNone/>
            </a:pPr>
            <a:endParaRPr lang="en-US" altLang="zh-CN" sz="2200" kern="1200" dirty="0">
              <a:solidFill>
                <a:schemeClr val="tx1"/>
              </a:solidFill>
              <a:latin typeface="Cambria Math"/>
              <a:ea typeface="+mn-ea"/>
              <a:cs typeface="+mn-cs"/>
            </a:endParaRPr>
          </a:p>
          <a:p>
            <a:pPr marL="0">
              <a:lnSpc>
                <a:spcPct val="110000"/>
              </a:lnSpc>
              <a:spcBef>
                <a:spcPts val="0"/>
              </a:spcBef>
              <a:spcAft>
                <a:spcPts val="0"/>
              </a:spcAft>
              <a:buClr>
                <a:srgbClr val="7030A0"/>
              </a:buClr>
            </a:pPr>
            <a:r>
              <a:rPr lang="zh-CN" altLang="en-US" sz="2200" b="1" dirty="0">
                <a:solidFill>
                  <a:srgbClr val="7030A0"/>
                </a:solidFill>
                <a:latin typeface="微软雅黑" panose="020B0503020204020204" pitchFamily="34" charset="-122"/>
                <a:ea typeface="微软雅黑" panose="020B0503020204020204" pitchFamily="34" charset="-122"/>
              </a:rPr>
              <a:t>欠</a:t>
            </a:r>
            <a:r>
              <a:rPr lang="zh-CN" altLang="en-US" sz="2200" b="1" dirty="0" smtClean="0">
                <a:solidFill>
                  <a:srgbClr val="7030A0"/>
                </a:solidFill>
                <a:latin typeface="微软雅黑" panose="020B0503020204020204" pitchFamily="34" charset="-122"/>
                <a:ea typeface="微软雅黑" panose="020B0503020204020204" pitchFamily="34" charset="-122"/>
              </a:rPr>
              <a:t>拟合（</a:t>
            </a:r>
            <a:r>
              <a:rPr lang="en-US" altLang="zh-CN" sz="2200" b="1" dirty="0" err="1" smtClean="0">
                <a:solidFill>
                  <a:srgbClr val="7030A0"/>
                </a:solidFill>
                <a:latin typeface="微软雅黑" panose="020B0503020204020204" pitchFamily="34" charset="-122"/>
                <a:ea typeface="微软雅黑" panose="020B0503020204020204" pitchFamily="34" charset="-122"/>
              </a:rPr>
              <a:t>Underfitting</a:t>
            </a:r>
            <a:r>
              <a:rPr lang="zh-CN" altLang="en-US" sz="2200" b="1" dirty="0" smtClean="0">
                <a:solidFill>
                  <a:srgbClr val="7030A0"/>
                </a:solidFill>
                <a:latin typeface="微软雅黑" panose="020B0503020204020204" pitchFamily="34" charset="-122"/>
                <a:ea typeface="微软雅黑" panose="020B0503020204020204" pitchFamily="34" charset="-122"/>
              </a:rPr>
              <a:t>）：</a:t>
            </a:r>
            <a:endParaRPr lang="en-US" altLang="zh-CN" sz="2200" b="1" dirty="0">
              <a:solidFill>
                <a:srgbClr val="7030A0"/>
              </a:solidFill>
              <a:latin typeface="微软雅黑" panose="020B0503020204020204" pitchFamily="34" charset="-122"/>
              <a:ea typeface="微软雅黑" panose="020B0503020204020204" pitchFamily="34" charset="-122"/>
            </a:endParaRPr>
          </a:p>
          <a:p>
            <a:pPr marL="0" lvl="1" indent="0">
              <a:lnSpc>
                <a:spcPct val="110000"/>
              </a:lnSpc>
              <a:spcBef>
                <a:spcPts val="0"/>
              </a:spcBef>
              <a:spcAft>
                <a:spcPts val="0"/>
              </a:spcAft>
              <a:buNone/>
            </a:pPr>
            <a:r>
              <a:rPr lang="en-US" altLang="zh-CN" sz="2200" dirty="0" smtClean="0">
                <a:latin typeface="+mn-ea"/>
                <a:ea typeface="+mn-ea"/>
              </a:rPr>
              <a:t>	</a:t>
            </a:r>
            <a:r>
              <a:rPr lang="zh-CN" altLang="en-US" sz="2200" kern="1200" dirty="0">
                <a:solidFill>
                  <a:schemeClr val="tx1"/>
                </a:solidFill>
                <a:latin typeface="微软雅黑" panose="020B0503020204020204" pitchFamily="34" charset="-122"/>
                <a:ea typeface="微软雅黑" panose="020B0503020204020204" pitchFamily="34" charset="-122"/>
                <a:cs typeface="+mn-cs"/>
              </a:rPr>
              <a:t>对训练样本的一般性质尚未学好</a:t>
            </a:r>
            <a:endParaRPr lang="en-US" altLang="zh-CN" sz="2200" kern="1200" dirty="0">
              <a:solidFill>
                <a:schemeClr val="tx1"/>
              </a:solidFill>
              <a:latin typeface="微软雅黑" panose="020B0503020204020204" pitchFamily="34" charset="-122"/>
              <a:ea typeface="微软雅黑" panose="020B0503020204020204" pitchFamily="34" charset="-122"/>
              <a:cs typeface="+mn-cs"/>
            </a:endParaRPr>
          </a:p>
          <a:p>
            <a:pPr marL="914400" lvl="4">
              <a:lnSpc>
                <a:spcPct val="110000"/>
              </a:lnSpc>
              <a:spcBef>
                <a:spcPts val="600"/>
              </a:spcBef>
              <a:spcAft>
                <a:spcPts val="0"/>
              </a:spcAft>
              <a:buClr>
                <a:srgbClr val="008080"/>
              </a:buClr>
              <a:buFont typeface="Wingdings" panose="05000000000000000000" pitchFamily="2" charset="2"/>
              <a:buChar char="Ø"/>
            </a:pPr>
            <a:r>
              <a:rPr lang="zh-CN" altLang="en-US" sz="2200" kern="1200" dirty="0">
                <a:solidFill>
                  <a:srgbClr val="008080"/>
                </a:solidFill>
                <a:latin typeface="微软雅黑" panose="020B0503020204020204" pitchFamily="34" charset="-122"/>
                <a:ea typeface="微软雅黑" panose="020B0503020204020204" pitchFamily="34" charset="-122"/>
                <a:cs typeface="+mn-cs"/>
              </a:rPr>
              <a:t>决策树：拓展分支</a:t>
            </a:r>
            <a:endParaRPr lang="en-US" altLang="zh-CN" sz="2200" kern="1200" dirty="0">
              <a:solidFill>
                <a:srgbClr val="008080"/>
              </a:solidFill>
              <a:latin typeface="微软雅黑" panose="020B0503020204020204" pitchFamily="34" charset="-122"/>
              <a:ea typeface="微软雅黑" panose="020B0503020204020204" pitchFamily="34" charset="-122"/>
              <a:cs typeface="+mn-cs"/>
            </a:endParaRPr>
          </a:p>
          <a:p>
            <a:pPr marL="914400" lvl="4">
              <a:lnSpc>
                <a:spcPct val="110000"/>
              </a:lnSpc>
              <a:spcBef>
                <a:spcPts val="600"/>
              </a:spcBef>
              <a:spcAft>
                <a:spcPts val="0"/>
              </a:spcAft>
              <a:buClr>
                <a:srgbClr val="008080"/>
              </a:buClr>
              <a:buFont typeface="Wingdings" panose="05000000000000000000" pitchFamily="2" charset="2"/>
              <a:buChar char="Ø"/>
            </a:pPr>
            <a:r>
              <a:rPr lang="zh-CN" altLang="en-US" sz="2200" kern="1200" dirty="0">
                <a:solidFill>
                  <a:srgbClr val="008080"/>
                </a:solidFill>
                <a:latin typeface="微软雅黑" panose="020B0503020204020204" pitchFamily="34" charset="-122"/>
                <a:ea typeface="微软雅黑" panose="020B0503020204020204" pitchFamily="34" charset="-122"/>
                <a:cs typeface="+mn-cs"/>
              </a:rPr>
              <a:t>神经网络：增加训练轮数</a:t>
            </a:r>
          </a:p>
          <a:p>
            <a:pPr lvl="1">
              <a:lnSpc>
                <a:spcPct val="110000"/>
              </a:lnSpc>
            </a:pPr>
            <a:endParaRPr lang="en-US" altLang="zh-CN" sz="2400" dirty="0" smtClean="0">
              <a:latin typeface="+mn-ea"/>
              <a:ea typeface="+mn-ea"/>
            </a:endParaRPr>
          </a:p>
        </p:txBody>
      </p:sp>
      <p:sp>
        <p:nvSpPr>
          <p:cNvPr id="6" name="标题 1"/>
          <p:cNvSpPr txBox="1">
            <a:spLocks/>
          </p:cNvSpPr>
          <p:nvPr/>
        </p:nvSpPr>
        <p:spPr bwMode="auto">
          <a:xfrm>
            <a:off x="833296" y="-62471"/>
            <a:ext cx="7886700" cy="77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rmAutofit/>
          </a:bodyPr>
          <a:lstStyle>
            <a:lvl1pPr algn="l" rtl="0" eaLnBrk="0" fontAlgn="base" hangingPunct="0">
              <a:lnSpc>
                <a:spcPct val="85000"/>
              </a:lnSpc>
              <a:spcBef>
                <a:spcPct val="0"/>
              </a:spcBef>
              <a:spcAft>
                <a:spcPct val="0"/>
              </a:spcAft>
              <a:defRPr sz="3600" b="1" baseline="0">
                <a:solidFill>
                  <a:schemeClr val="accent1"/>
                </a:solidFill>
                <a:latin typeface="Verdana" panose="020B0604030504040204" pitchFamily="34" charset="0"/>
                <a:ea typeface="幼圆" panose="02010509060101010101" pitchFamily="49" charset="-122"/>
                <a:cs typeface="+mj-cs"/>
              </a:defRPr>
            </a:lvl1pPr>
            <a:lvl2pPr algn="l" rtl="0" eaLnBrk="0" fontAlgn="base" hangingPunct="0">
              <a:lnSpc>
                <a:spcPct val="85000"/>
              </a:lnSpc>
              <a:spcBef>
                <a:spcPct val="0"/>
              </a:spcBef>
              <a:spcAft>
                <a:spcPct val="0"/>
              </a:spcAft>
              <a:defRPr sz="2400" b="1">
                <a:solidFill>
                  <a:schemeClr val="accent1"/>
                </a:solidFill>
                <a:latin typeface="Arial" pitchFamily="34" charset="0"/>
              </a:defRPr>
            </a:lvl2pPr>
            <a:lvl3pPr algn="l" rtl="0" eaLnBrk="0" fontAlgn="base" hangingPunct="0">
              <a:lnSpc>
                <a:spcPct val="85000"/>
              </a:lnSpc>
              <a:spcBef>
                <a:spcPct val="0"/>
              </a:spcBef>
              <a:spcAft>
                <a:spcPct val="0"/>
              </a:spcAft>
              <a:defRPr sz="2400" b="1">
                <a:solidFill>
                  <a:schemeClr val="accent1"/>
                </a:solidFill>
                <a:latin typeface="Arial" pitchFamily="34" charset="0"/>
              </a:defRPr>
            </a:lvl3pPr>
            <a:lvl4pPr algn="l" rtl="0" eaLnBrk="0" fontAlgn="base" hangingPunct="0">
              <a:lnSpc>
                <a:spcPct val="85000"/>
              </a:lnSpc>
              <a:spcBef>
                <a:spcPct val="0"/>
              </a:spcBef>
              <a:spcAft>
                <a:spcPct val="0"/>
              </a:spcAft>
              <a:defRPr sz="2400" b="1">
                <a:solidFill>
                  <a:schemeClr val="accent1"/>
                </a:solidFill>
                <a:latin typeface="Arial" pitchFamily="34" charset="0"/>
              </a:defRPr>
            </a:lvl4pPr>
            <a:lvl5pPr algn="l" rtl="0" eaLnBrk="0" fontAlgn="base" hangingPunct="0">
              <a:lnSpc>
                <a:spcPct val="85000"/>
              </a:lnSpc>
              <a:spcBef>
                <a:spcPct val="0"/>
              </a:spcBef>
              <a:spcAft>
                <a:spcPct val="0"/>
              </a:spcAft>
              <a:defRPr sz="2400" b="1">
                <a:solidFill>
                  <a:schemeClr val="accent1"/>
                </a:solidFill>
                <a:latin typeface="Arial" pitchFamily="34" charset="0"/>
              </a:defRPr>
            </a:lvl5pPr>
            <a:lvl6pPr marL="457200" algn="l" rtl="0" fontAlgn="base">
              <a:lnSpc>
                <a:spcPct val="85000"/>
              </a:lnSpc>
              <a:spcBef>
                <a:spcPct val="0"/>
              </a:spcBef>
              <a:spcAft>
                <a:spcPct val="0"/>
              </a:spcAft>
              <a:defRPr sz="2400" b="1">
                <a:solidFill>
                  <a:schemeClr val="accent1"/>
                </a:solidFill>
                <a:latin typeface="Arial" pitchFamily="34" charset="0"/>
              </a:defRPr>
            </a:lvl6pPr>
            <a:lvl7pPr marL="914400" algn="l" rtl="0" fontAlgn="base">
              <a:lnSpc>
                <a:spcPct val="85000"/>
              </a:lnSpc>
              <a:spcBef>
                <a:spcPct val="0"/>
              </a:spcBef>
              <a:spcAft>
                <a:spcPct val="0"/>
              </a:spcAft>
              <a:defRPr sz="2400" b="1">
                <a:solidFill>
                  <a:schemeClr val="accent1"/>
                </a:solidFill>
                <a:latin typeface="Arial" pitchFamily="34" charset="0"/>
              </a:defRPr>
            </a:lvl7pPr>
            <a:lvl8pPr marL="1371600" algn="l" rtl="0" fontAlgn="base">
              <a:lnSpc>
                <a:spcPct val="85000"/>
              </a:lnSpc>
              <a:spcBef>
                <a:spcPct val="0"/>
              </a:spcBef>
              <a:spcAft>
                <a:spcPct val="0"/>
              </a:spcAft>
              <a:defRPr sz="2400" b="1">
                <a:solidFill>
                  <a:schemeClr val="accent1"/>
                </a:solidFill>
                <a:latin typeface="Arial" pitchFamily="34" charset="0"/>
              </a:defRPr>
            </a:lvl8pPr>
            <a:lvl9pPr marL="1828800" algn="l" rtl="0" fontAlgn="base">
              <a:lnSpc>
                <a:spcPct val="85000"/>
              </a:lnSpc>
              <a:spcBef>
                <a:spcPct val="0"/>
              </a:spcBef>
              <a:spcAft>
                <a:spcPct val="0"/>
              </a:spcAft>
              <a:defRPr sz="2400" b="1">
                <a:solidFill>
                  <a:schemeClr val="accent1"/>
                </a:solidFill>
                <a:latin typeface="Arial" pitchFamily="34" charset="0"/>
              </a:defRPr>
            </a:lvl9pPr>
          </a:lstStyle>
          <a:p>
            <a:pPr>
              <a:buClrTx/>
              <a:buSzTx/>
              <a:buFontTx/>
              <a:buNone/>
            </a:pPr>
            <a:r>
              <a:rPr lang="zh-CN" altLang="en-US" kern="0" dirty="0" smtClean="0">
                <a:solidFill>
                  <a:schemeClr val="tx1"/>
                </a:solidFill>
                <a:latin typeface="微软雅黑" panose="020B0503020204020204" pitchFamily="34" charset="-122"/>
                <a:ea typeface="微软雅黑" panose="020B0503020204020204" pitchFamily="34" charset="-122"/>
              </a:rPr>
              <a:t>经验误差与过拟合</a:t>
            </a:r>
            <a:endParaRPr lang="zh-CN" altLang="en-US" kern="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209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1000"/>
                                        <p:tgtEl>
                                          <p:spTgt spid="7">
                                            <p:txEl>
                                              <p:pRg st="7" end="7"/>
                                            </p:txEl>
                                          </p:spTgt>
                                        </p:tgtEl>
                                      </p:cBhvr>
                                    </p:animEffect>
                                    <p:anim calcmode="lin" valueType="num">
                                      <p:cBhvr>
                                        <p:cTn id="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7" end="7"/>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xEl>
                                              <p:pRg st="8" end="8"/>
                                            </p:txEl>
                                          </p:spTgt>
                                        </p:tgtEl>
                                        <p:attrNameLst>
                                          <p:attrName>style.visibility</p:attrName>
                                        </p:attrNameLst>
                                      </p:cBhvr>
                                      <p:to>
                                        <p:strVal val="visible"/>
                                      </p:to>
                                    </p:set>
                                    <p:animEffect transition="in" filter="fade">
                                      <p:cBhvr>
                                        <p:cTn id="12" dur="1000"/>
                                        <p:tgtEl>
                                          <p:spTgt spid="7">
                                            <p:txEl>
                                              <p:pRg st="8" end="8"/>
                                            </p:txEl>
                                          </p:spTgt>
                                        </p:tgtEl>
                                      </p:cBhvr>
                                    </p:animEffect>
                                    <p:anim calcmode="lin" valueType="num">
                                      <p:cBhvr>
                                        <p:cTn id="1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80000"/>
            <a:ext cx="7772400" cy="470898"/>
          </a:xfrm>
        </p:spPr>
        <p:txBody>
          <a:bodyPr/>
          <a:lstStyle/>
          <a:p>
            <a:r>
              <a:rPr lang="zh-CN" altLang="en-US" dirty="0"/>
              <a:t>目录</a:t>
            </a:r>
            <a:endParaRPr lang="zh-CN" altLang="en-US" dirty="0">
              <a:solidFill>
                <a:schemeClr val="tx1"/>
              </a:solidFill>
            </a:endParaRPr>
          </a:p>
        </p:txBody>
      </p:sp>
      <p:sp>
        <p:nvSpPr>
          <p:cNvPr id="6" name="内容占位符 2"/>
          <p:cNvSpPr>
            <a:spLocks noGrp="1"/>
          </p:cNvSpPr>
          <p:nvPr>
            <p:ph idx="4294967295"/>
          </p:nvPr>
        </p:nvSpPr>
        <p:spPr>
          <a:xfrm>
            <a:off x="228600" y="1028700"/>
            <a:ext cx="8686800" cy="4762500"/>
          </a:xfrm>
          <a:prstGeom prst="rect">
            <a:avLst/>
          </a:prstGeom>
        </p:spPr>
        <p:txBody>
          <a:bodyPr/>
          <a:lstStyle/>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经验误差与过</a:t>
            </a:r>
            <a:r>
              <a:rPr lang="zh-CN" altLang="en-US" sz="2400" b="1" dirty="0" smtClean="0">
                <a:solidFill>
                  <a:schemeClr val="bg2"/>
                </a:solidFill>
              </a:rPr>
              <a:t>拟合</a:t>
            </a:r>
            <a:endParaRPr lang="zh-CN" altLang="en-US" sz="2400" b="1" dirty="0">
              <a:solidFill>
                <a:schemeClr val="bg2"/>
              </a:solidFill>
            </a:endParaRP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tx1"/>
                </a:solidFill>
              </a:rPr>
              <a:t>评估方法</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性能度量</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比较检验</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偏差与方差</a:t>
            </a:r>
          </a:p>
          <a:p>
            <a:pPr marL="419100" lvl="1" indent="-342900" algn="just">
              <a:lnSpc>
                <a:spcPct val="100000"/>
              </a:lnSpc>
              <a:spcBef>
                <a:spcPts val="600"/>
              </a:spcBef>
              <a:spcAft>
                <a:spcPts val="300"/>
              </a:spcAft>
              <a:buClr>
                <a:srgbClr val="0000FF"/>
              </a:buClr>
              <a:buFont typeface="Wingdings" panose="05000000000000000000" pitchFamily="2" charset="2"/>
              <a:buChar char="v"/>
            </a:pPr>
            <a:r>
              <a:rPr lang="zh-CN" altLang="en-US" sz="2400" b="1" dirty="0">
                <a:solidFill>
                  <a:schemeClr val="bg2"/>
                </a:solidFill>
              </a:rPr>
              <a:t>阅读</a:t>
            </a:r>
            <a:r>
              <a:rPr lang="zh-CN" altLang="en-US" sz="2400" b="1" dirty="0" smtClean="0">
                <a:solidFill>
                  <a:schemeClr val="bg2"/>
                </a:solidFill>
              </a:rPr>
              <a:t>材料</a:t>
            </a:r>
            <a:endParaRPr lang="zh-CN" altLang="en-US" sz="2400" b="1" dirty="0">
              <a:solidFill>
                <a:schemeClr val="bg2"/>
              </a:solidFill>
            </a:endParaRPr>
          </a:p>
        </p:txBody>
      </p:sp>
    </p:spTree>
    <p:extLst>
      <p:ext uri="{BB962C8B-B14F-4D97-AF65-F5344CB8AC3E}">
        <p14:creationId xmlns:p14="http://schemas.microsoft.com/office/powerpoint/2010/main" val="4287301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92074"/>
            <a:ext cx="7886700" cy="777874"/>
          </a:xfrm>
        </p:spPr>
        <p:txBody>
          <a:bodyPr/>
          <a:lstStyle/>
          <a:p>
            <a:r>
              <a:rPr lang="zh-CN" altLang="en-US" dirty="0" smtClean="0">
                <a:solidFill>
                  <a:schemeClr val="tx1"/>
                </a:solidFill>
                <a:latin typeface="微软雅黑" panose="020B0503020204020204" pitchFamily="34" charset="-122"/>
                <a:ea typeface="微软雅黑" panose="020B0503020204020204" pitchFamily="34" charset="-122"/>
              </a:rPr>
              <a:t>评估方法</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700274" y="1738264"/>
            <a:ext cx="7605526" cy="115733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sz="2200" dirty="0">
                <a:latin typeface="微软雅黑" panose="020B0503020204020204" pitchFamily="34" charset="-122"/>
                <a:ea typeface="微软雅黑" panose="020B0503020204020204" pitchFamily="34" charset="-122"/>
              </a:rPr>
              <a:t>现实任务中往往会对学习器的泛化性能、时间开销、存储开销、可解释性等方面的因素进行评估并做出选择</a:t>
            </a:r>
          </a:p>
        </p:txBody>
      </p:sp>
      <p:sp>
        <p:nvSpPr>
          <p:cNvPr id="9" name="内容占位符 2"/>
          <p:cNvSpPr txBox="1">
            <a:spLocks/>
          </p:cNvSpPr>
          <p:nvPr/>
        </p:nvSpPr>
        <p:spPr>
          <a:xfrm>
            <a:off x="751074" y="3214032"/>
            <a:ext cx="7478526" cy="166276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sz="2200" dirty="0">
                <a:latin typeface="微软雅黑" panose="020B0503020204020204" pitchFamily="34" charset="-122"/>
                <a:ea typeface="微软雅黑" panose="020B0503020204020204" pitchFamily="34" charset="-122"/>
              </a:rPr>
              <a:t>我们假设测试集是从样本真实分布中独立采样获得，</a:t>
            </a:r>
            <a:r>
              <a:rPr lang="zh-CN" altLang="en-US" sz="2200" dirty="0">
                <a:solidFill>
                  <a:srgbClr val="0070C0"/>
                </a:solidFill>
                <a:latin typeface="微软雅黑" panose="020B0503020204020204" pitchFamily="34" charset="-122"/>
                <a:ea typeface="微软雅黑" panose="020B0503020204020204" pitchFamily="34" charset="-122"/>
              </a:rPr>
              <a:t>将测试集上的“测试误差”作为泛化误差的近似</a:t>
            </a:r>
            <a:r>
              <a:rPr lang="zh-CN" altLang="en-US" sz="2200" dirty="0">
                <a:latin typeface="微软雅黑" panose="020B0503020204020204" pitchFamily="34" charset="-122"/>
                <a:ea typeface="微软雅黑" panose="020B0503020204020204" pitchFamily="34" charset="-122"/>
              </a:rPr>
              <a:t>，所以测试集要和训练集中的样本尽量互斥。</a:t>
            </a:r>
          </a:p>
        </p:txBody>
      </p:sp>
      <mc:AlternateContent xmlns:mc="http://schemas.openxmlformats.org/markup-compatibility/2006" xmlns:a14="http://schemas.microsoft.com/office/drawing/2010/main">
        <mc:Choice Requires="a14">
          <p:sp>
            <p:nvSpPr>
              <p:cNvPr id="5" name="内容占位符 2"/>
              <p:cNvSpPr txBox="1">
                <a:spLocks/>
              </p:cNvSpPr>
              <p:nvPr/>
            </p:nvSpPr>
            <p:spPr>
              <a:xfrm>
                <a:off x="762000" y="4876800"/>
                <a:ext cx="7543800" cy="1219200"/>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zh-CN" altLang="en-US" sz="2200" dirty="0" smtClean="0">
                    <a:latin typeface="微软雅黑" panose="020B0503020204020204" pitchFamily="34" charset="-122"/>
                    <a:ea typeface="微软雅黑" panose="020B0503020204020204" pitchFamily="34" charset="-122"/>
                  </a:rPr>
                  <a:t>我们只有一个包含</a:t>
                </a:r>
                <a:r>
                  <a:rPr lang="en-US" altLang="zh-CN" sz="2200" i="1" dirty="0" smtClean="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200" dirty="0" smtClean="0">
                    <a:latin typeface="微软雅黑" panose="020B0503020204020204" pitchFamily="34" charset="-122"/>
                    <a:ea typeface="微软雅黑" panose="020B0503020204020204" pitchFamily="34" charset="-122"/>
                  </a:rPr>
                  <a:t>个样例的数据集</a:t>
                </a:r>
                <a14:m>
                  <m:oMath xmlns:m="http://schemas.openxmlformats.org/officeDocument/2006/math">
                    <m:sSubSup>
                      <m:sSubSupPr>
                        <m:ctrlPr>
                          <a:rPr lang="en-US" altLang="zh-CN" sz="2400" i="1">
                            <a:latin typeface="Cambria Math" charset="0"/>
                          </a:rPr>
                        </m:ctrlPr>
                      </m:sSubSupPr>
                      <m:e>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sSub>
                          <m:sSubPr>
                            <m:ctrlPr>
                              <a:rPr lang="en-US" altLang="zh-CN" sz="2400" i="1">
                                <a:latin typeface="Cambria Math"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e>
                      <m:sub>
                        <m: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𝑚</m:t>
                        </m:r>
                      </m:sup>
                    </m:sSubSup>
                  </m:oMath>
                </a14:m>
                <a:r>
                  <a:rPr lang="zh-CN" altLang="en-US" sz="2400" dirty="0" smtClean="0"/>
                  <a:t>，</a:t>
                </a:r>
                <a:r>
                  <a:rPr lang="zh-CN" altLang="en-US" sz="2200" dirty="0">
                    <a:latin typeface="微软雅黑" panose="020B0503020204020204" pitchFamily="34" charset="-122"/>
                    <a:ea typeface="微软雅黑" panose="020B0503020204020204" pitchFamily="34" charset="-122"/>
                  </a:rPr>
                  <a:t>既要训练，又要测试，怎么做呢？</a:t>
                </a:r>
              </a:p>
              <a:p>
                <a:pPr marL="457200" lvl="1" indent="0">
                  <a:lnSpc>
                    <a:spcPct val="100000"/>
                  </a:lnSpc>
                  <a:buNone/>
                </a:pPr>
                <a:endParaRPr lang="zh-CN" altLang="en-US" sz="2200" dirty="0">
                  <a:latin typeface="微软雅黑" panose="020B0503020204020204" pitchFamily="34" charset="-122"/>
                  <a:ea typeface="微软雅黑" panose="020B0503020204020204" pitchFamily="34" charset="-122"/>
                </a:endParaRPr>
              </a:p>
            </p:txBody>
          </p:sp>
        </mc:Choice>
        <mc:Fallback xmlns="">
          <p:sp>
            <p:nvSpPr>
              <p:cNvPr id="5" name="内容占位符 2"/>
              <p:cNvSpPr txBox="1">
                <a:spLocks noRot="1" noChangeAspect="1" noMove="1" noResize="1" noEditPoints="1" noAdjustHandles="1" noChangeArrowheads="1" noChangeShapeType="1" noTextEdit="1"/>
              </p:cNvSpPr>
              <p:nvPr/>
            </p:nvSpPr>
            <p:spPr>
              <a:xfrm>
                <a:off x="762000" y="4876800"/>
                <a:ext cx="7543800" cy="1219200"/>
              </a:xfrm>
              <a:prstGeom prst="rect">
                <a:avLst/>
              </a:prstGeom>
              <a:blipFill rotWithShape="0">
                <a:blip r:embed="rId3"/>
                <a:stretch>
                  <a:fillRect t="-6000" r="-4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078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theme/theme1.xml><?xml version="1.0" encoding="utf-8"?>
<a:theme xmlns:a="http://schemas.openxmlformats.org/drawingml/2006/main" name="McAfee PPT">
  <a:themeElements>
    <a:clrScheme name="McAfee PPT 4">
      <a:dk1>
        <a:srgbClr val="333333"/>
      </a:dk1>
      <a:lt1>
        <a:srgbClr val="FFFFFF"/>
      </a:lt1>
      <a:dk2>
        <a:srgbClr val="B00C33"/>
      </a:dk2>
      <a:lt2>
        <a:srgbClr val="CCCCCC"/>
      </a:lt2>
      <a:accent1>
        <a:srgbClr val="666666"/>
      </a:accent1>
      <a:accent2>
        <a:srgbClr val="8496AB"/>
      </a:accent2>
      <a:accent3>
        <a:srgbClr val="FFFFFF"/>
      </a:accent3>
      <a:accent4>
        <a:srgbClr val="2A2A2A"/>
      </a:accent4>
      <a:accent5>
        <a:srgbClr val="B8B8B8"/>
      </a:accent5>
      <a:accent6>
        <a:srgbClr val="77879B"/>
      </a:accent6>
      <a:hlink>
        <a:srgbClr val="C6C3AB"/>
      </a:hlink>
      <a:folHlink>
        <a:srgbClr val="9AA49A"/>
      </a:folHlink>
    </a:clrScheme>
    <a:fontScheme name="McAfee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290513" marR="0" indent="-290513" algn="l" defTabSz="914400" rtl="0" eaLnBrk="1" fontAlgn="base" latinLnBrk="0" hangingPunct="1">
          <a:lnSpc>
            <a:spcPct val="100000"/>
          </a:lnSpc>
          <a:spcBef>
            <a:spcPct val="20000"/>
          </a:spcBef>
          <a:spcAft>
            <a:spcPct val="0"/>
          </a:spcAft>
          <a:buClr>
            <a:srgbClr val="D51203"/>
          </a:buClr>
          <a:buSzPct val="80000"/>
          <a:buFont typeface="Wingdings" pitchFamily="2" charset="2"/>
          <a:buChar char="n"/>
          <a:tabLst/>
          <a:defRPr kumimoji="0" sz="2800" b="0" i="0" u="none" strike="noStrike" cap="none" normalizeH="0" baseline="0" smtClean="0">
            <a:ln>
              <a:noFill/>
            </a:ln>
            <a:solidFill>
              <a:schemeClr val="tx1"/>
            </a:solidFill>
            <a:effectLst/>
            <a:latin typeface="Arial" pitchFamily="34" charset="0"/>
          </a:defRPr>
        </a:defPPr>
      </a:lstStyle>
    </a:spDef>
    <a:ln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McAfee PPT 1">
        <a:dk1>
          <a:srgbClr val="333333"/>
        </a:dk1>
        <a:lt1>
          <a:srgbClr val="FFFFFF"/>
        </a:lt1>
        <a:dk2>
          <a:srgbClr val="000000"/>
        </a:dk2>
        <a:lt2>
          <a:srgbClr val="666666"/>
        </a:lt2>
        <a:accent1>
          <a:srgbClr val="B00C33"/>
        </a:accent1>
        <a:accent2>
          <a:srgbClr val="9AA49A"/>
        </a:accent2>
        <a:accent3>
          <a:srgbClr val="FFFFFF"/>
        </a:accent3>
        <a:accent4>
          <a:srgbClr val="2A2A2A"/>
        </a:accent4>
        <a:accent5>
          <a:srgbClr val="D4AAAD"/>
        </a:accent5>
        <a:accent6>
          <a:srgbClr val="8B948B"/>
        </a:accent6>
        <a:hlink>
          <a:srgbClr val="8496AB"/>
        </a:hlink>
        <a:folHlink>
          <a:srgbClr val="C6C3AB"/>
        </a:folHlink>
      </a:clrScheme>
      <a:clrMap bg1="lt1" tx1="dk1" bg2="lt2" tx2="dk2" accent1="accent1" accent2="accent2" accent3="accent3" accent4="accent4" accent5="accent5" accent6="accent6" hlink="hlink" folHlink="folHlink"/>
    </a:extraClrScheme>
    <a:extraClrScheme>
      <a:clrScheme name="McAfee PPT 2">
        <a:dk1>
          <a:srgbClr val="333333"/>
        </a:dk1>
        <a:lt1>
          <a:srgbClr val="FFFFFF"/>
        </a:lt1>
        <a:dk2>
          <a:srgbClr val="CCCCCC"/>
        </a:dk2>
        <a:lt2>
          <a:srgbClr val="666666"/>
        </a:lt2>
        <a:accent1>
          <a:srgbClr val="B00C33"/>
        </a:accent1>
        <a:accent2>
          <a:srgbClr val="9AA49A"/>
        </a:accent2>
        <a:accent3>
          <a:srgbClr val="FFFFFF"/>
        </a:accent3>
        <a:accent4>
          <a:srgbClr val="2A2A2A"/>
        </a:accent4>
        <a:accent5>
          <a:srgbClr val="D4AAAD"/>
        </a:accent5>
        <a:accent6>
          <a:srgbClr val="8B948B"/>
        </a:accent6>
        <a:hlink>
          <a:srgbClr val="8496AB"/>
        </a:hlink>
        <a:folHlink>
          <a:srgbClr val="C6C3AB"/>
        </a:folHlink>
      </a:clrScheme>
      <a:clrMap bg1="lt1" tx1="dk1" bg2="lt2" tx2="dk2" accent1="accent1" accent2="accent2" accent3="accent3" accent4="accent4" accent5="accent5" accent6="accent6" hlink="hlink" folHlink="folHlink"/>
    </a:extraClrScheme>
    <a:extraClrScheme>
      <a:clrScheme name="McAfee PPT 3">
        <a:dk1>
          <a:srgbClr val="333333"/>
        </a:dk1>
        <a:lt1>
          <a:srgbClr val="FFFFFF"/>
        </a:lt1>
        <a:dk2>
          <a:srgbClr val="CCCCCC"/>
        </a:dk2>
        <a:lt2>
          <a:srgbClr val="AC0C33"/>
        </a:lt2>
        <a:accent1>
          <a:srgbClr val="666666"/>
        </a:accent1>
        <a:accent2>
          <a:srgbClr val="8496AB"/>
        </a:accent2>
        <a:accent3>
          <a:srgbClr val="FFFFFF"/>
        </a:accent3>
        <a:accent4>
          <a:srgbClr val="2A2A2A"/>
        </a:accent4>
        <a:accent5>
          <a:srgbClr val="B8B8B8"/>
        </a:accent5>
        <a:accent6>
          <a:srgbClr val="77879B"/>
        </a:accent6>
        <a:hlink>
          <a:srgbClr val="C6C3AB"/>
        </a:hlink>
        <a:folHlink>
          <a:srgbClr val="9AA49A"/>
        </a:folHlink>
      </a:clrScheme>
      <a:clrMap bg1="lt1" tx1="dk1" bg2="lt2" tx2="dk2" accent1="accent1" accent2="accent2" accent3="accent3" accent4="accent4" accent5="accent5" accent6="accent6" hlink="hlink" folHlink="folHlink"/>
    </a:extraClrScheme>
    <a:extraClrScheme>
      <a:clrScheme name="McAfee PPT 4">
        <a:dk1>
          <a:srgbClr val="333333"/>
        </a:dk1>
        <a:lt1>
          <a:srgbClr val="FFFFFF"/>
        </a:lt1>
        <a:dk2>
          <a:srgbClr val="B00C33"/>
        </a:dk2>
        <a:lt2>
          <a:srgbClr val="CCCCCC"/>
        </a:lt2>
        <a:accent1>
          <a:srgbClr val="666666"/>
        </a:accent1>
        <a:accent2>
          <a:srgbClr val="8496AB"/>
        </a:accent2>
        <a:accent3>
          <a:srgbClr val="FFFFFF"/>
        </a:accent3>
        <a:accent4>
          <a:srgbClr val="2A2A2A"/>
        </a:accent4>
        <a:accent5>
          <a:srgbClr val="B8B8B8"/>
        </a:accent5>
        <a:accent6>
          <a:srgbClr val="77879B"/>
        </a:accent6>
        <a:hlink>
          <a:srgbClr val="C6C3AB"/>
        </a:hlink>
        <a:folHlink>
          <a:srgbClr val="9AA49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20448</TotalTime>
  <Words>3589</Words>
  <Application>Microsoft Macintosh PowerPoint</Application>
  <PresentationFormat>全屏显示(4:3)</PresentationFormat>
  <Paragraphs>359</Paragraphs>
  <Slides>55</Slides>
  <Notes>24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71" baseType="lpstr">
      <vt:lpstr>Bernard MT Condensed</vt:lpstr>
      <vt:lpstr>Cambria Math</vt:lpstr>
      <vt:lpstr>ＭＳ Ｐゴシック</vt:lpstr>
      <vt:lpstr>Times New Roman</vt:lpstr>
      <vt:lpstr>Verdana</vt:lpstr>
      <vt:lpstr>Wingdings</vt:lpstr>
      <vt:lpstr>Wingdings 2</vt:lpstr>
      <vt:lpstr>黑体</vt:lpstr>
      <vt:lpstr>华文楷体</vt:lpstr>
      <vt:lpstr>楷体</vt:lpstr>
      <vt:lpstr>宋体</vt:lpstr>
      <vt:lpstr>微软雅黑</vt:lpstr>
      <vt:lpstr>幼圆</vt:lpstr>
      <vt:lpstr>Arial</vt:lpstr>
      <vt:lpstr>McAfee PPT</vt:lpstr>
      <vt:lpstr>Formula</vt:lpstr>
      <vt:lpstr>PowerPoint 演示文稿</vt:lpstr>
      <vt:lpstr>目录</vt:lpstr>
      <vt:lpstr>目录</vt:lpstr>
      <vt:lpstr>经验误差</vt:lpstr>
      <vt:lpstr>经验误差与过拟合</vt:lpstr>
      <vt:lpstr>PowerPoint 演示文稿</vt:lpstr>
      <vt:lpstr>PowerPoint 演示文稿</vt:lpstr>
      <vt:lpstr>目录</vt:lpstr>
      <vt:lpstr>评估方法</vt:lpstr>
      <vt:lpstr>评估方法</vt:lpstr>
      <vt:lpstr>评估方法</vt:lpstr>
      <vt:lpstr>评估方法</vt:lpstr>
      <vt:lpstr>评估方法</vt:lpstr>
      <vt:lpstr>调参与验证集</vt:lpstr>
      <vt:lpstr>目录</vt:lpstr>
      <vt:lpstr>性能度量</vt:lpstr>
      <vt:lpstr>性能度量</vt:lpstr>
      <vt:lpstr>性能度量</vt:lpstr>
      <vt:lpstr>Example</vt:lpstr>
      <vt:lpstr>PowerPoint 演示文稿</vt:lpstr>
      <vt:lpstr>PowerPoint 演示文稿</vt:lpstr>
      <vt:lpstr>PowerPoint 演示文稿</vt:lpstr>
      <vt:lpstr>PowerPoint 演示文稿</vt:lpstr>
      <vt:lpstr>PowerPoint 演示文稿</vt:lpstr>
      <vt:lpstr>混淆矩阵</vt:lpstr>
      <vt:lpstr>性能度量</vt:lpstr>
      <vt:lpstr>Cutoff example</vt:lpstr>
      <vt:lpstr>性能度量</vt:lpstr>
      <vt:lpstr>性能度量</vt:lpstr>
      <vt:lpstr>性能度量</vt:lpstr>
      <vt:lpstr>PowerPoint 演示文稿</vt:lpstr>
      <vt:lpstr>PowerPoint 演示文稿</vt:lpstr>
      <vt:lpstr>PowerPoint 演示文稿</vt:lpstr>
      <vt:lpstr>目录</vt:lpstr>
      <vt:lpstr>性能评估</vt:lpstr>
      <vt:lpstr>二项检验</vt:lpstr>
      <vt:lpstr>t检验</vt:lpstr>
      <vt:lpstr>交叉验证t检验</vt:lpstr>
      <vt:lpstr>交叉验证t检验</vt:lpstr>
      <vt:lpstr>5*2交叉验证法</vt:lpstr>
      <vt:lpstr>McNemar检验</vt:lpstr>
      <vt:lpstr>Friedman检验</vt:lpstr>
      <vt:lpstr>Friedman检验</vt:lpstr>
      <vt:lpstr>Nemenyi后续检验</vt:lpstr>
      <vt:lpstr>Friedman检验图</vt:lpstr>
      <vt:lpstr>目录</vt:lpstr>
      <vt:lpstr>偏差与方差</vt:lpstr>
      <vt:lpstr>偏差与方差</vt:lpstr>
      <vt:lpstr>偏差与方差</vt:lpstr>
      <vt:lpstr>偏差与方差</vt:lpstr>
      <vt:lpstr>偏差与方差</vt:lpstr>
      <vt:lpstr>目录</vt:lpstr>
      <vt:lpstr>阅读材料</vt:lpstr>
      <vt:lpstr>阅读材料</vt:lpstr>
      <vt:lpstr>PowerPoint 演示文稿</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VS80I</dc:title>
  <dc:creator>McAfee</dc:creator>
  <cp:lastModifiedBy>Microsoft Office 用户</cp:lastModifiedBy>
  <cp:revision>1349</cp:revision>
  <dcterms:created xsi:type="dcterms:W3CDTF">2003-09-23T15:45:00Z</dcterms:created>
  <dcterms:modified xsi:type="dcterms:W3CDTF">2018-09-05T07:05:36Z</dcterms:modified>
</cp:coreProperties>
</file>