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6"/>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DM Sans" pitchFamily="2" charset="0"/>
      <p:regular r:id="rId27"/>
      <p:bold r:id="rId28"/>
      <p:italic r:id="rId29"/>
      <p:boldItalic r:id="rId30"/>
    </p:embeddedFont>
    <p:embeddedFont>
      <p:font typeface="Kumbh Sans" panose="02010600030101010101" charset="0"/>
      <p:regular r:id="rId31"/>
      <p:bold r:id="rId32"/>
    </p:embeddedFont>
    <p:embeddedFont>
      <p:font typeface="Nunito Light" pitchFamily="2" charset="0"/>
      <p:regular r:id="rId33"/>
    </p:embeddedFont>
    <p:embeddedFont>
      <p:font typeface="Outfit" panose="02010600030101010101" charset="0"/>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quite straightforward. We used scikit-learn library to perform lr. Max iteration set to 1000 and it’s a multinomial problem obviously.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684ef85e7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684ef85e7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LDA and QDA, the accuracy score of our fitted model on training is… and the accuracy scores of cv and test data are as following.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684ef85e7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684ef85e7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KNN method, we first try to find the best parameter K with cross validation. We used grid search algorithm and it turns out the best K is 1. We then use this model to fit our test data 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684ef85e7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684ef85e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result is promising.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684ef85e75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684ef85e7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decision tree, by default, no pruning will be performed. Fortunately, there is a tuning parameter of decision tree classifier of scikit-learn library called ‘ccp_alpha’, which is used for minimal cost complexity pruning. Just like we previously presented, we first conduct grid search cross validation algorithm, trying to find the parameter with the best performance on the data range from 0 to 0.05. Still 10 fold cv and the best value here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84ef85e75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84ef85e7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tuned model has a good performance with the accuracy score on training data 1.00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684ef85e75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2684ef85e75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random forest, we tuned two parameters.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684ef85e75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684ef85e7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one of many widespread applications of random forest. As we see from here, pH value plays the most vital role in determining the grade of milk. So for milk quality control, ph value should be paid special attention to.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684ef85e75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684ef85e75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surprise, we also performed a xgboost classifier. It takes around 25 minutes to tune the 5 parameters. And the best values are … here.</a:t>
            </a:r>
            <a:endParaRPr/>
          </a:p>
          <a:p>
            <a:pPr marL="0" lvl="0" indent="0" algn="l" rtl="0">
              <a:spcBef>
                <a:spcPts val="0"/>
              </a:spcBef>
              <a:spcAft>
                <a:spcPts val="0"/>
              </a:spcAft>
              <a:buNone/>
            </a:pPr>
            <a:r>
              <a:rPr lang="en"/>
              <a:t>This is a powerful model with great performance.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684ef85e7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684ef85e7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d5260bdd85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684ef85e75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684ef85e75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all the accuracy scores here, we are particularly interested in that on the the training dataset mainly  because it reflects the potential long term performance of our models. We see from this line chart that lda qda and lr are not doing well. Our nonparametric methods are doing good on this data set.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71a4a866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71a4a866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684ef85e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2684ef85e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2685c27f0f4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2685c27f0f4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2685c27f0f4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2685c27f0f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4dda1946d_4_2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684a1b07e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684a1b07e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highlight>
                  <a:srgbClr val="FFFFFF"/>
                </a:highlight>
                <a:latin typeface="Roboto"/>
                <a:ea typeface="Roboto"/>
                <a:cs typeface="Roboto"/>
                <a:sym typeface="Roboto"/>
              </a:rPr>
              <a:t>In the dataset where Taste equals 0, high-quality instances are rare while low-quality instances are numerous. </a:t>
            </a:r>
            <a:endParaRPr sz="1200">
              <a:solidFill>
                <a:srgbClr val="37415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highlight>
                  <a:srgbClr val="FFFFFF"/>
                </a:highlight>
                <a:latin typeface="Roboto"/>
                <a:ea typeface="Roboto"/>
                <a:cs typeface="Roboto"/>
                <a:sym typeface="Roboto"/>
              </a:rPr>
              <a:t>When Odor equals 0, high-quality instances are scarce, but there are many instances of medium-quality milk. The opposite trend is observed when Odor equals 1.</a:t>
            </a:r>
            <a:endParaRPr sz="1500">
              <a:solidFill>
                <a:srgbClr val="374151"/>
              </a:solidFill>
              <a:highlight>
                <a:srgbClr val="FFFFFF"/>
              </a:highlight>
              <a:latin typeface="Roboto"/>
              <a:ea typeface="Roboto"/>
              <a:cs typeface="Roboto"/>
              <a:sym typeface="Roboto"/>
            </a:endParaRPr>
          </a:p>
          <a:p>
            <a:pPr marL="457200" lvl="0" indent="-323850" algn="l" rtl="0">
              <a:lnSpc>
                <a:spcPct val="175000"/>
              </a:lnSpc>
              <a:spcBef>
                <a:spcPts val="0"/>
              </a:spcBef>
              <a:spcAft>
                <a:spcPts val="0"/>
              </a:spcAft>
              <a:buClr>
                <a:srgbClr val="374151"/>
              </a:buClr>
              <a:buSzPts val="1500"/>
              <a:buFont typeface="Roboto"/>
              <a:buChar char="●"/>
            </a:pPr>
            <a:r>
              <a:rPr lang="en">
                <a:solidFill>
                  <a:schemeClr val="dk1"/>
                </a:solidFill>
                <a:highlight>
                  <a:srgbClr val="FFFFFF"/>
                </a:highlight>
                <a:latin typeface="Roboto"/>
                <a:ea typeface="Roboto"/>
                <a:cs typeface="Roboto"/>
                <a:sym typeface="Roboto"/>
              </a:rPr>
              <a:t>In cases where Fat equals 0, there are even no instances of high-quality milk.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684a1b07e2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684a1b07e2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75000"/>
              </a:lnSpc>
              <a:spcBef>
                <a:spcPts val="0"/>
              </a:spcBef>
              <a:spcAft>
                <a:spcPts val="0"/>
              </a:spcAft>
              <a:buClr>
                <a:srgbClr val="374151"/>
              </a:buClr>
              <a:buSzPts val="1500"/>
              <a:buFont typeface="Roboto"/>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4dda1946d_6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part, we will use 6 different models which are logistic regression, lda, qda, knn, decision tree, random forest and xgboost to build our classifier and we will evaluate the performances of these models using accuracy score. </a:t>
            </a:r>
            <a:endParaRPr/>
          </a:p>
          <a:p>
            <a:pPr marL="0" lvl="0" indent="0" algn="l" rtl="0">
              <a:spcBef>
                <a:spcPts val="0"/>
              </a:spcBef>
              <a:spcAft>
                <a:spcPts val="0"/>
              </a:spcAft>
              <a:buNone/>
            </a:pPr>
            <a:endParaRPr/>
          </a:p>
          <a:p>
            <a:pPr marL="0" lvl="0" indent="0" algn="l" rtl="0">
              <a:spcBef>
                <a:spcPts val="0"/>
              </a:spcBef>
              <a:spcAft>
                <a:spcPts val="0"/>
              </a:spcAft>
              <a:buNone/>
            </a:pPr>
            <a:r>
              <a:rPr lang="en"/>
              <a:t>Just to make it clear, for cv we will make it 10 fold.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8"/>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1"/>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1"/>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3"/>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3"/>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Milk Quality Classification</a:t>
            </a:r>
            <a:r>
              <a:rPr lang="en" b="1"/>
              <a:t> </a:t>
            </a:r>
            <a:br>
              <a:rPr lang="en" b="1"/>
            </a:br>
            <a:r>
              <a:rPr lang="en" sz="2200"/>
              <a:t>with supervised learning methods</a:t>
            </a:r>
            <a:endParaRPr sz="4800"/>
          </a:p>
        </p:txBody>
      </p:sp>
      <p:sp>
        <p:nvSpPr>
          <p:cNvPr id="339" name="Google Shape;339;p33"/>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10 Eden &amp; Jade</a:t>
            </a:r>
            <a:endParaRPr/>
          </a:p>
        </p:txBody>
      </p:sp>
      <p:cxnSp>
        <p:nvCxnSpPr>
          <p:cNvPr id="340" name="Google Shape;340;p33"/>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1" name="Google Shape;341;p33"/>
          <p:cNvGrpSpPr/>
          <p:nvPr/>
        </p:nvGrpSpPr>
        <p:grpSpPr>
          <a:xfrm>
            <a:off x="5115337" y="-428624"/>
            <a:ext cx="4275118" cy="6450405"/>
            <a:chOff x="5115337" y="-428624"/>
            <a:chExt cx="4275118" cy="6450405"/>
          </a:xfrm>
        </p:grpSpPr>
        <p:sp>
          <p:nvSpPr>
            <p:cNvPr id="342" name="Google Shape;342;p33"/>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2"/>
          <p:cNvSpPr txBox="1">
            <a:spLocks noGrp="1"/>
          </p:cNvSpPr>
          <p:nvPr>
            <p:ph type="title"/>
          </p:nvPr>
        </p:nvSpPr>
        <p:spPr>
          <a:xfrm>
            <a:off x="713225" y="17741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Logistic Regression</a:t>
            </a:r>
            <a:endParaRPr/>
          </a:p>
        </p:txBody>
      </p:sp>
      <p:sp>
        <p:nvSpPr>
          <p:cNvPr id="492" name="Google Shape;492;p42"/>
          <p:cNvSpPr txBox="1">
            <a:spLocks noGrp="1"/>
          </p:cNvSpPr>
          <p:nvPr>
            <p:ph type="subTitle" idx="1"/>
          </p:nvPr>
        </p:nvSpPr>
        <p:spPr>
          <a:xfrm>
            <a:off x="612350" y="2876875"/>
            <a:ext cx="5366700" cy="20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accuracy score: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training data: 0.799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average accuracy score on CV: 0.736</a:t>
            </a:r>
          </a:p>
          <a:p>
            <a:pPr marL="0" lvl="0" indent="0" algn="l" rtl="0">
              <a:spcBef>
                <a:spcPts val="0"/>
              </a:spcBef>
              <a:spcAft>
                <a:spcPts val="0"/>
              </a:spcAft>
              <a:buNone/>
            </a:pPr>
            <a:endParaRPr dirty="0"/>
          </a:p>
          <a:p>
            <a:pPr marL="0" lvl="0" indent="0" algn="l" rtl="0">
              <a:spcBef>
                <a:spcPts val="0"/>
              </a:spcBef>
              <a:spcAft>
                <a:spcPts val="0"/>
              </a:spcAft>
              <a:buNone/>
            </a:pPr>
            <a:r>
              <a:rPr lang="en" dirty="0"/>
              <a:t>test data: 0.754</a:t>
            </a:r>
            <a:endParaRPr dirty="0"/>
          </a:p>
        </p:txBody>
      </p:sp>
      <p:grpSp>
        <p:nvGrpSpPr>
          <p:cNvPr id="493" name="Google Shape;493;p42"/>
          <p:cNvGrpSpPr/>
          <p:nvPr/>
        </p:nvGrpSpPr>
        <p:grpSpPr>
          <a:xfrm>
            <a:off x="4992697" y="-286865"/>
            <a:ext cx="4407549" cy="5644574"/>
            <a:chOff x="4992697" y="-286865"/>
            <a:chExt cx="4407549" cy="5644574"/>
          </a:xfrm>
        </p:grpSpPr>
        <p:sp>
          <p:nvSpPr>
            <p:cNvPr id="494" name="Google Shape;494;p42"/>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2"/>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2"/>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1" name="Google Shape;511;p42"/>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3"/>
          <p:cNvSpPr txBox="1">
            <a:spLocks noGrp="1"/>
          </p:cNvSpPr>
          <p:nvPr>
            <p:ph type="title"/>
          </p:nvPr>
        </p:nvSpPr>
        <p:spPr>
          <a:xfrm>
            <a:off x="713225" y="17741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LDA&amp;QDA</a:t>
            </a:r>
            <a:endParaRPr/>
          </a:p>
        </p:txBody>
      </p:sp>
      <p:sp>
        <p:nvSpPr>
          <p:cNvPr id="517" name="Google Shape;517;p43"/>
          <p:cNvSpPr txBox="1">
            <a:spLocks noGrp="1"/>
          </p:cNvSpPr>
          <p:nvPr>
            <p:ph type="subTitle" idx="1"/>
          </p:nvPr>
        </p:nvSpPr>
        <p:spPr>
          <a:xfrm>
            <a:off x="612350" y="2876875"/>
            <a:ext cx="5366700" cy="20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accuracy score: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training data: 0.727	 &amp; 0.848</a:t>
            </a:r>
          </a:p>
          <a:p>
            <a:pPr marL="0" lvl="0" indent="0" algn="l" rtl="0">
              <a:spcBef>
                <a:spcPts val="0"/>
              </a:spcBef>
              <a:spcAft>
                <a:spcPts val="0"/>
              </a:spcAft>
              <a:buNone/>
            </a:pPr>
            <a:endParaRPr dirty="0"/>
          </a:p>
          <a:p>
            <a:pPr marL="0" lvl="0" indent="0" algn="l" rtl="0">
              <a:spcBef>
                <a:spcPts val="0"/>
              </a:spcBef>
              <a:spcAft>
                <a:spcPts val="0"/>
              </a:spcAft>
              <a:buNone/>
            </a:pPr>
            <a:r>
              <a:rPr lang="en" dirty="0"/>
              <a:t>average accuracy score on CV: 0.689 &amp; 0.807</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test data: 0.741 &amp;  0.818</a:t>
            </a:r>
            <a:endParaRPr dirty="0"/>
          </a:p>
        </p:txBody>
      </p:sp>
      <p:grpSp>
        <p:nvGrpSpPr>
          <p:cNvPr id="518" name="Google Shape;518;p43"/>
          <p:cNvGrpSpPr/>
          <p:nvPr/>
        </p:nvGrpSpPr>
        <p:grpSpPr>
          <a:xfrm>
            <a:off x="4992697" y="-286865"/>
            <a:ext cx="4407549" cy="5644574"/>
            <a:chOff x="4992697" y="-286865"/>
            <a:chExt cx="4407549" cy="5644574"/>
          </a:xfrm>
        </p:grpSpPr>
        <p:sp>
          <p:nvSpPr>
            <p:cNvPr id="519" name="Google Shape;519;p43"/>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6" name="Google Shape;536;p43"/>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4"/>
          <p:cNvSpPr txBox="1">
            <a:spLocks noGrp="1"/>
          </p:cNvSpPr>
          <p:nvPr>
            <p:ph type="title"/>
          </p:nvPr>
        </p:nvSpPr>
        <p:spPr>
          <a:xfrm>
            <a:off x="713225" y="17741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KNN</a:t>
            </a:r>
            <a:endParaRPr/>
          </a:p>
        </p:txBody>
      </p:sp>
      <p:grpSp>
        <p:nvGrpSpPr>
          <p:cNvPr id="542" name="Google Shape;542;p44"/>
          <p:cNvGrpSpPr/>
          <p:nvPr/>
        </p:nvGrpSpPr>
        <p:grpSpPr>
          <a:xfrm>
            <a:off x="4992697" y="-286865"/>
            <a:ext cx="4407549" cy="5644574"/>
            <a:chOff x="4992697" y="-286865"/>
            <a:chExt cx="4407549" cy="5644574"/>
          </a:xfrm>
        </p:grpSpPr>
        <p:sp>
          <p:nvSpPr>
            <p:cNvPr id="543" name="Google Shape;543;p44"/>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4"/>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4"/>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4"/>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4"/>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4"/>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4"/>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4"/>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4"/>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4"/>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60" name="Google Shape;560;p44"/>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pic>
        <p:nvPicPr>
          <p:cNvPr id="561" name="Google Shape;561;p44"/>
          <p:cNvPicPr preferRelativeResize="0"/>
          <p:nvPr/>
        </p:nvPicPr>
        <p:blipFill>
          <a:blip r:embed="rId3"/>
          <a:srcRect/>
          <a:stretch/>
        </p:blipFill>
        <p:spPr>
          <a:xfrm>
            <a:off x="3469175" y="1075354"/>
            <a:ext cx="5187663" cy="4056417"/>
          </a:xfrm>
          <a:prstGeom prst="rect">
            <a:avLst/>
          </a:prstGeom>
          <a:noFill/>
          <a:ln>
            <a:noFill/>
          </a:ln>
        </p:spPr>
      </p:pic>
      <p:sp>
        <p:nvSpPr>
          <p:cNvPr id="562" name="Google Shape;562;p44"/>
          <p:cNvSpPr txBox="1"/>
          <p:nvPr/>
        </p:nvSpPr>
        <p:spPr>
          <a:xfrm>
            <a:off x="316775" y="3031775"/>
            <a:ext cx="3152400" cy="12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DM Sans"/>
                <a:ea typeface="DM Sans"/>
                <a:cs typeface="DM Sans"/>
                <a:sym typeface="DM Sans"/>
              </a:rPr>
              <a:t>Maximum average accuracy score </a:t>
            </a:r>
            <a:endParaRPr>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a:p>
            <a:pPr marL="0" lvl="0" indent="0" algn="l" rtl="0">
              <a:spcBef>
                <a:spcPts val="0"/>
              </a:spcBef>
              <a:spcAft>
                <a:spcPts val="0"/>
              </a:spcAft>
              <a:buNone/>
            </a:pPr>
            <a:r>
              <a:rPr lang="en">
                <a:solidFill>
                  <a:schemeClr val="dk1"/>
                </a:solidFill>
                <a:latin typeface="DM Sans"/>
                <a:ea typeface="DM Sans"/>
                <a:cs typeface="DM Sans"/>
                <a:sym typeface="DM Sans"/>
              </a:rPr>
              <a:t>on CV: 0.998 </a:t>
            </a:r>
            <a:endParaRPr>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5"/>
          <p:cNvSpPr txBox="1">
            <a:spLocks noGrp="1"/>
          </p:cNvSpPr>
          <p:nvPr>
            <p:ph type="title"/>
          </p:nvPr>
        </p:nvSpPr>
        <p:spPr>
          <a:xfrm>
            <a:off x="713225" y="17741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KNN</a:t>
            </a:r>
            <a:endParaRPr/>
          </a:p>
        </p:txBody>
      </p:sp>
      <p:sp>
        <p:nvSpPr>
          <p:cNvPr id="568" name="Google Shape;568;p45"/>
          <p:cNvSpPr txBox="1">
            <a:spLocks noGrp="1"/>
          </p:cNvSpPr>
          <p:nvPr>
            <p:ph type="subTitle" idx="1"/>
          </p:nvPr>
        </p:nvSpPr>
        <p:spPr>
          <a:xfrm>
            <a:off x="612350" y="2876875"/>
            <a:ext cx="5366700" cy="20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score:</a:t>
            </a:r>
            <a:endParaRPr/>
          </a:p>
          <a:p>
            <a:pPr marL="0" lvl="0" indent="0" algn="l" rtl="0">
              <a:spcBef>
                <a:spcPts val="0"/>
              </a:spcBef>
              <a:spcAft>
                <a:spcPts val="0"/>
              </a:spcAft>
              <a:buNone/>
            </a:pPr>
            <a:endParaRPr/>
          </a:p>
          <a:p>
            <a:pPr marL="0" lvl="0" indent="0" algn="l" rtl="0">
              <a:spcBef>
                <a:spcPts val="0"/>
              </a:spcBef>
              <a:spcAft>
                <a:spcPts val="0"/>
              </a:spcAft>
              <a:buNone/>
            </a:pPr>
            <a:r>
              <a:rPr lang="en"/>
              <a:t>training data: 1.00</a:t>
            </a:r>
            <a:endParaRPr/>
          </a:p>
          <a:p>
            <a:pPr marL="0" lvl="0" indent="0" algn="l" rtl="0">
              <a:spcBef>
                <a:spcPts val="0"/>
              </a:spcBef>
              <a:spcAft>
                <a:spcPts val="0"/>
              </a:spcAft>
              <a:buNone/>
            </a:pPr>
            <a:endParaRPr/>
          </a:p>
          <a:p>
            <a:pPr marL="0" lvl="0" indent="0" algn="l" rtl="0">
              <a:spcBef>
                <a:spcPts val="0"/>
              </a:spcBef>
              <a:spcAft>
                <a:spcPts val="0"/>
              </a:spcAft>
              <a:buNone/>
            </a:pPr>
            <a:r>
              <a:rPr lang="en"/>
              <a:t>test data: 0.995</a:t>
            </a:r>
            <a:endParaRPr/>
          </a:p>
        </p:txBody>
      </p:sp>
      <p:grpSp>
        <p:nvGrpSpPr>
          <p:cNvPr id="569" name="Google Shape;569;p45"/>
          <p:cNvGrpSpPr/>
          <p:nvPr/>
        </p:nvGrpSpPr>
        <p:grpSpPr>
          <a:xfrm>
            <a:off x="4992697" y="-286865"/>
            <a:ext cx="4407549" cy="5644574"/>
            <a:chOff x="4992697" y="-286865"/>
            <a:chExt cx="4407549" cy="5644574"/>
          </a:xfrm>
        </p:grpSpPr>
        <p:sp>
          <p:nvSpPr>
            <p:cNvPr id="570" name="Google Shape;570;p45"/>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5"/>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5"/>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5"/>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5"/>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5"/>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5"/>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5"/>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5"/>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5"/>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5"/>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5"/>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7" name="Google Shape;587;p45"/>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6"/>
          <p:cNvSpPr txBox="1">
            <a:spLocks noGrp="1"/>
          </p:cNvSpPr>
          <p:nvPr>
            <p:ph type="title"/>
          </p:nvPr>
        </p:nvSpPr>
        <p:spPr>
          <a:xfrm>
            <a:off x="713225" y="17741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Decision Tree</a:t>
            </a:r>
            <a:endParaRPr/>
          </a:p>
        </p:txBody>
      </p:sp>
      <p:grpSp>
        <p:nvGrpSpPr>
          <p:cNvPr id="593" name="Google Shape;593;p46"/>
          <p:cNvGrpSpPr/>
          <p:nvPr/>
        </p:nvGrpSpPr>
        <p:grpSpPr>
          <a:xfrm>
            <a:off x="4992697" y="-286865"/>
            <a:ext cx="4407549" cy="5644574"/>
            <a:chOff x="4992697" y="-286865"/>
            <a:chExt cx="4407549" cy="5644574"/>
          </a:xfrm>
        </p:grpSpPr>
        <p:sp>
          <p:nvSpPr>
            <p:cNvPr id="594" name="Google Shape;594;p46"/>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6"/>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6"/>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6"/>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6"/>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6"/>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6"/>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6"/>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6"/>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6"/>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6"/>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6"/>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6"/>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pic>
        <p:nvPicPr>
          <p:cNvPr id="612" name="Google Shape;612;p46"/>
          <p:cNvPicPr preferRelativeResize="0"/>
          <p:nvPr/>
        </p:nvPicPr>
        <p:blipFill>
          <a:blip r:embed="rId3"/>
          <a:srcRect/>
          <a:stretch/>
        </p:blipFill>
        <p:spPr>
          <a:xfrm>
            <a:off x="3850900" y="1079869"/>
            <a:ext cx="5187624" cy="4047413"/>
          </a:xfrm>
          <a:prstGeom prst="rect">
            <a:avLst/>
          </a:prstGeom>
          <a:noFill/>
          <a:ln>
            <a:noFill/>
          </a:ln>
        </p:spPr>
      </p:pic>
      <p:sp>
        <p:nvSpPr>
          <p:cNvPr id="613" name="Google Shape;613;p46"/>
          <p:cNvSpPr txBox="1"/>
          <p:nvPr/>
        </p:nvSpPr>
        <p:spPr>
          <a:xfrm>
            <a:off x="316775" y="2944338"/>
            <a:ext cx="2398200" cy="9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DM Sans"/>
                <a:ea typeface="DM Sans"/>
                <a:cs typeface="DM Sans"/>
                <a:sym typeface="DM Sans"/>
              </a:rPr>
              <a:t>tuned parameter:</a:t>
            </a:r>
            <a:endParaRPr dirty="0">
              <a:solidFill>
                <a:schemeClr val="dk1"/>
              </a:solidFill>
              <a:latin typeface="DM Sans"/>
              <a:ea typeface="DM Sans"/>
              <a:cs typeface="DM Sans"/>
              <a:sym typeface="DM Sans"/>
            </a:endParaRPr>
          </a:p>
          <a:p>
            <a:pPr marL="0" lvl="0" indent="0" algn="l" rtl="0">
              <a:spcBef>
                <a:spcPts val="0"/>
              </a:spcBef>
              <a:spcAft>
                <a:spcPts val="0"/>
              </a:spcAft>
              <a:buNone/>
            </a:pPr>
            <a:endParaRPr dirty="0">
              <a:solidFill>
                <a:schemeClr val="dk1"/>
              </a:solidFill>
              <a:latin typeface="DM Sans"/>
              <a:ea typeface="DM Sans"/>
              <a:cs typeface="DM Sans"/>
              <a:sym typeface="DM Sans"/>
            </a:endParaRPr>
          </a:p>
          <a:p>
            <a:pPr marL="0" lvl="0" indent="0" algn="l" rtl="0">
              <a:spcBef>
                <a:spcPts val="0"/>
              </a:spcBef>
              <a:spcAft>
                <a:spcPts val="0"/>
              </a:spcAft>
              <a:buNone/>
            </a:pPr>
            <a:r>
              <a:rPr lang="en" dirty="0">
                <a:solidFill>
                  <a:schemeClr val="dk1"/>
                </a:solidFill>
                <a:latin typeface="DM Sans"/>
                <a:ea typeface="DM Sans"/>
                <a:cs typeface="DM Sans"/>
                <a:sym typeface="DM Sans"/>
              </a:rPr>
              <a:t>ccp_alpha= 0</a:t>
            </a:r>
            <a:endParaRPr dirty="0">
              <a:solidFill>
                <a:schemeClr val="dk1"/>
              </a:solidFill>
              <a:latin typeface="DM Sans"/>
              <a:ea typeface="DM Sans"/>
              <a:cs typeface="DM Sans"/>
              <a:sym typeface="DM Sans"/>
            </a:endParaRPr>
          </a:p>
        </p:txBody>
      </p:sp>
      <p:sp>
        <p:nvSpPr>
          <p:cNvPr id="614" name="Google Shape;614;p46"/>
          <p:cNvSpPr txBox="1"/>
          <p:nvPr/>
        </p:nvSpPr>
        <p:spPr>
          <a:xfrm>
            <a:off x="316775" y="39670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DM Sans"/>
                <a:ea typeface="DM Sans"/>
                <a:cs typeface="DM Sans"/>
                <a:sym typeface="DM Sans"/>
              </a:rPr>
              <a:t>Maximum average accuracy score on CV: 0.994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713225" y="17741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Decision Tree</a:t>
            </a:r>
            <a:endParaRPr/>
          </a:p>
        </p:txBody>
      </p:sp>
      <p:sp>
        <p:nvSpPr>
          <p:cNvPr id="620" name="Google Shape;620;p47"/>
          <p:cNvSpPr txBox="1">
            <a:spLocks noGrp="1"/>
          </p:cNvSpPr>
          <p:nvPr>
            <p:ph type="subTitle" idx="1"/>
          </p:nvPr>
        </p:nvSpPr>
        <p:spPr>
          <a:xfrm>
            <a:off x="612350" y="2876875"/>
            <a:ext cx="5366700" cy="20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score:</a:t>
            </a:r>
            <a:endParaRPr/>
          </a:p>
          <a:p>
            <a:pPr marL="0" lvl="0" indent="0" algn="l" rtl="0">
              <a:spcBef>
                <a:spcPts val="0"/>
              </a:spcBef>
              <a:spcAft>
                <a:spcPts val="0"/>
              </a:spcAft>
              <a:buNone/>
            </a:pPr>
            <a:endParaRPr/>
          </a:p>
          <a:p>
            <a:pPr marL="0" lvl="0" indent="0" algn="l" rtl="0">
              <a:spcBef>
                <a:spcPts val="0"/>
              </a:spcBef>
              <a:spcAft>
                <a:spcPts val="0"/>
              </a:spcAft>
              <a:buNone/>
            </a:pPr>
            <a:r>
              <a:rPr lang="en"/>
              <a:t>training data: 1.00</a:t>
            </a:r>
            <a:endParaRPr/>
          </a:p>
          <a:p>
            <a:pPr marL="0" lvl="0" indent="0" algn="l" rtl="0">
              <a:spcBef>
                <a:spcPts val="0"/>
              </a:spcBef>
              <a:spcAft>
                <a:spcPts val="0"/>
              </a:spcAft>
              <a:buNone/>
            </a:pPr>
            <a:endParaRPr/>
          </a:p>
          <a:p>
            <a:pPr marL="0" lvl="0" indent="0" algn="l" rtl="0">
              <a:spcBef>
                <a:spcPts val="0"/>
              </a:spcBef>
              <a:spcAft>
                <a:spcPts val="0"/>
              </a:spcAft>
              <a:buNone/>
            </a:pPr>
            <a:r>
              <a:rPr lang="en"/>
              <a:t>test data: 0.991</a:t>
            </a:r>
            <a:endParaRPr/>
          </a:p>
        </p:txBody>
      </p:sp>
      <p:grpSp>
        <p:nvGrpSpPr>
          <p:cNvPr id="621" name="Google Shape;621;p47"/>
          <p:cNvGrpSpPr/>
          <p:nvPr/>
        </p:nvGrpSpPr>
        <p:grpSpPr>
          <a:xfrm>
            <a:off x="4992697" y="-286865"/>
            <a:ext cx="4407549" cy="5644574"/>
            <a:chOff x="4992697" y="-286865"/>
            <a:chExt cx="4407549" cy="5644574"/>
          </a:xfrm>
        </p:grpSpPr>
        <p:sp>
          <p:nvSpPr>
            <p:cNvPr id="622" name="Google Shape;622;p47"/>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title"/>
          </p:nvPr>
        </p:nvSpPr>
        <p:spPr>
          <a:xfrm>
            <a:off x="713225" y="17741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
        <p:nvSpPr>
          <p:cNvPr id="645" name="Google Shape;645;p48"/>
          <p:cNvSpPr txBox="1">
            <a:spLocks noGrp="1"/>
          </p:cNvSpPr>
          <p:nvPr>
            <p:ph type="subTitle" idx="1"/>
          </p:nvPr>
        </p:nvSpPr>
        <p:spPr>
          <a:xfrm>
            <a:off x="367925" y="2876875"/>
            <a:ext cx="5366700" cy="20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tuned parameter:</a:t>
            </a:r>
            <a:endParaRPr dirty="0"/>
          </a:p>
          <a:p>
            <a:pPr marL="0" lvl="0" indent="0" algn="l" rtl="0">
              <a:spcBef>
                <a:spcPts val="0"/>
              </a:spcBef>
              <a:spcAft>
                <a:spcPts val="0"/>
              </a:spcAft>
              <a:buNone/>
            </a:pPr>
            <a:r>
              <a:rPr lang="en" dirty="0"/>
              <a:t>max_depth=7</a:t>
            </a:r>
            <a:endParaRPr dirty="0"/>
          </a:p>
          <a:p>
            <a:pPr marL="0" lvl="0" indent="0" algn="l" rtl="0">
              <a:spcBef>
                <a:spcPts val="0"/>
              </a:spcBef>
              <a:spcAft>
                <a:spcPts val="0"/>
              </a:spcAft>
              <a:buNone/>
            </a:pPr>
            <a:r>
              <a:rPr lang="en" dirty="0"/>
              <a:t>n_estimators=25</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400" dirty="0"/>
              <a:t>Maximum average accuracy score on CV: 0.999</a:t>
            </a:r>
            <a:endParaRPr sz="1400" dirty="0"/>
          </a:p>
          <a:p>
            <a:pPr marL="0" lvl="0" indent="0" algn="l" rtl="0">
              <a:spcBef>
                <a:spcPts val="0"/>
              </a:spcBef>
              <a:spcAft>
                <a:spcPts val="0"/>
              </a:spcAft>
              <a:buNone/>
            </a:pPr>
            <a:r>
              <a:rPr lang="en" dirty="0"/>
              <a:t>training data: 1.00</a:t>
            </a:r>
            <a:endParaRPr dirty="0"/>
          </a:p>
          <a:p>
            <a:pPr marL="0" lvl="0" indent="0" algn="l" rtl="0">
              <a:spcBef>
                <a:spcPts val="0"/>
              </a:spcBef>
              <a:spcAft>
                <a:spcPts val="0"/>
              </a:spcAft>
              <a:buNone/>
            </a:pPr>
            <a:r>
              <a:rPr lang="en" dirty="0"/>
              <a:t>test data: 0.991</a:t>
            </a:r>
            <a:endParaRPr sz="14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endParaRPr sz="1400" dirty="0"/>
          </a:p>
          <a:p>
            <a:pPr marL="0" lvl="0" indent="0" algn="l" rtl="0">
              <a:spcBef>
                <a:spcPts val="0"/>
              </a:spcBef>
              <a:spcAft>
                <a:spcPts val="0"/>
              </a:spcAft>
              <a:buNone/>
            </a:pPr>
            <a:endParaRPr dirty="0"/>
          </a:p>
        </p:txBody>
      </p:sp>
      <p:grpSp>
        <p:nvGrpSpPr>
          <p:cNvPr id="646" name="Google Shape;646;p48"/>
          <p:cNvGrpSpPr/>
          <p:nvPr/>
        </p:nvGrpSpPr>
        <p:grpSpPr>
          <a:xfrm>
            <a:off x="4992697" y="-286865"/>
            <a:ext cx="4407549" cy="5644574"/>
            <a:chOff x="4992697" y="-286865"/>
            <a:chExt cx="4407549" cy="5644574"/>
          </a:xfrm>
        </p:grpSpPr>
        <p:sp>
          <p:nvSpPr>
            <p:cNvPr id="647" name="Google Shape;647;p48"/>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4" name="Google Shape;664;p48"/>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pic>
        <p:nvPicPr>
          <p:cNvPr id="665" name="Google Shape;665;p48"/>
          <p:cNvPicPr preferRelativeResize="0"/>
          <p:nvPr/>
        </p:nvPicPr>
        <p:blipFill>
          <a:blip r:embed="rId3"/>
          <a:srcRect/>
          <a:stretch/>
        </p:blipFill>
        <p:spPr>
          <a:xfrm>
            <a:off x="4019550" y="208853"/>
            <a:ext cx="5124450" cy="37081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9"/>
          <p:cNvSpPr txBox="1">
            <a:spLocks noGrp="1"/>
          </p:cNvSpPr>
          <p:nvPr>
            <p:ph type="title"/>
          </p:nvPr>
        </p:nvSpPr>
        <p:spPr>
          <a:xfrm>
            <a:off x="242700" y="1769325"/>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 Importance</a:t>
            </a:r>
            <a:endParaRPr/>
          </a:p>
        </p:txBody>
      </p:sp>
      <p:grpSp>
        <p:nvGrpSpPr>
          <p:cNvPr id="671" name="Google Shape;671;p49"/>
          <p:cNvGrpSpPr/>
          <p:nvPr/>
        </p:nvGrpSpPr>
        <p:grpSpPr>
          <a:xfrm>
            <a:off x="4992697" y="-286865"/>
            <a:ext cx="4407549" cy="5644574"/>
            <a:chOff x="4992697" y="-286865"/>
            <a:chExt cx="4407549" cy="5644574"/>
          </a:xfrm>
        </p:grpSpPr>
        <p:sp>
          <p:nvSpPr>
            <p:cNvPr id="672" name="Google Shape;672;p49"/>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9" name="Google Shape;689;p49"/>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pic>
        <p:nvPicPr>
          <p:cNvPr id="690" name="Google Shape;690;p49"/>
          <p:cNvPicPr preferRelativeResize="0"/>
          <p:nvPr/>
        </p:nvPicPr>
        <p:blipFill>
          <a:blip r:embed="rId3">
            <a:alphaModFix/>
          </a:blip>
          <a:stretch>
            <a:fillRect/>
          </a:stretch>
        </p:blipFill>
        <p:spPr>
          <a:xfrm>
            <a:off x="4481375" y="1204050"/>
            <a:ext cx="4662624" cy="4016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50"/>
          <p:cNvSpPr txBox="1">
            <a:spLocks noGrp="1"/>
          </p:cNvSpPr>
          <p:nvPr>
            <p:ph type="title"/>
          </p:nvPr>
        </p:nvSpPr>
        <p:spPr>
          <a:xfrm>
            <a:off x="612350" y="582500"/>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XGBoost</a:t>
            </a:r>
            <a:endParaRPr/>
          </a:p>
        </p:txBody>
      </p:sp>
      <p:grpSp>
        <p:nvGrpSpPr>
          <p:cNvPr id="696" name="Google Shape;696;p50"/>
          <p:cNvGrpSpPr/>
          <p:nvPr/>
        </p:nvGrpSpPr>
        <p:grpSpPr>
          <a:xfrm>
            <a:off x="4992697" y="-286865"/>
            <a:ext cx="4407549" cy="5644574"/>
            <a:chOff x="4992697" y="-286865"/>
            <a:chExt cx="4407549" cy="5644574"/>
          </a:xfrm>
        </p:grpSpPr>
        <p:sp>
          <p:nvSpPr>
            <p:cNvPr id="697" name="Google Shape;697;p50"/>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4" name="Google Shape;714;p50"/>
          <p:cNvCxnSpPr/>
          <p:nvPr/>
        </p:nvCxnSpPr>
        <p:spPr>
          <a:xfrm>
            <a:off x="823425" y="1769325"/>
            <a:ext cx="373500" cy="0"/>
          </a:xfrm>
          <a:prstGeom prst="straightConnector1">
            <a:avLst/>
          </a:prstGeom>
          <a:noFill/>
          <a:ln w="19050" cap="flat" cmpd="sng">
            <a:solidFill>
              <a:schemeClr val="dk1"/>
            </a:solidFill>
            <a:prstDash val="solid"/>
            <a:round/>
            <a:headEnd type="none" w="med" len="med"/>
            <a:tailEnd type="none" w="med" len="med"/>
          </a:ln>
        </p:spPr>
      </p:cxnSp>
      <p:pic>
        <p:nvPicPr>
          <p:cNvPr id="715" name="Google Shape;715;p50"/>
          <p:cNvPicPr preferRelativeResize="0"/>
          <p:nvPr/>
        </p:nvPicPr>
        <p:blipFill rotWithShape="1">
          <a:blip r:embed="rId3">
            <a:alphaModFix/>
          </a:blip>
          <a:srcRect l="60270" t="35480" b="34900"/>
          <a:stretch/>
        </p:blipFill>
        <p:spPr>
          <a:xfrm>
            <a:off x="4495100" y="971725"/>
            <a:ext cx="4407552" cy="2135510"/>
          </a:xfrm>
          <a:prstGeom prst="rect">
            <a:avLst/>
          </a:prstGeom>
          <a:noFill/>
          <a:ln>
            <a:noFill/>
          </a:ln>
        </p:spPr>
      </p:pic>
      <p:pic>
        <p:nvPicPr>
          <p:cNvPr id="716" name="Google Shape;716;p50"/>
          <p:cNvPicPr preferRelativeResize="0"/>
          <p:nvPr/>
        </p:nvPicPr>
        <p:blipFill>
          <a:blip r:embed="rId4"/>
          <a:srcRect l="6598" r="6598"/>
          <a:stretch/>
        </p:blipFill>
        <p:spPr>
          <a:xfrm>
            <a:off x="3295794" y="3235148"/>
            <a:ext cx="5761925" cy="1779850"/>
          </a:xfrm>
          <a:prstGeom prst="rect">
            <a:avLst/>
          </a:prstGeom>
        </p:spPr>
      </p:pic>
      <p:sp>
        <p:nvSpPr>
          <p:cNvPr id="717" name="Google Shape;717;p50"/>
          <p:cNvSpPr txBox="1">
            <a:spLocks noGrp="1"/>
          </p:cNvSpPr>
          <p:nvPr>
            <p:ph type="subTitle" idx="1"/>
          </p:nvPr>
        </p:nvSpPr>
        <p:spPr>
          <a:xfrm>
            <a:off x="0" y="1858150"/>
            <a:ext cx="5366700" cy="20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accuracy score: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training data: </a:t>
            </a:r>
            <a:r>
              <a:rPr lang="en-US" dirty="0"/>
              <a:t>1</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average accuracy score on CV: </a:t>
            </a:r>
            <a:r>
              <a:rPr lang="en-US" dirty="0"/>
              <a:t>1</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test data: 0.991</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1"/>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 Evaluation</a:t>
            </a:r>
            <a:endParaRPr/>
          </a:p>
        </p:txBody>
      </p:sp>
      <p:grpSp>
        <p:nvGrpSpPr>
          <p:cNvPr id="723" name="Google Shape;723;p51"/>
          <p:cNvGrpSpPr/>
          <p:nvPr/>
        </p:nvGrpSpPr>
        <p:grpSpPr>
          <a:xfrm>
            <a:off x="-311973" y="-106034"/>
            <a:ext cx="3997531" cy="5454467"/>
            <a:chOff x="-311973" y="-106034"/>
            <a:chExt cx="3997531" cy="5454467"/>
          </a:xfrm>
        </p:grpSpPr>
        <p:sp>
          <p:nvSpPr>
            <p:cNvPr id="724" name="Google Shape;724;p51"/>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1"/>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1"/>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2" name="Google Shape;742;p51"/>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
        <p:nvSpPr>
          <p:cNvPr id="743" name="Google Shape;743;p51"/>
          <p:cNvSpPr txBox="1">
            <a:spLocks noGrp="1"/>
          </p:cNvSpPr>
          <p:nvPr>
            <p:ph type="title" idx="4294967295"/>
          </p:nvPr>
        </p:nvSpPr>
        <p:spPr>
          <a:xfrm>
            <a:off x="3837150" y="864475"/>
            <a:ext cx="1469700" cy="116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p:nvPr/>
        </p:nvSpPr>
        <p:spPr>
          <a:xfrm flipH="1">
            <a:off x="5218575" y="1524750"/>
            <a:ext cx="1288500" cy="110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367" name="Google Shape;367;p34"/>
          <p:cNvSpPr/>
          <p:nvPr/>
        </p:nvSpPr>
        <p:spPr>
          <a:xfrm>
            <a:off x="5148252" y="1464438"/>
            <a:ext cx="1429200" cy="1221000"/>
          </a:xfrm>
          <a:prstGeom prst="blockArc">
            <a:avLst>
              <a:gd name="adj1" fmla="val 79529"/>
              <a:gd name="adj2" fmla="val 16203237"/>
              <a:gd name="adj3" fmla="val 118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flipH="1">
            <a:off x="3143174" y="1524750"/>
            <a:ext cx="1288500" cy="110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369" name="Google Shape;369;p34"/>
          <p:cNvSpPr/>
          <p:nvPr/>
        </p:nvSpPr>
        <p:spPr>
          <a:xfrm>
            <a:off x="3072851" y="1464438"/>
            <a:ext cx="1429200" cy="1221000"/>
          </a:xfrm>
          <a:prstGeom prst="blockArc">
            <a:avLst>
              <a:gd name="adj1" fmla="val 5331897"/>
              <a:gd name="adj2" fmla="val 16203237"/>
              <a:gd name="adj3" fmla="val 118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flipH="1">
            <a:off x="1174598" y="1595013"/>
            <a:ext cx="1288500" cy="110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371" name="Google Shape;371;p34"/>
          <p:cNvSpPr/>
          <p:nvPr/>
        </p:nvSpPr>
        <p:spPr>
          <a:xfrm>
            <a:off x="1104275" y="1534700"/>
            <a:ext cx="1429200" cy="1221000"/>
          </a:xfrm>
          <a:prstGeom prst="blockArc">
            <a:avLst>
              <a:gd name="adj1" fmla="val 10772280"/>
              <a:gd name="adj2" fmla="val 16203237"/>
              <a:gd name="adj3" fmla="val 118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Four basic steps</a:t>
            </a:r>
            <a:endParaRPr/>
          </a:p>
        </p:txBody>
      </p:sp>
      <p:sp>
        <p:nvSpPr>
          <p:cNvPr id="373" name="Google Shape;373;p34"/>
          <p:cNvSpPr txBox="1">
            <a:spLocks noGrp="1"/>
          </p:cNvSpPr>
          <p:nvPr>
            <p:ph type="subTitle" idx="4294967295"/>
          </p:nvPr>
        </p:nvSpPr>
        <p:spPr>
          <a:xfrm>
            <a:off x="2610700" y="3629200"/>
            <a:ext cx="2353500" cy="8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cleaning</a:t>
            </a:r>
            <a:endParaRPr/>
          </a:p>
          <a:p>
            <a:pPr marL="0" lvl="0" indent="0" algn="ctr" rtl="0">
              <a:spcBef>
                <a:spcPts val="0"/>
              </a:spcBef>
              <a:spcAft>
                <a:spcPts val="0"/>
              </a:spcAft>
              <a:buNone/>
            </a:pPr>
            <a:r>
              <a:rPr lang="en"/>
              <a:t>Feature Scaling</a:t>
            </a:r>
            <a:endParaRPr/>
          </a:p>
          <a:p>
            <a:pPr marL="0" lvl="0" indent="0" algn="ctr" rtl="0">
              <a:spcBef>
                <a:spcPts val="0"/>
              </a:spcBef>
              <a:spcAft>
                <a:spcPts val="0"/>
              </a:spcAft>
              <a:buNone/>
            </a:pPr>
            <a:r>
              <a:rPr lang="en">
                <a:solidFill>
                  <a:srgbClr val="374151"/>
                </a:solidFill>
                <a:highlight>
                  <a:srgbClr val="FFFFFF"/>
                </a:highlight>
                <a:latin typeface="Roboto"/>
                <a:ea typeface="Roboto"/>
                <a:cs typeface="Roboto"/>
                <a:sym typeface="Roboto"/>
              </a:rPr>
              <a:t>Feature Selection</a:t>
            </a:r>
            <a:endParaRPr/>
          </a:p>
        </p:txBody>
      </p:sp>
      <p:sp>
        <p:nvSpPr>
          <p:cNvPr id="374" name="Google Shape;374;p34"/>
          <p:cNvSpPr txBox="1">
            <a:spLocks noGrp="1"/>
          </p:cNvSpPr>
          <p:nvPr>
            <p:ph type="subTitle" idx="4294967295"/>
          </p:nvPr>
        </p:nvSpPr>
        <p:spPr>
          <a:xfrm>
            <a:off x="642100" y="3132150"/>
            <a:ext cx="23535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latin typeface="Outfit"/>
                <a:ea typeface="Outfit"/>
                <a:cs typeface="Outfit"/>
                <a:sym typeface="Outfit"/>
              </a:rPr>
              <a:t>Visualization</a:t>
            </a:r>
            <a:endParaRPr sz="2400" b="1">
              <a:latin typeface="Outfit"/>
              <a:ea typeface="Outfit"/>
              <a:cs typeface="Outfit"/>
              <a:sym typeface="Outfit"/>
            </a:endParaRPr>
          </a:p>
        </p:txBody>
      </p:sp>
      <p:sp>
        <p:nvSpPr>
          <p:cNvPr id="375" name="Google Shape;375;p34"/>
          <p:cNvSpPr txBox="1">
            <a:spLocks noGrp="1"/>
          </p:cNvSpPr>
          <p:nvPr>
            <p:ph type="subTitle" idx="4294967295"/>
          </p:nvPr>
        </p:nvSpPr>
        <p:spPr>
          <a:xfrm>
            <a:off x="4683700" y="3629200"/>
            <a:ext cx="23535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Build Models</a:t>
            </a:r>
            <a:endParaRPr/>
          </a:p>
          <a:p>
            <a:pPr marL="0" lvl="0" indent="0" algn="ctr" rtl="0">
              <a:spcBef>
                <a:spcPts val="0"/>
              </a:spcBef>
              <a:spcAft>
                <a:spcPts val="0"/>
              </a:spcAft>
              <a:buNone/>
            </a:pPr>
            <a:r>
              <a:rPr lang="en"/>
              <a:t>Tuning parameters</a:t>
            </a:r>
            <a:endParaRPr/>
          </a:p>
          <a:p>
            <a:pPr marL="0" lvl="0" indent="0" algn="ctr" rtl="0">
              <a:spcBef>
                <a:spcPts val="0"/>
              </a:spcBef>
              <a:spcAft>
                <a:spcPts val="0"/>
              </a:spcAft>
              <a:buNone/>
            </a:pPr>
            <a:r>
              <a:rPr lang="en"/>
              <a:t>Compare metrics</a:t>
            </a:r>
            <a:endParaRPr/>
          </a:p>
        </p:txBody>
      </p:sp>
      <p:sp>
        <p:nvSpPr>
          <p:cNvPr id="376" name="Google Shape;376;p34"/>
          <p:cNvSpPr txBox="1">
            <a:spLocks noGrp="1"/>
          </p:cNvSpPr>
          <p:nvPr>
            <p:ph type="subTitle" idx="4294967295"/>
          </p:nvPr>
        </p:nvSpPr>
        <p:spPr>
          <a:xfrm>
            <a:off x="4683700" y="3132175"/>
            <a:ext cx="23535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latin typeface="Outfit"/>
                <a:ea typeface="Outfit"/>
                <a:cs typeface="Outfit"/>
                <a:sym typeface="Outfit"/>
              </a:rPr>
              <a:t>Modeling</a:t>
            </a:r>
            <a:endParaRPr sz="2400" b="1">
              <a:latin typeface="Outfit"/>
              <a:ea typeface="Outfit"/>
              <a:cs typeface="Outfit"/>
              <a:sym typeface="Outfit"/>
            </a:endParaRPr>
          </a:p>
        </p:txBody>
      </p:sp>
      <p:sp>
        <p:nvSpPr>
          <p:cNvPr id="377" name="Google Shape;377;p34"/>
          <p:cNvSpPr txBox="1">
            <a:spLocks noGrp="1"/>
          </p:cNvSpPr>
          <p:nvPr>
            <p:ph type="title" idx="4294967295"/>
          </p:nvPr>
        </p:nvSpPr>
        <p:spPr>
          <a:xfrm flipH="1">
            <a:off x="3262147" y="1822385"/>
            <a:ext cx="1050600" cy="5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50%</a:t>
            </a:r>
            <a:endParaRPr sz="2400"/>
          </a:p>
        </p:txBody>
      </p:sp>
      <p:sp>
        <p:nvSpPr>
          <p:cNvPr id="378" name="Google Shape;378;p34"/>
          <p:cNvSpPr txBox="1">
            <a:spLocks noGrp="1"/>
          </p:cNvSpPr>
          <p:nvPr>
            <p:ph type="title" idx="4294967295"/>
          </p:nvPr>
        </p:nvSpPr>
        <p:spPr>
          <a:xfrm flipH="1">
            <a:off x="1296018" y="1892648"/>
            <a:ext cx="1050600" cy="5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25%</a:t>
            </a:r>
            <a:endParaRPr sz="2400"/>
          </a:p>
        </p:txBody>
      </p:sp>
      <p:sp>
        <p:nvSpPr>
          <p:cNvPr id="379" name="Google Shape;379;p34"/>
          <p:cNvSpPr txBox="1">
            <a:spLocks noGrp="1"/>
          </p:cNvSpPr>
          <p:nvPr>
            <p:ph type="title" idx="4294967295"/>
          </p:nvPr>
        </p:nvSpPr>
        <p:spPr>
          <a:xfrm flipH="1">
            <a:off x="5335140" y="1822385"/>
            <a:ext cx="1050600" cy="5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75%</a:t>
            </a:r>
            <a:endParaRPr sz="2400"/>
          </a:p>
        </p:txBody>
      </p:sp>
      <p:sp>
        <p:nvSpPr>
          <p:cNvPr id="380" name="Google Shape;380;p34"/>
          <p:cNvSpPr/>
          <p:nvPr/>
        </p:nvSpPr>
        <p:spPr>
          <a:xfrm>
            <a:off x="10022075" y="2250450"/>
            <a:ext cx="782749" cy="881701"/>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flipH="1">
            <a:off x="7223650" y="1534700"/>
            <a:ext cx="1288500" cy="110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382" name="Google Shape;382;p34"/>
          <p:cNvSpPr/>
          <p:nvPr/>
        </p:nvSpPr>
        <p:spPr>
          <a:xfrm>
            <a:off x="7153302" y="1464438"/>
            <a:ext cx="1429200" cy="1221000"/>
          </a:xfrm>
          <a:prstGeom prst="blockArc">
            <a:avLst>
              <a:gd name="adj1" fmla="val 16436429"/>
              <a:gd name="adj2" fmla="val 16203237"/>
              <a:gd name="adj3" fmla="val 118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txBox="1">
            <a:spLocks noGrp="1"/>
          </p:cNvSpPr>
          <p:nvPr>
            <p:ph type="title" idx="4294967295"/>
          </p:nvPr>
        </p:nvSpPr>
        <p:spPr>
          <a:xfrm flipH="1">
            <a:off x="7340215" y="1832335"/>
            <a:ext cx="1050600" cy="5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100%</a:t>
            </a:r>
            <a:endParaRPr sz="2400"/>
          </a:p>
        </p:txBody>
      </p:sp>
      <p:sp>
        <p:nvSpPr>
          <p:cNvPr id="384" name="Google Shape;384;p34"/>
          <p:cNvSpPr txBox="1">
            <a:spLocks noGrp="1"/>
          </p:cNvSpPr>
          <p:nvPr>
            <p:ph type="subTitle" idx="4294967295"/>
          </p:nvPr>
        </p:nvSpPr>
        <p:spPr>
          <a:xfrm>
            <a:off x="642100" y="3629188"/>
            <a:ext cx="2353500" cy="8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Exploration data analysis</a:t>
            </a:r>
            <a:endParaRPr/>
          </a:p>
        </p:txBody>
      </p:sp>
      <p:sp>
        <p:nvSpPr>
          <p:cNvPr id="385" name="Google Shape;385;p34"/>
          <p:cNvSpPr txBox="1">
            <a:spLocks noGrp="1"/>
          </p:cNvSpPr>
          <p:nvPr>
            <p:ph type="subTitle" idx="4294967295"/>
          </p:nvPr>
        </p:nvSpPr>
        <p:spPr>
          <a:xfrm>
            <a:off x="2610700" y="3132163"/>
            <a:ext cx="23535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latin typeface="Outfit"/>
                <a:ea typeface="Outfit"/>
                <a:cs typeface="Outfit"/>
                <a:sym typeface="Outfit"/>
              </a:rPr>
              <a:t>Wrangling</a:t>
            </a:r>
            <a:endParaRPr sz="2400" b="1">
              <a:latin typeface="Outfit"/>
              <a:ea typeface="Outfit"/>
              <a:cs typeface="Outfit"/>
              <a:sym typeface="Outfit"/>
            </a:endParaRPr>
          </a:p>
        </p:txBody>
      </p:sp>
      <p:sp>
        <p:nvSpPr>
          <p:cNvPr id="386" name="Google Shape;386;p34"/>
          <p:cNvSpPr txBox="1">
            <a:spLocks noGrp="1"/>
          </p:cNvSpPr>
          <p:nvPr>
            <p:ph type="subTitle" idx="4294967295"/>
          </p:nvPr>
        </p:nvSpPr>
        <p:spPr>
          <a:xfrm>
            <a:off x="6577450" y="3629188"/>
            <a:ext cx="2353500" cy="8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Interpret the result</a:t>
            </a:r>
            <a:endParaRPr/>
          </a:p>
        </p:txBody>
      </p:sp>
      <p:sp>
        <p:nvSpPr>
          <p:cNvPr id="387" name="Google Shape;387;p34"/>
          <p:cNvSpPr txBox="1">
            <a:spLocks noGrp="1"/>
          </p:cNvSpPr>
          <p:nvPr>
            <p:ph type="subTitle" idx="4294967295"/>
          </p:nvPr>
        </p:nvSpPr>
        <p:spPr>
          <a:xfrm>
            <a:off x="6691150" y="3132175"/>
            <a:ext cx="25731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latin typeface="Outfit"/>
                <a:ea typeface="Outfit"/>
                <a:cs typeface="Outfit"/>
                <a:sym typeface="Outfit"/>
              </a:rPr>
              <a:t>Communication</a:t>
            </a:r>
            <a:endParaRPr sz="2400" b="1">
              <a:latin typeface="Outfit"/>
              <a:ea typeface="Outfit"/>
              <a:cs typeface="Outfit"/>
              <a:sym typeface="Outfi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pic>
        <p:nvPicPr>
          <p:cNvPr id="3" name="Picture 2" descr="A black and white table with white text&#10;&#10;Description automatically generated">
            <a:extLst>
              <a:ext uri="{FF2B5EF4-FFF2-40B4-BE49-F238E27FC236}">
                <a16:creationId xmlns:a16="http://schemas.microsoft.com/office/drawing/2014/main" id="{67D15E69-93FB-6BC5-F0FF-799AC2417A9D}"/>
              </a:ext>
            </a:extLst>
          </p:cNvPr>
          <p:cNvPicPr>
            <a:picLocks noChangeAspect="1"/>
          </p:cNvPicPr>
          <p:nvPr/>
        </p:nvPicPr>
        <p:blipFill>
          <a:blip r:embed="rId3"/>
          <a:stretch>
            <a:fillRect/>
          </a:stretch>
        </p:blipFill>
        <p:spPr>
          <a:xfrm>
            <a:off x="651232" y="1461354"/>
            <a:ext cx="3759393" cy="2057506"/>
          </a:xfrm>
          <a:prstGeom prst="rect">
            <a:avLst/>
          </a:prstGeom>
        </p:spPr>
      </p:pic>
      <p:pic>
        <p:nvPicPr>
          <p:cNvPr id="5" name="Picture 4">
            <a:extLst>
              <a:ext uri="{FF2B5EF4-FFF2-40B4-BE49-F238E27FC236}">
                <a16:creationId xmlns:a16="http://schemas.microsoft.com/office/drawing/2014/main" id="{D1D5625E-8C5B-1187-C8D6-D0D85E9B3120}"/>
              </a:ext>
            </a:extLst>
          </p:cNvPr>
          <p:cNvPicPr>
            <a:picLocks noChangeAspect="1"/>
          </p:cNvPicPr>
          <p:nvPr/>
        </p:nvPicPr>
        <p:blipFill>
          <a:blip r:embed="rId4"/>
          <a:srcRect/>
          <a:stretch/>
        </p:blipFill>
        <p:spPr>
          <a:xfrm>
            <a:off x="5567675" y="342190"/>
            <a:ext cx="2014473" cy="44591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Analysis and discussion</a:t>
            </a:r>
            <a:endParaRPr/>
          </a:p>
        </p:txBody>
      </p:sp>
      <p:sp>
        <p:nvSpPr>
          <p:cNvPr id="755" name="Google Shape;755;p53"/>
          <p:cNvSpPr txBox="1"/>
          <p:nvPr/>
        </p:nvSpPr>
        <p:spPr>
          <a:xfrm>
            <a:off x="1121700" y="1304900"/>
            <a:ext cx="7845900" cy="32226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1"/>
              </a:buClr>
              <a:buSzPts val="1900"/>
              <a:buFont typeface="DM Sans"/>
              <a:buChar char="●"/>
            </a:pPr>
            <a:r>
              <a:rPr lang="en" sz="1900" dirty="0">
                <a:solidFill>
                  <a:schemeClr val="dk1"/>
                </a:solidFill>
                <a:latin typeface="DM Sans"/>
                <a:ea typeface="DM Sans"/>
                <a:cs typeface="DM Sans"/>
                <a:sym typeface="DM Sans"/>
              </a:rPr>
              <a:t>Logistic regression violates the assumption of no </a:t>
            </a:r>
            <a:r>
              <a:rPr lang="en" sz="1900" b="1" dirty="0">
                <a:solidFill>
                  <a:schemeClr val="dk1"/>
                </a:solidFill>
                <a:latin typeface="DM Sans"/>
                <a:ea typeface="DM Sans"/>
                <a:cs typeface="DM Sans"/>
                <a:sym typeface="DM Sans"/>
              </a:rPr>
              <a:t>multicollinearity</a:t>
            </a:r>
            <a:r>
              <a:rPr lang="en" sz="1900" dirty="0">
                <a:solidFill>
                  <a:schemeClr val="dk1"/>
                </a:solidFill>
                <a:latin typeface="DM Sans"/>
                <a:ea typeface="DM Sans"/>
                <a:cs typeface="DM Sans"/>
                <a:sym typeface="DM Sans"/>
              </a:rPr>
              <a:t>, and its </a:t>
            </a:r>
            <a:r>
              <a:rPr lang="en" sz="1900" b="1" dirty="0">
                <a:solidFill>
                  <a:schemeClr val="dk1"/>
                </a:solidFill>
                <a:latin typeface="DM Sans"/>
                <a:ea typeface="DM Sans"/>
                <a:cs typeface="DM Sans"/>
                <a:sym typeface="DM Sans"/>
              </a:rPr>
              <a:t>linear relationship</a:t>
            </a:r>
            <a:r>
              <a:rPr lang="en" sz="1900" dirty="0">
                <a:solidFill>
                  <a:schemeClr val="dk1"/>
                </a:solidFill>
                <a:latin typeface="DM Sans"/>
                <a:ea typeface="DM Sans"/>
                <a:cs typeface="DM Sans"/>
                <a:sym typeface="DM Sans"/>
              </a:rPr>
              <a:t> is relatively weak.</a:t>
            </a:r>
            <a:endParaRPr sz="1900" dirty="0">
              <a:solidFill>
                <a:schemeClr val="dk1"/>
              </a:solidFill>
              <a:latin typeface="DM Sans"/>
              <a:ea typeface="DM Sans"/>
              <a:cs typeface="DM Sans"/>
              <a:sym typeface="DM Sans"/>
            </a:endParaRPr>
          </a:p>
          <a:p>
            <a:pPr marL="457200" marR="0" lvl="0" indent="-349250" algn="l" rtl="0">
              <a:lnSpc>
                <a:spcPct val="115000"/>
              </a:lnSpc>
              <a:spcBef>
                <a:spcPts val="0"/>
              </a:spcBef>
              <a:spcAft>
                <a:spcPts val="0"/>
              </a:spcAft>
              <a:buClr>
                <a:schemeClr val="dk1"/>
              </a:buClr>
              <a:buSzPts val="1900"/>
              <a:buFont typeface="DM Sans"/>
              <a:buChar char="●"/>
            </a:pPr>
            <a:r>
              <a:rPr lang="en" sz="1900" dirty="0">
                <a:solidFill>
                  <a:schemeClr val="dk1"/>
                </a:solidFill>
                <a:latin typeface="DM Sans"/>
                <a:ea typeface="DM Sans"/>
                <a:cs typeface="DM Sans"/>
                <a:sym typeface="DM Sans"/>
              </a:rPr>
              <a:t>The reason why LDA &amp; QDA do not show good outcome is because the predictor values do not follow a multivariate </a:t>
            </a:r>
            <a:r>
              <a:rPr lang="en" sz="1900" b="1" dirty="0">
                <a:solidFill>
                  <a:schemeClr val="dk1"/>
                </a:solidFill>
                <a:latin typeface="DM Sans"/>
                <a:ea typeface="DM Sans"/>
                <a:cs typeface="DM Sans"/>
                <a:sym typeface="DM Sans"/>
              </a:rPr>
              <a:t>normal distribution</a:t>
            </a:r>
            <a:r>
              <a:rPr lang="en" sz="1900" dirty="0">
                <a:solidFill>
                  <a:schemeClr val="dk1"/>
                </a:solidFill>
                <a:latin typeface="DM Sans"/>
                <a:ea typeface="DM Sans"/>
                <a:cs typeface="DM Sans"/>
                <a:sym typeface="DM Sans"/>
              </a:rPr>
              <a:t>.</a:t>
            </a:r>
            <a:endParaRPr sz="1900" dirty="0">
              <a:solidFill>
                <a:schemeClr val="dk1"/>
              </a:solidFill>
              <a:latin typeface="DM Sans"/>
              <a:ea typeface="DM Sans"/>
              <a:cs typeface="DM Sans"/>
              <a:sym typeface="DM Sans"/>
            </a:endParaRPr>
          </a:p>
          <a:p>
            <a:pPr marL="457200" marR="0" lvl="0" indent="-349250" algn="l" rtl="0">
              <a:lnSpc>
                <a:spcPct val="115000"/>
              </a:lnSpc>
              <a:spcBef>
                <a:spcPts val="0"/>
              </a:spcBef>
              <a:spcAft>
                <a:spcPts val="0"/>
              </a:spcAft>
              <a:buClr>
                <a:schemeClr val="dk1"/>
              </a:buClr>
              <a:buSzPts val="1900"/>
              <a:buFont typeface="DM Sans"/>
              <a:buChar char="●"/>
            </a:pPr>
            <a:r>
              <a:rPr lang="en" sz="1900" dirty="0">
                <a:solidFill>
                  <a:schemeClr val="dk1"/>
                </a:solidFill>
                <a:latin typeface="DM Sans"/>
                <a:ea typeface="DM Sans"/>
                <a:cs typeface="DM Sans"/>
                <a:sym typeface="DM Sans"/>
              </a:rPr>
              <a:t>Because of the weak linear relationship,  LDA  is worse.</a:t>
            </a:r>
            <a:endParaRPr sz="1900" dirty="0">
              <a:solidFill>
                <a:schemeClr val="dk1"/>
              </a:solidFill>
              <a:latin typeface="DM Sans"/>
              <a:ea typeface="DM Sans"/>
              <a:cs typeface="DM Sans"/>
              <a:sym typeface="DM Sans"/>
            </a:endParaRPr>
          </a:p>
          <a:p>
            <a:pPr marL="457200" marR="0" lvl="0" indent="-349250" algn="l" rtl="0">
              <a:lnSpc>
                <a:spcPct val="115000"/>
              </a:lnSpc>
              <a:spcBef>
                <a:spcPts val="0"/>
              </a:spcBef>
              <a:spcAft>
                <a:spcPts val="0"/>
              </a:spcAft>
              <a:buClr>
                <a:schemeClr val="dk1"/>
              </a:buClr>
              <a:buSzPts val="1900"/>
              <a:buFont typeface="DM Sans"/>
              <a:buChar char="●"/>
            </a:pPr>
            <a:r>
              <a:rPr lang="en" sz="1900" dirty="0">
                <a:solidFill>
                  <a:schemeClr val="dk1"/>
                </a:solidFill>
                <a:latin typeface="DM Sans"/>
                <a:ea typeface="DM Sans"/>
                <a:cs typeface="DM Sans"/>
                <a:sym typeface="DM Sans"/>
              </a:rPr>
              <a:t>Even though </a:t>
            </a:r>
            <a:r>
              <a:rPr lang="en" sz="1900" b="1" dirty="0">
                <a:solidFill>
                  <a:schemeClr val="dk1"/>
                </a:solidFill>
                <a:latin typeface="DM Sans"/>
                <a:ea typeface="DM Sans"/>
                <a:cs typeface="DM Sans"/>
                <a:sym typeface="DM Sans"/>
              </a:rPr>
              <a:t>XGB </a:t>
            </a:r>
            <a:r>
              <a:rPr lang="en" sz="1900" dirty="0">
                <a:solidFill>
                  <a:schemeClr val="dk1"/>
                </a:solidFill>
                <a:latin typeface="DM Sans"/>
                <a:ea typeface="DM Sans"/>
                <a:cs typeface="DM Sans"/>
                <a:sym typeface="DM Sans"/>
              </a:rPr>
              <a:t>is the best model we have, tree and Random Forest are also a good model and easy to interpret</a:t>
            </a:r>
            <a:endParaRPr sz="1900" dirty="0">
              <a:solidFill>
                <a:schemeClr val="dk1"/>
              </a:solidFill>
              <a:latin typeface="DM Sans"/>
              <a:ea typeface="DM Sans"/>
              <a:cs typeface="DM Sans"/>
              <a:sym typeface="DM Sans"/>
            </a:endParaRPr>
          </a:p>
          <a:p>
            <a:pPr marL="914400" marR="0" lvl="1" indent="-349250" algn="l" rtl="0">
              <a:lnSpc>
                <a:spcPct val="115000"/>
              </a:lnSpc>
              <a:spcBef>
                <a:spcPts val="0"/>
              </a:spcBef>
              <a:spcAft>
                <a:spcPts val="0"/>
              </a:spcAft>
              <a:buClr>
                <a:schemeClr val="dk1"/>
              </a:buClr>
              <a:buSzPts val="1900"/>
              <a:buFont typeface="DM Sans"/>
              <a:buChar char="○"/>
            </a:pPr>
            <a:r>
              <a:rPr lang="en" sz="1700" dirty="0">
                <a:highlight>
                  <a:srgbClr val="FFFFFF"/>
                </a:highlight>
                <a:latin typeface="Roboto"/>
                <a:ea typeface="Roboto"/>
                <a:cs typeface="Roboto"/>
                <a:sym typeface="Roboto"/>
              </a:rPr>
              <a:t>Based on  Random Forest: </a:t>
            </a:r>
            <a:r>
              <a:rPr lang="en" sz="1700" b="1" u="sng" dirty="0">
                <a:solidFill>
                  <a:srgbClr val="4A86E8"/>
                </a:solidFill>
                <a:highlight>
                  <a:srgbClr val="FFFFFF"/>
                </a:highlight>
                <a:latin typeface="Roboto"/>
                <a:ea typeface="Roboto"/>
                <a:cs typeface="Roboto"/>
                <a:sym typeface="Roboto"/>
              </a:rPr>
              <a:t>PH</a:t>
            </a:r>
            <a:r>
              <a:rPr lang="en" sz="1700" b="1" u="sng" dirty="0">
                <a:highlight>
                  <a:srgbClr val="FFFFFF"/>
                </a:highlight>
                <a:latin typeface="Roboto"/>
                <a:ea typeface="Roboto"/>
                <a:cs typeface="Roboto"/>
                <a:sym typeface="Roboto"/>
              </a:rPr>
              <a:t> </a:t>
            </a:r>
            <a:r>
              <a:rPr lang="en" sz="1700" dirty="0">
                <a:highlight>
                  <a:srgbClr val="FFFFFF"/>
                </a:highlight>
                <a:latin typeface="Roboto"/>
                <a:ea typeface="Roboto"/>
                <a:cs typeface="Roboto"/>
                <a:sym typeface="Roboto"/>
              </a:rPr>
              <a:t>and </a:t>
            </a:r>
            <a:r>
              <a:rPr lang="en" sz="1700" b="1" dirty="0">
                <a:solidFill>
                  <a:srgbClr val="4A86E8"/>
                </a:solidFill>
                <a:highlight>
                  <a:srgbClr val="FFFFFF"/>
                </a:highlight>
                <a:latin typeface="Roboto"/>
                <a:ea typeface="Roboto"/>
                <a:cs typeface="Roboto"/>
                <a:sym typeface="Roboto"/>
              </a:rPr>
              <a:t>Temperature </a:t>
            </a:r>
            <a:endParaRPr sz="1700" b="1" dirty="0">
              <a:solidFill>
                <a:srgbClr val="4A86E8"/>
              </a:solidFill>
              <a:highlight>
                <a:srgbClr val="FFFFFF"/>
              </a:highlight>
              <a:latin typeface="Roboto"/>
              <a:ea typeface="Roboto"/>
              <a:cs typeface="Roboto"/>
              <a:sym typeface="Roboto"/>
            </a:endParaRPr>
          </a:p>
          <a:p>
            <a:pPr marL="914400" marR="0" lvl="1" indent="-349250" algn="l" rtl="0">
              <a:lnSpc>
                <a:spcPct val="115000"/>
              </a:lnSpc>
              <a:spcBef>
                <a:spcPts val="0"/>
              </a:spcBef>
              <a:spcAft>
                <a:spcPts val="0"/>
              </a:spcAft>
              <a:buClr>
                <a:schemeClr val="dk1"/>
              </a:buClr>
              <a:buSzPts val="1900"/>
              <a:buFont typeface="DM Sans"/>
              <a:buChar char="○"/>
            </a:pPr>
            <a:r>
              <a:rPr lang="en" sz="1700" dirty="0">
                <a:highlight>
                  <a:srgbClr val="FFFFFF"/>
                </a:highlight>
                <a:latin typeface="Roboto"/>
                <a:ea typeface="Roboto"/>
                <a:cs typeface="Roboto"/>
                <a:sym typeface="Roboto"/>
              </a:rPr>
              <a:t>On tree model: </a:t>
            </a:r>
            <a:r>
              <a:rPr lang="en" sz="1700" b="1" u="sng" dirty="0">
                <a:solidFill>
                  <a:srgbClr val="4A86E8"/>
                </a:solidFill>
                <a:highlight>
                  <a:srgbClr val="FFFFFF"/>
                </a:highlight>
                <a:latin typeface="Roboto"/>
                <a:ea typeface="Roboto"/>
                <a:cs typeface="Roboto"/>
                <a:sym typeface="Roboto"/>
              </a:rPr>
              <a:t>PH </a:t>
            </a:r>
            <a:r>
              <a:rPr lang="en" sz="1700" dirty="0">
                <a:highlight>
                  <a:srgbClr val="FFFFFF"/>
                </a:highlight>
                <a:latin typeface="Roboto"/>
                <a:ea typeface="Roboto"/>
                <a:cs typeface="Roboto"/>
                <a:sym typeface="Roboto"/>
              </a:rPr>
              <a:t>and </a:t>
            </a:r>
            <a:r>
              <a:rPr lang="en" sz="1700" b="1" dirty="0">
                <a:solidFill>
                  <a:srgbClr val="4A86E8"/>
                </a:solidFill>
                <a:highlight>
                  <a:srgbClr val="FFFFFF"/>
                </a:highlight>
                <a:latin typeface="Roboto"/>
                <a:ea typeface="Roboto"/>
                <a:cs typeface="Roboto"/>
                <a:sym typeface="Roboto"/>
              </a:rPr>
              <a:t>Fat </a:t>
            </a:r>
            <a:endParaRPr sz="1700" b="1" dirty="0">
              <a:solidFill>
                <a:srgbClr val="4A86E8"/>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None/>
            </a:pPr>
            <a:endParaRPr dirty="0">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4"/>
          <p:cNvSpPr txBox="1">
            <a:spLocks noGrp="1"/>
          </p:cNvSpPr>
          <p:nvPr>
            <p:ph type="title"/>
          </p:nvPr>
        </p:nvSpPr>
        <p:spPr>
          <a:xfrm>
            <a:off x="633550" y="1972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pic>
        <p:nvPicPr>
          <p:cNvPr id="765" name="Google Shape;765;p55"/>
          <p:cNvPicPr preferRelativeResize="0"/>
          <p:nvPr/>
        </p:nvPicPr>
        <p:blipFill>
          <a:blip r:embed="rId3">
            <a:alphaModFix/>
          </a:blip>
          <a:stretch>
            <a:fillRect/>
          </a:stretch>
        </p:blipFill>
        <p:spPr>
          <a:xfrm>
            <a:off x="1512375" y="1181100"/>
            <a:ext cx="6486525" cy="2943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770" name="Google Shape;770;p56"/>
          <p:cNvPicPr preferRelativeResize="0"/>
          <p:nvPr/>
        </p:nvPicPr>
        <p:blipFill>
          <a:blip r:embed="rId3">
            <a:alphaModFix/>
          </a:blip>
          <a:stretch>
            <a:fillRect/>
          </a:stretch>
        </p:blipFill>
        <p:spPr>
          <a:xfrm>
            <a:off x="1250850" y="2070325"/>
            <a:ext cx="7067550" cy="60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93" name="Google Shape;393;p35"/>
          <p:cNvSpPr txBox="1">
            <a:spLocks noGrp="1"/>
          </p:cNvSpPr>
          <p:nvPr>
            <p:ph type="subTitle" idx="2"/>
          </p:nvPr>
        </p:nvSpPr>
        <p:spPr>
          <a:xfrm>
            <a:off x="3309446" y="2999618"/>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Logistic/LDA/QDA</a:t>
            </a:r>
            <a:endParaRPr dirty="0"/>
          </a:p>
          <a:p>
            <a:pPr marL="0" lvl="0" indent="0" algn="ctr" rtl="0">
              <a:spcBef>
                <a:spcPts val="0"/>
              </a:spcBef>
              <a:spcAft>
                <a:spcPts val="0"/>
              </a:spcAft>
              <a:buNone/>
            </a:pPr>
            <a:r>
              <a:rPr lang="en" dirty="0"/>
              <a:t>KNN/TREE</a:t>
            </a:r>
            <a:endParaRPr dirty="0"/>
          </a:p>
          <a:p>
            <a:pPr marL="0" lvl="0" indent="0" algn="ctr" rtl="0">
              <a:spcBef>
                <a:spcPts val="0"/>
              </a:spcBef>
              <a:spcAft>
                <a:spcPts val="0"/>
              </a:spcAft>
              <a:buNone/>
            </a:pPr>
            <a:r>
              <a:rPr lang="en" dirty="0"/>
              <a:t>RandomForest/XGB</a:t>
            </a:r>
            <a:endParaRPr dirty="0"/>
          </a:p>
        </p:txBody>
      </p:sp>
      <p:sp>
        <p:nvSpPr>
          <p:cNvPr id="394" name="Google Shape;394;p35"/>
          <p:cNvSpPr txBox="1">
            <a:spLocks noGrp="1"/>
          </p:cNvSpPr>
          <p:nvPr>
            <p:ph type="subTitle" idx="5"/>
          </p:nvPr>
        </p:nvSpPr>
        <p:spPr>
          <a:xfrm>
            <a:off x="6008724" y="320134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Compare the performances of models</a:t>
            </a:r>
            <a:endParaRPr/>
          </a:p>
        </p:txBody>
      </p:sp>
      <p:sp>
        <p:nvSpPr>
          <p:cNvPr id="395" name="Google Shape;395;p35"/>
          <p:cNvSpPr txBox="1">
            <a:spLocks noGrp="1"/>
          </p:cNvSpPr>
          <p:nvPr>
            <p:ph type="title" idx="7"/>
          </p:nvPr>
        </p:nvSpPr>
        <p:spPr>
          <a:xfrm>
            <a:off x="1395575" y="2028051"/>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96" name="Google Shape;396;p35"/>
          <p:cNvSpPr txBox="1">
            <a:spLocks noGrp="1"/>
          </p:cNvSpPr>
          <p:nvPr>
            <p:ph type="title" idx="9"/>
          </p:nvPr>
        </p:nvSpPr>
        <p:spPr>
          <a:xfrm>
            <a:off x="4094846" y="2028051"/>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7" name="Google Shape;397;p35"/>
          <p:cNvSpPr txBox="1">
            <a:spLocks noGrp="1"/>
          </p:cNvSpPr>
          <p:nvPr>
            <p:ph type="title" idx="14"/>
          </p:nvPr>
        </p:nvSpPr>
        <p:spPr>
          <a:xfrm>
            <a:off x="6794125" y="2028051"/>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8" name="Google Shape;398;p35"/>
          <p:cNvSpPr txBox="1">
            <a:spLocks noGrp="1"/>
          </p:cNvSpPr>
          <p:nvPr>
            <p:ph type="subTitle" idx="16"/>
          </p:nvPr>
        </p:nvSpPr>
        <p:spPr>
          <a:xfrm>
            <a:off x="610175" y="262223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399" name="Google Shape;399;p35"/>
          <p:cNvSpPr txBox="1">
            <a:spLocks noGrp="1"/>
          </p:cNvSpPr>
          <p:nvPr>
            <p:ph type="subTitle" idx="17"/>
          </p:nvPr>
        </p:nvSpPr>
        <p:spPr>
          <a:xfrm>
            <a:off x="3309446" y="262223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Building</a:t>
            </a:r>
            <a:endParaRPr/>
          </a:p>
        </p:txBody>
      </p:sp>
      <p:sp>
        <p:nvSpPr>
          <p:cNvPr id="400" name="Google Shape;400;p35"/>
          <p:cNvSpPr txBox="1">
            <a:spLocks noGrp="1"/>
          </p:cNvSpPr>
          <p:nvPr>
            <p:ph type="subTitle" idx="18"/>
          </p:nvPr>
        </p:nvSpPr>
        <p:spPr>
          <a:xfrm>
            <a:off x="5898925" y="2622225"/>
            <a:ext cx="2525100" cy="484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a:t>Result Evaluation</a:t>
            </a:r>
            <a:endParaRPr sz="2300"/>
          </a:p>
        </p:txBody>
      </p:sp>
      <p:sp>
        <p:nvSpPr>
          <p:cNvPr id="2" name="Google Shape;393;p35">
            <a:extLst>
              <a:ext uri="{FF2B5EF4-FFF2-40B4-BE49-F238E27FC236}">
                <a16:creationId xmlns:a16="http://schemas.microsoft.com/office/drawing/2014/main" id="{CB2E1715-BEAF-16D0-9F4E-CA29ACFE825E}"/>
              </a:ext>
            </a:extLst>
          </p:cNvPr>
          <p:cNvSpPr txBox="1">
            <a:spLocks/>
          </p:cNvSpPr>
          <p:nvPr/>
        </p:nvSpPr>
        <p:spPr>
          <a:xfrm>
            <a:off x="610175" y="3201343"/>
            <a:ext cx="2305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E</a:t>
            </a:r>
            <a:r>
              <a:rPr lang="en-US" altLang="zh-CN" dirty="0"/>
              <a:t>xploration Data Analysis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6"/>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406" name="Google Shape;406;p36"/>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7" name="Google Shape;407;p36"/>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Fundamental Features of Data</a:t>
            </a:r>
            <a:endParaRPr/>
          </a:p>
        </p:txBody>
      </p:sp>
      <p:grpSp>
        <p:nvGrpSpPr>
          <p:cNvPr id="408" name="Google Shape;408;p36"/>
          <p:cNvGrpSpPr/>
          <p:nvPr/>
        </p:nvGrpSpPr>
        <p:grpSpPr>
          <a:xfrm>
            <a:off x="5104880" y="-153372"/>
            <a:ext cx="4218588" cy="6000577"/>
            <a:chOff x="5104880" y="-153372"/>
            <a:chExt cx="4218588" cy="6000577"/>
          </a:xfrm>
        </p:grpSpPr>
        <p:sp>
          <p:nvSpPr>
            <p:cNvPr id="409" name="Google Shape;409;p36"/>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6" name="Google Shape;426;p36"/>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7"/>
          <p:cNvSpPr/>
          <p:nvPr/>
        </p:nvSpPr>
        <p:spPr>
          <a:xfrm>
            <a:off x="176795" y="872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txBox="1">
            <a:spLocks noGrp="1"/>
          </p:cNvSpPr>
          <p:nvPr>
            <p:ph type="subTitle" idx="1"/>
          </p:nvPr>
        </p:nvSpPr>
        <p:spPr>
          <a:xfrm>
            <a:off x="4351975" y="1327275"/>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missing values</a:t>
            </a:r>
            <a:endParaRPr/>
          </a:p>
        </p:txBody>
      </p:sp>
      <p:sp>
        <p:nvSpPr>
          <p:cNvPr id="433" name="Google Shape;433;p37"/>
          <p:cNvSpPr txBox="1">
            <a:spLocks noGrp="1"/>
          </p:cNvSpPr>
          <p:nvPr>
            <p:ph type="title"/>
          </p:nvPr>
        </p:nvSpPr>
        <p:spPr>
          <a:xfrm>
            <a:off x="4351975" y="638350"/>
            <a:ext cx="4078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1059 samples</a:t>
            </a:r>
            <a:endParaRPr/>
          </a:p>
        </p:txBody>
      </p:sp>
      <p:sp>
        <p:nvSpPr>
          <p:cNvPr id="434" name="Google Shape;434;p37"/>
          <p:cNvSpPr txBox="1">
            <a:spLocks noGrp="1"/>
          </p:cNvSpPr>
          <p:nvPr>
            <p:ph type="title" idx="2"/>
          </p:nvPr>
        </p:nvSpPr>
        <p:spPr>
          <a:xfrm>
            <a:off x="4351975" y="1990612"/>
            <a:ext cx="4078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7 variables</a:t>
            </a:r>
            <a:endParaRPr/>
          </a:p>
        </p:txBody>
      </p:sp>
      <p:sp>
        <p:nvSpPr>
          <p:cNvPr id="435" name="Google Shape;435;p37"/>
          <p:cNvSpPr txBox="1">
            <a:spLocks noGrp="1"/>
          </p:cNvSpPr>
          <p:nvPr>
            <p:ph type="subTitle" idx="3"/>
          </p:nvPr>
        </p:nvSpPr>
        <p:spPr>
          <a:xfrm>
            <a:off x="4351975" y="2679529"/>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quantitative, 4 categorical </a:t>
            </a:r>
            <a:endParaRPr/>
          </a:p>
        </p:txBody>
      </p:sp>
      <p:sp>
        <p:nvSpPr>
          <p:cNvPr id="436" name="Google Shape;436;p37"/>
          <p:cNvSpPr txBox="1">
            <a:spLocks noGrp="1"/>
          </p:cNvSpPr>
          <p:nvPr>
            <p:ph type="title" idx="4"/>
          </p:nvPr>
        </p:nvSpPr>
        <p:spPr>
          <a:xfrm>
            <a:off x="4351975" y="3342875"/>
            <a:ext cx="47919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a:t>Three classes</a:t>
            </a:r>
            <a:endParaRPr sz="4400"/>
          </a:p>
        </p:txBody>
      </p:sp>
      <p:sp>
        <p:nvSpPr>
          <p:cNvPr id="437" name="Google Shape;437;p37"/>
          <p:cNvSpPr txBox="1">
            <a:spLocks noGrp="1"/>
          </p:cNvSpPr>
          <p:nvPr>
            <p:ph type="subTitle" idx="5"/>
          </p:nvPr>
        </p:nvSpPr>
        <p:spPr>
          <a:xfrm>
            <a:off x="4351975" y="4031775"/>
            <a:ext cx="45807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Targeted variable: Grade (high, medium and low)</a:t>
            </a:r>
            <a:endParaRPr/>
          </a:p>
        </p:txBody>
      </p:sp>
      <p:pic>
        <p:nvPicPr>
          <p:cNvPr id="438" name="Google Shape;438;p37"/>
          <p:cNvPicPr preferRelativeResize="0"/>
          <p:nvPr/>
        </p:nvPicPr>
        <p:blipFill>
          <a:blip r:embed="rId3">
            <a:alphaModFix/>
          </a:blip>
          <a:stretch>
            <a:fillRect/>
          </a:stretch>
        </p:blipFill>
        <p:spPr>
          <a:xfrm>
            <a:off x="640575" y="1746375"/>
            <a:ext cx="3344488" cy="2572160"/>
          </a:xfrm>
          <a:prstGeom prst="rect">
            <a:avLst/>
          </a:prstGeom>
          <a:noFill/>
          <a:ln>
            <a:noFill/>
          </a:ln>
        </p:spPr>
      </p:pic>
      <p:pic>
        <p:nvPicPr>
          <p:cNvPr id="439" name="Google Shape;439;p37"/>
          <p:cNvPicPr preferRelativeResize="0"/>
          <p:nvPr/>
        </p:nvPicPr>
        <p:blipFill>
          <a:blip r:embed="rId4">
            <a:alphaModFix/>
          </a:blip>
          <a:stretch>
            <a:fillRect/>
          </a:stretch>
        </p:blipFill>
        <p:spPr>
          <a:xfrm>
            <a:off x="832375" y="1055385"/>
            <a:ext cx="2771775" cy="40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9"/>
          <p:cNvSpPr txBox="1">
            <a:spLocks noGrp="1"/>
          </p:cNvSpPr>
          <p:nvPr>
            <p:ph type="title"/>
          </p:nvPr>
        </p:nvSpPr>
        <p:spPr>
          <a:xfrm>
            <a:off x="2149700" y="360325"/>
            <a:ext cx="5370900" cy="70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Categorical Variables</a:t>
            </a:r>
            <a:endParaRPr/>
          </a:p>
        </p:txBody>
      </p:sp>
      <p:sp>
        <p:nvSpPr>
          <p:cNvPr id="452" name="Google Shape;452;p39"/>
          <p:cNvSpPr txBox="1">
            <a:spLocks noGrp="1"/>
          </p:cNvSpPr>
          <p:nvPr>
            <p:ph type="subTitle" idx="1"/>
          </p:nvPr>
        </p:nvSpPr>
        <p:spPr>
          <a:xfrm>
            <a:off x="1249350" y="2949825"/>
            <a:ext cx="7682100" cy="164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Taste is a good indicator for distinguishing between high-quality and low-quality.</a:t>
            </a:r>
            <a:endParaRPr/>
          </a:p>
          <a:p>
            <a:pPr marL="457200" lvl="0" indent="-317500" algn="l" rtl="0">
              <a:spcBef>
                <a:spcPts val="0"/>
              </a:spcBef>
              <a:spcAft>
                <a:spcPts val="0"/>
              </a:spcAft>
              <a:buSzPts val="1400"/>
              <a:buChar char="●"/>
            </a:pPr>
            <a:r>
              <a:rPr lang="en"/>
              <a:t>Odor is a good indicator for distinguishing between high-quality and medium-quality.</a:t>
            </a:r>
            <a:endParaRPr/>
          </a:p>
          <a:p>
            <a:pPr marL="457200" lvl="0" indent="-317500" algn="l" rtl="0">
              <a:spcBef>
                <a:spcPts val="0"/>
              </a:spcBef>
              <a:spcAft>
                <a:spcPts val="0"/>
              </a:spcAft>
              <a:buSzPts val="1400"/>
              <a:buChar char="●"/>
            </a:pPr>
            <a:r>
              <a:rPr lang="en"/>
              <a:t>Fat is a good indicator for identifying high-quality.</a:t>
            </a:r>
            <a:endParaRPr/>
          </a:p>
          <a:p>
            <a:pPr marL="457200" lvl="0" indent="-317500" algn="l" rtl="0">
              <a:spcBef>
                <a:spcPts val="0"/>
              </a:spcBef>
              <a:spcAft>
                <a:spcPts val="0"/>
              </a:spcAft>
              <a:buSzPts val="1400"/>
              <a:buChar char="●"/>
            </a:pPr>
            <a:r>
              <a:rPr lang="en"/>
              <a:t>Turbidity is a good indicator for distinguishing between medium-quality and low-quality.</a:t>
            </a:r>
            <a:endParaRPr/>
          </a:p>
        </p:txBody>
      </p:sp>
      <p:pic>
        <p:nvPicPr>
          <p:cNvPr id="453" name="Google Shape;453;p39"/>
          <p:cNvPicPr preferRelativeResize="0"/>
          <p:nvPr/>
        </p:nvPicPr>
        <p:blipFill>
          <a:blip r:embed="rId3">
            <a:alphaModFix/>
          </a:blip>
          <a:stretch>
            <a:fillRect/>
          </a:stretch>
        </p:blipFill>
        <p:spPr>
          <a:xfrm>
            <a:off x="1249338" y="1061725"/>
            <a:ext cx="7357080" cy="188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8"/>
          <p:cNvSpPr txBox="1">
            <a:spLocks noGrp="1"/>
          </p:cNvSpPr>
          <p:nvPr>
            <p:ph type="title"/>
          </p:nvPr>
        </p:nvSpPr>
        <p:spPr>
          <a:xfrm>
            <a:off x="2149700" y="360325"/>
            <a:ext cx="5370900" cy="70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Quantitative Variables</a:t>
            </a:r>
            <a:endParaRPr/>
          </a:p>
        </p:txBody>
      </p:sp>
      <p:sp>
        <p:nvSpPr>
          <p:cNvPr id="445" name="Google Shape;445;p38"/>
          <p:cNvSpPr txBox="1">
            <a:spLocks noGrp="1"/>
          </p:cNvSpPr>
          <p:nvPr>
            <p:ph type="subTitle" idx="1"/>
          </p:nvPr>
        </p:nvSpPr>
        <p:spPr>
          <a:xfrm>
            <a:off x="1086825" y="3254625"/>
            <a:ext cx="7682100" cy="1307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FFFFF"/>
                </a:highlight>
                <a:latin typeface="Roboto"/>
                <a:ea typeface="Roboto"/>
                <a:cs typeface="Roboto"/>
                <a:sym typeface="Roboto"/>
              </a:rPr>
              <a:t>From the graph, we can see that the pH range of low-quality milk is quite wide, spanning from 3 to 9.</a:t>
            </a:r>
            <a:endParaRPr sz="1500">
              <a:solidFill>
                <a:srgbClr val="374151"/>
              </a:solidFill>
              <a:highlight>
                <a:srgbClr val="FFFFFF"/>
              </a:highlight>
              <a:latin typeface="Roboto"/>
              <a:ea typeface="Roboto"/>
              <a:cs typeface="Roboto"/>
              <a:sym typeface="Roboto"/>
            </a:endParaRPr>
          </a:p>
          <a:p>
            <a:pPr marL="457200" lvl="0" indent="-336550" algn="l" rtl="0">
              <a:spcBef>
                <a:spcPts val="0"/>
              </a:spcBef>
              <a:spcAft>
                <a:spcPts val="0"/>
              </a:spcAft>
              <a:buClr>
                <a:srgbClr val="374151"/>
              </a:buClr>
              <a:buSzPts val="1700"/>
              <a:buFont typeface="Roboto"/>
              <a:buChar char="●"/>
            </a:pPr>
            <a:r>
              <a:rPr lang="en">
                <a:solidFill>
                  <a:srgbClr val="374151"/>
                </a:solidFill>
                <a:highlight>
                  <a:srgbClr val="FFFFFF"/>
                </a:highlight>
                <a:latin typeface="Roboto"/>
                <a:ea typeface="Roboto"/>
                <a:cs typeface="Roboto"/>
                <a:sym typeface="Roboto"/>
              </a:rPr>
              <a:t>The temperature of low-quality milk tends to exhibit extreme values, with the data peaking around 90 degrees.</a:t>
            </a:r>
            <a:endParaRPr>
              <a:solidFill>
                <a:srgbClr val="374151"/>
              </a:solidFill>
              <a:highlight>
                <a:srgbClr val="FFFFFF"/>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FFFFF"/>
                </a:highlight>
                <a:latin typeface="Roboto"/>
                <a:ea typeface="Roboto"/>
                <a:cs typeface="Roboto"/>
                <a:sym typeface="Roboto"/>
              </a:rPr>
              <a:t>We can identify medium-quality milk from the colors that are relatively better.</a:t>
            </a:r>
            <a:endParaRPr sz="1500">
              <a:solidFill>
                <a:srgbClr val="374151"/>
              </a:solidFill>
              <a:highlight>
                <a:srgbClr val="FFFFFF"/>
              </a:highlight>
              <a:latin typeface="Roboto"/>
              <a:ea typeface="Roboto"/>
              <a:cs typeface="Roboto"/>
              <a:sym typeface="Roboto"/>
            </a:endParaRPr>
          </a:p>
        </p:txBody>
      </p:sp>
      <p:pic>
        <p:nvPicPr>
          <p:cNvPr id="446" name="Google Shape;446;p38"/>
          <p:cNvPicPr preferRelativeResize="0"/>
          <p:nvPr/>
        </p:nvPicPr>
        <p:blipFill>
          <a:blip r:embed="rId3">
            <a:alphaModFix/>
          </a:blip>
          <a:stretch>
            <a:fillRect/>
          </a:stretch>
        </p:blipFill>
        <p:spPr>
          <a:xfrm>
            <a:off x="796725" y="1324738"/>
            <a:ext cx="7867650" cy="166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0"/>
          <p:cNvSpPr txBox="1">
            <a:spLocks noGrp="1"/>
          </p:cNvSpPr>
          <p:nvPr>
            <p:ph type="title"/>
          </p:nvPr>
        </p:nvSpPr>
        <p:spPr>
          <a:xfrm>
            <a:off x="2149700" y="360325"/>
            <a:ext cx="53709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 Scaling</a:t>
            </a:r>
            <a:endParaRPr/>
          </a:p>
        </p:txBody>
      </p:sp>
      <p:sp>
        <p:nvSpPr>
          <p:cNvPr id="459" name="Google Shape;459;p40"/>
          <p:cNvSpPr txBox="1">
            <a:spLocks noGrp="1"/>
          </p:cNvSpPr>
          <p:nvPr>
            <p:ph type="subTitle" idx="1"/>
          </p:nvPr>
        </p:nvSpPr>
        <p:spPr>
          <a:xfrm>
            <a:off x="994100" y="3360375"/>
            <a:ext cx="7682100" cy="1199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Splitting the data into training and testing sets in a 4:1 ratio</a:t>
            </a:r>
            <a:endParaRPr sz="1500"/>
          </a:p>
          <a:p>
            <a:pPr marL="457200" lvl="0" indent="-323850" algn="l" rtl="0">
              <a:spcBef>
                <a:spcPts val="0"/>
              </a:spcBef>
              <a:spcAft>
                <a:spcPts val="0"/>
              </a:spcAft>
              <a:buSzPts val="1500"/>
              <a:buChar char="●"/>
            </a:pPr>
            <a:r>
              <a:rPr lang="en" sz="1500"/>
              <a:t>To establish MinMax scaling rules based on the training data</a:t>
            </a:r>
            <a:endParaRPr sz="1500"/>
          </a:p>
          <a:p>
            <a:pPr marL="457200" lvl="0" indent="-323850" algn="l" rtl="0">
              <a:spcBef>
                <a:spcPts val="0"/>
              </a:spcBef>
              <a:spcAft>
                <a:spcPts val="0"/>
              </a:spcAft>
              <a:buSzPts val="1500"/>
              <a:buChar char="●"/>
            </a:pPr>
            <a:r>
              <a:rPr lang="en" sz="1500"/>
              <a:t>Apply the trained scaler to the test data</a:t>
            </a:r>
            <a:endParaRPr sz="1500"/>
          </a:p>
          <a:p>
            <a:pPr marL="457200" lvl="0" indent="-317500" algn="l" rtl="0">
              <a:spcBef>
                <a:spcPts val="0"/>
              </a:spcBef>
              <a:spcAft>
                <a:spcPts val="0"/>
              </a:spcAft>
              <a:buSzPts val="1400"/>
              <a:buChar char="●"/>
            </a:pPr>
            <a:r>
              <a:rPr lang="en"/>
              <a:t>Draw the distribution of the normalized data</a:t>
            </a:r>
            <a:endParaRPr/>
          </a:p>
        </p:txBody>
      </p:sp>
      <p:pic>
        <p:nvPicPr>
          <p:cNvPr id="460" name="Google Shape;460;p40"/>
          <p:cNvPicPr preferRelativeResize="0"/>
          <p:nvPr/>
        </p:nvPicPr>
        <p:blipFill>
          <a:blip r:embed="rId3">
            <a:alphaModFix/>
          </a:blip>
          <a:stretch>
            <a:fillRect/>
          </a:stretch>
        </p:blipFill>
        <p:spPr>
          <a:xfrm>
            <a:off x="994100" y="1061713"/>
            <a:ext cx="7463800" cy="213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1"/>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Building</a:t>
            </a:r>
            <a:endParaRPr/>
          </a:p>
        </p:txBody>
      </p:sp>
      <p:grpSp>
        <p:nvGrpSpPr>
          <p:cNvPr id="466" name="Google Shape;466;p41"/>
          <p:cNvGrpSpPr/>
          <p:nvPr/>
        </p:nvGrpSpPr>
        <p:grpSpPr>
          <a:xfrm>
            <a:off x="-311973" y="-106034"/>
            <a:ext cx="3997531" cy="5454467"/>
            <a:chOff x="-311973" y="-106034"/>
            <a:chExt cx="3997531" cy="5454467"/>
          </a:xfrm>
        </p:grpSpPr>
        <p:sp>
          <p:nvSpPr>
            <p:cNvPr id="467" name="Google Shape;467;p41"/>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41"/>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
        <p:nvSpPr>
          <p:cNvPr id="486" name="Google Shape;486;p41"/>
          <p:cNvSpPr txBox="1">
            <a:spLocks noGrp="1"/>
          </p:cNvSpPr>
          <p:nvPr>
            <p:ph type="title" idx="4294967295"/>
          </p:nvPr>
        </p:nvSpPr>
        <p:spPr>
          <a:xfrm>
            <a:off x="3768450" y="892050"/>
            <a:ext cx="1607100" cy="11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980</Words>
  <Application>Microsoft Office PowerPoint</Application>
  <PresentationFormat>On-screen Show (16:9)</PresentationFormat>
  <Paragraphs>138</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Kumbh Sans</vt:lpstr>
      <vt:lpstr>DM Sans</vt:lpstr>
      <vt:lpstr>Roboto</vt:lpstr>
      <vt:lpstr>Outfit</vt:lpstr>
      <vt:lpstr>Arial</vt:lpstr>
      <vt:lpstr>Nunito Light</vt:lpstr>
      <vt:lpstr>Data Collection and Analysis - Master of Science in Community Health and Prevention Research by Slidesgo</vt:lpstr>
      <vt:lpstr>Milk Quality Classification  with supervised learning methods</vt:lpstr>
      <vt:lpstr>Four basic steps</vt:lpstr>
      <vt:lpstr>Table of contents</vt:lpstr>
      <vt:lpstr>Introduction</vt:lpstr>
      <vt:lpstr>1059 samples</vt:lpstr>
      <vt:lpstr>Categorical Variables</vt:lpstr>
      <vt:lpstr>Quantitative Variables</vt:lpstr>
      <vt:lpstr>Feature Scaling</vt:lpstr>
      <vt:lpstr>Model Building</vt:lpstr>
      <vt:lpstr>Logistic Regression</vt:lpstr>
      <vt:lpstr>LDA&amp;QDA</vt:lpstr>
      <vt:lpstr>KNN</vt:lpstr>
      <vt:lpstr>KNN</vt:lpstr>
      <vt:lpstr>Decision Tree</vt:lpstr>
      <vt:lpstr>Decision Tree</vt:lpstr>
      <vt:lpstr>Random Forest</vt:lpstr>
      <vt:lpstr>Feature Importance</vt:lpstr>
      <vt:lpstr>XGBoost</vt:lpstr>
      <vt:lpstr>Result Evaluation</vt:lpstr>
      <vt:lpstr>PowerPoint Presentation</vt:lpstr>
      <vt:lpstr>Analysis and discussion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Milk Quality Classification  with supervised learning methods</dc:title>
  <cp:lastModifiedBy>ch2023@student.ubc.ca</cp:lastModifiedBy>
  <cp:revision>7</cp:revision>
  <dcterms:modified xsi:type="dcterms:W3CDTF">2024-02-11T23:51:17Z</dcterms:modified>
</cp:coreProperties>
</file>