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00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70" r:id="rId9"/>
    <p:sldId id="269" r:id="rId10"/>
    <p:sldId id="265" r:id="rId11"/>
    <p:sldId id="266" r:id="rId12"/>
    <p:sldId id="275" r:id="rId13"/>
    <p:sldId id="276" r:id="rId14"/>
    <p:sldId id="277" r:id="rId15"/>
    <p:sldId id="279" r:id="rId16"/>
    <p:sldId id="271" r:id="rId17"/>
    <p:sldId id="274" r:id="rId18"/>
    <p:sldId id="280" r:id="rId19"/>
    <p:sldId id="272" r:id="rId20"/>
  </p:sldIdLst>
  <p:sldSz cx="12192000" cy="6858000"/>
  <p:notesSz cx="6858000" cy="9144000"/>
  <p:defaultTextStyle>
    <a:defPPr>
      <a:defRPr lang="en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975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9FFCED-9B0D-4D71-817A-6FF7456A50CF}" type="doc">
      <dgm:prSet loTypeId="urn:microsoft.com/office/officeart/2005/8/layout/chevron1" loCatId="process" qsTypeId="urn:microsoft.com/office/officeart/2005/8/quickstyle/3d3" qsCatId="3D" csTypeId="urn:microsoft.com/office/officeart/2005/8/colors/accent2_2" csCatId="accent2" phldr="1"/>
      <dgm:spPr/>
    </dgm:pt>
    <dgm:pt modelId="{AC0F0B68-5D47-44B6-9CF4-EDE0DF8EF5F8}">
      <dgm:prSet phldrT="[טקסט]"/>
      <dgm:spPr/>
      <dgm:t>
        <a:bodyPr/>
        <a:lstStyle/>
        <a:p>
          <a:pPr>
            <a:defRPr cap="all"/>
          </a:pPr>
          <a:r>
            <a:rPr lang="en-US" dirty="0"/>
            <a:t>Data acquisition</a:t>
          </a:r>
          <a:endParaRPr lang="en-IL" dirty="0"/>
        </a:p>
      </dgm:t>
    </dgm:pt>
    <dgm:pt modelId="{463C96E1-5FF3-47DB-A89F-6DBBCFAEC14E}" type="parTrans" cxnId="{1880D09A-6BA1-4D61-AAF9-11E23A60A2E5}">
      <dgm:prSet/>
      <dgm:spPr/>
      <dgm:t>
        <a:bodyPr/>
        <a:lstStyle/>
        <a:p>
          <a:endParaRPr lang="en-IL"/>
        </a:p>
      </dgm:t>
    </dgm:pt>
    <dgm:pt modelId="{1CF835A4-6549-48C1-B6AA-A81112863445}" type="sibTrans" cxnId="{1880D09A-6BA1-4D61-AAF9-11E23A60A2E5}">
      <dgm:prSet/>
      <dgm:spPr/>
      <dgm:t>
        <a:bodyPr/>
        <a:lstStyle/>
        <a:p>
          <a:endParaRPr lang="en-IL"/>
        </a:p>
      </dgm:t>
    </dgm:pt>
    <dgm:pt modelId="{3212DFBC-BCDB-49B5-AFBA-A813F1A2BD81}">
      <dgm:prSet phldrT="[טקסט]"/>
      <dgm:spPr/>
      <dgm:t>
        <a:bodyPr/>
        <a:lstStyle/>
        <a:p>
          <a:pPr>
            <a:defRPr cap="all"/>
          </a:pPr>
          <a:r>
            <a:rPr lang="en-US" b="0" i="0"/>
            <a:t>Exploratory data analysis</a:t>
          </a:r>
          <a:endParaRPr lang="en-IL" dirty="0"/>
        </a:p>
      </dgm:t>
    </dgm:pt>
    <dgm:pt modelId="{50E7DDCF-EDF5-4FD9-8CCA-514C42CF82D6}" type="parTrans" cxnId="{420167D0-F6CC-4251-8B67-08697B0C5FF9}">
      <dgm:prSet/>
      <dgm:spPr/>
      <dgm:t>
        <a:bodyPr/>
        <a:lstStyle/>
        <a:p>
          <a:endParaRPr lang="en-IL"/>
        </a:p>
      </dgm:t>
    </dgm:pt>
    <dgm:pt modelId="{DF4259F7-7865-4CA3-800E-80AD04B482A7}" type="sibTrans" cxnId="{420167D0-F6CC-4251-8B67-08697B0C5FF9}">
      <dgm:prSet/>
      <dgm:spPr/>
      <dgm:t>
        <a:bodyPr/>
        <a:lstStyle/>
        <a:p>
          <a:endParaRPr lang="en-IL"/>
        </a:p>
      </dgm:t>
    </dgm:pt>
    <dgm:pt modelId="{74076A06-4CC7-48FB-BE69-18544D47F7DC}">
      <dgm:prSet/>
      <dgm:spPr/>
      <dgm:t>
        <a:bodyPr/>
        <a:lstStyle/>
        <a:p>
          <a:pPr>
            <a:defRPr cap="all"/>
          </a:pPr>
          <a:r>
            <a:rPr lang="en-US"/>
            <a:t>Machine Learning</a:t>
          </a:r>
          <a:endParaRPr lang="en-IL"/>
        </a:p>
      </dgm:t>
    </dgm:pt>
    <dgm:pt modelId="{0825F759-1945-4AD3-836A-4B61FC9C1ACF}" type="parTrans" cxnId="{E8223116-73E6-4C6B-8B0D-A70BF6D7383E}">
      <dgm:prSet/>
      <dgm:spPr/>
      <dgm:t>
        <a:bodyPr/>
        <a:lstStyle/>
        <a:p>
          <a:endParaRPr lang="en-IL"/>
        </a:p>
      </dgm:t>
    </dgm:pt>
    <dgm:pt modelId="{E960EE5B-DBEA-4D56-B9D8-999D2D87EA28}" type="sibTrans" cxnId="{E8223116-73E6-4C6B-8B0D-A70BF6D7383E}">
      <dgm:prSet/>
      <dgm:spPr/>
      <dgm:t>
        <a:bodyPr/>
        <a:lstStyle/>
        <a:p>
          <a:endParaRPr lang="en-IL"/>
        </a:p>
      </dgm:t>
    </dgm:pt>
    <dgm:pt modelId="{F3CC0F04-36FB-46A9-B2B1-B637EFF013C2}">
      <dgm:prSet phldrT="[טקסט]"/>
      <dgm:spPr/>
      <dgm:t>
        <a:bodyPr/>
        <a:lstStyle/>
        <a:p>
          <a:pPr>
            <a:defRPr cap="all"/>
          </a:pPr>
          <a:r>
            <a:rPr lang="en-US"/>
            <a:t>Data cleaning  </a:t>
          </a:r>
          <a:endParaRPr lang="en-IL"/>
        </a:p>
      </dgm:t>
    </dgm:pt>
    <dgm:pt modelId="{B95BDE59-4378-400A-B526-14BF53AF955B}" type="sibTrans" cxnId="{E6279805-99D2-416A-B7E9-9DF695246237}">
      <dgm:prSet/>
      <dgm:spPr/>
      <dgm:t>
        <a:bodyPr/>
        <a:lstStyle/>
        <a:p>
          <a:endParaRPr lang="en-IL"/>
        </a:p>
      </dgm:t>
    </dgm:pt>
    <dgm:pt modelId="{6833CF82-F085-4FD5-8BDC-5D99B3218B1C}" type="parTrans" cxnId="{E6279805-99D2-416A-B7E9-9DF695246237}">
      <dgm:prSet/>
      <dgm:spPr/>
      <dgm:t>
        <a:bodyPr/>
        <a:lstStyle/>
        <a:p>
          <a:endParaRPr lang="en-IL"/>
        </a:p>
      </dgm:t>
    </dgm:pt>
    <dgm:pt modelId="{F6BD4C0E-F355-4790-A67D-12483B1F163B}" type="pres">
      <dgm:prSet presAssocID="{E79FFCED-9B0D-4D71-817A-6FF7456A50CF}" presName="Name0" presStyleCnt="0">
        <dgm:presLayoutVars>
          <dgm:dir/>
          <dgm:animLvl val="lvl"/>
          <dgm:resizeHandles val="exact"/>
        </dgm:presLayoutVars>
      </dgm:prSet>
      <dgm:spPr/>
    </dgm:pt>
    <dgm:pt modelId="{D491351D-213F-4C9C-AAC1-4DAE090BAFD8}" type="pres">
      <dgm:prSet presAssocID="{AC0F0B68-5D47-44B6-9CF4-EDE0DF8EF5F8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D2288855-11DA-4B57-8EEA-D269848A565B}" type="pres">
      <dgm:prSet presAssocID="{1CF835A4-6549-48C1-B6AA-A81112863445}" presName="parTxOnlySpace" presStyleCnt="0"/>
      <dgm:spPr/>
    </dgm:pt>
    <dgm:pt modelId="{371E19E3-18A1-44A9-A403-F2AF0860EEA5}" type="pres">
      <dgm:prSet presAssocID="{F3CC0F04-36FB-46A9-B2B1-B637EFF013C2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30A10814-2AF7-4006-917C-C0AA8E121290}" type="pres">
      <dgm:prSet presAssocID="{B95BDE59-4378-400A-B526-14BF53AF955B}" presName="parTxOnlySpace" presStyleCnt="0"/>
      <dgm:spPr/>
    </dgm:pt>
    <dgm:pt modelId="{D9FE712E-1347-45FA-8084-C4371AC80B18}" type="pres">
      <dgm:prSet presAssocID="{3212DFBC-BCDB-49B5-AFBA-A813F1A2BD81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59AFF8E2-0666-4748-A0AE-C6A553A950C6}" type="pres">
      <dgm:prSet presAssocID="{DF4259F7-7865-4CA3-800E-80AD04B482A7}" presName="parTxOnlySpace" presStyleCnt="0"/>
      <dgm:spPr/>
    </dgm:pt>
    <dgm:pt modelId="{E733FFB2-A91C-4908-9FC2-4E72566F2F71}" type="pres">
      <dgm:prSet presAssocID="{74076A06-4CC7-48FB-BE69-18544D47F7DC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E6279805-99D2-416A-B7E9-9DF695246237}" srcId="{E79FFCED-9B0D-4D71-817A-6FF7456A50CF}" destId="{F3CC0F04-36FB-46A9-B2B1-B637EFF013C2}" srcOrd="1" destOrd="0" parTransId="{6833CF82-F085-4FD5-8BDC-5D99B3218B1C}" sibTransId="{B95BDE59-4378-400A-B526-14BF53AF955B}"/>
    <dgm:cxn modelId="{E8223116-73E6-4C6B-8B0D-A70BF6D7383E}" srcId="{E79FFCED-9B0D-4D71-817A-6FF7456A50CF}" destId="{74076A06-4CC7-48FB-BE69-18544D47F7DC}" srcOrd="3" destOrd="0" parTransId="{0825F759-1945-4AD3-836A-4B61FC9C1ACF}" sibTransId="{E960EE5B-DBEA-4D56-B9D8-999D2D87EA28}"/>
    <dgm:cxn modelId="{1880D09A-6BA1-4D61-AAF9-11E23A60A2E5}" srcId="{E79FFCED-9B0D-4D71-817A-6FF7456A50CF}" destId="{AC0F0B68-5D47-44B6-9CF4-EDE0DF8EF5F8}" srcOrd="0" destOrd="0" parTransId="{463C96E1-5FF3-47DB-A89F-6DBBCFAEC14E}" sibTransId="{1CF835A4-6549-48C1-B6AA-A81112863445}"/>
    <dgm:cxn modelId="{409EADA0-94BE-4CE5-BCA0-26D58CEA9F15}" type="presOf" srcId="{AC0F0B68-5D47-44B6-9CF4-EDE0DF8EF5F8}" destId="{D491351D-213F-4C9C-AAC1-4DAE090BAFD8}" srcOrd="0" destOrd="0" presId="urn:microsoft.com/office/officeart/2005/8/layout/chevron1"/>
    <dgm:cxn modelId="{69D55AA6-D04F-4CB8-A828-4B016168A6AF}" type="presOf" srcId="{F3CC0F04-36FB-46A9-B2B1-B637EFF013C2}" destId="{371E19E3-18A1-44A9-A403-F2AF0860EEA5}" srcOrd="0" destOrd="0" presId="urn:microsoft.com/office/officeart/2005/8/layout/chevron1"/>
    <dgm:cxn modelId="{6AA980BF-47AD-45AD-B0EC-B134B0AD751B}" type="presOf" srcId="{E79FFCED-9B0D-4D71-817A-6FF7456A50CF}" destId="{F6BD4C0E-F355-4790-A67D-12483B1F163B}" srcOrd="0" destOrd="0" presId="urn:microsoft.com/office/officeart/2005/8/layout/chevron1"/>
    <dgm:cxn modelId="{420167D0-F6CC-4251-8B67-08697B0C5FF9}" srcId="{E79FFCED-9B0D-4D71-817A-6FF7456A50CF}" destId="{3212DFBC-BCDB-49B5-AFBA-A813F1A2BD81}" srcOrd="2" destOrd="0" parTransId="{50E7DDCF-EDF5-4FD9-8CCA-514C42CF82D6}" sibTransId="{DF4259F7-7865-4CA3-800E-80AD04B482A7}"/>
    <dgm:cxn modelId="{989858DA-C71E-4150-86EC-398252E295E2}" type="presOf" srcId="{3212DFBC-BCDB-49B5-AFBA-A813F1A2BD81}" destId="{D9FE712E-1347-45FA-8084-C4371AC80B18}" srcOrd="0" destOrd="0" presId="urn:microsoft.com/office/officeart/2005/8/layout/chevron1"/>
    <dgm:cxn modelId="{A02332F9-7AF8-481E-9A6E-2EAB1D9E9656}" type="presOf" srcId="{74076A06-4CC7-48FB-BE69-18544D47F7DC}" destId="{E733FFB2-A91C-4908-9FC2-4E72566F2F71}" srcOrd="0" destOrd="0" presId="urn:microsoft.com/office/officeart/2005/8/layout/chevron1"/>
    <dgm:cxn modelId="{71749990-C420-4A03-8984-8EE52DDA29D9}" type="presParOf" srcId="{F6BD4C0E-F355-4790-A67D-12483B1F163B}" destId="{D491351D-213F-4C9C-AAC1-4DAE090BAFD8}" srcOrd="0" destOrd="0" presId="urn:microsoft.com/office/officeart/2005/8/layout/chevron1"/>
    <dgm:cxn modelId="{B1568993-E7A8-4F29-8910-F39EFB481D16}" type="presParOf" srcId="{F6BD4C0E-F355-4790-A67D-12483B1F163B}" destId="{D2288855-11DA-4B57-8EEA-D269848A565B}" srcOrd="1" destOrd="0" presId="urn:microsoft.com/office/officeart/2005/8/layout/chevron1"/>
    <dgm:cxn modelId="{36393053-D22D-4AF4-9928-980566E94991}" type="presParOf" srcId="{F6BD4C0E-F355-4790-A67D-12483B1F163B}" destId="{371E19E3-18A1-44A9-A403-F2AF0860EEA5}" srcOrd="2" destOrd="0" presId="urn:microsoft.com/office/officeart/2005/8/layout/chevron1"/>
    <dgm:cxn modelId="{BD9B9093-5E9A-4593-90A7-A7B0E60D455A}" type="presParOf" srcId="{F6BD4C0E-F355-4790-A67D-12483B1F163B}" destId="{30A10814-2AF7-4006-917C-C0AA8E121290}" srcOrd="3" destOrd="0" presId="urn:microsoft.com/office/officeart/2005/8/layout/chevron1"/>
    <dgm:cxn modelId="{7B5EC3BC-ADA1-4C1C-AFA8-05871CFC1CCE}" type="presParOf" srcId="{F6BD4C0E-F355-4790-A67D-12483B1F163B}" destId="{D9FE712E-1347-45FA-8084-C4371AC80B18}" srcOrd="4" destOrd="0" presId="urn:microsoft.com/office/officeart/2005/8/layout/chevron1"/>
    <dgm:cxn modelId="{5624690D-E93C-4375-ADAD-9A5C38E6117E}" type="presParOf" srcId="{F6BD4C0E-F355-4790-A67D-12483B1F163B}" destId="{59AFF8E2-0666-4748-A0AE-C6A553A950C6}" srcOrd="5" destOrd="0" presId="urn:microsoft.com/office/officeart/2005/8/layout/chevron1"/>
    <dgm:cxn modelId="{7E328C8C-AC3F-491E-AE11-112696311E57}" type="presParOf" srcId="{F6BD4C0E-F355-4790-A67D-12483B1F163B}" destId="{E733FFB2-A91C-4908-9FC2-4E72566F2F71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91351D-213F-4C9C-AAC1-4DAE090BAFD8}">
      <dsp:nvSpPr>
        <dsp:cNvPr id="0" name=""/>
        <dsp:cNvSpPr/>
      </dsp:nvSpPr>
      <dsp:spPr>
        <a:xfrm>
          <a:off x="3292" y="1152598"/>
          <a:ext cx="1916364" cy="766545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/>
            <a:t>Data acquisition</a:t>
          </a:r>
          <a:endParaRPr lang="en-IL" sz="1400" kern="1200" dirty="0"/>
        </a:p>
      </dsp:txBody>
      <dsp:txXfrm>
        <a:off x="386565" y="1152598"/>
        <a:ext cx="1149819" cy="766545"/>
      </dsp:txXfrm>
    </dsp:sp>
    <dsp:sp modelId="{371E19E3-18A1-44A9-A403-F2AF0860EEA5}">
      <dsp:nvSpPr>
        <dsp:cNvPr id="0" name=""/>
        <dsp:cNvSpPr/>
      </dsp:nvSpPr>
      <dsp:spPr>
        <a:xfrm>
          <a:off x="1728019" y="1152598"/>
          <a:ext cx="1916364" cy="766545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Data cleaning  </a:t>
          </a:r>
          <a:endParaRPr lang="en-IL" sz="1400" kern="1200"/>
        </a:p>
      </dsp:txBody>
      <dsp:txXfrm>
        <a:off x="2111292" y="1152598"/>
        <a:ext cx="1149819" cy="766545"/>
      </dsp:txXfrm>
    </dsp:sp>
    <dsp:sp modelId="{D9FE712E-1347-45FA-8084-C4371AC80B18}">
      <dsp:nvSpPr>
        <dsp:cNvPr id="0" name=""/>
        <dsp:cNvSpPr/>
      </dsp:nvSpPr>
      <dsp:spPr>
        <a:xfrm>
          <a:off x="3452747" y="1152598"/>
          <a:ext cx="1916364" cy="766545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b="0" i="0" kern="1200"/>
            <a:t>Exploratory data analysis</a:t>
          </a:r>
          <a:endParaRPr lang="en-IL" sz="1400" kern="1200" dirty="0"/>
        </a:p>
      </dsp:txBody>
      <dsp:txXfrm>
        <a:off x="3836020" y="1152598"/>
        <a:ext cx="1149819" cy="766545"/>
      </dsp:txXfrm>
    </dsp:sp>
    <dsp:sp modelId="{E733FFB2-A91C-4908-9FC2-4E72566F2F71}">
      <dsp:nvSpPr>
        <dsp:cNvPr id="0" name=""/>
        <dsp:cNvSpPr/>
      </dsp:nvSpPr>
      <dsp:spPr>
        <a:xfrm>
          <a:off x="5177475" y="1152598"/>
          <a:ext cx="1916364" cy="766545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Machine Learning</a:t>
          </a:r>
          <a:endParaRPr lang="en-IL" sz="1400" kern="1200"/>
        </a:p>
      </dsp:txBody>
      <dsp:txXfrm>
        <a:off x="5560748" y="1152598"/>
        <a:ext cx="1149819" cy="7665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993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5/27/2021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158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5/27/2021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354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5/27/2021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966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5/27/2021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39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5/27/2021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626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5/27/2021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51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5/27/2021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253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5/27/2021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746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872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09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lIns="91440" tIns="45720" rIns="91440" bIns="4572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lIns="0" tIns="45720" rIns="0" b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900" cap="none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900" cap="none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050" cap="none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9925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8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8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8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8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8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denBenSimhon/Athlete-100meters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en's_100_metres_world_record_progression" TargetMode="External"/><Relationship Id="rId2" Type="http://schemas.openxmlformats.org/officeDocument/2006/relationships/hyperlink" Target="https://www.worldathletics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hyperlink" Target="https://en.wikipedia.org/wiki/Women's_100_metres_world_record_progression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33428ACC-71EC-4171-9527-10983BA6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5E4A1607-6F6D-441E-858E-EC77CC5163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2940" y="1403899"/>
            <a:ext cx="5317286" cy="2829099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100 Meters</a:t>
            </a:r>
            <a:br>
              <a:rPr lang="en-US" sz="5400" dirty="0"/>
            </a:br>
            <a:r>
              <a:rPr lang="en-US" sz="5400" dirty="0"/>
              <a:t>World Record</a:t>
            </a:r>
            <a:endParaRPr lang="en-IL" sz="5400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3A979F1F-0C4B-4E03-8CC0-64DC776804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91164" y="4356511"/>
            <a:ext cx="4684386" cy="1238616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machine learning final project</a:t>
            </a:r>
            <a:endParaRPr lang="en-IL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028" name="Picture 4" descr="Series Kick Off: Run Your Best Race &amp; Pace in 2015">
            <a:extLst>
              <a:ext uri="{FF2B5EF4-FFF2-40B4-BE49-F238E27FC236}">
                <a16:creationId xmlns:a16="http://schemas.microsoft.com/office/drawing/2014/main" id="{D6D28109-19B9-4FDC-A564-CEECC7277D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27" r="16520" b="-1"/>
          <a:stretch/>
        </p:blipFill>
        <p:spPr bwMode="auto">
          <a:xfrm>
            <a:off x="1305501" y="640081"/>
            <a:ext cx="5569213" cy="5054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A22713B-ABB6-4391-97F9-0449A2B9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294754"/>
            <a:ext cx="32004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8D4480B4-953D-41FA-9052-09AB3A026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1DACC0ED-B712-4C68-8EF1-56E029C5172A}"/>
              </a:ext>
            </a:extLst>
          </p:cNvPr>
          <p:cNvSpPr/>
          <p:nvPr/>
        </p:nvSpPr>
        <p:spPr>
          <a:xfrm>
            <a:off x="8040313" y="4851086"/>
            <a:ext cx="27453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hlinkClick r:id="rId3"/>
              </a:rPr>
              <a:t>Github-Athlete-100meters</a:t>
            </a:r>
            <a:endParaRPr lang="en-IL" dirty="0"/>
          </a:p>
        </p:txBody>
      </p:sp>
      <p:sp>
        <p:nvSpPr>
          <p:cNvPr id="9" name="כותרת 1">
            <a:extLst>
              <a:ext uri="{FF2B5EF4-FFF2-40B4-BE49-F238E27FC236}">
                <a16:creationId xmlns:a16="http://schemas.microsoft.com/office/drawing/2014/main" id="{FED0EBB4-DCA9-445C-9C0C-44197EFBD6DD}"/>
              </a:ext>
            </a:extLst>
          </p:cNvPr>
          <p:cNvSpPr txBox="1">
            <a:spLocks/>
          </p:cNvSpPr>
          <p:nvPr/>
        </p:nvSpPr>
        <p:spPr>
          <a:xfrm>
            <a:off x="1305501" y="5831186"/>
            <a:ext cx="3401961" cy="523682"/>
          </a:xfrm>
          <a:prstGeom prst="rect">
            <a:avLst/>
          </a:prstGeom>
        </p:spPr>
        <p:txBody>
          <a:bodyPr lIns="91440" tIns="45720" rIns="91440" bIns="4572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kern="1200"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2000" b="1" dirty="0"/>
              <a:t>Eden Ben </a:t>
            </a:r>
            <a:r>
              <a:rPr lang="en-US" sz="2000" b="1" dirty="0" err="1"/>
              <a:t>Simhon</a:t>
            </a:r>
            <a:r>
              <a:rPr lang="en-US" sz="2000" b="1" dirty="0"/>
              <a:t> </a:t>
            </a:r>
          </a:p>
          <a:p>
            <a:pPr>
              <a:spcAft>
                <a:spcPts val="600"/>
              </a:spcAft>
            </a:pPr>
            <a:r>
              <a:rPr lang="en-US" sz="2000" b="1" dirty="0"/>
              <a:t>Dan </a:t>
            </a:r>
            <a:r>
              <a:rPr lang="en-US" sz="2000" b="1" dirty="0" err="1"/>
              <a:t>Yakobi</a:t>
            </a:r>
            <a:endParaRPr lang="en-IL" sz="2000" b="1" dirty="0"/>
          </a:p>
        </p:txBody>
      </p:sp>
    </p:spTree>
    <p:extLst>
      <p:ext uri="{BB962C8B-B14F-4D97-AF65-F5344CB8AC3E}">
        <p14:creationId xmlns:p14="http://schemas.microsoft.com/office/powerpoint/2010/main" val="2464751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1689636A-C7CA-40BD-84D1-10671A31C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14" y="295611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Data cleaning - defining outliers </a:t>
            </a:r>
            <a:endParaRPr lang="en-IL" dirty="0">
              <a:solidFill>
                <a:srgbClr val="FFFFFF"/>
              </a:solidFill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6D0E690-FE96-4AC1-B2B6-4CE4E5977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854" y="2407964"/>
            <a:ext cx="3783373" cy="26788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We then defined what age range is to be considered normal,  age 15-45.</a:t>
            </a:r>
          </a:p>
          <a:p>
            <a:pPr marL="0" indent="0">
              <a:buNone/>
            </a:pPr>
            <a:r>
              <a:rPr lang="en-US" dirty="0"/>
              <a:t>The values outside of the range were defined as outliers.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We dismissed the outliers.</a:t>
            </a:r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24664D-83C0-483B-B0FB-21E13EACA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1589"/>
            <a:ext cx="32060" cy="134022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L" altLang="en-IL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IL" altLang="en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" name="תמונה 19">
            <a:extLst>
              <a:ext uri="{FF2B5EF4-FFF2-40B4-BE49-F238E27FC236}">
                <a16:creationId xmlns:a16="http://schemas.microsoft.com/office/drawing/2014/main" id="{47864113-B840-4EDA-BCC5-1573D8458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7558" y="3747391"/>
            <a:ext cx="4653245" cy="2549065"/>
          </a:xfrm>
          <a:prstGeom prst="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A0EA70D6-A0DC-48A0-8E3A-81FB8F0521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0643" y="2151158"/>
            <a:ext cx="5102087" cy="27909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3" name="אליפסה 22">
            <a:extLst>
              <a:ext uri="{FF2B5EF4-FFF2-40B4-BE49-F238E27FC236}">
                <a16:creationId xmlns:a16="http://schemas.microsoft.com/office/drawing/2014/main" id="{36A564E6-B4DD-44E3-AF6E-0FACEB0432FC}"/>
              </a:ext>
            </a:extLst>
          </p:cNvPr>
          <p:cNvSpPr/>
          <p:nvPr/>
        </p:nvSpPr>
        <p:spPr>
          <a:xfrm>
            <a:off x="9934858" y="4040251"/>
            <a:ext cx="384313" cy="331305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0" name="אליפסה 29">
            <a:extLst>
              <a:ext uri="{FF2B5EF4-FFF2-40B4-BE49-F238E27FC236}">
                <a16:creationId xmlns:a16="http://schemas.microsoft.com/office/drawing/2014/main" id="{A1D8BAB1-3F42-4610-8D5C-98796B4DC605}"/>
              </a:ext>
            </a:extLst>
          </p:cNvPr>
          <p:cNvSpPr/>
          <p:nvPr/>
        </p:nvSpPr>
        <p:spPr>
          <a:xfrm>
            <a:off x="7813884" y="4238622"/>
            <a:ext cx="384313" cy="331305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83765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1689636A-C7CA-40BD-84D1-10671A31C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" y="268179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EDA - visualization</a:t>
            </a:r>
            <a:endParaRPr lang="en-IL" dirty="0">
              <a:solidFill>
                <a:srgbClr val="FFFFFF"/>
              </a:solidFill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6D0E690-FE96-4AC1-B2B6-4CE4E5977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952" y="2675024"/>
            <a:ext cx="7077686" cy="267885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Pie charts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Scattering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Cat plot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Cross tab</a:t>
            </a:r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24664D-83C0-483B-B0FB-21E13EACA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1589"/>
            <a:ext cx="32060" cy="134022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L" altLang="en-IL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IL" altLang="en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2" name="Picture 4" descr="data visualization tools">
            <a:extLst>
              <a:ext uri="{FF2B5EF4-FFF2-40B4-BE49-F238E27FC236}">
                <a16:creationId xmlns:a16="http://schemas.microsoft.com/office/drawing/2014/main" id="{5D69EECD-44BE-4E6B-B29D-22067E1EB6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8724" y="2184988"/>
            <a:ext cx="6389324" cy="3935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2206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1689636A-C7CA-40BD-84D1-10671A31C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" y="588581"/>
            <a:ext cx="10058400" cy="1450757"/>
          </a:xfrm>
        </p:spPr>
        <p:txBody>
          <a:bodyPr anchor="ctr">
            <a:no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EDA -</a:t>
            </a:r>
            <a:r>
              <a:rPr lang="en-US" dirty="0">
                <a:solidFill>
                  <a:schemeClr val="bg1"/>
                </a:solidFill>
              </a:rPr>
              <a:t> Pie charts </a:t>
            </a:r>
            <a:br>
              <a:rPr lang="en-US" b="1" dirty="0"/>
            </a:br>
            <a:endParaRPr lang="en-IL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24664D-83C0-483B-B0FB-21E13EACA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1589"/>
            <a:ext cx="32060" cy="134022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L" altLang="en-IL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IL" altLang="en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AA735572-A47F-43A6-AB5A-E2CEB76274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742" t="1258" r="7771"/>
          <a:stretch/>
        </p:blipFill>
        <p:spPr>
          <a:xfrm>
            <a:off x="1146240" y="2234250"/>
            <a:ext cx="4585252" cy="4100834"/>
          </a:xfrm>
          <a:prstGeom prst="rect">
            <a:avLst/>
          </a:prstGeom>
        </p:spPr>
      </p:pic>
      <p:sp>
        <p:nvSpPr>
          <p:cNvPr id="16" name="תיבת טקסט 15">
            <a:extLst>
              <a:ext uri="{FF2B5EF4-FFF2-40B4-BE49-F238E27FC236}">
                <a16:creationId xmlns:a16="http://schemas.microsoft.com/office/drawing/2014/main" id="{1D09B1E8-1524-48C2-B21E-DD95BB8A24BE}"/>
              </a:ext>
            </a:extLst>
          </p:cNvPr>
          <p:cNvSpPr txBox="1"/>
          <p:nvPr/>
        </p:nvSpPr>
        <p:spPr>
          <a:xfrm>
            <a:off x="1671433" y="1849809"/>
            <a:ext cx="28974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  Mark range</a:t>
            </a:r>
            <a:endParaRPr lang="en-IL" sz="2000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D19500FE-B5B0-4D6D-A1A2-1CC18ADDF0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8331" y="2407709"/>
            <a:ext cx="4922601" cy="3781602"/>
          </a:xfrm>
          <a:prstGeom prst="rect">
            <a:avLst/>
          </a:prstGeom>
        </p:spPr>
      </p:pic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7D43B9D1-E31A-46F5-AC21-80CB351D934B}"/>
              </a:ext>
            </a:extLst>
          </p:cNvPr>
          <p:cNvSpPr txBox="1"/>
          <p:nvPr/>
        </p:nvSpPr>
        <p:spPr>
          <a:xfrm>
            <a:off x="8083677" y="1872142"/>
            <a:ext cx="28974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Gender</a:t>
            </a:r>
            <a:endParaRPr lang="en-IL" sz="2000" dirty="0"/>
          </a:p>
        </p:txBody>
      </p:sp>
    </p:spTree>
    <p:extLst>
      <p:ext uri="{BB962C8B-B14F-4D97-AF65-F5344CB8AC3E}">
        <p14:creationId xmlns:p14="http://schemas.microsoft.com/office/powerpoint/2010/main" val="4217455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1689636A-C7CA-40BD-84D1-10671A31C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60" y="636277"/>
            <a:ext cx="10058400" cy="1450757"/>
          </a:xfrm>
        </p:spPr>
        <p:txBody>
          <a:bodyPr anchor="ctr">
            <a:no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EDA - scattering </a:t>
            </a:r>
            <a:br>
              <a:rPr lang="en-US" b="1" dirty="0"/>
            </a:br>
            <a:endParaRPr lang="en-IL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24664D-83C0-483B-B0FB-21E13EACA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1589"/>
            <a:ext cx="32060" cy="134022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L" altLang="en-IL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IL" altLang="en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מציין מיקום תוכן 10">
            <a:extLst>
              <a:ext uri="{FF2B5EF4-FFF2-40B4-BE49-F238E27FC236}">
                <a16:creationId xmlns:a16="http://schemas.microsoft.com/office/drawing/2014/main" id="{4ED262BC-EEA5-442D-A920-AEE5BC39F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217" y="2149856"/>
            <a:ext cx="6845421" cy="3760891"/>
          </a:xfrm>
        </p:spPr>
        <p:txBody>
          <a:bodyPr/>
          <a:lstStyle/>
          <a:p>
            <a:r>
              <a:rPr lang="en-US" b="1" dirty="0"/>
              <a:t>What does the graph contain?</a:t>
            </a:r>
            <a:endParaRPr lang="he-IL" b="1" dirty="0"/>
          </a:p>
          <a:p>
            <a:pPr lvl="1"/>
            <a:r>
              <a:rPr lang="en-US" sz="2000" dirty="0"/>
              <a:t>X=Result Score</a:t>
            </a:r>
          </a:p>
          <a:p>
            <a:pPr lvl="1"/>
            <a:r>
              <a:rPr lang="en-US" sz="2000" dirty="0"/>
              <a:t>Y=Meters per Second </a:t>
            </a:r>
          </a:p>
          <a:p>
            <a:r>
              <a:rPr lang="en-US" b="1" dirty="0"/>
              <a:t>Conclusions </a:t>
            </a:r>
            <a:endParaRPr lang="he-IL" b="1" dirty="0"/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The graph is divided into two different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 groups due to the gender.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According to the x-axis, it can be noted that the Result Score Column shows different results for each gender.</a:t>
            </a:r>
            <a:endParaRPr lang="en-IL" sz="2000" dirty="0">
              <a:solidFill>
                <a:schemeClr val="tx1"/>
              </a:solidFill>
            </a:endParaRPr>
          </a:p>
        </p:txBody>
      </p:sp>
      <p:pic>
        <p:nvPicPr>
          <p:cNvPr id="19" name="תמונה 18">
            <a:extLst>
              <a:ext uri="{FF2B5EF4-FFF2-40B4-BE49-F238E27FC236}">
                <a16:creationId xmlns:a16="http://schemas.microsoft.com/office/drawing/2014/main" id="{4437D479-4669-468B-AF6B-21100803F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0349" y="2269068"/>
            <a:ext cx="3662410" cy="3425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7059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B082DD07-70C9-4461-B50C-B5CAB8BA7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27" y="227121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EDA - cat plot</a:t>
            </a:r>
            <a:endParaRPr lang="en-IL" dirty="0">
              <a:solidFill>
                <a:srgbClr val="FFFFFF"/>
              </a:solidFill>
            </a:endParaRPr>
          </a:p>
        </p:txBody>
      </p:sp>
      <p:pic>
        <p:nvPicPr>
          <p:cNvPr id="4" name="מציין מיקום תוכן 3">
            <a:extLst>
              <a:ext uri="{FF2B5EF4-FFF2-40B4-BE49-F238E27FC236}">
                <a16:creationId xmlns:a16="http://schemas.microsoft.com/office/drawing/2014/main" id="{8F1A9747-4616-4B4B-9291-7ABE146C24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59580" y="2533881"/>
            <a:ext cx="7228794" cy="310675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מציין מיקום תוכן 10">
            <a:extLst>
              <a:ext uri="{FF2B5EF4-FFF2-40B4-BE49-F238E27FC236}">
                <a16:creationId xmlns:a16="http://schemas.microsoft.com/office/drawing/2014/main" id="{14FBA15A-310F-4D09-9F8A-5DC6E68F7F14}"/>
              </a:ext>
            </a:extLst>
          </p:cNvPr>
          <p:cNvSpPr txBox="1">
            <a:spLocks/>
          </p:cNvSpPr>
          <p:nvPr/>
        </p:nvSpPr>
        <p:spPr>
          <a:xfrm>
            <a:off x="103627" y="2191603"/>
            <a:ext cx="4776846" cy="3760891"/>
          </a:xfrm>
          <a:prstGeom prst="rect">
            <a:avLst/>
          </a:prstGeom>
        </p:spPr>
        <p:txBody>
          <a:bodyPr lIns="0" tIns="45720" rIns="0" bIns="45720"/>
          <a:lstStyle>
            <a:lvl1pPr marL="91440" indent="-91440" algn="l" defTabSz="914400" rtl="0" eaLnBrk="1" latinLnBrk="0" hangingPunct="1">
              <a:lnSpc>
                <a:spcPct val="118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18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18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18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18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What does the graph contain?</a:t>
            </a:r>
            <a:endParaRPr lang="he-IL" b="1" dirty="0"/>
          </a:p>
          <a:p>
            <a:pPr lvl="1"/>
            <a:r>
              <a:rPr lang="en-US" sz="2000" dirty="0"/>
              <a:t>X=Age </a:t>
            </a:r>
            <a:r>
              <a:rPr lang="en-US" sz="2000"/>
              <a:t>of competitor</a:t>
            </a:r>
            <a:endParaRPr lang="en-US" sz="2000" dirty="0"/>
          </a:p>
          <a:p>
            <a:pPr lvl="1"/>
            <a:r>
              <a:rPr lang="en-US" sz="2000" dirty="0"/>
              <a:t>Y=Finishing Position</a:t>
            </a:r>
          </a:p>
          <a:p>
            <a:r>
              <a:rPr lang="en-US" b="1" dirty="0"/>
              <a:t>Conclusions </a:t>
            </a:r>
            <a:endParaRPr lang="he-IL" b="1" dirty="0"/>
          </a:p>
          <a:p>
            <a:pPr lvl="1"/>
            <a:r>
              <a:rPr lang="en-US" sz="2000" dirty="0"/>
              <a:t>It should be noted the first places were in the age range 21-25</a:t>
            </a:r>
            <a:endParaRPr lang="en-IL" sz="2000" dirty="0"/>
          </a:p>
        </p:txBody>
      </p:sp>
    </p:spTree>
    <p:extLst>
      <p:ext uri="{BB962C8B-B14F-4D97-AF65-F5344CB8AC3E}">
        <p14:creationId xmlns:p14="http://schemas.microsoft.com/office/powerpoint/2010/main" val="25680371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B082DD07-70C9-4461-B50C-B5CAB8BA7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27" y="208240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EDA - cross tab </a:t>
            </a:r>
            <a:endParaRPr lang="en-IL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מציין מיקום תוכן 10">
            <a:extLst>
              <a:ext uri="{FF2B5EF4-FFF2-40B4-BE49-F238E27FC236}">
                <a16:creationId xmlns:a16="http://schemas.microsoft.com/office/drawing/2014/main" id="{14FBA15A-310F-4D09-9F8A-5DC6E68F7F14}"/>
              </a:ext>
            </a:extLst>
          </p:cNvPr>
          <p:cNvSpPr txBox="1">
            <a:spLocks/>
          </p:cNvSpPr>
          <p:nvPr/>
        </p:nvSpPr>
        <p:spPr>
          <a:xfrm>
            <a:off x="103627" y="2191603"/>
            <a:ext cx="4776846" cy="3760891"/>
          </a:xfrm>
          <a:prstGeom prst="rect">
            <a:avLst/>
          </a:prstGeom>
        </p:spPr>
        <p:txBody>
          <a:bodyPr lIns="0" tIns="45720" rIns="0" bIns="45720"/>
          <a:lstStyle>
            <a:lvl1pPr marL="91440" indent="-91440" algn="l" defTabSz="914400" rtl="0" eaLnBrk="1" latinLnBrk="0" hangingPunct="1">
              <a:lnSpc>
                <a:spcPct val="118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18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18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18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18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What does the graph contain?</a:t>
            </a:r>
            <a:endParaRPr lang="he-IL" b="1" dirty="0"/>
          </a:p>
          <a:p>
            <a:pPr lvl="1"/>
            <a:r>
              <a:rPr lang="en-US" sz="2000" dirty="0"/>
              <a:t>X= Competitor’s Age </a:t>
            </a:r>
          </a:p>
          <a:p>
            <a:pPr lvl="1"/>
            <a:r>
              <a:rPr lang="en-US" sz="2000" dirty="0"/>
              <a:t>Y=Gender</a:t>
            </a:r>
          </a:p>
          <a:p>
            <a:pPr lvl="1"/>
            <a:r>
              <a:rPr lang="en-US" sz="2000" dirty="0"/>
              <a:t>Orange – Female</a:t>
            </a:r>
          </a:p>
          <a:p>
            <a:pPr lvl="1"/>
            <a:r>
              <a:rPr lang="en-US" sz="2000" dirty="0"/>
              <a:t>Gray – Male </a:t>
            </a:r>
          </a:p>
          <a:p>
            <a:r>
              <a:rPr lang="en-US" b="1" dirty="0"/>
              <a:t>Conclusions </a:t>
            </a:r>
            <a:endParaRPr lang="he-IL" b="1" dirty="0"/>
          </a:p>
          <a:p>
            <a:pPr lvl="1"/>
            <a:r>
              <a:rPr lang="en-US" sz="2000" dirty="0"/>
              <a:t>It can be understood that women up to the age of 18 compete more than men.</a:t>
            </a:r>
            <a:endParaRPr lang="en-IL" sz="2000" dirty="0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75F73BB4-522B-4665-9E5E-0D4A17604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5224" y="2087563"/>
            <a:ext cx="6276975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603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1689636A-C7CA-40BD-84D1-10671A31C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53" y="200361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Machine learning</a:t>
            </a:r>
            <a:endParaRPr lang="en-IL" dirty="0">
              <a:solidFill>
                <a:srgbClr val="FFFFFF"/>
              </a:solidFill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6D0E690-FE96-4AC1-B2B6-4CE4E5977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253" y="2675024"/>
            <a:ext cx="5177987" cy="34283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Using `</a:t>
            </a:r>
            <a:r>
              <a:rPr lang="en-US" dirty="0" err="1"/>
              <a:t>sklearn</a:t>
            </a:r>
            <a:r>
              <a:rPr lang="en-US" dirty="0"/>
              <a:t>` library and linear regression,</a:t>
            </a:r>
          </a:p>
          <a:p>
            <a:pPr marL="0" indent="0">
              <a:buNone/>
            </a:pPr>
            <a:r>
              <a:rPr lang="en-US" dirty="0"/>
              <a:t>we were able to tweak the model that predicts</a:t>
            </a:r>
          </a:p>
          <a:p>
            <a:pPr marL="0" indent="0">
              <a:buNone/>
            </a:pPr>
            <a:r>
              <a:rPr lang="en-US" dirty="0"/>
              <a:t>the best potential Mark of Competitor.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24664D-83C0-483B-B0FB-21E13EACA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1589"/>
            <a:ext cx="32060" cy="134022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L" altLang="en-IL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IL" altLang="en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Machine learning: The future of digital marketing | AppsFlyer">
            <a:extLst>
              <a:ext uri="{FF2B5EF4-FFF2-40B4-BE49-F238E27FC236}">
                <a16:creationId xmlns:a16="http://schemas.microsoft.com/office/drawing/2014/main" id="{A7B9EF37-5146-4A46-A412-CFAD3C59B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5731" y="2202455"/>
            <a:ext cx="6605016" cy="3467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0390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1689636A-C7CA-40BD-84D1-10671A31C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53" y="228600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Machine learning - linear regression</a:t>
            </a:r>
            <a:endParaRPr lang="en-IL" dirty="0">
              <a:solidFill>
                <a:srgbClr val="FFFFFF"/>
              </a:solidFill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6D0E690-FE96-4AC1-B2B6-4CE4E5977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253" y="2303137"/>
            <a:ext cx="4991494" cy="319713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 columns studied in the machine are: Ranking, Wind, Gender, Age, Position, Score Results, Age  of Competitor and km/h.</a:t>
            </a:r>
          </a:p>
          <a:p>
            <a:pPr marL="0" indent="0">
              <a:buNone/>
            </a:pPr>
            <a:r>
              <a:rPr lang="en-US" dirty="0"/>
              <a:t>There is an accuracy of almost 96%.</a:t>
            </a:r>
          </a:p>
          <a:p>
            <a:pPr marL="0" indent="0">
              <a:buNone/>
            </a:pPr>
            <a:r>
              <a:rPr lang="en-US" dirty="0"/>
              <a:t>But when the OLS regression results were checked, we realized that there was an error and that the condition was too high, so we had to pinpoint the model.</a:t>
            </a:r>
            <a:endParaRPr lang="en-IL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24664D-83C0-483B-B0FB-21E13EACA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1589"/>
            <a:ext cx="32060" cy="134022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L" altLang="en-IL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IL" altLang="en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7D3BD265-9908-429C-918A-7C1A87761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5475" y="1534192"/>
            <a:ext cx="6858000" cy="1162050"/>
          </a:xfrm>
          <a:prstGeom prst="rect">
            <a:avLst/>
          </a:prstGeom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id="{FAC26F20-8D6F-4199-8C0D-BB6D5380B7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4723" y="2386690"/>
            <a:ext cx="5109356" cy="4014109"/>
          </a:xfrm>
          <a:prstGeom prst="rect">
            <a:avLst/>
          </a:prstGeom>
        </p:spPr>
      </p:pic>
      <p:sp>
        <p:nvSpPr>
          <p:cNvPr id="13" name="אליפסה 12">
            <a:extLst>
              <a:ext uri="{FF2B5EF4-FFF2-40B4-BE49-F238E27FC236}">
                <a16:creationId xmlns:a16="http://schemas.microsoft.com/office/drawing/2014/main" id="{391CE383-4FA0-433F-9CDB-0ABA9F9CE3EC}"/>
              </a:ext>
            </a:extLst>
          </p:cNvPr>
          <p:cNvSpPr/>
          <p:nvPr/>
        </p:nvSpPr>
        <p:spPr>
          <a:xfrm>
            <a:off x="9155017" y="5552501"/>
            <a:ext cx="2148289" cy="3084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5" name="אליפסה 14">
            <a:extLst>
              <a:ext uri="{FF2B5EF4-FFF2-40B4-BE49-F238E27FC236}">
                <a16:creationId xmlns:a16="http://schemas.microsoft.com/office/drawing/2014/main" id="{CF409EC6-539A-47B6-93BD-EEE90B00F4AB}"/>
              </a:ext>
            </a:extLst>
          </p:cNvPr>
          <p:cNvSpPr/>
          <p:nvPr/>
        </p:nvSpPr>
        <p:spPr>
          <a:xfrm>
            <a:off x="7059691" y="6129094"/>
            <a:ext cx="4353784" cy="3084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89003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1689636A-C7CA-40BD-84D1-10671A31C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107" y="604527"/>
            <a:ext cx="10995918" cy="1450757"/>
          </a:xfrm>
        </p:spPr>
        <p:txBody>
          <a:bodyPr anchor="ctr">
            <a:no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Machine learning -</a:t>
            </a:r>
            <a:r>
              <a:rPr lang="he-IL" dirty="0">
                <a:solidFill>
                  <a:srgbClr val="FFFFFF"/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</a:rPr>
              <a:t>evaluating model’s result</a:t>
            </a:r>
            <a:br>
              <a:rPr lang="en-US" dirty="0">
                <a:solidFill>
                  <a:srgbClr val="FFFFFF"/>
                </a:solidFill>
              </a:rPr>
            </a:br>
            <a:endParaRPr lang="en-IL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24664D-83C0-483B-B0FB-21E13EACA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1589"/>
            <a:ext cx="32060" cy="134022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L" altLang="en-IL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IL" altLang="en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2A7BB7D6-2BA7-491C-BFE7-08636C4CE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2069" y="1905000"/>
            <a:ext cx="5170600" cy="3048001"/>
          </a:xfrm>
          <a:prstGeom prst="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B3958D58-9811-4B2F-B093-A583B638DA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4594" y="5025246"/>
            <a:ext cx="6105525" cy="1009650"/>
          </a:xfrm>
          <a:prstGeom prst="rect">
            <a:avLst/>
          </a:prstGeom>
        </p:spPr>
      </p:pic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6D0E690-FE96-4AC1-B2B6-4CE4E5977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732" y="2271288"/>
            <a:ext cx="6187811" cy="28031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following columns were established in order to improve accuracy </a:t>
            </a:r>
          </a:p>
          <a:p>
            <a:pPr marL="0" indent="0">
              <a:buNone/>
            </a:pPr>
            <a:r>
              <a:rPr lang="en-US" dirty="0"/>
              <a:t>Wind, Gender, Position, Age of Competition and km/h.</a:t>
            </a:r>
          </a:p>
          <a:p>
            <a:pPr marL="0" indent="0">
              <a:buNone/>
            </a:pPr>
            <a:r>
              <a:rPr lang="en-US" dirty="0"/>
              <a:t>There was an accuracy of almost 81%.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9637034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1689636A-C7CA-40BD-84D1-10671A31C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737" y="205809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Machine learning - model’s result</a:t>
            </a:r>
            <a:endParaRPr lang="en-IL" dirty="0">
              <a:solidFill>
                <a:srgbClr val="FFFFFF"/>
              </a:solidFill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6D0E690-FE96-4AC1-B2B6-4CE4E5977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233" y="2045186"/>
            <a:ext cx="6498898" cy="26788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In conclusion, if the (actual) result is better, a </a:t>
            </a:r>
            <a:r>
              <a:rPr lang="en-US" b="1"/>
              <a:t>larger difference </a:t>
            </a:r>
            <a:r>
              <a:rPr lang="en-US" b="1" dirty="0"/>
              <a:t>can be seen and therefore, it can be concluded that the world record will be broken in the future</a:t>
            </a:r>
            <a:endParaRPr lang="en-IL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24664D-83C0-483B-B0FB-21E13EACA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1589"/>
            <a:ext cx="32060" cy="134022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L" altLang="en-IL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IL" altLang="en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תמונה 10">
            <a:extLst>
              <a:ext uri="{FF2B5EF4-FFF2-40B4-BE49-F238E27FC236}">
                <a16:creationId xmlns:a16="http://schemas.microsoft.com/office/drawing/2014/main" id="{63D5C717-8CC1-414B-9184-89EC6C0915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653" t="4539" b="9730"/>
          <a:stretch/>
        </p:blipFill>
        <p:spPr>
          <a:xfrm>
            <a:off x="6845185" y="2206843"/>
            <a:ext cx="4648823" cy="341671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781B32F6-CC91-4430-9DE6-382083ECAC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2670" y="3384613"/>
            <a:ext cx="4915289" cy="2678853"/>
          </a:xfrm>
          <a:prstGeom prst="rect">
            <a:avLst/>
          </a:prstGeom>
        </p:spPr>
      </p:pic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1FC386A6-4402-472C-9DA7-AC8C7956EE56}"/>
              </a:ext>
            </a:extLst>
          </p:cNvPr>
          <p:cNvSpPr txBox="1"/>
          <p:nvPr/>
        </p:nvSpPr>
        <p:spPr>
          <a:xfrm>
            <a:off x="1415444" y="5098656"/>
            <a:ext cx="6621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Actual</a:t>
            </a:r>
            <a:endParaRPr lang="en-IL" sz="1000" dirty="0"/>
          </a:p>
        </p:txBody>
      </p:sp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972896E8-BE55-4608-A86E-089142AA2955}"/>
              </a:ext>
            </a:extLst>
          </p:cNvPr>
          <p:cNvSpPr txBox="1"/>
          <p:nvPr/>
        </p:nvSpPr>
        <p:spPr>
          <a:xfrm>
            <a:off x="3176591" y="5986939"/>
            <a:ext cx="6621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predict</a:t>
            </a:r>
            <a:endParaRPr lang="en-IL" sz="1000" dirty="0"/>
          </a:p>
        </p:txBody>
      </p:sp>
    </p:spTree>
    <p:extLst>
      <p:ext uri="{BB962C8B-B14F-4D97-AF65-F5344CB8AC3E}">
        <p14:creationId xmlns:p14="http://schemas.microsoft.com/office/powerpoint/2010/main" val="3457367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44C5F50D-359B-4674-B420-1433ED36F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905" y="28138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Our research - Intro</a:t>
            </a:r>
            <a:endParaRPr lang="en-IL" dirty="0">
              <a:solidFill>
                <a:srgbClr val="FFFFFF"/>
              </a:solidFill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477FE24-00A2-4398-8090-5E22CEAA1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988" y="2264664"/>
            <a:ext cx="10058400" cy="457200"/>
          </a:xfrm>
        </p:spPr>
        <p:txBody>
          <a:bodyPr>
            <a:normAutofit lnSpcReduction="10000"/>
          </a:bodyPr>
          <a:lstStyle/>
          <a:p>
            <a:r>
              <a:rPr lang="en-US" sz="2200" dirty="0"/>
              <a:t>Can we predict the best record a runner can break? And if so, what is it?</a:t>
            </a:r>
            <a:endParaRPr lang="en-IL" sz="22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7" name="דיאגרמה 6">
            <a:extLst>
              <a:ext uri="{FF2B5EF4-FFF2-40B4-BE49-F238E27FC236}">
                <a16:creationId xmlns:a16="http://schemas.microsoft.com/office/drawing/2014/main" id="{091DBF1B-546D-4B89-81C4-A6458EC277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93901038"/>
              </p:ext>
            </p:extLst>
          </p:nvPr>
        </p:nvGraphicFramePr>
        <p:xfrm>
          <a:off x="720988" y="2660904"/>
          <a:ext cx="7097132" cy="30717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תמונה 4" descr="זכוכית מגדלת המציגה ירידה בביצועים">
            <a:extLst>
              <a:ext uri="{FF2B5EF4-FFF2-40B4-BE49-F238E27FC236}">
                <a16:creationId xmlns:a16="http://schemas.microsoft.com/office/drawing/2014/main" id="{B6D5B105-2CEE-4B14-9B50-CA58F1AFF473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0882" y="3010037"/>
            <a:ext cx="3932744" cy="2621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40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D8FEA1FE-B3C4-4462-B6E4-78E0CF619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489" y="680089"/>
            <a:ext cx="10058400" cy="1450757"/>
          </a:xfrm>
        </p:spPr>
        <p:txBody>
          <a:bodyPr anchor="ctr"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sources - crawling</a:t>
            </a:r>
            <a:br>
              <a:rPr lang="en-US" dirty="0"/>
            </a:b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60AC598-5F61-4978-9148-57B388027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489" y="2446254"/>
            <a:ext cx="10370301" cy="35028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hlinkClick r:id="rId2"/>
              </a:rPr>
              <a:t>World athletics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Wikipedia-</a:t>
            </a:r>
            <a:r>
              <a:rPr lang="en-US" dirty="0" err="1">
                <a:hlinkClick r:id="rId3"/>
              </a:rPr>
              <a:t>Mens</a:t>
            </a:r>
            <a:r>
              <a:rPr lang="en-US" dirty="0">
                <a:hlinkClick r:id="rId3"/>
              </a:rPr>
              <a:t>’ 100 meters world record progression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4"/>
              </a:rPr>
              <a:t>Wikipedia-</a:t>
            </a:r>
            <a:r>
              <a:rPr lang="en-US" dirty="0" err="1">
                <a:hlinkClick r:id="rId4"/>
              </a:rPr>
              <a:t>Womens</a:t>
            </a:r>
            <a:r>
              <a:rPr lang="en-US" dirty="0">
                <a:hlinkClick r:id="rId4"/>
              </a:rPr>
              <a:t>’ 100 meters world record progression</a:t>
            </a:r>
            <a:endParaRPr lang="en-US" dirty="0"/>
          </a:p>
          <a:p>
            <a:br>
              <a:rPr lang="en-US" dirty="0"/>
            </a:br>
            <a:br>
              <a:rPr lang="en-US" dirty="0">
                <a:hlinkClick r:id="rId4" tooltip="Women's 100 metres world record progression"/>
              </a:rPr>
            </a:b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תמונה 4" descr="מספרים וגרפים דיגיטליים">
            <a:extLst>
              <a:ext uri="{FF2B5EF4-FFF2-40B4-BE49-F238E27FC236}">
                <a16:creationId xmlns:a16="http://schemas.microsoft.com/office/drawing/2014/main" id="{461C3AC8-03F2-4421-ADF9-A7604852A7CF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1310" y="2315058"/>
            <a:ext cx="4994026" cy="332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116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1689636A-C7CA-40BD-84D1-10671A31C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275" y="233359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Crawling - world athletics </a:t>
            </a:r>
            <a:endParaRPr lang="en-IL" dirty="0">
              <a:solidFill>
                <a:srgbClr val="FFFFFF"/>
              </a:solidFill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6D0E690-FE96-4AC1-B2B6-4CE4E5977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253" y="2675025"/>
            <a:ext cx="6654713" cy="3193294"/>
          </a:xfrm>
        </p:spPr>
        <p:txBody>
          <a:bodyPr>
            <a:normAutofit/>
          </a:bodyPr>
          <a:lstStyle/>
          <a:p>
            <a:r>
              <a:rPr lang="en-US" dirty="0"/>
              <a:t>We used the functions found in the “Pandas” directory such as “</a:t>
            </a:r>
            <a:r>
              <a:rPr lang="en-US" dirty="0" err="1"/>
              <a:t>BeautifulSoup</a:t>
            </a:r>
            <a:r>
              <a:rPr lang="en-US" dirty="0"/>
              <a:t>” and “Request” to crawl the tables of  Top list 100 meter in world athletic and </a:t>
            </a:r>
            <a:r>
              <a:rPr lang="en-US" dirty="0" err="1"/>
              <a:t>wikipedia</a:t>
            </a:r>
            <a:endParaRPr lang="en-US" dirty="0"/>
          </a:p>
          <a:p>
            <a:r>
              <a:rPr lang="en-US" dirty="0"/>
              <a:t>Finally, the records were saved into Df_rec_100meter </a:t>
            </a:r>
            <a:r>
              <a:rPr lang="en-US" dirty="0" err="1"/>
              <a:t>dataframe</a:t>
            </a:r>
            <a:endParaRPr lang="en-IL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תמונה 4" descr="קורי עכביש">
            <a:extLst>
              <a:ext uri="{FF2B5EF4-FFF2-40B4-BE49-F238E27FC236}">
                <a16:creationId xmlns:a16="http://schemas.microsoft.com/office/drawing/2014/main" id="{4E5FA7E0-FDA4-4117-B7BC-3DAF7E62FBD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8911" y="0"/>
            <a:ext cx="2451548" cy="1896119"/>
          </a:xfrm>
          <a:prstGeom prst="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AB13EC83-6C9E-4968-A3E9-A27E32CDBB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7175" y="2584694"/>
            <a:ext cx="3204004" cy="1568205"/>
          </a:xfrm>
          <a:prstGeom prst="rect">
            <a:avLst/>
          </a:prstGeom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id="{0FEC99F2-1CB6-4C21-B2E0-BCC7ADC9EC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9731" y="2023963"/>
            <a:ext cx="3799888" cy="28344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3D95970F-D2DC-491F-AA56-4C82FFF0E4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0785" y="3932855"/>
            <a:ext cx="5340217" cy="208909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623440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1689636A-C7CA-40BD-84D1-10671A31C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53" y="252326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Data cleaning process</a:t>
            </a:r>
            <a:endParaRPr lang="en-IL" dirty="0">
              <a:solidFill>
                <a:srgbClr val="FFFFFF"/>
              </a:solidFill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6D0E690-FE96-4AC1-B2B6-4CE4E5977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003" y="2630203"/>
            <a:ext cx="7077686" cy="267885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Clean string from </a:t>
            </a:r>
            <a:r>
              <a:rPr lang="en-IL" altLang="en-IL" dirty="0">
                <a:solidFill>
                  <a:srgbClr val="202124"/>
                </a:solidFill>
                <a:latin typeface="inherit"/>
              </a:rPr>
              <a:t>suffix</a:t>
            </a:r>
            <a:endParaRPr lang="en-US" altLang="en-IL" dirty="0">
              <a:solidFill>
                <a:srgbClr val="202124"/>
              </a:solidFill>
              <a:latin typeface="inherit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Filter duplicates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Add column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Change type column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Remove outliers</a:t>
            </a:r>
            <a:endParaRPr lang="en-IL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074" name="Picture 2" descr="Data Cleansing Steps in Python. It is one of the most important steps… | by  Sowhardh Honnappa | Analytics Vidhya | Medium">
            <a:extLst>
              <a:ext uri="{FF2B5EF4-FFF2-40B4-BE49-F238E27FC236}">
                <a16:creationId xmlns:a16="http://schemas.microsoft.com/office/drawing/2014/main" id="{41A16B6E-5FCD-4D0C-BC74-17B1CEEB37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1164" y="2675025"/>
            <a:ext cx="5459583" cy="2980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024664D-83C0-483B-B0FB-21E13EACA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1589"/>
            <a:ext cx="32060" cy="134022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L" altLang="en-IL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IL" altLang="en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496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1689636A-C7CA-40BD-84D1-10671A31C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835" y="306918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Data cleaning </a:t>
            </a:r>
            <a:endParaRPr lang="en-IL" dirty="0">
              <a:solidFill>
                <a:srgbClr val="FFFFFF"/>
              </a:solidFill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6D0E690-FE96-4AC1-B2B6-4CE4E5977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253" y="2425148"/>
            <a:ext cx="7236712" cy="29287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Information that came through crawling had a suffix of code and ethics which enabled filtering.</a:t>
            </a:r>
          </a:p>
          <a:p>
            <a:pPr marL="0" indent="0">
              <a:buNone/>
            </a:pPr>
            <a:r>
              <a:rPr lang="en-US" dirty="0"/>
              <a:t>For example, the months were given by name and they were changed to have numerical values. </a:t>
            </a:r>
            <a:endParaRPr lang="en-IL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24664D-83C0-483B-B0FB-21E13EACA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1589"/>
            <a:ext cx="32060" cy="134022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L" altLang="en-IL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IL" altLang="en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D2FEA40D-BEB6-4EB1-ABF6-EEF87288A9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28994"/>
            <a:ext cx="8995719" cy="457200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92DD4BA7-B9AE-45BE-B290-7AC696D937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7965" y="1962150"/>
            <a:ext cx="4467225" cy="2447925"/>
          </a:xfrm>
          <a:prstGeom prst="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21FBED1A-6232-4ECF-AD93-7EF183D770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8970" y="3867977"/>
            <a:ext cx="5372100" cy="1485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35137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1689636A-C7CA-40BD-84D1-10671A31C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46" y="327615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Data cleaning - filters</a:t>
            </a:r>
            <a:endParaRPr lang="en-IL" dirty="0">
              <a:solidFill>
                <a:srgbClr val="FFFFFF"/>
              </a:solidFill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6D0E690-FE96-4AC1-B2B6-4CE4E5977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792" y="3070635"/>
            <a:ext cx="6125229" cy="333016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The information came from various sources.</a:t>
            </a:r>
            <a:br>
              <a:rPr lang="en-US" dirty="0"/>
            </a:br>
            <a:r>
              <a:rPr lang="en-US" dirty="0"/>
              <a:t>In addition, we collected several different results for one competitor.</a:t>
            </a:r>
            <a:br>
              <a:rPr lang="en-US" dirty="0"/>
            </a:br>
            <a:r>
              <a:rPr lang="en-US" dirty="0"/>
              <a:t>We searched for duplicates and removed them.</a:t>
            </a:r>
            <a:br>
              <a:rPr lang="en-US" dirty="0"/>
            </a:br>
            <a:r>
              <a:rPr lang="en-US" b="1" dirty="0"/>
              <a:t>59,085 rows × 14 columns=827,190</a:t>
            </a:r>
            <a:br>
              <a:rPr lang="en-US" dirty="0"/>
            </a:br>
            <a:r>
              <a:rPr lang="en-US" dirty="0"/>
              <a:t>after cleaning duplicates:</a:t>
            </a:r>
            <a:br>
              <a:rPr lang="en-US" dirty="0"/>
            </a:br>
            <a:r>
              <a:rPr lang="en-US" b="1" dirty="0"/>
              <a:t>5,303 rows × 14 columns=74,242</a:t>
            </a:r>
          </a:p>
          <a:p>
            <a:br>
              <a:rPr lang="en-US" dirty="0"/>
            </a:br>
            <a:endParaRPr lang="en-IL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24664D-83C0-483B-B0FB-21E13EACA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1589"/>
            <a:ext cx="32060" cy="134022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L" altLang="en-IL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IL" altLang="en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289E1F7E-339B-4198-8BF8-866FD6E5C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36" y="1989993"/>
            <a:ext cx="11059872" cy="913557"/>
          </a:xfrm>
          <a:prstGeom prst="rect">
            <a:avLst/>
          </a:prstGeom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id="{8A291C3A-5092-4AAF-AC34-C7A956A9C2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7791" y="3515759"/>
            <a:ext cx="5672957" cy="2627784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704CB3A7-1DFD-4E0B-A968-36D702F91B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5032" y="2349367"/>
            <a:ext cx="4897541" cy="25890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אליפסה 12">
            <a:extLst>
              <a:ext uri="{FF2B5EF4-FFF2-40B4-BE49-F238E27FC236}">
                <a16:creationId xmlns:a16="http://schemas.microsoft.com/office/drawing/2014/main" id="{760E5C5C-4A06-426E-87ED-CD679981340D}"/>
              </a:ext>
            </a:extLst>
          </p:cNvPr>
          <p:cNvSpPr/>
          <p:nvPr/>
        </p:nvSpPr>
        <p:spPr>
          <a:xfrm>
            <a:off x="6096000" y="4704522"/>
            <a:ext cx="1090613" cy="3389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6" name="אליפסה 15">
            <a:extLst>
              <a:ext uri="{FF2B5EF4-FFF2-40B4-BE49-F238E27FC236}">
                <a16:creationId xmlns:a16="http://schemas.microsoft.com/office/drawing/2014/main" id="{1522DDD8-7AB4-4057-A8EE-389B785ADF01}"/>
              </a:ext>
            </a:extLst>
          </p:cNvPr>
          <p:cNvSpPr/>
          <p:nvPr/>
        </p:nvSpPr>
        <p:spPr>
          <a:xfrm>
            <a:off x="6641306" y="5893285"/>
            <a:ext cx="1090613" cy="3389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60400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1689636A-C7CA-40BD-84D1-10671A31C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24" y="269326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Data cleaning - adding columns </a:t>
            </a:r>
            <a:endParaRPr lang="en-IL" dirty="0">
              <a:solidFill>
                <a:srgbClr val="FFFFFF"/>
              </a:solidFill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6D0E690-FE96-4AC1-B2B6-4CE4E5977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546" y="2423143"/>
            <a:ext cx="4936184" cy="293731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900" dirty="0"/>
              <a:t>After examining the data, we decided that columns should be added.</a:t>
            </a:r>
          </a:p>
          <a:p>
            <a:pPr marL="0" indent="0">
              <a:buNone/>
            </a:pPr>
            <a:r>
              <a:rPr lang="en-US" sz="1900" dirty="0"/>
              <a:t>Therefore, using the formula: speed * time = distance.</a:t>
            </a:r>
          </a:p>
          <a:p>
            <a:pPr marL="0" indent="0">
              <a:buNone/>
            </a:pPr>
            <a:r>
              <a:rPr lang="en-US" sz="1900" dirty="0"/>
              <a:t>The speed of each participant and how many meters passed per second.</a:t>
            </a:r>
          </a:p>
          <a:p>
            <a:pPr marL="0" indent="0">
              <a:buNone/>
            </a:pPr>
            <a:r>
              <a:rPr lang="en-US" sz="1900" dirty="0"/>
              <a:t>A column was added  to determine the age of each participant next to the given date of birth</a:t>
            </a:r>
            <a:endParaRPr lang="en-IL" sz="19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24664D-83C0-483B-B0FB-21E13EACA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1589"/>
            <a:ext cx="32060" cy="134022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L" altLang="en-IL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IL" altLang="en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5151A247-47A2-436C-BDE8-F8D361D08F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196"/>
          <a:stretch/>
        </p:blipFill>
        <p:spPr>
          <a:xfrm>
            <a:off x="6126480" y="1999314"/>
            <a:ext cx="5994541" cy="2230272"/>
          </a:xfrm>
          <a:prstGeom prst="rect">
            <a:avLst/>
          </a:prstGeom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id="{32481513-C88C-4371-9799-558C2CC6A3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0176" y="2775701"/>
            <a:ext cx="6166164" cy="1638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446075BF-8560-4D76-B6E9-335EC92A5F8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5285"/>
          <a:stretch/>
        </p:blipFill>
        <p:spPr>
          <a:xfrm>
            <a:off x="5574877" y="3793269"/>
            <a:ext cx="6601605" cy="13377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4532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1689636A-C7CA-40BD-84D1-10671A31C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75" y="310135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Data cleaning - types</a:t>
            </a:r>
            <a:endParaRPr lang="en-IL" dirty="0">
              <a:solidFill>
                <a:srgbClr val="FFFFFF"/>
              </a:solidFill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6D0E690-FE96-4AC1-B2B6-4CE4E5977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538" y="2128670"/>
            <a:ext cx="5502561" cy="27373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After the cleaning stage, the column types were converted so that the information would be relevant to the machine learning.</a:t>
            </a:r>
          </a:p>
          <a:p>
            <a:pPr marL="0" indent="0">
              <a:buNone/>
            </a:pPr>
            <a:r>
              <a:rPr lang="en-US" dirty="0"/>
              <a:t>The types were changed from </a:t>
            </a:r>
          </a:p>
          <a:p>
            <a:pPr marL="457200" indent="-457200">
              <a:buAutoNum type="arabicPeriod"/>
            </a:pPr>
            <a:r>
              <a:rPr lang="en-US" dirty="0"/>
              <a:t>string to </a:t>
            </a:r>
            <a:r>
              <a:rPr lang="en-US" dirty="0" err="1"/>
              <a:t>int</a:t>
            </a:r>
            <a:r>
              <a:rPr lang="en-US" dirty="0"/>
              <a:t> </a:t>
            </a:r>
          </a:p>
          <a:p>
            <a:pPr marL="457200" indent="-457200">
              <a:buAutoNum type="arabicPeriod"/>
            </a:pPr>
            <a:r>
              <a:rPr lang="en-US" dirty="0"/>
              <a:t>string to float</a:t>
            </a:r>
            <a:endParaRPr lang="en-IL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24664D-83C0-483B-B0FB-21E13EACA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1589"/>
            <a:ext cx="32060" cy="134022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L" altLang="en-IL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IL" altLang="en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46E1492F-A3E8-4298-B0C0-407E6CEC19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037"/>
          <a:stretch/>
        </p:blipFill>
        <p:spPr>
          <a:xfrm>
            <a:off x="101201" y="5010150"/>
            <a:ext cx="5994800" cy="1390650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61B8B043-F19A-48B3-BCE1-2C4CD87696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4350" y="1900327"/>
            <a:ext cx="4057650" cy="3562350"/>
          </a:xfrm>
          <a:prstGeom prst="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340B8973-2B47-4B3F-ABE3-1095407923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2600" y="1900327"/>
            <a:ext cx="3629028" cy="331989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46331379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1602</TotalTime>
  <Words>706</Words>
  <Application>Microsoft Office PowerPoint</Application>
  <PresentationFormat>מסך רחב</PresentationFormat>
  <Paragraphs>103</Paragraphs>
  <Slides>19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inherit</vt:lpstr>
      <vt:lpstr>Wingdings</vt:lpstr>
      <vt:lpstr>RetrospectVTI</vt:lpstr>
      <vt:lpstr>100 Meters World Record</vt:lpstr>
      <vt:lpstr>Our research - Intro</vt:lpstr>
      <vt:lpstr>Data sources - crawling </vt:lpstr>
      <vt:lpstr>Crawling - world athletics </vt:lpstr>
      <vt:lpstr>Data cleaning process</vt:lpstr>
      <vt:lpstr>Data cleaning </vt:lpstr>
      <vt:lpstr>Data cleaning - filters</vt:lpstr>
      <vt:lpstr>Data cleaning - adding columns </vt:lpstr>
      <vt:lpstr>Data cleaning - types</vt:lpstr>
      <vt:lpstr>Data cleaning - defining outliers </vt:lpstr>
      <vt:lpstr>EDA - visualization</vt:lpstr>
      <vt:lpstr>EDA - Pie charts  </vt:lpstr>
      <vt:lpstr>EDA - scattering  </vt:lpstr>
      <vt:lpstr>EDA - cat plot</vt:lpstr>
      <vt:lpstr>EDA - cross tab </vt:lpstr>
      <vt:lpstr>Machine learning</vt:lpstr>
      <vt:lpstr>Machine learning - linear regression</vt:lpstr>
      <vt:lpstr>Machine learning - evaluating model’s result </vt:lpstr>
      <vt:lpstr>Machine learning - model’s result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100 meters  world record</dc:title>
  <dc:creator>Eden Bensimhon</dc:creator>
  <cp:lastModifiedBy>Eden Bensimhon</cp:lastModifiedBy>
  <cp:revision>118</cp:revision>
  <dcterms:created xsi:type="dcterms:W3CDTF">2021-05-22T08:44:51Z</dcterms:created>
  <dcterms:modified xsi:type="dcterms:W3CDTF">2021-05-27T10:35:36Z</dcterms:modified>
</cp:coreProperties>
</file>