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0"/>
  </p:notesMasterIdLst>
  <p:sldIdLst>
    <p:sldId id="261" r:id="rId2"/>
    <p:sldId id="332" r:id="rId3"/>
    <p:sldId id="262" r:id="rId4"/>
    <p:sldId id="263" r:id="rId5"/>
    <p:sldId id="379" r:id="rId6"/>
    <p:sldId id="447" r:id="rId7"/>
    <p:sldId id="448" r:id="rId8"/>
    <p:sldId id="449" r:id="rId9"/>
    <p:sldId id="450" r:id="rId10"/>
    <p:sldId id="451" r:id="rId11"/>
    <p:sldId id="452" r:id="rId12"/>
    <p:sldId id="461" r:id="rId13"/>
    <p:sldId id="462" r:id="rId14"/>
    <p:sldId id="453" r:id="rId15"/>
    <p:sldId id="454" r:id="rId16"/>
    <p:sldId id="455" r:id="rId17"/>
    <p:sldId id="456" r:id="rId18"/>
    <p:sldId id="457" r:id="rId19"/>
    <p:sldId id="458" r:id="rId20"/>
    <p:sldId id="445" r:id="rId21"/>
    <p:sldId id="271" r:id="rId22"/>
    <p:sldId id="439" r:id="rId23"/>
    <p:sldId id="440" r:id="rId24"/>
    <p:sldId id="441" r:id="rId25"/>
    <p:sldId id="446" r:id="rId26"/>
    <p:sldId id="443" r:id="rId27"/>
    <p:sldId id="444" r:id="rId28"/>
    <p:sldId id="459" r:id="rId29"/>
    <p:sldId id="460" r:id="rId30"/>
    <p:sldId id="463" r:id="rId31"/>
    <p:sldId id="464" r:id="rId32"/>
    <p:sldId id="467" r:id="rId33"/>
    <p:sldId id="465" r:id="rId34"/>
    <p:sldId id="468" r:id="rId35"/>
    <p:sldId id="466" r:id="rId36"/>
    <p:sldId id="469" r:id="rId37"/>
    <p:sldId id="470" r:id="rId38"/>
    <p:sldId id="471" r:id="rId39"/>
  </p:sldIdLst>
  <p:sldSz cx="12192000" cy="6858000"/>
  <p:notesSz cx="6858000" cy="9144000"/>
  <p:defaultTex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434C"/>
    <a:srgbClr val="92D050"/>
    <a:srgbClr val="F4EA2A"/>
    <a:srgbClr val="15A7B4"/>
    <a:srgbClr val="5C5C5C"/>
    <a:srgbClr val="030303"/>
    <a:srgbClr val="393A3B"/>
    <a:srgbClr val="5A5A5A"/>
    <a:srgbClr val="050505"/>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4E1B1-5E48-41E2-A6AB-197464C61984}" v="188" dt="2020-10-11T15:55:02.23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88163" autoAdjust="0"/>
  </p:normalViewPr>
  <p:slideViewPr>
    <p:cSldViewPr snapToGrid="0">
      <p:cViewPr varScale="1">
        <p:scale>
          <a:sx n="104" d="100"/>
          <a:sy n="104" d="100"/>
        </p:scale>
        <p:origin x="114" y="3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宗 雨薇" userId="36a7d137869390f9" providerId="LiveId" clId="{7084E1B1-5E48-41E2-A6AB-197464C61984}"/>
    <pc:docChg chg="undo custSel modSld">
      <pc:chgData name="宗 雨薇" userId="36a7d137869390f9" providerId="LiveId" clId="{7084E1B1-5E48-41E2-A6AB-197464C61984}" dt="2020-10-11T15:55:09.446" v="271" actId="1076"/>
      <pc:docMkLst>
        <pc:docMk/>
      </pc:docMkLst>
      <pc:sldChg chg="modSp mod modAnim">
        <pc:chgData name="宗 雨薇" userId="36a7d137869390f9" providerId="LiveId" clId="{7084E1B1-5E48-41E2-A6AB-197464C61984}" dt="2020-10-11T15:20:04.760" v="34"/>
        <pc:sldMkLst>
          <pc:docMk/>
          <pc:sldMk cId="1720743747" sldId="261"/>
        </pc:sldMkLst>
        <pc:spChg chg="mod">
          <ac:chgData name="宗 雨薇" userId="36a7d137869390f9" providerId="LiveId" clId="{7084E1B1-5E48-41E2-A6AB-197464C61984}" dt="2020-10-11T15:18:06.399" v="18" actId="207"/>
          <ac:spMkLst>
            <pc:docMk/>
            <pc:sldMk cId="1720743747" sldId="261"/>
            <ac:spMk id="3" creationId="{4CE2A693-8B46-4451-9808-BD9B59A005C7}"/>
          </ac:spMkLst>
        </pc:spChg>
        <pc:graphicFrameChg chg="mod">
          <ac:chgData name="宗 雨薇" userId="36a7d137869390f9" providerId="LiveId" clId="{7084E1B1-5E48-41E2-A6AB-197464C61984}" dt="2020-10-11T15:17:41.619" v="16" actId="1076"/>
          <ac:graphicFrameMkLst>
            <pc:docMk/>
            <pc:sldMk cId="1720743747" sldId="261"/>
            <ac:graphicFrameMk id="14" creationId="{0B3BF56F-57FF-4AB4-8E07-DE9B1C2BE5BB}"/>
          </ac:graphicFrameMkLst>
        </pc:graphicFrameChg>
      </pc:sldChg>
      <pc:sldChg chg="addSp modSp mod modAnim">
        <pc:chgData name="宗 雨薇" userId="36a7d137869390f9" providerId="LiveId" clId="{7084E1B1-5E48-41E2-A6AB-197464C61984}" dt="2020-10-11T15:53:13.538" v="255" actId="1076"/>
        <pc:sldMkLst>
          <pc:docMk/>
          <pc:sldMk cId="301290533" sldId="270"/>
        </pc:sldMkLst>
        <pc:spChg chg="mod">
          <ac:chgData name="宗 雨薇" userId="36a7d137869390f9" providerId="LiveId" clId="{7084E1B1-5E48-41E2-A6AB-197464C61984}" dt="2020-10-11T15:21:22.720" v="42" actId="207"/>
          <ac:spMkLst>
            <pc:docMk/>
            <pc:sldMk cId="301290533" sldId="270"/>
            <ac:spMk id="16" creationId="{75F0B823-FCE4-4638-BBFA-C87384AC4CE9}"/>
          </ac:spMkLst>
        </pc:spChg>
        <pc:picChg chg="add mod">
          <ac:chgData name="宗 雨薇" userId="36a7d137869390f9" providerId="LiveId" clId="{7084E1B1-5E48-41E2-A6AB-197464C61984}" dt="2020-10-11T15:53:13.538" v="255" actId="1076"/>
          <ac:picMkLst>
            <pc:docMk/>
            <pc:sldMk cId="301290533" sldId="270"/>
            <ac:picMk id="5" creationId="{520B48E5-397E-4C63-9F62-C4DACF1FEAB9}"/>
          </ac:picMkLst>
        </pc:picChg>
      </pc:sldChg>
      <pc:sldChg chg="addSp modSp mod modAnim">
        <pc:chgData name="宗 雨薇" userId="36a7d137869390f9" providerId="LiveId" clId="{7084E1B1-5E48-41E2-A6AB-197464C61984}" dt="2020-10-11T15:54:34.560" v="266" actId="22"/>
        <pc:sldMkLst>
          <pc:docMk/>
          <pc:sldMk cId="3990170877" sldId="273"/>
        </pc:sldMkLst>
        <pc:spChg chg="mod">
          <ac:chgData name="宗 雨薇" userId="36a7d137869390f9" providerId="LiveId" clId="{7084E1B1-5E48-41E2-A6AB-197464C61984}" dt="2020-10-11T15:24:01.398" v="58" actId="207"/>
          <ac:spMkLst>
            <pc:docMk/>
            <pc:sldMk cId="3990170877" sldId="273"/>
            <ac:spMk id="4" creationId="{CC049B07-779D-45AB-8F32-228A543CEFB6}"/>
          </ac:spMkLst>
        </pc:spChg>
        <pc:picChg chg="add">
          <ac:chgData name="宗 雨薇" userId="36a7d137869390f9" providerId="LiveId" clId="{7084E1B1-5E48-41E2-A6AB-197464C61984}" dt="2020-10-11T15:54:34.560" v="266" actId="22"/>
          <ac:picMkLst>
            <pc:docMk/>
            <pc:sldMk cId="3990170877" sldId="273"/>
            <ac:picMk id="3" creationId="{F444ECE7-286F-426B-BD4D-2FC7BCAD0ABB}"/>
          </ac:picMkLst>
        </pc:picChg>
      </pc:sldChg>
      <pc:sldChg chg="modSp mod">
        <pc:chgData name="宗 雨薇" userId="36a7d137869390f9" providerId="LiveId" clId="{7084E1B1-5E48-41E2-A6AB-197464C61984}" dt="2020-10-11T15:31:18.234" v="153" actId="1037"/>
        <pc:sldMkLst>
          <pc:docMk/>
          <pc:sldMk cId="845053700" sldId="277"/>
        </pc:sldMkLst>
        <pc:spChg chg="mod">
          <ac:chgData name="宗 雨薇" userId="36a7d137869390f9" providerId="LiveId" clId="{7084E1B1-5E48-41E2-A6AB-197464C61984}" dt="2020-10-11T15:30:48.517" v="125" actId="207"/>
          <ac:spMkLst>
            <pc:docMk/>
            <pc:sldMk cId="845053700" sldId="277"/>
            <ac:spMk id="3" creationId="{94C13F2B-B21C-4B5A-B288-4245AFB2EF6A}"/>
          </ac:spMkLst>
        </pc:spChg>
        <pc:picChg chg="mod">
          <ac:chgData name="宗 雨薇" userId="36a7d137869390f9" providerId="LiveId" clId="{7084E1B1-5E48-41E2-A6AB-197464C61984}" dt="2020-10-11T15:31:18.234" v="153" actId="1037"/>
          <ac:picMkLst>
            <pc:docMk/>
            <pc:sldMk cId="845053700" sldId="277"/>
            <ac:picMk id="6" creationId="{A98EF77C-973A-416E-8516-B0FD92F35F49}"/>
          </ac:picMkLst>
        </pc:picChg>
      </pc:sldChg>
      <pc:sldChg chg="modSp modAnim">
        <pc:chgData name="宗 雨薇" userId="36a7d137869390f9" providerId="LiveId" clId="{7084E1B1-5E48-41E2-A6AB-197464C61984}" dt="2020-10-11T15:42:01.522" v="185"/>
        <pc:sldMkLst>
          <pc:docMk/>
          <pc:sldMk cId="4186950043" sldId="282"/>
        </pc:sldMkLst>
        <pc:spChg chg="mod">
          <ac:chgData name="宗 雨薇" userId="36a7d137869390f9" providerId="LiveId" clId="{7084E1B1-5E48-41E2-A6AB-197464C61984}" dt="2020-10-11T15:41:35.910" v="179" actId="207"/>
          <ac:spMkLst>
            <pc:docMk/>
            <pc:sldMk cId="4186950043" sldId="282"/>
            <ac:spMk id="4" creationId="{CC049B07-779D-45AB-8F32-228A543CEFB6}"/>
          </ac:spMkLst>
        </pc:spChg>
      </pc:sldChg>
      <pc:sldChg chg="modSp modAnim">
        <pc:chgData name="宗 雨薇" userId="36a7d137869390f9" providerId="LiveId" clId="{7084E1B1-5E48-41E2-A6AB-197464C61984}" dt="2020-10-11T15:33:29.865" v="170"/>
        <pc:sldMkLst>
          <pc:docMk/>
          <pc:sldMk cId="37090755" sldId="283"/>
        </pc:sldMkLst>
        <pc:spChg chg="mod">
          <ac:chgData name="宗 雨薇" userId="36a7d137869390f9" providerId="LiveId" clId="{7084E1B1-5E48-41E2-A6AB-197464C61984}" dt="2020-10-11T15:32:47.541" v="160" actId="207"/>
          <ac:spMkLst>
            <pc:docMk/>
            <pc:sldMk cId="37090755" sldId="283"/>
            <ac:spMk id="3" creationId="{331B2AB0-4294-41C5-A016-52894D249711}"/>
          </ac:spMkLst>
        </pc:spChg>
      </pc:sldChg>
      <pc:sldChg chg="modAnim">
        <pc:chgData name="宗 雨薇" userId="36a7d137869390f9" providerId="LiveId" clId="{7084E1B1-5E48-41E2-A6AB-197464C61984}" dt="2020-10-11T15:16:47.309" v="10"/>
        <pc:sldMkLst>
          <pc:docMk/>
          <pc:sldMk cId="1759337496" sldId="287"/>
        </pc:sldMkLst>
      </pc:sldChg>
      <pc:sldChg chg="addSp delSp modSp mod modAnim">
        <pc:chgData name="宗 雨薇" userId="36a7d137869390f9" providerId="LiveId" clId="{7084E1B1-5E48-41E2-A6AB-197464C61984}" dt="2020-10-11T15:52:54.860" v="249" actId="1076"/>
        <pc:sldMkLst>
          <pc:docMk/>
          <pc:sldMk cId="2541015494" sldId="289"/>
        </pc:sldMkLst>
        <pc:spChg chg="mod">
          <ac:chgData name="宗 雨薇" userId="36a7d137869390f9" providerId="LiveId" clId="{7084E1B1-5E48-41E2-A6AB-197464C61984}" dt="2020-10-11T15:20:30.957" v="35" actId="207"/>
          <ac:spMkLst>
            <pc:docMk/>
            <pc:sldMk cId="2541015494" sldId="289"/>
            <ac:spMk id="3" creationId="{4CE2A693-8B46-4451-9808-BD9B59A005C7}"/>
          </ac:spMkLst>
        </pc:spChg>
        <pc:picChg chg="add del mod">
          <ac:chgData name="宗 雨薇" userId="36a7d137869390f9" providerId="LiveId" clId="{7084E1B1-5E48-41E2-A6AB-197464C61984}" dt="2020-10-11T15:52:35.040" v="241" actId="478"/>
          <ac:picMkLst>
            <pc:docMk/>
            <pc:sldMk cId="2541015494" sldId="289"/>
            <ac:picMk id="6" creationId="{A74F48D6-8790-481B-967C-D8C7FD8615A6}"/>
          </ac:picMkLst>
        </pc:picChg>
        <pc:picChg chg="add mod">
          <ac:chgData name="宗 雨薇" userId="36a7d137869390f9" providerId="LiveId" clId="{7084E1B1-5E48-41E2-A6AB-197464C61984}" dt="2020-10-11T15:52:54.860" v="249" actId="1076"/>
          <ac:picMkLst>
            <pc:docMk/>
            <pc:sldMk cId="2541015494" sldId="289"/>
            <ac:picMk id="8" creationId="{64825A51-64D8-4805-B54F-2386DA4D3331}"/>
          </ac:picMkLst>
        </pc:picChg>
      </pc:sldChg>
      <pc:sldChg chg="addSp modSp mod modAnim">
        <pc:chgData name="宗 雨薇" userId="36a7d137869390f9" providerId="LiveId" clId="{7084E1B1-5E48-41E2-A6AB-197464C61984}" dt="2020-10-11T15:49:23.242" v="231" actId="1076"/>
        <pc:sldMkLst>
          <pc:docMk/>
          <pc:sldMk cId="3955603768" sldId="293"/>
        </pc:sldMkLst>
        <pc:picChg chg="add mod">
          <ac:chgData name="宗 雨薇" userId="36a7d137869390f9" providerId="LiveId" clId="{7084E1B1-5E48-41E2-A6AB-197464C61984}" dt="2020-10-11T15:49:23.242" v="231" actId="1076"/>
          <ac:picMkLst>
            <pc:docMk/>
            <pc:sldMk cId="3955603768" sldId="293"/>
            <ac:picMk id="3" creationId="{220FDCEC-DCC3-443A-BD70-D55E670E71C3}"/>
          </ac:picMkLst>
        </pc:picChg>
      </pc:sldChg>
      <pc:sldChg chg="addSp modSp mod modAnim">
        <pc:chgData name="宗 雨薇" userId="36a7d137869390f9" providerId="LiveId" clId="{7084E1B1-5E48-41E2-A6AB-197464C61984}" dt="2020-10-11T15:29:20.424" v="112" actId="208"/>
        <pc:sldMkLst>
          <pc:docMk/>
          <pc:sldMk cId="3191272648" sldId="299"/>
        </pc:sldMkLst>
        <pc:spChg chg="mod">
          <ac:chgData name="宗 雨薇" userId="36a7d137869390f9" providerId="LiveId" clId="{7084E1B1-5E48-41E2-A6AB-197464C61984}" dt="2020-10-11T15:29:14.230" v="111" actId="208"/>
          <ac:spMkLst>
            <pc:docMk/>
            <pc:sldMk cId="3191272648" sldId="299"/>
            <ac:spMk id="6" creationId="{D7E2FE23-3416-4542-A6F4-6B0D65E00E61}"/>
          </ac:spMkLst>
        </pc:spChg>
        <pc:spChg chg="mod">
          <ac:chgData name="宗 雨薇" userId="36a7d137869390f9" providerId="LiveId" clId="{7084E1B1-5E48-41E2-A6AB-197464C61984}" dt="2020-10-11T15:29:14.230" v="111" actId="208"/>
          <ac:spMkLst>
            <pc:docMk/>
            <pc:sldMk cId="3191272648" sldId="299"/>
            <ac:spMk id="7" creationId="{3483BD58-4B74-403B-9666-0CE296F59313}"/>
          </ac:spMkLst>
        </pc:spChg>
        <pc:spChg chg="mod">
          <ac:chgData name="宗 雨薇" userId="36a7d137869390f9" providerId="LiveId" clId="{7084E1B1-5E48-41E2-A6AB-197464C61984}" dt="2020-10-11T15:29:14.230" v="111" actId="208"/>
          <ac:spMkLst>
            <pc:docMk/>
            <pc:sldMk cId="3191272648" sldId="299"/>
            <ac:spMk id="8" creationId="{A6BD44C3-91DC-4CA4-B0ED-3CC804F9467D}"/>
          </ac:spMkLst>
        </pc:spChg>
        <pc:spChg chg="mod">
          <ac:chgData name="宗 雨薇" userId="36a7d137869390f9" providerId="LiveId" clId="{7084E1B1-5E48-41E2-A6AB-197464C61984}" dt="2020-10-11T15:29:14.230" v="111" actId="208"/>
          <ac:spMkLst>
            <pc:docMk/>
            <pc:sldMk cId="3191272648" sldId="299"/>
            <ac:spMk id="10" creationId="{5177E903-6F2D-4DD1-8B29-E68515067397}"/>
          </ac:spMkLst>
        </pc:spChg>
        <pc:spChg chg="mod">
          <ac:chgData name="宗 雨薇" userId="36a7d137869390f9" providerId="LiveId" clId="{7084E1B1-5E48-41E2-A6AB-197464C61984}" dt="2020-10-11T15:29:20.424" v="112" actId="208"/>
          <ac:spMkLst>
            <pc:docMk/>
            <pc:sldMk cId="3191272648" sldId="299"/>
            <ac:spMk id="11" creationId="{92811F24-719B-47EF-9C6C-DFAF444D2F93}"/>
          </ac:spMkLst>
        </pc:spChg>
        <pc:grpChg chg="add mod">
          <ac:chgData name="宗 雨薇" userId="36a7d137869390f9" providerId="LiveId" clId="{7084E1B1-5E48-41E2-A6AB-197464C61984}" dt="2020-10-11T15:27:28.439" v="97" actId="164"/>
          <ac:grpSpMkLst>
            <pc:docMk/>
            <pc:sldMk cId="3191272648" sldId="299"/>
            <ac:grpSpMk id="2" creationId="{D054B4BA-311A-4B2F-AEE6-5F884EE11705}"/>
          </ac:grpSpMkLst>
        </pc:grpChg>
      </pc:sldChg>
      <pc:sldChg chg="addSp delSp modSp mod modAnim">
        <pc:chgData name="宗 雨薇" userId="36a7d137869390f9" providerId="LiveId" clId="{7084E1B1-5E48-41E2-A6AB-197464C61984}" dt="2020-10-11T15:54:31.787" v="265" actId="1076"/>
        <pc:sldMkLst>
          <pc:docMk/>
          <pc:sldMk cId="667869791" sldId="302"/>
        </pc:sldMkLst>
        <pc:spChg chg="mod">
          <ac:chgData name="宗 雨薇" userId="36a7d137869390f9" providerId="LiveId" clId="{7084E1B1-5E48-41E2-A6AB-197464C61984}" dt="2020-10-11T15:23:02.544" v="55" actId="207"/>
          <ac:spMkLst>
            <pc:docMk/>
            <pc:sldMk cId="667869791" sldId="302"/>
            <ac:spMk id="4" creationId="{CC049B07-779D-45AB-8F32-228A543CEFB6}"/>
          </ac:spMkLst>
        </pc:spChg>
        <pc:picChg chg="add del mod">
          <ac:chgData name="宗 雨薇" userId="36a7d137869390f9" providerId="LiveId" clId="{7084E1B1-5E48-41E2-A6AB-197464C61984}" dt="2020-10-11T15:54:01.255" v="260" actId="21"/>
          <ac:picMkLst>
            <pc:docMk/>
            <pc:sldMk cId="667869791" sldId="302"/>
            <ac:picMk id="5" creationId="{101795FD-9C01-4784-873A-8163F8EE73EB}"/>
          </ac:picMkLst>
        </pc:picChg>
        <pc:picChg chg="add mod">
          <ac:chgData name="宗 雨薇" userId="36a7d137869390f9" providerId="LiveId" clId="{7084E1B1-5E48-41E2-A6AB-197464C61984}" dt="2020-10-11T15:54:31.787" v="265" actId="1076"/>
          <ac:picMkLst>
            <pc:docMk/>
            <pc:sldMk cId="667869791" sldId="302"/>
            <ac:picMk id="7" creationId="{F546FC23-7726-4F12-AFEF-3C8AB0847C8A}"/>
          </ac:picMkLst>
        </pc:picChg>
      </pc:sldChg>
      <pc:sldChg chg="modSp modAnim">
        <pc:chgData name="宗 雨薇" userId="36a7d137869390f9" providerId="LiveId" clId="{7084E1B1-5E48-41E2-A6AB-197464C61984}" dt="2020-10-11T15:17:06.857" v="14"/>
        <pc:sldMkLst>
          <pc:docMk/>
          <pc:sldMk cId="7755796" sldId="307"/>
        </pc:sldMkLst>
        <pc:spChg chg="mod">
          <ac:chgData name="宗 雨薇" userId="36a7d137869390f9" providerId="LiveId" clId="{7084E1B1-5E48-41E2-A6AB-197464C61984}" dt="2020-10-11T15:00:48.652" v="9" actId="20577"/>
          <ac:spMkLst>
            <pc:docMk/>
            <pc:sldMk cId="7755796" sldId="307"/>
            <ac:spMk id="3" creationId="{A5B68ACE-65F6-47C3-8462-57E3AA0DA644}"/>
          </ac:spMkLst>
        </pc:spChg>
      </pc:sldChg>
      <pc:sldChg chg="addSp modSp mod modAnim">
        <pc:chgData name="宗 雨薇" userId="36a7d137869390f9" providerId="LiveId" clId="{7084E1B1-5E48-41E2-A6AB-197464C61984}" dt="2020-10-11T15:30:19.866" v="122"/>
        <pc:sldMkLst>
          <pc:docMk/>
          <pc:sldMk cId="2579895785" sldId="309"/>
        </pc:sldMkLst>
        <pc:spChg chg="mod">
          <ac:chgData name="宗 雨薇" userId="36a7d137869390f9" providerId="LiveId" clId="{7084E1B1-5E48-41E2-A6AB-197464C61984}" dt="2020-10-11T15:28:37.796" v="108" actId="164"/>
          <ac:spMkLst>
            <pc:docMk/>
            <pc:sldMk cId="2579895785" sldId="309"/>
            <ac:spMk id="8" creationId="{A6BD44C3-91DC-4CA4-B0ED-3CC804F9467D}"/>
          </ac:spMkLst>
        </pc:spChg>
        <pc:spChg chg="mod">
          <ac:chgData name="宗 雨薇" userId="36a7d137869390f9" providerId="LiveId" clId="{7084E1B1-5E48-41E2-A6AB-197464C61984}" dt="2020-10-11T15:28:37.796" v="108" actId="164"/>
          <ac:spMkLst>
            <pc:docMk/>
            <pc:sldMk cId="2579895785" sldId="309"/>
            <ac:spMk id="9" creationId="{2A941846-318B-46D1-BCD7-C95887DEBA85}"/>
          </ac:spMkLst>
        </pc:spChg>
        <pc:spChg chg="mod">
          <ac:chgData name="宗 雨薇" userId="36a7d137869390f9" providerId="LiveId" clId="{7084E1B1-5E48-41E2-A6AB-197464C61984}" dt="2020-10-11T15:28:37.796" v="108" actId="164"/>
          <ac:spMkLst>
            <pc:docMk/>
            <pc:sldMk cId="2579895785" sldId="309"/>
            <ac:spMk id="11" creationId="{92811F24-719B-47EF-9C6C-DFAF444D2F93}"/>
          </ac:spMkLst>
        </pc:spChg>
        <pc:spChg chg="mod">
          <ac:chgData name="宗 雨薇" userId="36a7d137869390f9" providerId="LiveId" clId="{7084E1B1-5E48-41E2-A6AB-197464C61984}" dt="2020-10-11T15:29:32.297" v="113" actId="208"/>
          <ac:spMkLst>
            <pc:docMk/>
            <pc:sldMk cId="2579895785" sldId="309"/>
            <ac:spMk id="12" creationId="{B8853858-D39A-4819-BD8A-0ACD99B17F66}"/>
          </ac:spMkLst>
        </pc:spChg>
        <pc:spChg chg="mod">
          <ac:chgData name="宗 雨薇" userId="36a7d137869390f9" providerId="LiveId" clId="{7084E1B1-5E48-41E2-A6AB-197464C61984}" dt="2020-10-11T15:29:32.297" v="113" actId="208"/>
          <ac:spMkLst>
            <pc:docMk/>
            <pc:sldMk cId="2579895785" sldId="309"/>
            <ac:spMk id="13" creationId="{FFF9B68B-37B7-47BE-BE5D-3C8F03214CF5}"/>
          </ac:spMkLst>
        </pc:spChg>
        <pc:grpChg chg="add mod">
          <ac:chgData name="宗 雨薇" userId="36a7d137869390f9" providerId="LiveId" clId="{7084E1B1-5E48-41E2-A6AB-197464C61984}" dt="2020-10-11T15:28:37.796" v="108" actId="164"/>
          <ac:grpSpMkLst>
            <pc:docMk/>
            <pc:sldMk cId="2579895785" sldId="309"/>
            <ac:grpSpMk id="2" creationId="{4A9394BA-0C10-4B1A-9AF7-459EDBA46CA0}"/>
          </ac:grpSpMkLst>
        </pc:grpChg>
      </pc:sldChg>
      <pc:sldChg chg="modSp mod modAnim">
        <pc:chgData name="宗 雨薇" userId="36a7d137869390f9" providerId="LiveId" clId="{7084E1B1-5E48-41E2-A6AB-197464C61984}" dt="2020-10-11T15:45:31.831" v="205"/>
        <pc:sldMkLst>
          <pc:docMk/>
          <pc:sldMk cId="2234664892" sldId="310"/>
        </pc:sldMkLst>
        <pc:spChg chg="mod">
          <ac:chgData name="宗 雨薇" userId="36a7d137869390f9" providerId="LiveId" clId="{7084E1B1-5E48-41E2-A6AB-197464C61984}" dt="2020-10-11T15:41:22.177" v="178" actId="208"/>
          <ac:spMkLst>
            <pc:docMk/>
            <pc:sldMk cId="2234664892" sldId="310"/>
            <ac:spMk id="12" creationId="{B8853858-D39A-4819-BD8A-0ACD99B17F66}"/>
          </ac:spMkLst>
        </pc:spChg>
        <pc:spChg chg="mod">
          <ac:chgData name="宗 雨薇" userId="36a7d137869390f9" providerId="LiveId" clId="{7084E1B1-5E48-41E2-A6AB-197464C61984}" dt="2020-10-11T15:41:22.177" v="178" actId="208"/>
          <ac:spMkLst>
            <pc:docMk/>
            <pc:sldMk cId="2234664892" sldId="310"/>
            <ac:spMk id="13" creationId="{FFF9B68B-37B7-47BE-BE5D-3C8F03214CF5}"/>
          </ac:spMkLst>
        </pc:spChg>
      </pc:sldChg>
      <pc:sldChg chg="modSp modAnim">
        <pc:chgData name="宗 雨薇" userId="36a7d137869390f9" providerId="LiveId" clId="{7084E1B1-5E48-41E2-A6AB-197464C61984}" dt="2020-10-11T15:43:52.577" v="198"/>
        <pc:sldMkLst>
          <pc:docMk/>
          <pc:sldMk cId="1614292755" sldId="311"/>
        </pc:sldMkLst>
        <pc:spChg chg="mod">
          <ac:chgData name="宗 雨薇" userId="36a7d137869390f9" providerId="LiveId" clId="{7084E1B1-5E48-41E2-A6AB-197464C61984}" dt="2020-10-11T15:43:23.619" v="195" actId="207"/>
          <ac:spMkLst>
            <pc:docMk/>
            <pc:sldMk cId="1614292755" sldId="311"/>
            <ac:spMk id="4" creationId="{CC049B07-779D-45AB-8F32-228A543CEFB6}"/>
          </ac:spMkLst>
        </pc:spChg>
      </pc:sldChg>
      <pc:sldChg chg="addSp modSp mod modAnim">
        <pc:chgData name="宗 雨薇" userId="36a7d137869390f9" providerId="LiveId" clId="{7084E1B1-5E48-41E2-A6AB-197464C61984}" dt="2020-10-11T15:55:09.446" v="271" actId="1076"/>
        <pc:sldMkLst>
          <pc:docMk/>
          <pc:sldMk cId="1814238964" sldId="312"/>
        </pc:sldMkLst>
        <pc:spChg chg="mod">
          <ac:chgData name="宗 雨薇" userId="36a7d137869390f9" providerId="LiveId" clId="{7084E1B1-5E48-41E2-A6AB-197464C61984}" dt="2020-10-11T15:47:29.360" v="222" actId="207"/>
          <ac:spMkLst>
            <pc:docMk/>
            <pc:sldMk cId="1814238964" sldId="312"/>
            <ac:spMk id="4" creationId="{CC049B07-779D-45AB-8F32-228A543CEFB6}"/>
          </ac:spMkLst>
        </pc:spChg>
        <pc:picChg chg="add mod">
          <ac:chgData name="宗 雨薇" userId="36a7d137869390f9" providerId="LiveId" clId="{7084E1B1-5E48-41E2-A6AB-197464C61984}" dt="2020-10-11T15:55:09.446" v="271" actId="1076"/>
          <ac:picMkLst>
            <pc:docMk/>
            <pc:sldMk cId="1814238964" sldId="312"/>
            <ac:picMk id="6" creationId="{03AA77CB-7467-4BE4-9663-7C0330C9D0B9}"/>
          </ac:picMkLst>
        </pc:picChg>
      </pc:sldChg>
      <pc:sldChg chg="addSp modSp mod modAnim">
        <pc:chgData name="宗 雨薇" userId="36a7d137869390f9" providerId="LiveId" clId="{7084E1B1-5E48-41E2-A6AB-197464C61984}" dt="2020-10-11T15:37:05.478" v="177" actId="208"/>
        <pc:sldMkLst>
          <pc:docMk/>
          <pc:sldMk cId="1713848382" sldId="313"/>
        </pc:sldMkLst>
        <pc:spChg chg="mod">
          <ac:chgData name="宗 雨薇" userId="36a7d137869390f9" providerId="LiveId" clId="{7084E1B1-5E48-41E2-A6AB-197464C61984}" dt="2020-10-11T15:33:59.499" v="171" actId="164"/>
          <ac:spMkLst>
            <pc:docMk/>
            <pc:sldMk cId="1713848382" sldId="313"/>
            <ac:spMk id="8" creationId="{A6BD44C3-91DC-4CA4-B0ED-3CC804F9467D}"/>
          </ac:spMkLst>
        </pc:spChg>
        <pc:spChg chg="mod">
          <ac:chgData name="宗 雨薇" userId="36a7d137869390f9" providerId="LiveId" clId="{7084E1B1-5E48-41E2-A6AB-197464C61984}" dt="2020-10-11T15:33:59.499" v="171" actId="164"/>
          <ac:spMkLst>
            <pc:docMk/>
            <pc:sldMk cId="1713848382" sldId="313"/>
            <ac:spMk id="9" creationId="{2A941846-318B-46D1-BCD7-C95887DEBA85}"/>
          </ac:spMkLst>
        </pc:spChg>
        <pc:spChg chg="mod">
          <ac:chgData name="宗 雨薇" userId="36a7d137869390f9" providerId="LiveId" clId="{7084E1B1-5E48-41E2-A6AB-197464C61984}" dt="2020-10-11T15:37:05.478" v="177" actId="208"/>
          <ac:spMkLst>
            <pc:docMk/>
            <pc:sldMk cId="1713848382" sldId="313"/>
            <ac:spMk id="12" creationId="{B8853858-D39A-4819-BD8A-0ACD99B17F66}"/>
          </ac:spMkLst>
        </pc:spChg>
        <pc:spChg chg="mod">
          <ac:chgData name="宗 雨薇" userId="36a7d137869390f9" providerId="LiveId" clId="{7084E1B1-5E48-41E2-A6AB-197464C61984}" dt="2020-10-11T15:37:05.478" v="177" actId="208"/>
          <ac:spMkLst>
            <pc:docMk/>
            <pc:sldMk cId="1713848382" sldId="313"/>
            <ac:spMk id="13" creationId="{FFF9B68B-37B7-47BE-BE5D-3C8F03214CF5}"/>
          </ac:spMkLst>
        </pc:spChg>
        <pc:grpChg chg="add mod">
          <ac:chgData name="宗 雨薇" userId="36a7d137869390f9" providerId="LiveId" clId="{7084E1B1-5E48-41E2-A6AB-197464C61984}" dt="2020-10-11T15:33:59.499" v="171" actId="164"/>
          <ac:grpSpMkLst>
            <pc:docMk/>
            <pc:sldMk cId="1713848382" sldId="313"/>
            <ac:grpSpMk id="2" creationId="{33A9D847-C9FA-4CC4-A084-6F3A6F1798E4}"/>
          </ac:grpSpMkLst>
        </pc:grpChg>
      </pc:sldChg>
      <pc:sldChg chg="modSp modAnim">
        <pc:chgData name="宗 雨薇" userId="36a7d137869390f9" providerId="LiveId" clId="{7084E1B1-5E48-41E2-A6AB-197464C61984}" dt="2020-10-11T15:48:20.069" v="225"/>
        <pc:sldMkLst>
          <pc:docMk/>
          <pc:sldMk cId="1854683946" sldId="314"/>
        </pc:sldMkLst>
        <pc:spChg chg="mod">
          <ac:chgData name="宗 雨薇" userId="36a7d137869390f9" providerId="LiveId" clId="{7084E1B1-5E48-41E2-A6AB-197464C61984}" dt="2020-10-11T15:46:16.645" v="206" actId="207"/>
          <ac:spMkLst>
            <pc:docMk/>
            <pc:sldMk cId="1854683946" sldId="314"/>
            <ac:spMk id="4" creationId="{CC049B07-779D-45AB-8F32-228A543CEFB6}"/>
          </ac:spMkLst>
        </pc:spChg>
      </pc:sldChg>
      <pc:sldChg chg="modSp mod modAnim modShow">
        <pc:chgData name="宗 雨薇" userId="36a7d137869390f9" providerId="LiveId" clId="{7084E1B1-5E48-41E2-A6AB-197464C61984}" dt="2020-10-11T15:26:29.276" v="93"/>
        <pc:sldMkLst>
          <pc:docMk/>
          <pc:sldMk cId="2113521723" sldId="790"/>
        </pc:sldMkLst>
        <pc:spChg chg="mod">
          <ac:chgData name="宗 雨薇" userId="36a7d137869390f9" providerId="LiveId" clId="{7084E1B1-5E48-41E2-A6AB-197464C61984}" dt="2020-10-11T15:25:19.255" v="76" actId="207"/>
          <ac:spMkLst>
            <pc:docMk/>
            <pc:sldMk cId="2113521723" sldId="790"/>
            <ac:spMk id="2" creationId="{1AA1EA50-3063-4A55-A390-51A840D5BA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17449-CF13-4336-A52F-DB0227A04700}"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A3170-E9F2-47D9-914C-38F3B9827262}" type="slidenum">
              <a:rPr lang="zh-CN" altLang="en-US" smtClean="0"/>
              <a:t>‹#›</a:t>
            </a:fld>
            <a:endParaRPr lang="zh-CN" altLang="en-US"/>
          </a:p>
        </p:txBody>
      </p:sp>
    </p:spTree>
    <p:extLst>
      <p:ext uri="{BB962C8B-B14F-4D97-AF65-F5344CB8AC3E}">
        <p14:creationId xmlns:p14="http://schemas.microsoft.com/office/powerpoint/2010/main" val="370298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aike.baidu.com/item/%E9%97%AE%E9%A2%98%E6%B1%82%E8%A7%A3/6693186"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baike.baidu.com/item/%E7%AE%97%E6%B3%95/209025"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aike.baidu.com/item/%E9%97%AE%E9%A2%98%E6%B1%82%E8%A7%A3/6693186"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baike.baidu.com/item/%E7%AE%97%E6%B3%95/209025"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ke.baidu.com/item/%E9%97%AE%E9%A2%98%E6%B1%82%E8%A7%A3/6693186"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aike.baidu.com/item/%E7%AE%97%E6%B3%95/209025"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en-US" altLang="zh-CN" dirty="0"/>
              <a:t>Graph</a:t>
            </a:r>
            <a:r>
              <a:rPr lang="zh-CN" altLang="en-US" dirty="0"/>
              <a:t>：</a:t>
            </a:r>
            <a:r>
              <a:rPr lang="en-US" altLang="zh-CN" dirty="0"/>
              <a:t>[</a:t>
            </a:r>
            <a:r>
              <a:rPr lang="en-US" altLang="zh-CN" dirty="0" err="1"/>
              <a:t>ɡræf</a:t>
            </a:r>
            <a:r>
              <a:rPr lang="en-US" altLang="zh-CN" dirty="0"/>
              <a:t>] </a:t>
            </a:r>
            <a:r>
              <a:rPr lang="zh-CN" altLang="en-US" dirty="0"/>
              <a:t>图表</a:t>
            </a:r>
            <a:r>
              <a:rPr lang="en-US" altLang="zh-CN" dirty="0"/>
              <a:t>;</a:t>
            </a:r>
            <a:r>
              <a:rPr lang="zh-CN" altLang="en-US" dirty="0"/>
              <a:t>图</a:t>
            </a:r>
            <a:r>
              <a:rPr lang="en-US" altLang="zh-CN" dirty="0"/>
              <a:t>;</a:t>
            </a:r>
            <a:r>
              <a:rPr lang="zh-CN" altLang="en-US" dirty="0"/>
              <a:t>曲线图</a:t>
            </a:r>
            <a:endParaRPr lang="en-US" altLang="zh-CN" dirty="0"/>
          </a:p>
          <a:p>
            <a:pPr marL="23" lvl="2" indent="0">
              <a:spcBef>
                <a:spcPts val="1000"/>
              </a:spcBef>
              <a:buNone/>
            </a:pPr>
            <a:r>
              <a:rPr lang="zh-CN" altLang="en-US" sz="1200" dirty="0"/>
              <a:t>顶点通常用圆圈表示，边表示事物间的关系，无所谓长短粗细</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5</a:t>
            </a:fld>
            <a:endParaRPr lang="zh-CN" altLang="en-US"/>
          </a:p>
        </p:txBody>
      </p:sp>
    </p:spTree>
    <p:extLst>
      <p:ext uri="{BB962C8B-B14F-4D97-AF65-F5344CB8AC3E}">
        <p14:creationId xmlns:p14="http://schemas.microsoft.com/office/powerpoint/2010/main" val="3306992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en-US" altLang="zh-CN" dirty="0"/>
              <a:t>Adjacency</a:t>
            </a:r>
            <a:r>
              <a:rPr lang="en-US" altLang="zh-CN" dirty="0">
                <a:solidFill>
                  <a:schemeClr val="accent2"/>
                </a:solidFill>
              </a:rPr>
              <a:t> [</a:t>
            </a:r>
            <a:r>
              <a:rPr lang="en-US" altLang="zh-CN" dirty="0" err="1">
                <a:solidFill>
                  <a:schemeClr val="accent2"/>
                </a:solidFill>
              </a:rPr>
              <a:t>əˈdʒeɪsnsi</a:t>
            </a:r>
            <a:r>
              <a:rPr lang="en-US" altLang="zh-CN" dirty="0">
                <a:solidFill>
                  <a:schemeClr val="accent2"/>
                </a:solidFill>
              </a:rPr>
              <a:t>] </a:t>
            </a:r>
          </a:p>
          <a:p>
            <a:pPr marL="23" lvl="2" indent="0">
              <a:spcBef>
                <a:spcPts val="1000"/>
              </a:spcBef>
              <a:buNone/>
            </a:pPr>
            <a:r>
              <a:rPr lang="en-US" altLang="zh-CN" dirty="0"/>
              <a:t>Matrix </a:t>
            </a:r>
            <a:r>
              <a:rPr lang="en-US" altLang="zh-CN" sz="1200" dirty="0"/>
              <a:t>[ˈ</a:t>
            </a:r>
            <a:r>
              <a:rPr lang="en-US" altLang="zh-CN" sz="1200" dirty="0" err="1"/>
              <a:t>meɪtrɪks</a:t>
            </a:r>
            <a:r>
              <a:rPr lang="en-US" altLang="zh-CN" sz="1200" dirty="0"/>
              <a:t>] </a:t>
            </a:r>
          </a:p>
          <a:p>
            <a:pPr marL="23" lvl="2" indent="0">
              <a:spcBef>
                <a:spcPts val="1000"/>
              </a:spcBef>
              <a:buNone/>
            </a:pPr>
            <a:r>
              <a:rPr lang="zh-CN" altLang="en-US" sz="1200" dirty="0"/>
              <a:t>适合存储稠密图</a:t>
            </a:r>
            <a:endParaRPr lang="en-US" altLang="zh-CN" sz="1200" dirty="0"/>
          </a:p>
          <a:p>
            <a:pPr marL="23" lvl="2" indent="0">
              <a:spcBef>
                <a:spcPts val="1000"/>
              </a:spcBef>
              <a:buNone/>
            </a:pPr>
            <a:r>
              <a:rPr lang="zh-CN" altLang="en-US" sz="1200" dirty="0"/>
              <a:t>无向图的邻接矩阵是对称矩阵，可以压缩存储（只存上三角或下三角区）</a:t>
            </a:r>
            <a:endParaRPr lang="en-US" altLang="zh-CN" sz="1200" dirty="0"/>
          </a:p>
          <a:p>
            <a:pPr marL="23" lvl="2" indent="0">
              <a:spcBef>
                <a:spcPts val="1000"/>
              </a:spcBef>
              <a:buNone/>
            </a:pPr>
            <a:r>
              <a:rPr lang="zh-CN" altLang="en-US" sz="1200" dirty="0"/>
              <a:t>优点：</a:t>
            </a:r>
            <a:endParaRPr lang="en-US" altLang="zh-CN" sz="1200" dirty="0"/>
          </a:p>
          <a:p>
            <a:pPr marL="23" lvl="2" indent="0">
              <a:spcBef>
                <a:spcPts val="1000"/>
              </a:spcBef>
              <a:buNone/>
            </a:pPr>
            <a:r>
              <a:rPr lang="en-US" altLang="zh-CN" sz="1200" dirty="0"/>
              <a:t>1.</a:t>
            </a:r>
            <a:r>
              <a:rPr lang="zh-CN" altLang="en-US" sz="1200" dirty="0"/>
              <a:t>便于判断是否有任意两个顶点有边：</a:t>
            </a:r>
            <a:r>
              <a:rPr lang="en-US" altLang="zh-CN" sz="1200" dirty="0"/>
              <a:t>A[i][j] == 0 </a:t>
            </a:r>
            <a:r>
              <a:rPr lang="zh-CN" altLang="en-US" sz="1200" dirty="0"/>
              <a:t>或 </a:t>
            </a:r>
            <a:r>
              <a:rPr lang="en-US" altLang="zh-CN" sz="1200" dirty="0"/>
              <a:t>1</a:t>
            </a:r>
          </a:p>
          <a:p>
            <a:pPr marL="23" lvl="2" indent="0">
              <a:spcBef>
                <a:spcPts val="1000"/>
              </a:spcBef>
              <a:buNone/>
            </a:pPr>
            <a:r>
              <a:rPr lang="en-US" altLang="zh-CN" sz="1200" dirty="0"/>
              <a:t>2.</a:t>
            </a:r>
            <a:r>
              <a:rPr lang="zh-CN" altLang="en-US" sz="1200" dirty="0"/>
              <a:t>便于计算各个顶点的度</a:t>
            </a:r>
            <a:endParaRPr lang="en-US" altLang="zh-CN" sz="1200" dirty="0"/>
          </a:p>
          <a:p>
            <a:pPr marL="23" lvl="2" indent="0">
              <a:spcBef>
                <a:spcPts val="1000"/>
              </a:spcBef>
              <a:buNone/>
            </a:pPr>
            <a:r>
              <a:rPr lang="zh-CN" altLang="en-US" sz="1200" dirty="0"/>
              <a:t>缺点：</a:t>
            </a:r>
            <a:endParaRPr lang="en-US" altLang="zh-CN" sz="1200" dirty="0"/>
          </a:p>
          <a:p>
            <a:pPr marL="23" lvl="2" indent="0">
              <a:spcBef>
                <a:spcPts val="1000"/>
              </a:spcBef>
              <a:buNone/>
            </a:pPr>
            <a:r>
              <a:rPr lang="en-US" altLang="zh-CN" sz="1200" dirty="0"/>
              <a:t>1.</a:t>
            </a:r>
            <a:r>
              <a:rPr lang="zh-CN" altLang="en-US" sz="1200" dirty="0"/>
              <a:t>不便于增加和删除顶点</a:t>
            </a:r>
            <a:endParaRPr lang="en-US" altLang="zh-CN" sz="1200" dirty="0"/>
          </a:p>
          <a:p>
            <a:pPr marL="23" lvl="2" indent="0">
              <a:spcBef>
                <a:spcPts val="1000"/>
              </a:spcBef>
              <a:buNone/>
            </a:pPr>
            <a:r>
              <a:rPr lang="en-US" altLang="zh-CN" sz="1200" dirty="0"/>
              <a:t>2.</a:t>
            </a:r>
            <a:r>
              <a:rPr lang="zh-CN" altLang="en-US" sz="1200" dirty="0"/>
              <a:t>不便于统计边的数目，需要扫描整个邻接矩阵：</a:t>
            </a:r>
            <a:r>
              <a:rPr lang="en-US" altLang="zh-CN" sz="1200" dirty="0"/>
              <a:t>O(n^2)</a:t>
            </a:r>
          </a:p>
          <a:p>
            <a:pPr marL="23" lvl="2" indent="0">
              <a:spcBef>
                <a:spcPts val="1000"/>
              </a:spcBef>
              <a:buNone/>
            </a:pPr>
            <a:r>
              <a:rPr lang="en-US" altLang="zh-CN" sz="1200" dirty="0"/>
              <a:t>3.</a:t>
            </a:r>
            <a:r>
              <a:rPr lang="zh-CN" altLang="en-US" sz="1200" dirty="0"/>
              <a:t>空间复杂度较高</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15</a:t>
            </a:fld>
            <a:endParaRPr lang="zh-CN" altLang="en-US"/>
          </a:p>
        </p:txBody>
      </p:sp>
    </p:spTree>
    <p:extLst>
      <p:ext uri="{BB962C8B-B14F-4D97-AF65-F5344CB8AC3E}">
        <p14:creationId xmlns:p14="http://schemas.microsoft.com/office/powerpoint/2010/main" val="239106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en-US" altLang="zh-CN" dirty="0"/>
              <a:t>Adjacency</a:t>
            </a:r>
            <a:r>
              <a:rPr lang="en-US" altLang="zh-CN" dirty="0">
                <a:solidFill>
                  <a:schemeClr val="accent2"/>
                </a:solidFill>
              </a:rPr>
              <a:t> [</a:t>
            </a:r>
            <a:r>
              <a:rPr lang="en-US" altLang="zh-CN" dirty="0" err="1">
                <a:solidFill>
                  <a:schemeClr val="accent2"/>
                </a:solidFill>
              </a:rPr>
              <a:t>əˈdʒeɪsnsi</a:t>
            </a:r>
            <a:r>
              <a:rPr lang="en-US" altLang="zh-CN" dirty="0">
                <a:solidFill>
                  <a:schemeClr val="accent2"/>
                </a:solidFill>
              </a:rPr>
              <a:t>] </a:t>
            </a:r>
          </a:p>
          <a:p>
            <a:pPr marL="23" lvl="2" indent="0">
              <a:spcBef>
                <a:spcPts val="1000"/>
              </a:spcBef>
              <a:buNone/>
            </a:pPr>
            <a:r>
              <a:rPr lang="en-US" altLang="zh-CN" dirty="0"/>
              <a:t>Matrix </a:t>
            </a:r>
            <a:r>
              <a:rPr lang="en-US" altLang="zh-CN" sz="1200" dirty="0"/>
              <a:t>[ˈ</a:t>
            </a:r>
            <a:r>
              <a:rPr lang="en-US" altLang="zh-CN" sz="1200" dirty="0" err="1"/>
              <a:t>meɪtrɪks</a:t>
            </a:r>
            <a:r>
              <a:rPr lang="en-US" altLang="zh-CN" sz="1200" dirty="0"/>
              <a:t>] </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16</a:t>
            </a:fld>
            <a:endParaRPr lang="zh-CN" altLang="en-US"/>
          </a:p>
        </p:txBody>
      </p:sp>
    </p:spTree>
    <p:extLst>
      <p:ext uri="{BB962C8B-B14F-4D97-AF65-F5344CB8AC3E}">
        <p14:creationId xmlns:p14="http://schemas.microsoft.com/office/powerpoint/2010/main" val="134223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en-US" altLang="zh-CN" dirty="0"/>
              <a:t>Adjacency</a:t>
            </a:r>
            <a:r>
              <a:rPr lang="en-US" altLang="zh-CN" dirty="0">
                <a:solidFill>
                  <a:schemeClr val="accent2"/>
                </a:solidFill>
              </a:rPr>
              <a:t> [</a:t>
            </a:r>
            <a:r>
              <a:rPr lang="en-US" altLang="zh-CN" dirty="0" err="1">
                <a:solidFill>
                  <a:schemeClr val="accent2"/>
                </a:solidFill>
              </a:rPr>
              <a:t>əˈdʒeɪsnsi</a:t>
            </a:r>
            <a:r>
              <a:rPr lang="en-US" altLang="zh-CN" dirty="0">
                <a:solidFill>
                  <a:schemeClr val="accent2"/>
                </a:solidFill>
              </a:rPr>
              <a:t>] </a:t>
            </a:r>
          </a:p>
          <a:p>
            <a:pPr marL="23" lvl="2" indent="0">
              <a:spcBef>
                <a:spcPts val="1000"/>
              </a:spcBef>
              <a:buNone/>
            </a:pPr>
            <a:r>
              <a:rPr lang="en-US" altLang="zh-CN" dirty="0"/>
              <a:t>Matrix </a:t>
            </a:r>
            <a:r>
              <a:rPr lang="en-US" altLang="zh-CN" sz="1200" dirty="0"/>
              <a:t>[ˈ</a:t>
            </a:r>
            <a:r>
              <a:rPr lang="en-US" altLang="zh-CN" sz="1200" dirty="0" err="1"/>
              <a:t>meɪtrɪks</a:t>
            </a:r>
            <a:r>
              <a:rPr lang="en-US" altLang="zh-CN" sz="1200" dirty="0"/>
              <a:t>] </a:t>
            </a:r>
          </a:p>
          <a:p>
            <a:pPr marL="23" lvl="2" indent="0">
              <a:spcBef>
                <a:spcPts val="1000"/>
              </a:spcBef>
              <a:buNone/>
            </a:pP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17</a:t>
            </a:fld>
            <a:endParaRPr lang="zh-CN" altLang="en-US"/>
          </a:p>
        </p:txBody>
      </p:sp>
    </p:spTree>
    <p:extLst>
      <p:ext uri="{BB962C8B-B14F-4D97-AF65-F5344CB8AC3E}">
        <p14:creationId xmlns:p14="http://schemas.microsoft.com/office/powerpoint/2010/main" val="41452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sz="1200" dirty="0"/>
              <a:t>与树的孩子表示法类似</a:t>
            </a:r>
            <a:endParaRPr lang="en-US" altLang="zh-CN" sz="1200" dirty="0"/>
          </a:p>
          <a:p>
            <a:pPr marL="23" lvl="2" indent="0">
              <a:spcBef>
                <a:spcPts val="1000"/>
              </a:spcBef>
              <a:buNone/>
            </a:pPr>
            <a:r>
              <a:rPr lang="zh-CN" altLang="en-US" sz="1200" dirty="0"/>
              <a:t>对于无向图，边节点的数量是</a:t>
            </a:r>
            <a:r>
              <a:rPr lang="en-US" altLang="zh-CN" sz="1200" dirty="0" err="1"/>
              <a:t>2|E</a:t>
            </a:r>
            <a:r>
              <a:rPr lang="en-US" altLang="zh-CN" sz="1200" dirty="0"/>
              <a:t>|</a:t>
            </a:r>
            <a:r>
              <a:rPr lang="zh-CN" altLang="en-US" sz="1200" dirty="0"/>
              <a:t>，有向图是</a:t>
            </a:r>
            <a:r>
              <a:rPr lang="en-US" altLang="zh-CN" sz="1200" dirty="0"/>
              <a:t>|E|</a:t>
            </a:r>
          </a:p>
          <a:p>
            <a:pPr marL="23" lvl="2" indent="0">
              <a:spcBef>
                <a:spcPts val="1000"/>
              </a:spcBef>
              <a:buNone/>
            </a:pPr>
            <a:r>
              <a:rPr lang="zh-CN" altLang="en-US" sz="1200" dirty="0"/>
              <a:t>思考如何顶点的度、入度、出度？</a:t>
            </a:r>
            <a:endParaRPr lang="en-US" altLang="zh-CN" sz="1200" dirty="0"/>
          </a:p>
          <a:p>
            <a:pPr marL="23" marR="0" lvl="2" indent="0" algn="l" defTabSz="914400" rtl="0" eaLnBrk="1" fontAlgn="auto" latinLnBrk="0" hangingPunct="1">
              <a:lnSpc>
                <a:spcPct val="100000"/>
              </a:lnSpc>
              <a:spcBef>
                <a:spcPts val="1000"/>
              </a:spcBef>
              <a:spcAft>
                <a:spcPts val="0"/>
              </a:spcAft>
              <a:buClrTx/>
              <a:buSzTx/>
              <a:buFontTx/>
              <a:buNone/>
              <a:tabLst/>
              <a:defRPr/>
            </a:pPr>
            <a:r>
              <a:rPr lang="zh-CN" altLang="en-US" sz="1200" dirty="0"/>
              <a:t>相对于邻接矩阵表示法，邻接链表并不是唯一的，与加入链表的节点的顺序有关</a:t>
            </a:r>
            <a:endParaRPr lang="en-US" altLang="zh-CN" sz="1200" dirty="0"/>
          </a:p>
          <a:p>
            <a:pPr marL="23" lvl="2" indent="0">
              <a:spcBef>
                <a:spcPts val="1000"/>
              </a:spcBef>
              <a:buNone/>
            </a:pPr>
            <a:endParaRPr lang="en-US" altLang="zh-CN" sz="1200" dirty="0"/>
          </a:p>
          <a:p>
            <a:pPr marL="23" lvl="2" indent="0">
              <a:spcBef>
                <a:spcPts val="1000"/>
              </a:spcBef>
              <a:buNone/>
            </a:pPr>
            <a:r>
              <a:rPr lang="zh-CN" altLang="en-US" sz="1200" dirty="0"/>
              <a:t>优点：</a:t>
            </a:r>
            <a:endParaRPr lang="en-US" altLang="zh-CN" sz="1200" dirty="0"/>
          </a:p>
          <a:p>
            <a:pPr marL="23" lvl="2" indent="0">
              <a:spcBef>
                <a:spcPts val="1000"/>
              </a:spcBef>
              <a:buNone/>
            </a:pPr>
            <a:r>
              <a:rPr lang="zh-CN" altLang="en-US" sz="1200" dirty="0"/>
              <a:t>便于增加和删除顶点</a:t>
            </a:r>
            <a:endParaRPr lang="en-US" altLang="zh-CN" sz="1200" dirty="0"/>
          </a:p>
          <a:p>
            <a:pPr marL="23" lvl="2" indent="0">
              <a:spcBef>
                <a:spcPts val="1000"/>
              </a:spcBef>
              <a:buNone/>
            </a:pPr>
            <a:r>
              <a:rPr lang="zh-CN" altLang="en-US" sz="1200" dirty="0"/>
              <a:t>便于统计边的数目：扫描所有边表，</a:t>
            </a:r>
            <a:r>
              <a:rPr lang="en-US" altLang="zh-CN" sz="1200" dirty="0"/>
              <a:t>O(|V|+|E|)</a:t>
            </a:r>
          </a:p>
          <a:p>
            <a:pPr marL="23" lvl="2" indent="0">
              <a:spcBef>
                <a:spcPts val="1000"/>
              </a:spcBef>
              <a:buNone/>
            </a:pPr>
            <a:r>
              <a:rPr lang="zh-CN" altLang="en-US" sz="1200" dirty="0"/>
              <a:t>空间利用率高</a:t>
            </a:r>
            <a:endParaRPr lang="en-US" altLang="zh-CN" sz="1200" dirty="0"/>
          </a:p>
          <a:p>
            <a:pPr marL="23" lvl="2" indent="0">
              <a:spcBef>
                <a:spcPts val="1000"/>
              </a:spcBef>
              <a:buNone/>
            </a:pPr>
            <a:r>
              <a:rPr lang="zh-CN" altLang="en-US" sz="1200" dirty="0"/>
              <a:t>缺点：</a:t>
            </a:r>
            <a:endParaRPr lang="en-US" altLang="zh-CN" sz="1200" dirty="0"/>
          </a:p>
          <a:p>
            <a:pPr marL="23" lvl="2" indent="0">
              <a:spcBef>
                <a:spcPts val="1000"/>
              </a:spcBef>
              <a:buNone/>
            </a:pPr>
            <a:r>
              <a:rPr lang="zh-CN" altLang="en-US" sz="1200" dirty="0"/>
              <a:t>不便于判断两个顶点之间是否有边，</a:t>
            </a:r>
            <a:r>
              <a:rPr lang="en-US" altLang="zh-CN" sz="1200" dirty="0"/>
              <a:t>O(|V|)</a:t>
            </a:r>
          </a:p>
          <a:p>
            <a:pPr marL="23" lvl="2" indent="0">
              <a:spcBef>
                <a:spcPts val="1000"/>
              </a:spcBef>
              <a:buNone/>
            </a:pPr>
            <a:r>
              <a:rPr lang="zh-CN" altLang="en-US" sz="1200" dirty="0"/>
              <a:t>不便于计算各个顶点的度</a:t>
            </a:r>
            <a:endParaRPr lang="en-US" altLang="zh-CN" sz="1200" dirty="0"/>
          </a:p>
          <a:p>
            <a:pPr marL="23" lvl="2" indent="0">
              <a:spcBef>
                <a:spcPts val="1000"/>
              </a:spcBef>
              <a:buNone/>
            </a:pP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18</a:t>
            </a:fld>
            <a:endParaRPr lang="zh-CN" altLang="en-US"/>
          </a:p>
        </p:txBody>
      </p:sp>
    </p:spTree>
    <p:extLst>
      <p:ext uri="{BB962C8B-B14F-4D97-AF65-F5344CB8AC3E}">
        <p14:creationId xmlns:p14="http://schemas.microsoft.com/office/powerpoint/2010/main" val="233227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sz="1200" dirty="0"/>
              <a:t>与树的孩子表示法类似</a:t>
            </a:r>
            <a:endParaRPr lang="en-US" altLang="zh-CN" sz="1200" dirty="0"/>
          </a:p>
          <a:p>
            <a:pPr marL="23" lvl="2" indent="0">
              <a:spcBef>
                <a:spcPts val="1000"/>
              </a:spcBef>
              <a:buNone/>
            </a:pPr>
            <a:r>
              <a:rPr lang="zh-CN" altLang="en-US" sz="1200" dirty="0"/>
              <a:t>对于无向图，边节点的数量是</a:t>
            </a:r>
            <a:r>
              <a:rPr lang="en-US" altLang="zh-CN" sz="1200" dirty="0" err="1"/>
              <a:t>2|E</a:t>
            </a:r>
            <a:r>
              <a:rPr lang="en-US" altLang="zh-CN" sz="1200" dirty="0"/>
              <a:t>|</a:t>
            </a:r>
            <a:r>
              <a:rPr lang="zh-CN" altLang="en-US" sz="1200" dirty="0"/>
              <a:t>，有向图是</a:t>
            </a:r>
            <a:r>
              <a:rPr lang="en-US" altLang="zh-CN" sz="1200" dirty="0"/>
              <a:t>|E|</a:t>
            </a:r>
          </a:p>
          <a:p>
            <a:pPr marL="23" lvl="2" indent="0">
              <a:spcBef>
                <a:spcPts val="1000"/>
              </a:spcBef>
              <a:buNone/>
            </a:pPr>
            <a:r>
              <a:rPr lang="zh-CN" altLang="en-US" sz="1200" dirty="0"/>
              <a:t>思考如何顶点的度、入度、出度？</a:t>
            </a:r>
            <a:endParaRPr lang="en-US" altLang="zh-CN" sz="1200" dirty="0"/>
          </a:p>
          <a:p>
            <a:pPr marL="23" marR="0" lvl="2" indent="0" algn="l" defTabSz="914400" rtl="0" eaLnBrk="1" fontAlgn="auto" latinLnBrk="0" hangingPunct="1">
              <a:lnSpc>
                <a:spcPct val="100000"/>
              </a:lnSpc>
              <a:spcBef>
                <a:spcPts val="1000"/>
              </a:spcBef>
              <a:spcAft>
                <a:spcPts val="0"/>
              </a:spcAft>
              <a:buClrTx/>
              <a:buSzTx/>
              <a:buFontTx/>
              <a:buNone/>
              <a:tabLst/>
              <a:defRPr/>
            </a:pPr>
            <a:r>
              <a:rPr lang="zh-CN" altLang="en-US" sz="1200" dirty="0"/>
              <a:t>相对于邻接矩阵表示法，邻接链表并不是唯一的，与加入链表的节点的顺序有关</a:t>
            </a:r>
            <a:endParaRPr lang="en-US" altLang="zh-CN" sz="1200" dirty="0"/>
          </a:p>
          <a:p>
            <a:pPr marL="23" lvl="2" indent="0">
              <a:spcBef>
                <a:spcPts val="1000"/>
              </a:spcBef>
              <a:buNone/>
            </a:pPr>
            <a:endParaRPr lang="en-US" altLang="zh-CN" sz="1200" dirty="0"/>
          </a:p>
          <a:p>
            <a:pPr marL="23" lvl="2" indent="0">
              <a:spcBef>
                <a:spcPts val="1000"/>
              </a:spcBef>
              <a:buNone/>
            </a:pPr>
            <a:r>
              <a:rPr lang="zh-CN" altLang="en-US" sz="1200" dirty="0"/>
              <a:t>优点：</a:t>
            </a:r>
            <a:endParaRPr lang="en-US" altLang="zh-CN" sz="1200" dirty="0"/>
          </a:p>
          <a:p>
            <a:pPr marL="23" lvl="2" indent="0">
              <a:spcBef>
                <a:spcPts val="1000"/>
              </a:spcBef>
              <a:buNone/>
            </a:pPr>
            <a:r>
              <a:rPr lang="zh-CN" altLang="en-US" sz="1200" dirty="0"/>
              <a:t>便于增加和删除顶点</a:t>
            </a:r>
            <a:endParaRPr lang="en-US" altLang="zh-CN" sz="1200" dirty="0"/>
          </a:p>
          <a:p>
            <a:pPr marL="23" lvl="2" indent="0">
              <a:spcBef>
                <a:spcPts val="1000"/>
              </a:spcBef>
              <a:buNone/>
            </a:pPr>
            <a:r>
              <a:rPr lang="zh-CN" altLang="en-US" sz="1200" dirty="0"/>
              <a:t>便于统计边的数目：扫描所有边表，</a:t>
            </a:r>
            <a:r>
              <a:rPr lang="en-US" altLang="zh-CN" sz="1200" dirty="0"/>
              <a:t>O(|V|+|E|)</a:t>
            </a:r>
          </a:p>
          <a:p>
            <a:pPr marL="23" lvl="2" indent="0">
              <a:spcBef>
                <a:spcPts val="1000"/>
              </a:spcBef>
              <a:buNone/>
            </a:pPr>
            <a:r>
              <a:rPr lang="zh-CN" altLang="en-US" sz="1200" dirty="0"/>
              <a:t>空间利用率高</a:t>
            </a:r>
            <a:endParaRPr lang="en-US" altLang="zh-CN" sz="1200" dirty="0"/>
          </a:p>
          <a:p>
            <a:pPr marL="23" lvl="2" indent="0">
              <a:spcBef>
                <a:spcPts val="1000"/>
              </a:spcBef>
              <a:buNone/>
            </a:pPr>
            <a:r>
              <a:rPr lang="zh-CN" altLang="en-US" sz="1200" dirty="0"/>
              <a:t>缺点：</a:t>
            </a:r>
            <a:endParaRPr lang="en-US" altLang="zh-CN" sz="1200" dirty="0"/>
          </a:p>
          <a:p>
            <a:pPr marL="23" lvl="2" indent="0">
              <a:spcBef>
                <a:spcPts val="1000"/>
              </a:spcBef>
              <a:buNone/>
            </a:pPr>
            <a:r>
              <a:rPr lang="zh-CN" altLang="en-US" sz="1200" dirty="0"/>
              <a:t>不便于判断两个顶点之间是否有边，</a:t>
            </a:r>
            <a:r>
              <a:rPr lang="en-US" altLang="zh-CN" sz="1200" dirty="0"/>
              <a:t>O(|V|)</a:t>
            </a:r>
          </a:p>
          <a:p>
            <a:pPr marL="23" lvl="2" indent="0">
              <a:spcBef>
                <a:spcPts val="1000"/>
              </a:spcBef>
              <a:buNone/>
            </a:pPr>
            <a:r>
              <a:rPr lang="zh-CN" altLang="en-US" sz="1200" dirty="0"/>
              <a:t>不便于计算各个顶点的度</a:t>
            </a:r>
            <a:endParaRPr lang="en-US" altLang="zh-CN" sz="1200" dirty="0"/>
          </a:p>
          <a:p>
            <a:pPr marL="23" lvl="2" indent="0">
              <a:spcBef>
                <a:spcPts val="1000"/>
              </a:spcBef>
              <a:buNone/>
            </a:pP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19</a:t>
            </a:fld>
            <a:endParaRPr lang="zh-CN" altLang="en-US"/>
          </a:p>
        </p:txBody>
      </p:sp>
    </p:spTree>
    <p:extLst>
      <p:ext uri="{BB962C8B-B14F-4D97-AF65-F5344CB8AC3E}">
        <p14:creationId xmlns:p14="http://schemas.microsoft.com/office/powerpoint/2010/main" val="980007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FTP</a:t>
            </a:r>
            <a:r>
              <a:rPr lang="zh-CN" altLang="en-US" dirty="0"/>
              <a:t>协议是基于客户</a:t>
            </a:r>
            <a:r>
              <a:rPr lang="en-US" altLang="zh-CN" dirty="0"/>
              <a:t>/</a:t>
            </a:r>
            <a:r>
              <a:rPr lang="zh-CN" altLang="en-US" dirty="0"/>
              <a:t>服务器（</a:t>
            </a:r>
            <a:r>
              <a:rPr lang="en-US" altLang="zh-CN" dirty="0"/>
              <a:t>C/S</a:t>
            </a:r>
            <a:r>
              <a:rPr lang="zh-CN" altLang="en-US" dirty="0"/>
              <a:t>）模式的协议</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22</a:t>
            </a:fld>
            <a:endParaRPr lang="zh-CN" altLang="en-US"/>
          </a:p>
        </p:txBody>
      </p:sp>
    </p:spTree>
    <p:extLst>
      <p:ext uri="{BB962C8B-B14F-4D97-AF65-F5344CB8AC3E}">
        <p14:creationId xmlns:p14="http://schemas.microsoft.com/office/powerpoint/2010/main" val="634270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对于非连通图的遍历，得到什么？广度优先生成森林</a:t>
            </a:r>
            <a:endParaRPr lang="en-US" altLang="zh-CN" dirty="0"/>
          </a:p>
          <a:p>
            <a:r>
              <a:rPr lang="zh-CN" altLang="en-US" dirty="0"/>
              <a:t>从不同顶点出发，是否影响</a:t>
            </a:r>
            <a:r>
              <a:rPr lang="en-US" altLang="zh-CN" dirty="0" err="1"/>
              <a:t>BFS</a:t>
            </a:r>
            <a:r>
              <a:rPr lang="zh-CN" altLang="en-US" dirty="0"/>
              <a:t>函数的调用次数？</a:t>
            </a:r>
            <a:endParaRPr lang="en-US" altLang="zh-CN" dirty="0"/>
          </a:p>
          <a:p>
            <a:endParaRPr lang="en-US" altLang="zh-CN" dirty="0"/>
          </a:p>
          <a:p>
            <a:r>
              <a:rPr lang="zh-CN" altLang="en-US" dirty="0"/>
              <a:t>广度优先生成树：</a:t>
            </a:r>
            <a:endParaRPr lang="en-US" altLang="zh-CN" dirty="0"/>
          </a:p>
          <a:p>
            <a:r>
              <a:rPr lang="en-US" altLang="zh-CN" dirty="0"/>
              <a:t>    </a:t>
            </a:r>
            <a:r>
              <a:rPr lang="zh-CN" altLang="en-US" dirty="0"/>
              <a:t>由广度优先遍历确定的树</a:t>
            </a:r>
            <a:endParaRPr lang="en-US" altLang="zh-CN" dirty="0"/>
          </a:p>
          <a:p>
            <a:r>
              <a:rPr lang="en-US" altLang="zh-CN" dirty="0"/>
              <a:t>    </a:t>
            </a:r>
            <a:r>
              <a:rPr lang="zh-CN" altLang="en-US" dirty="0"/>
              <a:t>邻接表存储的图表示方式不唯一，遍历序列、生成树也不唯一</a:t>
            </a:r>
            <a:endParaRPr lang="en-US" altLang="zh-CN" dirty="0"/>
          </a:p>
          <a:p>
            <a:r>
              <a:rPr lang="en-US" altLang="zh-CN" dirty="0"/>
              <a:t>    </a:t>
            </a:r>
            <a:r>
              <a:rPr lang="zh-CN" altLang="en-US" dirty="0"/>
              <a:t>遍历非连通图，可得广度优先生成森林</a:t>
            </a:r>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23</a:t>
            </a:fld>
            <a:endParaRPr lang="zh-CN" altLang="en-US"/>
          </a:p>
        </p:txBody>
      </p:sp>
    </p:spTree>
    <p:extLst>
      <p:ext uri="{BB962C8B-B14F-4D97-AF65-F5344CB8AC3E}">
        <p14:creationId xmlns:p14="http://schemas.microsoft.com/office/powerpoint/2010/main" val="75540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FTP</a:t>
            </a:r>
            <a:r>
              <a:rPr lang="zh-CN" altLang="en-US" dirty="0"/>
              <a:t>协议是基于客户</a:t>
            </a:r>
            <a:r>
              <a:rPr lang="en-US" altLang="zh-CN" dirty="0"/>
              <a:t>/</a:t>
            </a:r>
            <a:r>
              <a:rPr lang="zh-CN" altLang="en-US" dirty="0"/>
              <a:t>服务器（</a:t>
            </a:r>
            <a:r>
              <a:rPr lang="en-US" altLang="zh-CN" dirty="0"/>
              <a:t>C/S</a:t>
            </a:r>
            <a:r>
              <a:rPr lang="zh-CN" altLang="en-US" dirty="0"/>
              <a:t>）模式的协议</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24</a:t>
            </a:fld>
            <a:endParaRPr lang="zh-CN" altLang="en-US"/>
          </a:p>
        </p:txBody>
      </p:sp>
    </p:spTree>
    <p:extLst>
      <p:ext uri="{BB962C8B-B14F-4D97-AF65-F5344CB8AC3E}">
        <p14:creationId xmlns:p14="http://schemas.microsoft.com/office/powerpoint/2010/main" val="317494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FTP</a:t>
            </a:r>
            <a:r>
              <a:rPr lang="zh-CN" altLang="en-US" dirty="0"/>
              <a:t>协议是基于客户</a:t>
            </a:r>
            <a:r>
              <a:rPr lang="en-US" altLang="zh-CN" dirty="0"/>
              <a:t>/</a:t>
            </a:r>
            <a:r>
              <a:rPr lang="zh-CN" altLang="en-US" dirty="0"/>
              <a:t>服务器（</a:t>
            </a:r>
            <a:r>
              <a:rPr lang="en-US" altLang="zh-CN" dirty="0"/>
              <a:t>C/S</a:t>
            </a:r>
            <a:r>
              <a:rPr lang="zh-CN" altLang="en-US" dirty="0"/>
              <a:t>）模式的协议</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27</a:t>
            </a:fld>
            <a:endParaRPr lang="zh-CN" altLang="en-US"/>
          </a:p>
        </p:txBody>
      </p:sp>
    </p:spTree>
    <p:extLst>
      <p:ext uri="{BB962C8B-B14F-4D97-AF65-F5344CB8AC3E}">
        <p14:creationId xmlns:p14="http://schemas.microsoft.com/office/powerpoint/2010/main" val="2959912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Kruskal</a:t>
            </a:r>
            <a:r>
              <a:rPr lang="zh-CN" altLang="en-US" dirty="0"/>
              <a:t>算法是一种</a:t>
            </a:r>
            <a:r>
              <a:rPr lang="zh-CN" altLang="en-US" dirty="0">
                <a:solidFill>
                  <a:schemeClr val="accent2"/>
                </a:solidFill>
              </a:rPr>
              <a:t>贪心算法</a:t>
            </a:r>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28</a:t>
            </a:fld>
            <a:endParaRPr lang="zh-CN" altLang="en-US"/>
          </a:p>
        </p:txBody>
      </p:sp>
    </p:spTree>
    <p:extLst>
      <p:ext uri="{BB962C8B-B14F-4D97-AF65-F5344CB8AC3E}">
        <p14:creationId xmlns:p14="http://schemas.microsoft.com/office/powerpoint/2010/main" val="218333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en-US" altLang="zh-CN" dirty="0"/>
              <a:t>Graph</a:t>
            </a:r>
            <a:r>
              <a:rPr lang="zh-CN" altLang="en-US" dirty="0"/>
              <a:t>：</a:t>
            </a:r>
            <a:r>
              <a:rPr lang="en-US" altLang="zh-CN" dirty="0"/>
              <a:t>[</a:t>
            </a:r>
            <a:r>
              <a:rPr lang="en-US" altLang="zh-CN" dirty="0" err="1"/>
              <a:t>ɡræf</a:t>
            </a:r>
            <a:r>
              <a:rPr lang="en-US" altLang="zh-CN" dirty="0"/>
              <a:t>] </a:t>
            </a:r>
            <a:r>
              <a:rPr lang="zh-CN" altLang="en-US" dirty="0"/>
              <a:t>图表</a:t>
            </a:r>
            <a:r>
              <a:rPr lang="en-US" altLang="zh-CN" dirty="0"/>
              <a:t>;</a:t>
            </a:r>
            <a:r>
              <a:rPr lang="zh-CN" altLang="en-US" dirty="0"/>
              <a:t>图</a:t>
            </a:r>
            <a:r>
              <a:rPr lang="en-US" altLang="zh-CN" dirty="0"/>
              <a:t>;</a:t>
            </a:r>
            <a:r>
              <a:rPr lang="zh-CN" altLang="en-US" dirty="0"/>
              <a:t>曲线图</a:t>
            </a:r>
            <a:endParaRPr lang="en-US" altLang="zh-CN" dirty="0"/>
          </a:p>
          <a:p>
            <a:pPr lvl="2" indent="-457200">
              <a:spcBef>
                <a:spcPts val="1000"/>
              </a:spcBef>
            </a:pPr>
            <a:r>
              <a:rPr lang="zh-CN" altLang="en-US" sz="1200" dirty="0"/>
              <a:t>无向图：图中的边</a:t>
            </a:r>
            <a:r>
              <a:rPr lang="zh-CN" altLang="en-US" sz="1200" b="1" dirty="0"/>
              <a:t>全部都是</a:t>
            </a:r>
            <a:r>
              <a:rPr lang="zh-CN" altLang="en-US" sz="1200" dirty="0"/>
              <a:t>双向边</a:t>
            </a:r>
            <a:endParaRPr lang="en-US" altLang="zh-CN" sz="1200" dirty="0"/>
          </a:p>
          <a:p>
            <a:pPr lvl="2" indent="-457200">
              <a:spcBef>
                <a:spcPts val="1000"/>
              </a:spcBef>
            </a:pPr>
            <a:r>
              <a:rPr lang="zh-CN" altLang="en-US" sz="1200" dirty="0"/>
              <a:t>有向图：图中</a:t>
            </a:r>
            <a:r>
              <a:rPr lang="zh-CN" altLang="en-US" sz="1200" b="1" dirty="0"/>
              <a:t>存在</a:t>
            </a:r>
            <a:r>
              <a:rPr lang="zh-CN" altLang="en-US" sz="1200" dirty="0"/>
              <a:t>单向边</a:t>
            </a:r>
            <a:endParaRPr lang="en-US" altLang="zh-CN" sz="1200" dirty="0"/>
          </a:p>
          <a:p>
            <a:pPr lvl="2" indent="-457200">
              <a:spcBef>
                <a:spcPts val="1000"/>
              </a:spcBef>
            </a:pPr>
            <a:r>
              <a:rPr lang="zh-CN" altLang="en-US" sz="1200" dirty="0"/>
              <a:t>可能存在自环和平行边</a:t>
            </a:r>
          </a:p>
          <a:p>
            <a:pPr marL="23" lvl="2" indent="0">
              <a:spcBef>
                <a:spcPts val="1000"/>
              </a:spcBef>
              <a:buNone/>
            </a:pP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6</a:t>
            </a:fld>
            <a:endParaRPr lang="zh-CN" altLang="en-US"/>
          </a:p>
        </p:txBody>
      </p:sp>
    </p:spTree>
    <p:extLst>
      <p:ext uri="{BB962C8B-B14F-4D97-AF65-F5344CB8AC3E}">
        <p14:creationId xmlns:p14="http://schemas.microsoft.com/office/powerpoint/2010/main" val="845449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Prim</a:t>
            </a:r>
            <a:r>
              <a:rPr lang="zh-CN" altLang="en-US" dirty="0"/>
              <a:t>算法是一种</a:t>
            </a:r>
            <a:r>
              <a:rPr lang="zh-CN" altLang="en-US" dirty="0">
                <a:solidFill>
                  <a:schemeClr val="accent2"/>
                </a:solidFill>
              </a:rPr>
              <a:t>贪心算法</a:t>
            </a:r>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29</a:t>
            </a:fld>
            <a:endParaRPr lang="zh-CN" altLang="en-US"/>
          </a:p>
        </p:txBody>
      </p:sp>
    </p:spTree>
    <p:extLst>
      <p:ext uri="{BB962C8B-B14F-4D97-AF65-F5344CB8AC3E}">
        <p14:creationId xmlns:p14="http://schemas.microsoft.com/office/powerpoint/2010/main" val="313580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Prim</a:t>
            </a:r>
            <a:r>
              <a:rPr lang="zh-CN" altLang="en-US" dirty="0"/>
              <a:t>算法是一种</a:t>
            </a:r>
            <a:r>
              <a:rPr lang="zh-CN" altLang="en-US" dirty="0">
                <a:solidFill>
                  <a:schemeClr val="accent2"/>
                </a:solidFill>
              </a:rPr>
              <a:t>贪心算法</a:t>
            </a:r>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30</a:t>
            </a:fld>
            <a:endParaRPr lang="zh-CN" altLang="en-US"/>
          </a:p>
        </p:txBody>
      </p:sp>
    </p:spTree>
    <p:extLst>
      <p:ext uri="{BB962C8B-B14F-4D97-AF65-F5344CB8AC3E}">
        <p14:creationId xmlns:p14="http://schemas.microsoft.com/office/powerpoint/2010/main" val="38300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DFS</a:t>
            </a:r>
            <a:r>
              <a:rPr lang="zh-CN" altLang="en-US" dirty="0"/>
              <a:t>算法求最短路径，其实就是把所有可能的路径穷举出来了</a:t>
            </a:r>
            <a:endParaRPr lang="en-US" altLang="zh-CN" dirty="0"/>
          </a:p>
          <a:p>
            <a:r>
              <a:rPr lang="zh-CN" altLang="en-US" dirty="0"/>
              <a:t>有人说，可以使用</a:t>
            </a:r>
            <a:r>
              <a:rPr lang="en-US" altLang="zh-CN" dirty="0" err="1"/>
              <a:t>BFS</a:t>
            </a:r>
            <a:r>
              <a:rPr lang="zh-CN" altLang="en-US" dirty="0"/>
              <a:t>算法求最短路径，其实有个前提条件：该图的所有边权值必须相同（一般默认为</a:t>
            </a:r>
            <a:r>
              <a:rPr lang="en-US" altLang="zh-CN" dirty="0"/>
              <a:t>1</a:t>
            </a:r>
            <a:r>
              <a:rPr lang="zh-CN" altLang="en-US" dirty="0"/>
              <a:t>），其它情况不适用</a:t>
            </a:r>
            <a:r>
              <a:rPr lang="en-US" altLang="zh-CN" dirty="0" err="1"/>
              <a:t>BFS</a:t>
            </a:r>
            <a:endParaRPr lang="en-US" altLang="zh-CN" dirty="0"/>
          </a:p>
          <a:p>
            <a:endParaRPr lang="en-US" altLang="zh-CN" dirty="0"/>
          </a:p>
          <a:p>
            <a:r>
              <a:rPr lang="zh-CN" altLang="en-US" dirty="0"/>
              <a:t>时间复杂度：</a:t>
            </a:r>
            <a:endParaRPr lang="en-US" altLang="zh-CN" dirty="0"/>
          </a:p>
          <a:p>
            <a:r>
              <a:rPr lang="zh-CN" altLang="en-US" dirty="0"/>
              <a:t>从开始节点出发，往每一个方向</a:t>
            </a:r>
            <a:r>
              <a:rPr lang="en-US" altLang="zh-CN" dirty="0"/>
              <a:t>(n-1</a:t>
            </a:r>
            <a:r>
              <a:rPr lang="zh-CN" altLang="en-US" dirty="0"/>
              <a:t>个方向</a:t>
            </a:r>
            <a:r>
              <a:rPr lang="en-US" altLang="zh-CN" dirty="0"/>
              <a:t>)</a:t>
            </a:r>
            <a:r>
              <a:rPr lang="zh-CN" altLang="en-US" dirty="0"/>
              <a:t>走、走到每一个顶点</a:t>
            </a:r>
            <a:r>
              <a:rPr lang="en-US" altLang="zh-CN" dirty="0"/>
              <a:t>(n-1</a:t>
            </a:r>
            <a:r>
              <a:rPr lang="zh-CN" altLang="en-US" dirty="0"/>
              <a:t>个顶点</a:t>
            </a:r>
            <a:r>
              <a:rPr lang="en-US" altLang="zh-CN" dirty="0"/>
              <a:t>)</a:t>
            </a:r>
            <a:r>
              <a:rPr lang="zh-CN" altLang="en-US" dirty="0"/>
              <a:t> ，最多都有</a:t>
            </a:r>
            <a:r>
              <a:rPr lang="en-US" altLang="zh-CN" dirty="0"/>
              <a:t>(n-1)</a:t>
            </a:r>
            <a:r>
              <a:rPr lang="zh-CN" altLang="en-US" dirty="0"/>
              <a:t>种可能，所以是</a:t>
            </a:r>
            <a:r>
              <a:rPr lang="en-US" altLang="zh-CN" dirty="0"/>
              <a:t>(n-1)</a:t>
            </a:r>
            <a:r>
              <a:rPr lang="zh-CN" altLang="en-US" dirty="0"/>
              <a:t>的</a:t>
            </a:r>
            <a:r>
              <a:rPr lang="en-US" altLang="zh-CN" dirty="0"/>
              <a:t>(n-1)</a:t>
            </a:r>
            <a:r>
              <a:rPr lang="zh-CN" altLang="en-US" dirty="0"/>
              <a:t>次方</a:t>
            </a:r>
            <a:endParaRPr lang="en-US" altLang="zh-CN" dirty="0"/>
          </a:p>
          <a:p>
            <a:r>
              <a:rPr lang="zh-CN" altLang="en-US" dirty="0"/>
              <a:t>空间复杂度：空间消耗方面我们需要建立邻接表来存储图的连接关系以及最短距离矩阵</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31</a:t>
            </a:fld>
            <a:endParaRPr lang="zh-CN" altLang="en-US"/>
          </a:p>
        </p:txBody>
      </p:sp>
    </p:spTree>
    <p:extLst>
      <p:ext uri="{BB962C8B-B14F-4D97-AF65-F5344CB8AC3E}">
        <p14:creationId xmlns:p14="http://schemas.microsoft.com/office/powerpoint/2010/main" val="21979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DFS</a:t>
            </a:r>
            <a:r>
              <a:rPr lang="zh-CN" altLang="en-US" dirty="0"/>
              <a:t>算法求最短路径，其实就是把所有可能的路径穷举出来了</a:t>
            </a:r>
            <a:endParaRPr lang="en-US" altLang="zh-CN" dirty="0"/>
          </a:p>
          <a:p>
            <a:r>
              <a:rPr lang="zh-CN" altLang="en-US" dirty="0"/>
              <a:t>有人说，可以使用</a:t>
            </a:r>
            <a:r>
              <a:rPr lang="en-US" altLang="zh-CN" dirty="0" err="1"/>
              <a:t>BFS</a:t>
            </a:r>
            <a:r>
              <a:rPr lang="zh-CN" altLang="en-US" dirty="0"/>
              <a:t>算法求最短路径，其实有个前提条件：该图的所有边权值必须相同（一般默认为</a:t>
            </a:r>
            <a:r>
              <a:rPr lang="en-US" altLang="zh-CN" dirty="0"/>
              <a:t>1</a:t>
            </a:r>
            <a:r>
              <a:rPr lang="zh-CN" altLang="en-US" dirty="0"/>
              <a:t>），其它情况不适用</a:t>
            </a:r>
            <a:r>
              <a:rPr lang="en-US" altLang="zh-CN" dirty="0" err="1"/>
              <a:t>BFS</a:t>
            </a:r>
            <a:endParaRPr lang="en-US" altLang="zh-CN" dirty="0"/>
          </a:p>
          <a:p>
            <a:endParaRPr lang="en-US" altLang="zh-CN" dirty="0"/>
          </a:p>
          <a:p>
            <a:r>
              <a:rPr lang="zh-CN" altLang="en-US" dirty="0"/>
              <a:t>时间复杂度：</a:t>
            </a:r>
            <a:endParaRPr lang="en-US" altLang="zh-CN" dirty="0"/>
          </a:p>
          <a:p>
            <a:r>
              <a:rPr lang="zh-CN" altLang="en-US" dirty="0"/>
              <a:t>从开始节点出发，往每一个方向</a:t>
            </a:r>
            <a:r>
              <a:rPr lang="en-US" altLang="zh-CN" dirty="0"/>
              <a:t>(n-1</a:t>
            </a:r>
            <a:r>
              <a:rPr lang="zh-CN" altLang="en-US" dirty="0"/>
              <a:t>个方向</a:t>
            </a:r>
            <a:r>
              <a:rPr lang="en-US" altLang="zh-CN" dirty="0"/>
              <a:t>)</a:t>
            </a:r>
            <a:r>
              <a:rPr lang="zh-CN" altLang="en-US" dirty="0"/>
              <a:t>走、走到每一个顶点</a:t>
            </a:r>
            <a:r>
              <a:rPr lang="en-US" altLang="zh-CN" dirty="0"/>
              <a:t>(n-1</a:t>
            </a:r>
            <a:r>
              <a:rPr lang="zh-CN" altLang="en-US" dirty="0"/>
              <a:t>个顶点</a:t>
            </a:r>
            <a:r>
              <a:rPr lang="en-US" altLang="zh-CN" dirty="0"/>
              <a:t>)</a:t>
            </a:r>
            <a:r>
              <a:rPr lang="zh-CN" altLang="en-US" dirty="0"/>
              <a:t> ，最多都有</a:t>
            </a:r>
            <a:r>
              <a:rPr lang="en-US" altLang="zh-CN" dirty="0"/>
              <a:t>(n-1)</a:t>
            </a:r>
            <a:r>
              <a:rPr lang="zh-CN" altLang="en-US" dirty="0"/>
              <a:t>种可能，所以是</a:t>
            </a:r>
            <a:r>
              <a:rPr lang="en-US" altLang="zh-CN" dirty="0"/>
              <a:t>(n-1)</a:t>
            </a:r>
            <a:r>
              <a:rPr lang="zh-CN" altLang="en-US" dirty="0"/>
              <a:t>的</a:t>
            </a:r>
            <a:r>
              <a:rPr lang="en-US" altLang="zh-CN" dirty="0"/>
              <a:t>(n-1)</a:t>
            </a:r>
            <a:r>
              <a:rPr lang="zh-CN" altLang="en-US" dirty="0"/>
              <a:t>次方</a:t>
            </a:r>
            <a:endParaRPr lang="en-US" altLang="zh-CN" dirty="0"/>
          </a:p>
          <a:p>
            <a:r>
              <a:rPr lang="zh-CN" altLang="en-US" dirty="0"/>
              <a:t>空间复杂度：空间消耗方面我们需要建立邻接表来存储图的连接关系以及最短距离矩阵</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32</a:t>
            </a:fld>
            <a:endParaRPr lang="zh-CN" altLang="en-US"/>
          </a:p>
        </p:txBody>
      </p:sp>
    </p:spTree>
    <p:extLst>
      <p:ext uri="{BB962C8B-B14F-4D97-AF65-F5344CB8AC3E}">
        <p14:creationId xmlns:p14="http://schemas.microsoft.com/office/powerpoint/2010/main" val="1494436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Dijkstra</a:t>
            </a:r>
            <a:r>
              <a:rPr lang="zh-CN" altLang="en-US" dirty="0"/>
              <a:t>算法不适用于负权边的图</a:t>
            </a:r>
            <a:endParaRPr lang="en-US" altLang="zh-CN" dirty="0"/>
          </a:p>
          <a:p>
            <a:endParaRPr lang="en-US" altLang="zh-CN" dirty="0"/>
          </a:p>
          <a:p>
            <a:r>
              <a:rPr lang="zh-CN" altLang="en-US" dirty="0"/>
              <a:t>时间复杂度：</a:t>
            </a:r>
            <a:endParaRPr lang="en-US" altLang="zh-CN" dirty="0"/>
          </a:p>
          <a:p>
            <a:r>
              <a:rPr lang="zh-CN" altLang="en-US" dirty="0"/>
              <a:t>每次需要找到未确定为最短路径的顶点中</a:t>
            </a:r>
            <a:r>
              <a:rPr lang="en-US" altLang="zh-CN" dirty="0" err="1"/>
              <a:t>dist</a:t>
            </a:r>
            <a:r>
              <a:rPr lang="zh-CN" altLang="en-US" dirty="0"/>
              <a:t>值最小的那个，如果我们每次遍历所有顶点，时间复杂度为</a:t>
            </a:r>
            <a:r>
              <a:rPr lang="en-US" altLang="zh-CN" dirty="0"/>
              <a:t>O(|</a:t>
            </a:r>
            <a:r>
              <a:rPr lang="en-US" altLang="zh-CN" dirty="0" err="1"/>
              <a:t>V|</a:t>
            </a:r>
            <a:r>
              <a:rPr lang="en-US" altLang="zh-CN" baseline="30000" dirty="0" err="1"/>
              <a:t>2</a:t>
            </a:r>
            <a:r>
              <a:rPr lang="en-US" altLang="zh-CN" dirty="0"/>
              <a:t>)</a:t>
            </a:r>
            <a:r>
              <a:rPr lang="zh-CN" altLang="en-US" dirty="0"/>
              <a:t>，如果我们维护一个优先队列，时间复杂度为</a:t>
            </a:r>
            <a:r>
              <a:rPr lang="en-US" altLang="zh-CN" dirty="0"/>
              <a:t>O((|E|+|V|)</a:t>
            </a:r>
            <a:r>
              <a:rPr lang="zh-CN" altLang="en-US" dirty="0"/>
              <a:t>*</a:t>
            </a:r>
            <a:r>
              <a:rPr lang="en-US" altLang="zh-CN" dirty="0" err="1"/>
              <a:t>log|V</a:t>
            </a:r>
            <a:r>
              <a:rPr lang="en-US" altLang="zh-CN" dirty="0"/>
              <a:t>|)</a:t>
            </a:r>
          </a:p>
          <a:p>
            <a:r>
              <a:rPr lang="zh-CN" altLang="en-US" dirty="0"/>
              <a:t>综上，总时间复杂度为</a:t>
            </a:r>
            <a:r>
              <a:rPr lang="en-US" altLang="zh-CN" dirty="0"/>
              <a:t>O(|</a:t>
            </a:r>
            <a:r>
              <a:rPr lang="en-US" altLang="zh-CN" dirty="0" err="1"/>
              <a:t>V|</a:t>
            </a:r>
            <a:r>
              <a:rPr lang="en-US" altLang="zh-CN" baseline="30000" dirty="0" err="1"/>
              <a:t>2</a:t>
            </a:r>
            <a:r>
              <a:rPr lang="en-US" altLang="zh-CN" dirty="0"/>
              <a:t>)</a:t>
            </a:r>
            <a:r>
              <a:rPr lang="zh-CN" altLang="en-US" dirty="0"/>
              <a:t>或</a:t>
            </a:r>
            <a:r>
              <a:rPr lang="en-US" altLang="zh-CN" dirty="0"/>
              <a:t>O((|E|+|V|)</a:t>
            </a:r>
            <a:r>
              <a:rPr lang="zh-CN" altLang="en-US" dirty="0"/>
              <a:t>*</a:t>
            </a:r>
            <a:r>
              <a:rPr lang="en-US" altLang="zh-CN" dirty="0" err="1"/>
              <a:t>log|V</a:t>
            </a:r>
            <a:r>
              <a:rPr lang="en-US" altLang="zh-CN" dirty="0"/>
              <a:t>|)</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33</a:t>
            </a:fld>
            <a:endParaRPr lang="zh-CN" altLang="en-US"/>
          </a:p>
        </p:txBody>
      </p:sp>
    </p:spTree>
    <p:extLst>
      <p:ext uri="{BB962C8B-B14F-4D97-AF65-F5344CB8AC3E}">
        <p14:creationId xmlns:p14="http://schemas.microsoft.com/office/powerpoint/2010/main" val="746449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Dijkstra</a:t>
            </a:r>
            <a:r>
              <a:rPr lang="zh-CN" altLang="en-US" dirty="0"/>
              <a:t>算法不适用于负权边的图</a:t>
            </a:r>
            <a:endParaRPr lang="en-US" altLang="zh-CN" dirty="0"/>
          </a:p>
          <a:p>
            <a:endParaRPr lang="en-US" altLang="zh-CN" dirty="0"/>
          </a:p>
          <a:p>
            <a:r>
              <a:rPr lang="zh-CN" altLang="en-US" dirty="0"/>
              <a:t>时间复杂度：</a:t>
            </a:r>
            <a:endParaRPr lang="en-US" altLang="zh-CN" dirty="0"/>
          </a:p>
          <a:p>
            <a:r>
              <a:rPr lang="zh-CN" altLang="en-US" dirty="0"/>
              <a:t>每次需要找到未确定为最短路径的顶点中</a:t>
            </a:r>
            <a:r>
              <a:rPr lang="en-US" altLang="zh-CN" dirty="0" err="1"/>
              <a:t>dist</a:t>
            </a:r>
            <a:r>
              <a:rPr lang="zh-CN" altLang="en-US" dirty="0"/>
              <a:t>值最小的那个，如果我们每次遍历所有顶点，时间复杂度为</a:t>
            </a:r>
            <a:r>
              <a:rPr lang="en-US" altLang="zh-CN" dirty="0"/>
              <a:t>O(|</a:t>
            </a:r>
            <a:r>
              <a:rPr lang="en-US" altLang="zh-CN" dirty="0" err="1"/>
              <a:t>V|</a:t>
            </a:r>
            <a:r>
              <a:rPr lang="en-US" altLang="zh-CN" baseline="30000" dirty="0" err="1"/>
              <a:t>2</a:t>
            </a:r>
            <a:r>
              <a:rPr lang="en-US" altLang="zh-CN" dirty="0"/>
              <a:t>)</a:t>
            </a:r>
            <a:r>
              <a:rPr lang="zh-CN" altLang="en-US" dirty="0"/>
              <a:t>，如果我们维护一个优先队列，时间复杂度为</a:t>
            </a:r>
            <a:r>
              <a:rPr lang="en-US" altLang="zh-CN" dirty="0"/>
              <a:t>O((|E|+|V|)</a:t>
            </a:r>
            <a:r>
              <a:rPr lang="zh-CN" altLang="en-US" dirty="0"/>
              <a:t>*</a:t>
            </a:r>
            <a:r>
              <a:rPr lang="en-US" altLang="zh-CN" dirty="0" err="1"/>
              <a:t>log|V</a:t>
            </a:r>
            <a:r>
              <a:rPr lang="en-US" altLang="zh-CN" dirty="0"/>
              <a:t>|)</a:t>
            </a:r>
          </a:p>
          <a:p>
            <a:r>
              <a:rPr lang="zh-CN" altLang="en-US" dirty="0"/>
              <a:t>综上，总时间复杂度为</a:t>
            </a:r>
            <a:r>
              <a:rPr lang="en-US" altLang="zh-CN" dirty="0"/>
              <a:t>O(|</a:t>
            </a:r>
            <a:r>
              <a:rPr lang="en-US" altLang="zh-CN" dirty="0" err="1"/>
              <a:t>V|</a:t>
            </a:r>
            <a:r>
              <a:rPr lang="en-US" altLang="zh-CN" baseline="30000" dirty="0" err="1"/>
              <a:t>2</a:t>
            </a:r>
            <a:r>
              <a:rPr lang="en-US" altLang="zh-CN" dirty="0"/>
              <a:t>)</a:t>
            </a:r>
            <a:r>
              <a:rPr lang="zh-CN" altLang="en-US" dirty="0"/>
              <a:t>或</a:t>
            </a:r>
            <a:r>
              <a:rPr lang="en-US" altLang="zh-CN" dirty="0"/>
              <a:t>O((|E|+|V|)</a:t>
            </a:r>
            <a:r>
              <a:rPr lang="zh-CN" altLang="en-US" dirty="0"/>
              <a:t>*</a:t>
            </a:r>
            <a:r>
              <a:rPr lang="en-US" altLang="zh-CN" dirty="0" err="1"/>
              <a:t>log|V</a:t>
            </a:r>
            <a:r>
              <a:rPr lang="en-US" altLang="zh-CN" dirty="0"/>
              <a:t>|)</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34</a:t>
            </a:fld>
            <a:endParaRPr lang="zh-CN" altLang="en-US"/>
          </a:p>
        </p:txBody>
      </p:sp>
    </p:spTree>
    <p:extLst>
      <p:ext uri="{BB962C8B-B14F-4D97-AF65-F5344CB8AC3E}">
        <p14:creationId xmlns:p14="http://schemas.microsoft.com/office/powerpoint/2010/main" val="552270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贪心算法（又称贪婪算法）是指，在对</a:t>
            </a:r>
            <a:r>
              <a:rPr lang="zh-CN" altLang="en-US" b="0" i="0" u="none" strike="noStrike" dirty="0">
                <a:solidFill>
                  <a:srgbClr val="136EC2"/>
                </a:solidFill>
                <a:effectLst/>
                <a:latin typeface="Helvetica Neue"/>
                <a:hlinkClick r:id="rId3"/>
              </a:rPr>
              <a:t>问题求解</a:t>
            </a:r>
            <a:r>
              <a:rPr lang="zh-CN" altLang="en-US" b="0" i="0" dirty="0">
                <a:solidFill>
                  <a:srgbClr val="333333"/>
                </a:solidFill>
                <a:effectLst/>
                <a:latin typeface="Helvetica Neue"/>
              </a:rPr>
              <a:t>时，总是做出在当前看来是最好的选择。也就是说，不从整体最优上加以考虑，</a:t>
            </a:r>
            <a:r>
              <a:rPr lang="zh-CN" altLang="en-US" b="0" i="0" u="none" strike="noStrike" dirty="0">
                <a:solidFill>
                  <a:srgbClr val="136EC2"/>
                </a:solidFill>
                <a:effectLst/>
                <a:latin typeface="Helvetica Neue"/>
                <a:hlinkClick r:id="rId4"/>
              </a:rPr>
              <a:t>算法</a:t>
            </a:r>
            <a:r>
              <a:rPr lang="zh-CN" altLang="en-US" b="0" i="0" dirty="0">
                <a:solidFill>
                  <a:srgbClr val="333333"/>
                </a:solidFill>
                <a:effectLst/>
                <a:latin typeface="Helvetica Neue"/>
              </a:rPr>
              <a:t>得到的是在某种意义上的局部最优解</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。贪心算法不是对所有问题都能得到整体最优解，关键是贪心策略的选择</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35</a:t>
            </a:fld>
            <a:endParaRPr lang="zh-CN" altLang="en-US"/>
          </a:p>
        </p:txBody>
      </p:sp>
    </p:spTree>
    <p:extLst>
      <p:ext uri="{BB962C8B-B14F-4D97-AF65-F5344CB8AC3E}">
        <p14:creationId xmlns:p14="http://schemas.microsoft.com/office/powerpoint/2010/main" val="167247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贪心算法（又称贪婪算法）是指，在对</a:t>
            </a:r>
            <a:r>
              <a:rPr lang="zh-CN" altLang="en-US" b="0" i="0" u="none" strike="noStrike" dirty="0">
                <a:solidFill>
                  <a:srgbClr val="136EC2"/>
                </a:solidFill>
                <a:effectLst/>
                <a:latin typeface="Helvetica Neue"/>
                <a:hlinkClick r:id="rId3"/>
              </a:rPr>
              <a:t>问题求解</a:t>
            </a:r>
            <a:r>
              <a:rPr lang="zh-CN" altLang="en-US" b="0" i="0" dirty="0">
                <a:solidFill>
                  <a:srgbClr val="333333"/>
                </a:solidFill>
                <a:effectLst/>
                <a:latin typeface="Helvetica Neue"/>
              </a:rPr>
              <a:t>时，总是做出在当前看来是最好的选择。也就是说，不从整体最优上加以考虑，</a:t>
            </a:r>
            <a:r>
              <a:rPr lang="zh-CN" altLang="en-US" b="0" i="0" u="none" strike="noStrike" dirty="0">
                <a:solidFill>
                  <a:srgbClr val="136EC2"/>
                </a:solidFill>
                <a:effectLst/>
                <a:latin typeface="Helvetica Neue"/>
                <a:hlinkClick r:id="rId4"/>
              </a:rPr>
              <a:t>算法</a:t>
            </a:r>
            <a:r>
              <a:rPr lang="zh-CN" altLang="en-US" b="0" i="0" dirty="0">
                <a:solidFill>
                  <a:srgbClr val="333333"/>
                </a:solidFill>
                <a:effectLst/>
                <a:latin typeface="Helvetica Neue"/>
              </a:rPr>
              <a:t>得到的是在某种意义上的局部最优解</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。贪心算法不是对所有问题都能得到整体最优解，关键是贪心策略的选择</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36</a:t>
            </a:fld>
            <a:endParaRPr lang="zh-CN" altLang="en-US"/>
          </a:p>
        </p:txBody>
      </p:sp>
    </p:spTree>
    <p:extLst>
      <p:ext uri="{BB962C8B-B14F-4D97-AF65-F5344CB8AC3E}">
        <p14:creationId xmlns:p14="http://schemas.microsoft.com/office/powerpoint/2010/main" val="2960559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贪心算法（又称贪婪算法）是指，在对</a:t>
            </a:r>
            <a:r>
              <a:rPr lang="zh-CN" altLang="en-US" b="0" i="0" u="none" strike="noStrike" dirty="0">
                <a:solidFill>
                  <a:srgbClr val="136EC2"/>
                </a:solidFill>
                <a:effectLst/>
                <a:latin typeface="Helvetica Neue"/>
                <a:hlinkClick r:id="rId3"/>
              </a:rPr>
              <a:t>问题求解</a:t>
            </a:r>
            <a:r>
              <a:rPr lang="zh-CN" altLang="en-US" b="0" i="0" dirty="0">
                <a:solidFill>
                  <a:srgbClr val="333333"/>
                </a:solidFill>
                <a:effectLst/>
                <a:latin typeface="Helvetica Neue"/>
              </a:rPr>
              <a:t>时，总是做出在当前看来是最好的选择。也就是说，不从整体最优上加以考虑，</a:t>
            </a:r>
            <a:r>
              <a:rPr lang="zh-CN" altLang="en-US" b="0" i="0" u="none" strike="noStrike" dirty="0">
                <a:solidFill>
                  <a:srgbClr val="136EC2"/>
                </a:solidFill>
                <a:effectLst/>
                <a:latin typeface="Helvetica Neue"/>
                <a:hlinkClick r:id="rId4"/>
              </a:rPr>
              <a:t>算法</a:t>
            </a:r>
            <a:r>
              <a:rPr lang="zh-CN" altLang="en-US" b="0" i="0" dirty="0">
                <a:solidFill>
                  <a:srgbClr val="333333"/>
                </a:solidFill>
                <a:effectLst/>
                <a:latin typeface="Helvetica Neue"/>
              </a:rPr>
              <a:t>得到的是在某种意义上的局部最优解</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。贪心算法不是对所有问题都能得到整体最优解，关键是贪心策略的选择</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37</a:t>
            </a:fld>
            <a:endParaRPr lang="zh-CN" altLang="en-US"/>
          </a:p>
        </p:txBody>
      </p:sp>
    </p:spTree>
    <p:extLst>
      <p:ext uri="{BB962C8B-B14F-4D97-AF65-F5344CB8AC3E}">
        <p14:creationId xmlns:p14="http://schemas.microsoft.com/office/powerpoint/2010/main" val="1802757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Helvetica Neue"/>
              </a:rPr>
              <a:t>必须是有向无环图</a:t>
            </a:r>
          </a:p>
        </p:txBody>
      </p:sp>
      <p:sp>
        <p:nvSpPr>
          <p:cNvPr id="4" name="灯片编号占位符 3"/>
          <p:cNvSpPr>
            <a:spLocks noGrp="1"/>
          </p:cNvSpPr>
          <p:nvPr>
            <p:ph type="sldNum" sz="quarter" idx="5"/>
          </p:nvPr>
        </p:nvSpPr>
        <p:spPr/>
        <p:txBody>
          <a:bodyPr/>
          <a:lstStyle/>
          <a:p>
            <a:fld id="{195A3170-E9F2-47D9-914C-38F3B9827262}" type="slidenum">
              <a:rPr lang="zh-CN" altLang="en-US" smtClean="0"/>
              <a:t>38</a:t>
            </a:fld>
            <a:endParaRPr lang="zh-CN" altLang="en-US"/>
          </a:p>
        </p:txBody>
      </p:sp>
    </p:spTree>
    <p:extLst>
      <p:ext uri="{BB962C8B-B14F-4D97-AF65-F5344CB8AC3E}">
        <p14:creationId xmlns:p14="http://schemas.microsoft.com/office/powerpoint/2010/main" val="254581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7</a:t>
            </a:fld>
            <a:endParaRPr lang="zh-CN" altLang="en-US"/>
          </a:p>
        </p:txBody>
      </p:sp>
    </p:spTree>
    <p:extLst>
      <p:ext uri="{BB962C8B-B14F-4D97-AF65-F5344CB8AC3E}">
        <p14:creationId xmlns:p14="http://schemas.microsoft.com/office/powerpoint/2010/main" val="288527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8</a:t>
            </a:fld>
            <a:endParaRPr lang="zh-CN" altLang="en-US"/>
          </a:p>
        </p:txBody>
      </p:sp>
    </p:spTree>
    <p:extLst>
      <p:ext uri="{BB962C8B-B14F-4D97-AF65-F5344CB8AC3E}">
        <p14:creationId xmlns:p14="http://schemas.microsoft.com/office/powerpoint/2010/main" val="9877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9</a:t>
            </a:fld>
            <a:endParaRPr lang="zh-CN" altLang="en-US"/>
          </a:p>
        </p:txBody>
      </p:sp>
    </p:spTree>
    <p:extLst>
      <p:ext uri="{BB962C8B-B14F-4D97-AF65-F5344CB8AC3E}">
        <p14:creationId xmlns:p14="http://schemas.microsoft.com/office/powerpoint/2010/main" val="71975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10</a:t>
            </a:fld>
            <a:endParaRPr lang="zh-CN" altLang="en-US"/>
          </a:p>
        </p:txBody>
      </p:sp>
    </p:spTree>
    <p:extLst>
      <p:ext uri="{BB962C8B-B14F-4D97-AF65-F5344CB8AC3E}">
        <p14:creationId xmlns:p14="http://schemas.microsoft.com/office/powerpoint/2010/main" val="116129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11</a:t>
            </a:fld>
            <a:endParaRPr lang="zh-CN" altLang="en-US"/>
          </a:p>
        </p:txBody>
      </p:sp>
    </p:spTree>
    <p:extLst>
      <p:ext uri="{BB962C8B-B14F-4D97-AF65-F5344CB8AC3E}">
        <p14:creationId xmlns:p14="http://schemas.microsoft.com/office/powerpoint/2010/main" val="110428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12</a:t>
            </a:fld>
            <a:endParaRPr lang="zh-CN" altLang="en-US"/>
          </a:p>
        </p:txBody>
      </p:sp>
    </p:spTree>
    <p:extLst>
      <p:ext uri="{BB962C8B-B14F-4D97-AF65-F5344CB8AC3E}">
        <p14:creationId xmlns:p14="http://schemas.microsoft.com/office/powerpoint/2010/main" val="3130666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3" lvl="2" indent="0">
              <a:spcBef>
                <a:spcPts val="1000"/>
              </a:spcBef>
              <a:buNone/>
            </a:pPr>
            <a:r>
              <a:rPr lang="zh-CN" altLang="en-US" dirty="0">
                <a:solidFill>
                  <a:schemeClr val="accent2"/>
                </a:solidFill>
              </a:rPr>
              <a:t>权：</a:t>
            </a:r>
            <a:r>
              <a:rPr lang="zh-CN" altLang="en-US" dirty="0"/>
              <a:t>对实体</a:t>
            </a:r>
            <a:r>
              <a:rPr lang="en-US" altLang="zh-CN" dirty="0"/>
              <a:t>(</a:t>
            </a:r>
            <a:r>
              <a:rPr lang="zh-CN" altLang="en-US" dirty="0"/>
              <a:t>节点、边</a:t>
            </a:r>
            <a:r>
              <a:rPr lang="en-US" altLang="zh-CN" dirty="0"/>
              <a:t>)</a:t>
            </a:r>
            <a:r>
              <a:rPr lang="zh-CN" altLang="en-US" dirty="0"/>
              <a:t>属性的数值化描述</a:t>
            </a:r>
            <a:endParaRPr lang="en-US" altLang="zh-CN" sz="1200" dirty="0"/>
          </a:p>
        </p:txBody>
      </p:sp>
      <p:sp>
        <p:nvSpPr>
          <p:cNvPr id="4" name="灯片编号占位符 3"/>
          <p:cNvSpPr>
            <a:spLocks noGrp="1"/>
          </p:cNvSpPr>
          <p:nvPr>
            <p:ph type="sldNum" sz="quarter" idx="5"/>
          </p:nvPr>
        </p:nvSpPr>
        <p:spPr/>
        <p:txBody>
          <a:bodyPr/>
          <a:lstStyle/>
          <a:p>
            <a:fld id="{195A3170-E9F2-47D9-914C-38F3B9827262}" type="slidenum">
              <a:rPr lang="zh-CN" altLang="en-US" smtClean="0"/>
              <a:t>13</a:t>
            </a:fld>
            <a:endParaRPr lang="zh-CN" altLang="en-US"/>
          </a:p>
        </p:txBody>
      </p:sp>
    </p:spTree>
    <p:extLst>
      <p:ext uri="{BB962C8B-B14F-4D97-AF65-F5344CB8AC3E}">
        <p14:creationId xmlns:p14="http://schemas.microsoft.com/office/powerpoint/2010/main" val="20884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40317" y="1041400"/>
            <a:ext cx="10511367" cy="2529936"/>
          </a:xfrm>
          <a:prstGeom prst="rect">
            <a:avLst/>
          </a:prstGeom>
        </p:spPr>
        <p:txBody>
          <a:bodyPr anchor="b">
            <a:normAutofit/>
          </a:bodyPr>
          <a:lstStyle>
            <a:lvl1pPr algn="ctr">
              <a:defRPr sz="48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40317" y="3571336"/>
            <a:ext cx="10511367" cy="1684426"/>
          </a:xfrm>
        </p:spPr>
        <p:txBody>
          <a:bodyPr>
            <a:normAutofit/>
          </a:bodyPr>
          <a:lstStyle>
            <a:lvl1pPr marL="0" indent="0" algn="ctr">
              <a:buNone/>
              <a:defRPr sz="2000">
                <a:latin typeface="思源黑体 CN Medium" panose="020B0600000000000000" pitchFamily="34" charset="-122"/>
                <a:ea typeface="思源黑体 CN Medium" panose="020B0600000000000000" pitchFamily="34" charset="-122"/>
              </a:defRPr>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zh-CN" altLang="en-US"/>
              <a:t>单击此处编辑母版副标题样式</a:t>
            </a:r>
            <a:endParaRPr lang="en-US" dirty="0"/>
          </a:p>
        </p:txBody>
      </p:sp>
      <p:sp>
        <p:nvSpPr>
          <p:cNvPr id="10" name="文本占位符 9">
            <a:extLst>
              <a:ext uri="{FF2B5EF4-FFF2-40B4-BE49-F238E27FC236}">
                <a16:creationId xmlns:a16="http://schemas.microsoft.com/office/drawing/2014/main" id="{A3C777DB-E007-4424-8577-9056EA2BCFB1}"/>
              </a:ext>
            </a:extLst>
          </p:cNvPr>
          <p:cNvSpPr>
            <a:spLocks noGrp="1"/>
          </p:cNvSpPr>
          <p:nvPr>
            <p:ph type="body" sz="quarter" idx="13" hasCustomPrompt="1"/>
          </p:nvPr>
        </p:nvSpPr>
        <p:spPr>
          <a:xfrm>
            <a:off x="3487948" y="5647285"/>
            <a:ext cx="5216106" cy="492125"/>
          </a:xfrm>
        </p:spPr>
        <p:txBody>
          <a:bodyPr vert="horz" lIns="91440" tIns="45720" rIns="91440" bIns="45720" rtlCol="0" anchor="ctr">
            <a:normAutofit/>
          </a:bodyPr>
          <a:lstStyle>
            <a:lvl1pPr marL="0" indent="0" algn="ctr">
              <a:buNone/>
              <a:defRPr lang="zh-CN" altLang="en-US" sz="1600" dirty="0" smtClean="0">
                <a:solidFill>
                  <a:schemeClr val="tx1">
                    <a:lumMod val="65000"/>
                  </a:schemeClr>
                </a:solidFill>
                <a:latin typeface="+mn-ea"/>
                <a:ea typeface="+mn-ea"/>
              </a:defRPr>
            </a:lvl1pPr>
            <a:lvl2pPr>
              <a:defRPr lang="zh-CN" altLang="en-US" sz="1800" dirty="0" smtClean="0">
                <a:latin typeface="+mn-lt"/>
                <a:ea typeface="+mn-ea"/>
              </a:defRPr>
            </a:lvl2pPr>
            <a:lvl3pPr>
              <a:defRPr lang="zh-CN" altLang="en-US" sz="1800" dirty="0" smtClean="0">
                <a:latin typeface="+mn-lt"/>
                <a:ea typeface="+mn-ea"/>
              </a:defRPr>
            </a:lvl3pPr>
            <a:lvl4pPr>
              <a:defRPr lang="zh-CN" altLang="en-US" dirty="0" smtClean="0">
                <a:latin typeface="+mn-lt"/>
                <a:ea typeface="+mn-ea"/>
              </a:defRPr>
            </a:lvl4pPr>
            <a:lvl5pPr>
              <a:defRPr lang="zh-CN" altLang="en-US" dirty="0">
                <a:latin typeface="+mn-lt"/>
                <a:ea typeface="+mn-ea"/>
              </a:defRPr>
            </a:lvl5pPr>
          </a:lstStyle>
          <a:p>
            <a:pPr marL="0" lvl="0" algn="ctr" defTabSz="457223"/>
            <a:r>
              <a:rPr lang="zh-CN" altLang="en-US"/>
              <a:t>单击此处编辑脚注</a:t>
            </a:r>
          </a:p>
        </p:txBody>
      </p:sp>
    </p:spTree>
    <p:extLst>
      <p:ext uri="{BB962C8B-B14F-4D97-AF65-F5344CB8AC3E}">
        <p14:creationId xmlns:p14="http://schemas.microsoft.com/office/powerpoint/2010/main" val="32102288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2">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A40A11-F250-4ED5-9DF6-7BB760FA87B2}"/>
              </a:ext>
            </a:extLst>
          </p:cNvPr>
          <p:cNvPicPr>
            <a:picLocks noChangeAspect="1"/>
          </p:cNvPicPr>
          <p:nvPr/>
        </p:nvPicPr>
        <p:blipFill>
          <a:blip r:embed="rId2"/>
          <a:stretch>
            <a:fillRect/>
          </a:stretch>
        </p:blipFill>
        <p:spPr>
          <a:xfrm>
            <a:off x="10835640" y="0"/>
            <a:ext cx="1356360" cy="701040"/>
          </a:xfrm>
          <a:prstGeom prst="rect">
            <a:avLst/>
          </a:prstGeom>
        </p:spPr>
      </p:pic>
      <p:pic>
        <p:nvPicPr>
          <p:cNvPr id="3" name="图片 2">
            <a:extLst>
              <a:ext uri="{FF2B5EF4-FFF2-40B4-BE49-F238E27FC236}">
                <a16:creationId xmlns:a16="http://schemas.microsoft.com/office/drawing/2014/main" id="{B0F7C040-ED46-4842-A7CC-8AE9BAF08F20}"/>
              </a:ext>
            </a:extLst>
          </p:cNvPr>
          <p:cNvPicPr>
            <a:picLocks noChangeAspect="1"/>
          </p:cNvPicPr>
          <p:nvPr/>
        </p:nvPicPr>
        <p:blipFill>
          <a:blip r:embed="rId3"/>
          <a:stretch>
            <a:fillRect/>
          </a:stretch>
        </p:blipFill>
        <p:spPr>
          <a:xfrm>
            <a:off x="1717676" y="6538380"/>
            <a:ext cx="8756650" cy="234950"/>
          </a:xfrm>
          <a:prstGeom prst="rect">
            <a:avLst/>
          </a:prstGeom>
        </p:spPr>
      </p:pic>
    </p:spTree>
    <p:extLst>
      <p:ext uri="{BB962C8B-B14F-4D97-AF65-F5344CB8AC3E}">
        <p14:creationId xmlns:p14="http://schemas.microsoft.com/office/powerpoint/2010/main" val="4827526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仅标题（下）">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37286-D7D1-4FB9-844E-7363247A026F}"/>
              </a:ext>
            </a:extLst>
          </p:cNvPr>
          <p:cNvSpPr>
            <a:spLocks noGrp="1"/>
          </p:cNvSpPr>
          <p:nvPr>
            <p:ph type="title"/>
          </p:nvPr>
        </p:nvSpPr>
        <p:spPr>
          <a:xfrm>
            <a:off x="839788" y="5409700"/>
            <a:ext cx="10512425" cy="1080000"/>
          </a:xfrm>
          <a:prstGeom prst="rect">
            <a:avLst/>
          </a:prstGeom>
        </p:spPr>
        <p:txBody>
          <a:bodyPr/>
          <a:lstStyle>
            <a:lvl1pPr algn="ctr">
              <a:defRPr/>
            </a:lvl1pPr>
          </a:lstStyle>
          <a:p>
            <a:r>
              <a:rPr lang="zh-CN" altLang="en-US"/>
              <a:t>单击此处编辑母版标题样式</a:t>
            </a:r>
          </a:p>
        </p:txBody>
      </p:sp>
    </p:spTree>
    <p:extLst>
      <p:ext uri="{BB962C8B-B14F-4D97-AF65-F5344CB8AC3E}">
        <p14:creationId xmlns:p14="http://schemas.microsoft.com/office/powerpoint/2010/main" val="12127253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47900"/>
            <a:ext cx="5181600" cy="51429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347900"/>
            <a:ext cx="5181600" cy="51429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itle Placeholder 1">
            <a:extLst>
              <a:ext uri="{FF2B5EF4-FFF2-40B4-BE49-F238E27FC236}">
                <a16:creationId xmlns:a16="http://schemas.microsoft.com/office/drawing/2014/main" id="{7B933052-9FE6-48D6-A8AB-7F62F7AECDCB}"/>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9777962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367040"/>
            <a:ext cx="5157787" cy="823912"/>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210093"/>
            <a:ext cx="5157787" cy="4279608"/>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367040"/>
            <a:ext cx="5183188" cy="823912"/>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210093"/>
            <a:ext cx="5183188" cy="4279608"/>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Title Placeholder 1">
            <a:extLst>
              <a:ext uri="{FF2B5EF4-FFF2-40B4-BE49-F238E27FC236}">
                <a16:creationId xmlns:a16="http://schemas.microsoft.com/office/drawing/2014/main" id="{65951DA9-607F-4C34-AED5-789C9D09C2DA}"/>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3997305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368300"/>
            <a:ext cx="3839001" cy="3060700"/>
          </a:xfrm>
          <a:prstGeom prst="rect">
            <a:avLst/>
          </a:prstGeom>
        </p:spPr>
        <p:txBody>
          <a:bodyPr anchor="b"/>
          <a:lstStyle>
            <a:lvl1pPr algn="ct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78212" y="368302"/>
            <a:ext cx="6174000" cy="6121399"/>
          </a:xfrm>
        </p:spPr>
        <p:txBody>
          <a:bodyPr anchor="ctr">
            <a:normAutofit/>
          </a:bodyPr>
          <a:lstStyle>
            <a:lvl1pPr marL="0" indent="0">
              <a:buNone/>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9" y="3429000"/>
            <a:ext cx="3839001" cy="3060700"/>
          </a:xfrm>
        </p:spPr>
        <p:txBody>
          <a:bodyPr/>
          <a:lstStyle>
            <a:lvl1pPr marL="0" indent="0" algn="ctr">
              <a:buNone/>
              <a:defRPr sz="16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zh-CN" altLang="en-US"/>
              <a:t>单击此处编辑母版文本样式</a:t>
            </a:r>
          </a:p>
        </p:txBody>
      </p:sp>
      <p:cxnSp>
        <p:nvCxnSpPr>
          <p:cNvPr id="9" name="直接箭头连接符 8">
            <a:extLst>
              <a:ext uri="{FF2B5EF4-FFF2-40B4-BE49-F238E27FC236}">
                <a16:creationId xmlns:a16="http://schemas.microsoft.com/office/drawing/2014/main" id="{69E7BB42-DAF3-4466-AA96-6025B339B351}"/>
              </a:ext>
            </a:extLst>
          </p:cNvPr>
          <p:cNvCxnSpPr/>
          <p:nvPr/>
        </p:nvCxnSpPr>
        <p:spPr>
          <a:xfrm>
            <a:off x="4935280" y="2176670"/>
            <a:ext cx="0" cy="2504660"/>
          </a:xfrm>
          <a:prstGeom prst="straightConnector1">
            <a:avLst/>
          </a:prstGeom>
          <a:ln w="28575" cmpd="sng">
            <a:solidFill>
              <a:srgbClr val="CFCFCF">
                <a:alpha val="40000"/>
              </a:srgb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377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368300"/>
            <a:ext cx="3932237" cy="1689100"/>
          </a:xfrm>
          <a:prstGeom prst="rect">
            <a:avLst/>
          </a:prstGeo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368301"/>
            <a:ext cx="6172200" cy="6121400"/>
          </a:xfrm>
        </p:spPr>
        <p:txBody>
          <a:bodyPr anchor="t"/>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9" y="2057400"/>
            <a:ext cx="3932237" cy="4432300"/>
          </a:xfrm>
        </p:spPr>
        <p:txBody>
          <a:bodyPr/>
          <a:lstStyle>
            <a:lvl1pPr marL="0" indent="0">
              <a:buNone/>
              <a:defRPr sz="16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611466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结束">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71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9BEAE-B83C-42D3-9FA1-BDC7F73D6256}"/>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48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B4FEC698-B6A3-46D4-AB69-B2D1341227FB}"/>
              </a:ext>
            </a:extLst>
          </p:cNvPr>
          <p:cNvSpPr>
            <a:spLocks noGrp="1"/>
          </p:cNvSpPr>
          <p:nvPr>
            <p:ph type="subTitle" idx="1"/>
          </p:nvPr>
        </p:nvSpPr>
        <p:spPr>
          <a:xfrm>
            <a:off x="1524000" y="3602038"/>
            <a:ext cx="9144000" cy="1655762"/>
          </a:xfrm>
        </p:spPr>
        <p:txBody>
          <a:bodyPr>
            <a:normAutofit/>
          </a:bodyPr>
          <a:lstStyle>
            <a:lvl1pPr marL="0" indent="0" algn="ctr">
              <a:buNone/>
              <a:defRPr sz="2000">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3910828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1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026" y="1347901"/>
            <a:ext cx="10512425" cy="5141800"/>
          </a:xfrm>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itle Placeholder 1">
            <a:extLst>
              <a:ext uri="{FF2B5EF4-FFF2-40B4-BE49-F238E27FC236}">
                <a16:creationId xmlns:a16="http://schemas.microsoft.com/office/drawing/2014/main" id="{FAE9FAFB-47DF-4A46-A0CF-D4010E45651A}"/>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35034985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40000" y="1709739"/>
            <a:ext cx="10512000" cy="1855846"/>
          </a:xfrm>
          <a:prstGeom prst="rect">
            <a:avLst/>
          </a:prstGeom>
        </p:spPr>
        <p:txBody>
          <a:bodyPr anchor="b">
            <a:normAutofit/>
          </a:bodyPr>
          <a:lstStyle>
            <a:lvl1pPr algn="ctr">
              <a:defRPr sz="48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40000" y="3565585"/>
            <a:ext cx="10512000" cy="1582677"/>
          </a:xfrm>
        </p:spPr>
        <p:txBody>
          <a:bodyPr>
            <a:normAutofit/>
          </a:bodyPr>
          <a:lstStyle>
            <a:lvl1pPr marL="0" indent="0" algn="ctr">
              <a:buNone/>
              <a:defRPr sz="2000">
                <a:solidFill>
                  <a:schemeClr val="tx1">
                    <a:tint val="75000"/>
                  </a:schemeClr>
                </a:solidFill>
                <a:latin typeface="思源黑体 CN Medium" panose="020B0600000000000000" pitchFamily="34" charset="-122"/>
                <a:ea typeface="思源黑体 CN Medium" panose="020B0600000000000000" pitchFamily="34" charset="-122"/>
              </a:defRPr>
            </a:lvl1pPr>
            <a:lvl2pPr marL="457223" indent="0">
              <a:buNone/>
              <a:defRPr sz="2000">
                <a:solidFill>
                  <a:schemeClr val="tx1">
                    <a:tint val="75000"/>
                  </a:schemeClr>
                </a:solidFill>
              </a:defRPr>
            </a:lvl2pPr>
            <a:lvl3pPr marL="914446" indent="0">
              <a:buNone/>
              <a:defRPr sz="1800">
                <a:solidFill>
                  <a:schemeClr val="tx1">
                    <a:tint val="75000"/>
                  </a:schemeClr>
                </a:solidFill>
              </a:defRPr>
            </a:lvl3pPr>
            <a:lvl4pPr marL="1371669" indent="0">
              <a:buNone/>
              <a:defRPr sz="1600">
                <a:solidFill>
                  <a:schemeClr val="tx1">
                    <a:tint val="75000"/>
                  </a:schemeClr>
                </a:solidFill>
              </a:defRPr>
            </a:lvl4pPr>
            <a:lvl5pPr marL="1828891" indent="0">
              <a:buNone/>
              <a:defRPr sz="1600">
                <a:solidFill>
                  <a:schemeClr val="tx1">
                    <a:tint val="75000"/>
                  </a:schemeClr>
                </a:solidFill>
              </a:defRPr>
            </a:lvl5pPr>
            <a:lvl6pPr marL="2286114" indent="0">
              <a:buNone/>
              <a:defRPr sz="1600">
                <a:solidFill>
                  <a:schemeClr val="tx1">
                    <a:tint val="75000"/>
                  </a:schemeClr>
                </a:solidFill>
              </a:defRPr>
            </a:lvl6pPr>
            <a:lvl7pPr marL="2743337" indent="0">
              <a:buNone/>
              <a:defRPr sz="1600">
                <a:solidFill>
                  <a:schemeClr val="tx1">
                    <a:tint val="75000"/>
                  </a:schemeClr>
                </a:solidFill>
              </a:defRPr>
            </a:lvl7pPr>
            <a:lvl8pPr marL="3200560" indent="0">
              <a:buNone/>
              <a:defRPr sz="1600">
                <a:solidFill>
                  <a:schemeClr val="tx1">
                    <a:tint val="75000"/>
                  </a:schemeClr>
                </a:solidFill>
              </a:defRPr>
            </a:lvl8pPr>
            <a:lvl9pPr marL="3657783"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412719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CE3D66C-A200-4ECD-AC0B-88132D0AF2F1}"/>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23643861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839789" y="368301"/>
            <a:ext cx="10512425" cy="6121399"/>
          </a:xfrm>
        </p:spPr>
        <p:txBody>
          <a:bodyPr numCol="2"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0748030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内容（中）">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2496661" y="1333100"/>
            <a:ext cx="7198680" cy="4191802"/>
          </a:xfrm>
        </p:spPr>
        <p:txBody>
          <a:bodyPr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093831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内容（小）">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3577087" y="1333100"/>
            <a:ext cx="5037829" cy="4191802"/>
          </a:xfrm>
        </p:spPr>
        <p:txBody>
          <a:bodyPr anchor="ct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174424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仅内容（词）">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8BF2FD9-B4A1-4164-B982-6BA17E088D93}"/>
              </a:ext>
            </a:extLst>
          </p:cNvPr>
          <p:cNvSpPr>
            <a:spLocks noGrp="1"/>
          </p:cNvSpPr>
          <p:nvPr>
            <p:ph idx="1"/>
          </p:nvPr>
        </p:nvSpPr>
        <p:spPr>
          <a:xfrm>
            <a:off x="2496660" y="2889000"/>
            <a:ext cx="7198680" cy="1080000"/>
          </a:xfrm>
        </p:spPr>
        <p:txBody>
          <a:bodyPr anchor="ctr">
            <a:normAutofit/>
          </a:bodyPr>
          <a:lstStyle>
            <a:lvl1pPr marL="0" indent="0" algn="ctr">
              <a:lnSpc>
                <a:spcPct val="100000"/>
              </a:lnSpc>
              <a:buNone/>
              <a:defRPr sz="3200"/>
            </a:lvl1pPr>
          </a:lstStyle>
          <a:p>
            <a:pPr lvl="0"/>
            <a:r>
              <a:rPr lang="zh-CN" altLang="en-US"/>
              <a:t>单击此处编辑母版文本样式</a:t>
            </a:r>
          </a:p>
        </p:txBody>
      </p:sp>
    </p:spTree>
    <p:extLst>
      <p:ext uri="{BB962C8B-B14F-4D97-AF65-F5344CB8AC3E}">
        <p14:creationId xmlns:p14="http://schemas.microsoft.com/office/powerpoint/2010/main" val="32657040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2466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434C"/>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6" y="1347901"/>
            <a:ext cx="10512425" cy="5141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9" name="Title Placeholder 1">
            <a:extLst>
              <a:ext uri="{FF2B5EF4-FFF2-40B4-BE49-F238E27FC236}">
                <a16:creationId xmlns:a16="http://schemas.microsoft.com/office/drawing/2014/main" id="{96ECDF66-4FE6-436B-AD76-0DDCC64C5CAF}"/>
              </a:ext>
            </a:extLst>
          </p:cNvPr>
          <p:cNvSpPr>
            <a:spLocks noGrp="1"/>
          </p:cNvSpPr>
          <p:nvPr>
            <p:ph type="title"/>
          </p:nvPr>
        </p:nvSpPr>
        <p:spPr>
          <a:xfrm>
            <a:off x="835026" y="267900"/>
            <a:ext cx="10512425" cy="108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40033344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46" rtl="0" eaLnBrk="1" latinLnBrk="0" hangingPunct="1">
        <a:lnSpc>
          <a:spcPct val="90000"/>
        </a:lnSpc>
        <a:spcBef>
          <a:spcPct val="0"/>
        </a:spcBef>
        <a:buNone/>
        <a:defRPr lang="en-US" altLang="en-US" sz="3600" kern="1200" dirty="0">
          <a:solidFill>
            <a:schemeClr val="tx1"/>
          </a:solidFill>
          <a:latin typeface="思源黑体 CN Bold" panose="020B0800000000000000" pitchFamily="34" charset="-122"/>
          <a:ea typeface="思源黑体 CN Bold" panose="020B0800000000000000" pitchFamily="34" charset="-122"/>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2800" kern="1200">
          <a:solidFill>
            <a:schemeClr val="tx1"/>
          </a:solidFill>
          <a:latin typeface="思源黑体 CN Bold" panose="020B0800000000000000" pitchFamily="34" charset="-122"/>
          <a:ea typeface="思源黑体 CN Bold" panose="020B0800000000000000" pitchFamily="34" charset="-122"/>
          <a:cs typeface="+mn-cs"/>
        </a:defRPr>
      </a:lvl1pPr>
      <a:lvl2pPr marL="685834" indent="-228611" algn="l" defTabSz="914446" rtl="0" eaLnBrk="1" latinLnBrk="0" hangingPunct="1">
        <a:lnSpc>
          <a:spcPct val="15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57" indent="-228611" algn="l" defTabSz="914446" rtl="0" eaLnBrk="1" latinLnBrk="0" hangingPunct="1">
        <a:lnSpc>
          <a:spcPct val="15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80" indent="-228611" algn="l" defTabSz="914446" rtl="0" eaLnBrk="1" latinLnBrk="0" hangingPunct="1">
        <a:lnSpc>
          <a:spcPct val="15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503" indent="-228611" algn="l" defTabSz="914446" rtl="0" eaLnBrk="1" latinLnBrk="0" hangingPunct="1">
        <a:lnSpc>
          <a:spcPct val="150000"/>
        </a:lnSpc>
        <a:spcBef>
          <a:spcPts val="500"/>
        </a:spcBef>
        <a:buFont typeface="Arial" panose="020B0604020202020204" pitchFamily="34" charset="0"/>
        <a:buChar char="•"/>
        <a:defRPr sz="16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orient="horz" pos="348">
          <p15:clr>
            <a:srgbClr val="F26B43"/>
          </p15:clr>
        </p15:guide>
        <p15:guide id="7" pos="794">
          <p15:clr>
            <a:srgbClr val="F26B43"/>
          </p15:clr>
        </p15:guide>
        <p15:guide id="8" pos="10727">
          <p15:clr>
            <a:srgbClr val="F26B43"/>
          </p15:clr>
        </p15:guide>
        <p15:guide id="9" orient="horz" pos="6132">
          <p15:clr>
            <a:srgbClr val="F26B43"/>
          </p15:clr>
        </p15:guide>
        <p15:guide id="10"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2C297-B91A-4470-A323-FFCE0E611DF4}"/>
              </a:ext>
            </a:extLst>
          </p:cNvPr>
          <p:cNvSpPr>
            <a:spLocks noGrp="1"/>
          </p:cNvSpPr>
          <p:nvPr>
            <p:ph type="ctrTitle"/>
          </p:nvPr>
        </p:nvSpPr>
        <p:spPr/>
        <p:txBody>
          <a:bodyPr/>
          <a:lstStyle/>
          <a:p>
            <a:r>
              <a:rPr lang="zh-CN" altLang="en-US" dirty="0"/>
              <a:t>第五章 图</a:t>
            </a:r>
          </a:p>
        </p:txBody>
      </p:sp>
      <p:sp>
        <p:nvSpPr>
          <p:cNvPr id="3" name="副标题 2">
            <a:extLst>
              <a:ext uri="{FF2B5EF4-FFF2-40B4-BE49-F238E27FC236}">
                <a16:creationId xmlns:a16="http://schemas.microsoft.com/office/drawing/2014/main" id="{B79115CA-AE6F-4902-92D0-75F5DCDD10E3}"/>
              </a:ext>
            </a:extLst>
          </p:cNvPr>
          <p:cNvSpPr>
            <a:spLocks noGrp="1"/>
          </p:cNvSpPr>
          <p:nvPr>
            <p:ph type="subTitle" idx="1"/>
          </p:nvPr>
        </p:nvSpPr>
        <p:spPr/>
        <p:txBody>
          <a:bodyPr/>
          <a:lstStyle/>
          <a:p>
            <a:endParaRPr lang="zh-CN" altLang="en-US" dirty="0"/>
          </a:p>
        </p:txBody>
      </p:sp>
      <p:sp>
        <p:nvSpPr>
          <p:cNvPr id="4" name="文本占位符 3">
            <a:extLst>
              <a:ext uri="{FF2B5EF4-FFF2-40B4-BE49-F238E27FC236}">
                <a16:creationId xmlns:a16="http://schemas.microsoft.com/office/drawing/2014/main" id="{1A9C61CA-9459-4793-83A3-58A713ACB8BF}"/>
              </a:ext>
            </a:extLst>
          </p:cNvPr>
          <p:cNvSpPr>
            <a:spLocks noGrp="1"/>
          </p:cNvSpPr>
          <p:nvPr>
            <p:ph type="body" sz="quarter" idx="13"/>
          </p:nvPr>
        </p:nvSpPr>
        <p:spPr/>
        <p:txBody>
          <a:bodyPr/>
          <a:lstStyle/>
          <a:p>
            <a:r>
              <a:rPr lang="zh-CN" altLang="en-US"/>
              <a:t>彭彭学编程</a:t>
            </a:r>
          </a:p>
        </p:txBody>
      </p:sp>
    </p:spTree>
    <p:extLst>
      <p:ext uri="{BB962C8B-B14F-4D97-AF65-F5344CB8AC3E}">
        <p14:creationId xmlns:p14="http://schemas.microsoft.com/office/powerpoint/2010/main" val="3220358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完全图、子图、连通图</a:t>
            </a:r>
            <a:endParaRPr lang="en-US" altLang="zh-CN" dirty="0"/>
          </a:p>
          <a:p>
            <a:pPr marL="457223" lvl="3" indent="0">
              <a:spcBef>
                <a:spcPts val="1000"/>
              </a:spcBef>
              <a:buNone/>
            </a:pPr>
            <a:r>
              <a:rPr lang="zh-CN" altLang="en-US" dirty="0"/>
              <a:t>两个图</a:t>
            </a:r>
            <a:r>
              <a:rPr lang="en-US" altLang="zh-CN" dirty="0"/>
              <a:t>G=(V, E)</a:t>
            </a:r>
            <a:r>
              <a:rPr lang="zh-CN" altLang="en-US" dirty="0"/>
              <a:t>、</a:t>
            </a:r>
            <a:r>
              <a:rPr lang="en-US" altLang="zh-CN" dirty="0"/>
              <a:t>G'=(V', E')</a:t>
            </a:r>
            <a:r>
              <a:rPr lang="zh-CN" altLang="en-US" dirty="0"/>
              <a:t>，若</a:t>
            </a:r>
            <a:r>
              <a:rPr lang="en-US" altLang="zh-CN" dirty="0"/>
              <a:t>V'</a:t>
            </a:r>
            <a:r>
              <a:rPr lang="zh-CN" altLang="en-US" dirty="0"/>
              <a:t>∈</a:t>
            </a:r>
            <a:r>
              <a:rPr lang="en-US" altLang="zh-CN" dirty="0"/>
              <a:t>V</a:t>
            </a:r>
            <a:r>
              <a:rPr lang="zh-CN" altLang="en-US" dirty="0"/>
              <a:t>，</a:t>
            </a:r>
            <a:r>
              <a:rPr lang="en-US" altLang="zh-CN" dirty="0"/>
              <a:t>E'</a:t>
            </a:r>
            <a:r>
              <a:rPr lang="zh-CN" altLang="en-US" dirty="0"/>
              <a:t>∈</a:t>
            </a:r>
            <a:r>
              <a:rPr lang="en-US" altLang="zh-CN" dirty="0"/>
              <a:t>E</a:t>
            </a:r>
            <a:r>
              <a:rPr lang="zh-CN" altLang="en-US" dirty="0"/>
              <a:t>，则</a:t>
            </a:r>
            <a:r>
              <a:rPr lang="en-US" altLang="zh-CN" dirty="0"/>
              <a:t>G'</a:t>
            </a:r>
            <a:r>
              <a:rPr lang="zh-CN" altLang="en-US" dirty="0"/>
              <a:t>是</a:t>
            </a:r>
            <a:r>
              <a:rPr lang="en-US" altLang="zh-CN" dirty="0"/>
              <a:t>G</a:t>
            </a:r>
            <a:r>
              <a:rPr lang="zh-CN" altLang="en-US" dirty="0"/>
              <a:t>的</a:t>
            </a:r>
            <a:r>
              <a:rPr lang="zh-CN" altLang="en-US" dirty="0">
                <a:solidFill>
                  <a:schemeClr val="accent2"/>
                </a:solidFill>
              </a:rPr>
              <a:t>子图</a:t>
            </a:r>
            <a:endParaRPr lang="en-US" altLang="zh-CN" dirty="0">
              <a:solidFill>
                <a:schemeClr val="accent2"/>
              </a:solidFill>
            </a:endParaRPr>
          </a:p>
          <a:p>
            <a:pPr marL="914446" lvl="4" indent="0">
              <a:spcBef>
                <a:spcPts val="1000"/>
              </a:spcBef>
              <a:buNone/>
            </a:pPr>
            <a:r>
              <a:rPr lang="zh-CN" altLang="en-US" dirty="0">
                <a:solidFill>
                  <a:schemeClr val="accent2"/>
                </a:solidFill>
              </a:rPr>
              <a:t>生成树：</a:t>
            </a:r>
            <a:r>
              <a:rPr lang="zh-CN" altLang="en-US" dirty="0"/>
              <a:t>连通图的一个最小连通子图</a:t>
            </a:r>
            <a:r>
              <a:rPr lang="en-US" altLang="zh-CN" dirty="0"/>
              <a:t>(</a:t>
            </a:r>
            <a:r>
              <a:rPr lang="zh-CN" altLang="en-US" dirty="0"/>
              <a:t>包含所有顶点和最少的边</a:t>
            </a:r>
            <a:r>
              <a:rPr lang="en-US" altLang="zh-CN" dirty="0"/>
              <a:t>)</a:t>
            </a:r>
          </a:p>
          <a:p>
            <a:pPr marL="914446" lvl="4" indent="0">
              <a:spcBef>
                <a:spcPts val="1000"/>
              </a:spcBef>
              <a:buNone/>
            </a:pPr>
            <a:r>
              <a:rPr lang="zh-CN" altLang="en-US" dirty="0">
                <a:solidFill>
                  <a:schemeClr val="accent2"/>
                </a:solidFill>
              </a:rPr>
              <a:t>生成森林：</a:t>
            </a:r>
            <a:r>
              <a:rPr lang="zh-CN" altLang="en-US" dirty="0"/>
              <a:t>非连通图的最小连通子图构成生成森林</a:t>
            </a:r>
            <a:endParaRPr lang="en-US" altLang="zh-CN" dirty="0"/>
          </a:p>
          <a:p>
            <a:pPr marL="914446" lvl="4" indent="0">
              <a:spcBef>
                <a:spcPts val="1000"/>
              </a:spcBef>
              <a:buNone/>
            </a:pPr>
            <a:endParaRPr lang="zh-CN" altLang="en-US" sz="1400" dirty="0">
              <a:solidFill>
                <a:schemeClr val="accent2"/>
              </a:solidFill>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95" name="组合 94">
            <a:extLst>
              <a:ext uri="{FF2B5EF4-FFF2-40B4-BE49-F238E27FC236}">
                <a16:creationId xmlns:a16="http://schemas.microsoft.com/office/drawing/2014/main" id="{664E607A-5B5F-42C0-B63B-ECB684670505}"/>
              </a:ext>
            </a:extLst>
          </p:cNvPr>
          <p:cNvGrpSpPr>
            <a:grpSpLocks noChangeAspect="1"/>
          </p:cNvGrpSpPr>
          <p:nvPr/>
        </p:nvGrpSpPr>
        <p:grpSpPr>
          <a:xfrm>
            <a:off x="8070258" y="938825"/>
            <a:ext cx="2538067" cy="1954825"/>
            <a:chOff x="7623099" y="764643"/>
            <a:chExt cx="2247477" cy="1731012"/>
          </a:xfrm>
        </p:grpSpPr>
        <p:sp>
          <p:nvSpPr>
            <p:cNvPr id="96" name="Oval 5">
              <a:extLst>
                <a:ext uri="{FF2B5EF4-FFF2-40B4-BE49-F238E27FC236}">
                  <a16:creationId xmlns:a16="http://schemas.microsoft.com/office/drawing/2014/main" id="{C5819C15-C741-4BD8-BF49-859B4E677A9C}"/>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F747A8D9-4F7A-42DC-B1B1-D293C198CFBC}"/>
                </a:ext>
              </a:extLst>
            </p:cNvPr>
            <p:cNvCxnSpPr>
              <a:cxnSpLocks/>
              <a:stCxn id="100" idx="2"/>
              <a:endCxn id="96"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8" name="Straight Connector 18">
              <a:extLst>
                <a:ext uri="{FF2B5EF4-FFF2-40B4-BE49-F238E27FC236}">
                  <a16:creationId xmlns:a16="http://schemas.microsoft.com/office/drawing/2014/main" id="{B455DD17-ACBE-43E4-BB9A-E6B2B697B163}"/>
                </a:ext>
              </a:extLst>
            </p:cNvPr>
            <p:cNvCxnSpPr>
              <a:cxnSpLocks/>
              <a:stCxn id="99" idx="2"/>
              <a:endCxn id="96" idx="5"/>
            </p:cNvCxnSpPr>
            <p:nvPr/>
          </p:nvCxnSpPr>
          <p:spPr>
            <a:xfrm flipH="1" flipV="1">
              <a:off x="7906066" y="1602488"/>
              <a:ext cx="793368" cy="6431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9" name="Oval 7">
              <a:extLst>
                <a:ext uri="{FF2B5EF4-FFF2-40B4-BE49-F238E27FC236}">
                  <a16:creationId xmlns:a16="http://schemas.microsoft.com/office/drawing/2014/main" id="{E5BDC438-DEC9-4FFC-9946-B4BAF481401B}"/>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71BD6480-E718-484C-9CB4-7AA43DA500CE}"/>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1" name="Straight Connector 18">
              <a:extLst>
                <a:ext uri="{FF2B5EF4-FFF2-40B4-BE49-F238E27FC236}">
                  <a16:creationId xmlns:a16="http://schemas.microsoft.com/office/drawing/2014/main" id="{E1585F82-70F2-42A4-8210-B81D600708DF}"/>
                </a:ext>
              </a:extLst>
            </p:cNvPr>
            <p:cNvCxnSpPr>
              <a:cxnSpLocks/>
              <a:stCxn id="99" idx="0"/>
              <a:endCxn id="100"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2" name="Oval 7">
              <a:extLst>
                <a:ext uri="{FF2B5EF4-FFF2-40B4-BE49-F238E27FC236}">
                  <a16:creationId xmlns:a16="http://schemas.microsoft.com/office/drawing/2014/main" id="{9209985F-0C5D-4118-9F0F-C053473DC1ED}"/>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3" name="Straight Connector 18">
              <a:extLst>
                <a:ext uri="{FF2B5EF4-FFF2-40B4-BE49-F238E27FC236}">
                  <a16:creationId xmlns:a16="http://schemas.microsoft.com/office/drawing/2014/main" id="{1077550D-5BB8-4FAE-A715-5E0FCC739563}"/>
                </a:ext>
              </a:extLst>
            </p:cNvPr>
            <p:cNvCxnSpPr>
              <a:cxnSpLocks/>
              <a:stCxn id="102" idx="7"/>
              <a:endCxn id="99"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4" name="Straight Connector 18">
              <a:extLst>
                <a:ext uri="{FF2B5EF4-FFF2-40B4-BE49-F238E27FC236}">
                  <a16:creationId xmlns:a16="http://schemas.microsoft.com/office/drawing/2014/main" id="{32E8B4CE-0B10-44A7-803E-39188BBA4B2E}"/>
                </a:ext>
              </a:extLst>
            </p:cNvPr>
            <p:cNvCxnSpPr>
              <a:cxnSpLocks/>
              <a:stCxn id="102" idx="1"/>
              <a:endCxn id="96"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451BB24D-7485-4C3F-B67B-D05228E9D883}"/>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1" name="Straight Connector 18">
              <a:extLst>
                <a:ext uri="{FF2B5EF4-FFF2-40B4-BE49-F238E27FC236}">
                  <a16:creationId xmlns:a16="http://schemas.microsoft.com/office/drawing/2014/main" id="{7E99D4DB-2B24-479F-BE78-2D8B02CD4B86}"/>
                </a:ext>
              </a:extLst>
            </p:cNvPr>
            <p:cNvCxnSpPr>
              <a:cxnSpLocks/>
              <a:stCxn id="105" idx="0"/>
              <a:endCxn id="99" idx="6"/>
            </p:cNvCxnSpPr>
            <p:nvPr/>
          </p:nvCxnSpPr>
          <p:spPr>
            <a:xfrm flipH="1" flipV="1">
              <a:off x="9030951" y="1666801"/>
              <a:ext cx="673867" cy="49733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8DBC196-4A7F-4BC0-9327-AC125817C5DC}"/>
                </a:ext>
              </a:extLst>
            </p:cNvPr>
            <p:cNvCxnSpPr>
              <a:cxnSpLocks/>
              <a:stCxn id="105" idx="0"/>
              <a:endCxn id="100"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3C8C7BE7-FFF1-434C-821A-20C3FB40E3BB}"/>
                </a:ext>
              </a:extLst>
            </p:cNvPr>
            <p:cNvCxnSpPr>
              <a:cxnSpLocks/>
              <a:stCxn id="102" idx="6"/>
              <a:endCxn id="105"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6" name="Straight Connector 18">
              <a:extLst>
                <a:ext uri="{FF2B5EF4-FFF2-40B4-BE49-F238E27FC236}">
                  <a16:creationId xmlns:a16="http://schemas.microsoft.com/office/drawing/2014/main" id="{3CC2987D-57FB-4C25-889E-6D80F093060C}"/>
                </a:ext>
              </a:extLst>
            </p:cNvPr>
            <p:cNvCxnSpPr>
              <a:cxnSpLocks/>
              <a:stCxn id="102" idx="0"/>
              <a:endCxn id="100"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5" name="Straight Connector 18">
              <a:extLst>
                <a:ext uri="{FF2B5EF4-FFF2-40B4-BE49-F238E27FC236}">
                  <a16:creationId xmlns:a16="http://schemas.microsoft.com/office/drawing/2014/main" id="{6CC0E648-D21D-46BC-806F-057227411B70}"/>
                </a:ext>
              </a:extLst>
            </p:cNvPr>
            <p:cNvCxnSpPr>
              <a:cxnSpLocks/>
              <a:stCxn id="96" idx="5"/>
              <a:endCxn id="105"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63530AA1-B29C-47B1-AFB3-B802C5092581}"/>
              </a:ext>
            </a:extLst>
          </p:cNvPr>
          <p:cNvGrpSpPr>
            <a:grpSpLocks noChangeAspect="1"/>
          </p:cNvGrpSpPr>
          <p:nvPr/>
        </p:nvGrpSpPr>
        <p:grpSpPr>
          <a:xfrm>
            <a:off x="9386748" y="4283905"/>
            <a:ext cx="2538067" cy="1954825"/>
            <a:chOff x="7623099" y="764643"/>
            <a:chExt cx="2247477" cy="1731012"/>
          </a:xfrm>
        </p:grpSpPr>
        <p:sp>
          <p:nvSpPr>
            <p:cNvPr id="39" name="Oval 5">
              <a:extLst>
                <a:ext uri="{FF2B5EF4-FFF2-40B4-BE49-F238E27FC236}">
                  <a16:creationId xmlns:a16="http://schemas.microsoft.com/office/drawing/2014/main" id="{26ED3A1C-347D-4BF2-8161-51A166EE1570}"/>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0" name="Straight Connector 18">
              <a:extLst>
                <a:ext uri="{FF2B5EF4-FFF2-40B4-BE49-F238E27FC236}">
                  <a16:creationId xmlns:a16="http://schemas.microsoft.com/office/drawing/2014/main" id="{19E19E34-5530-4418-8CD8-BFB8B5409101}"/>
                </a:ext>
              </a:extLst>
            </p:cNvPr>
            <p:cNvCxnSpPr>
              <a:cxnSpLocks/>
              <a:stCxn id="43" idx="2"/>
              <a:endCxn id="39"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2" name="Oval 7">
              <a:extLst>
                <a:ext uri="{FF2B5EF4-FFF2-40B4-BE49-F238E27FC236}">
                  <a16:creationId xmlns:a16="http://schemas.microsoft.com/office/drawing/2014/main" id="{B72251FA-678F-4563-A06B-F4FBB31B230D}"/>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43" name="Oval 7">
              <a:extLst>
                <a:ext uri="{FF2B5EF4-FFF2-40B4-BE49-F238E27FC236}">
                  <a16:creationId xmlns:a16="http://schemas.microsoft.com/office/drawing/2014/main" id="{08148B55-1D4B-4210-B7BA-1C41AE925372}"/>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4" name="Straight Connector 18">
              <a:extLst>
                <a:ext uri="{FF2B5EF4-FFF2-40B4-BE49-F238E27FC236}">
                  <a16:creationId xmlns:a16="http://schemas.microsoft.com/office/drawing/2014/main" id="{E599EC07-6D47-48F7-BFE2-8781D85CA953}"/>
                </a:ext>
              </a:extLst>
            </p:cNvPr>
            <p:cNvCxnSpPr>
              <a:cxnSpLocks/>
              <a:stCxn id="42" idx="0"/>
              <a:endCxn id="43"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5" name="Oval 7">
              <a:extLst>
                <a:ext uri="{FF2B5EF4-FFF2-40B4-BE49-F238E27FC236}">
                  <a16:creationId xmlns:a16="http://schemas.microsoft.com/office/drawing/2014/main" id="{AF176E22-18B8-4FC5-B3E9-FEFBFD7EAAC2}"/>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7" name="Straight Connector 18">
              <a:extLst>
                <a:ext uri="{FF2B5EF4-FFF2-40B4-BE49-F238E27FC236}">
                  <a16:creationId xmlns:a16="http://schemas.microsoft.com/office/drawing/2014/main" id="{5330AD44-4CED-4D5F-B821-36985F5795F7}"/>
                </a:ext>
              </a:extLst>
            </p:cNvPr>
            <p:cNvCxnSpPr>
              <a:cxnSpLocks/>
              <a:stCxn id="45" idx="1"/>
              <a:endCxn id="39"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8" name="Oval 7">
              <a:extLst>
                <a:ext uri="{FF2B5EF4-FFF2-40B4-BE49-F238E27FC236}">
                  <a16:creationId xmlns:a16="http://schemas.microsoft.com/office/drawing/2014/main" id="{BE007751-458F-460F-97AF-DD6A160E3C19}"/>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0" name="Straight Connector 18">
              <a:extLst>
                <a:ext uri="{FF2B5EF4-FFF2-40B4-BE49-F238E27FC236}">
                  <a16:creationId xmlns:a16="http://schemas.microsoft.com/office/drawing/2014/main" id="{A6D7C0C5-C03B-4809-9CC4-A0216C1555D1}"/>
                </a:ext>
              </a:extLst>
            </p:cNvPr>
            <p:cNvCxnSpPr>
              <a:cxnSpLocks/>
              <a:stCxn id="48" idx="0"/>
              <a:endCxn id="43"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7E90013-7B67-4CBF-8F16-88B6A69421AD}"/>
              </a:ext>
            </a:extLst>
          </p:cNvPr>
          <p:cNvGrpSpPr>
            <a:grpSpLocks noChangeAspect="1"/>
          </p:cNvGrpSpPr>
          <p:nvPr/>
        </p:nvGrpSpPr>
        <p:grpSpPr>
          <a:xfrm>
            <a:off x="6934882" y="4283905"/>
            <a:ext cx="2538067" cy="1954825"/>
            <a:chOff x="7623099" y="764643"/>
            <a:chExt cx="2247477" cy="1731012"/>
          </a:xfrm>
        </p:grpSpPr>
        <p:sp>
          <p:nvSpPr>
            <p:cNvPr id="56" name="Oval 5">
              <a:extLst>
                <a:ext uri="{FF2B5EF4-FFF2-40B4-BE49-F238E27FC236}">
                  <a16:creationId xmlns:a16="http://schemas.microsoft.com/office/drawing/2014/main" id="{21434021-2962-4FC7-B41E-F438626659E0}"/>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7" name="Straight Connector 18">
              <a:extLst>
                <a:ext uri="{FF2B5EF4-FFF2-40B4-BE49-F238E27FC236}">
                  <a16:creationId xmlns:a16="http://schemas.microsoft.com/office/drawing/2014/main" id="{7AD5AEAB-9067-4344-8DA8-5F579B972708}"/>
                </a:ext>
              </a:extLst>
            </p:cNvPr>
            <p:cNvCxnSpPr>
              <a:cxnSpLocks/>
              <a:stCxn id="63" idx="2"/>
              <a:endCxn id="56"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0" name="Oval 7">
              <a:extLst>
                <a:ext uri="{FF2B5EF4-FFF2-40B4-BE49-F238E27FC236}">
                  <a16:creationId xmlns:a16="http://schemas.microsoft.com/office/drawing/2014/main" id="{4F6E9FD2-FFA8-4235-A9C5-C0607A085F80}"/>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3" name="Oval 7">
              <a:extLst>
                <a:ext uri="{FF2B5EF4-FFF2-40B4-BE49-F238E27FC236}">
                  <a16:creationId xmlns:a16="http://schemas.microsoft.com/office/drawing/2014/main" id="{D0C9180D-8136-401E-96F8-B430B6E1D4A6}"/>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4" name="Straight Connector 18">
              <a:extLst>
                <a:ext uri="{FF2B5EF4-FFF2-40B4-BE49-F238E27FC236}">
                  <a16:creationId xmlns:a16="http://schemas.microsoft.com/office/drawing/2014/main" id="{82AE386D-33ED-4A3D-A3CA-6B86FBF3ADB0}"/>
                </a:ext>
              </a:extLst>
            </p:cNvPr>
            <p:cNvCxnSpPr>
              <a:cxnSpLocks/>
              <a:stCxn id="60" idx="0"/>
              <a:endCxn id="63"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5" name="Oval 7">
              <a:extLst>
                <a:ext uri="{FF2B5EF4-FFF2-40B4-BE49-F238E27FC236}">
                  <a16:creationId xmlns:a16="http://schemas.microsoft.com/office/drawing/2014/main" id="{E5A012C7-CEA7-4816-84E3-326AC8B20D72}"/>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6" name="Straight Connector 18">
              <a:extLst>
                <a:ext uri="{FF2B5EF4-FFF2-40B4-BE49-F238E27FC236}">
                  <a16:creationId xmlns:a16="http://schemas.microsoft.com/office/drawing/2014/main" id="{2A817740-D9A8-45FC-9D35-C116D9CCE6B9}"/>
                </a:ext>
              </a:extLst>
            </p:cNvPr>
            <p:cNvCxnSpPr>
              <a:cxnSpLocks/>
              <a:stCxn id="65" idx="7"/>
              <a:endCxn id="60"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8" name="Oval 7">
              <a:extLst>
                <a:ext uri="{FF2B5EF4-FFF2-40B4-BE49-F238E27FC236}">
                  <a16:creationId xmlns:a16="http://schemas.microsoft.com/office/drawing/2014/main" id="{02976998-CA55-4E4F-AD3B-5990FBF258C5}"/>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0" name="Straight Connector 18">
              <a:extLst>
                <a:ext uri="{FF2B5EF4-FFF2-40B4-BE49-F238E27FC236}">
                  <a16:creationId xmlns:a16="http://schemas.microsoft.com/office/drawing/2014/main" id="{55521F52-7F92-4EBB-A28B-05F4688FE59C}"/>
                </a:ext>
              </a:extLst>
            </p:cNvPr>
            <p:cNvCxnSpPr>
              <a:cxnSpLocks/>
              <a:stCxn id="68" idx="0"/>
              <a:endCxn id="63"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E57835B2-6A2E-4986-A739-EEC4AC022996}"/>
              </a:ext>
            </a:extLst>
          </p:cNvPr>
          <p:cNvGrpSpPr>
            <a:grpSpLocks noChangeAspect="1"/>
          </p:cNvGrpSpPr>
          <p:nvPr/>
        </p:nvGrpSpPr>
        <p:grpSpPr>
          <a:xfrm>
            <a:off x="4001734" y="4283905"/>
            <a:ext cx="2563616" cy="1954825"/>
            <a:chOff x="7623099" y="764643"/>
            <a:chExt cx="2270101" cy="1731012"/>
          </a:xfrm>
          <a:solidFill>
            <a:schemeClr val="accent2"/>
          </a:solidFill>
        </p:grpSpPr>
        <p:sp>
          <p:nvSpPr>
            <p:cNvPr id="75" name="Oval 5">
              <a:extLst>
                <a:ext uri="{FF2B5EF4-FFF2-40B4-BE49-F238E27FC236}">
                  <a16:creationId xmlns:a16="http://schemas.microsoft.com/office/drawing/2014/main" id="{1A6FCF16-42E9-4AD8-8784-2FB9158722B5}"/>
                </a:ext>
              </a:extLst>
            </p:cNvPr>
            <p:cNvSpPr>
              <a:spLocks noChangeAspect="1"/>
            </p:cNvSpPr>
            <p:nvPr/>
          </p:nvSpPr>
          <p:spPr>
            <a:xfrm>
              <a:off x="7623099" y="1319520"/>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6" name="Straight Connector 18">
              <a:extLst>
                <a:ext uri="{FF2B5EF4-FFF2-40B4-BE49-F238E27FC236}">
                  <a16:creationId xmlns:a16="http://schemas.microsoft.com/office/drawing/2014/main" id="{2E0B1F28-A970-4647-B5C0-CE78DDCD546D}"/>
                </a:ext>
              </a:extLst>
            </p:cNvPr>
            <p:cNvCxnSpPr>
              <a:cxnSpLocks/>
              <a:stCxn id="79" idx="2"/>
              <a:endCxn id="75" idx="7"/>
            </p:cNvCxnSpPr>
            <p:nvPr/>
          </p:nvCxnSpPr>
          <p:spPr>
            <a:xfrm flipH="1">
              <a:off x="7906066" y="930402"/>
              <a:ext cx="801905" cy="437668"/>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8" name="Oval 7">
              <a:extLst>
                <a:ext uri="{FF2B5EF4-FFF2-40B4-BE49-F238E27FC236}">
                  <a16:creationId xmlns:a16="http://schemas.microsoft.com/office/drawing/2014/main" id="{E49402AF-1388-4172-AACD-B837780D148E}"/>
                </a:ext>
              </a:extLst>
            </p:cNvPr>
            <p:cNvSpPr>
              <a:spLocks noChangeAspect="1"/>
            </p:cNvSpPr>
            <p:nvPr/>
          </p:nvSpPr>
          <p:spPr>
            <a:xfrm>
              <a:off x="8699434" y="1501042"/>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79" name="Oval 7">
              <a:extLst>
                <a:ext uri="{FF2B5EF4-FFF2-40B4-BE49-F238E27FC236}">
                  <a16:creationId xmlns:a16="http://schemas.microsoft.com/office/drawing/2014/main" id="{6082E887-BAC2-4135-9E6D-94FCA402A8CD}"/>
                </a:ext>
              </a:extLst>
            </p:cNvPr>
            <p:cNvSpPr>
              <a:spLocks noChangeAspect="1"/>
            </p:cNvSpPr>
            <p:nvPr/>
          </p:nvSpPr>
          <p:spPr>
            <a:xfrm>
              <a:off x="8707971" y="764643"/>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80" name="Straight Connector 18">
              <a:extLst>
                <a:ext uri="{FF2B5EF4-FFF2-40B4-BE49-F238E27FC236}">
                  <a16:creationId xmlns:a16="http://schemas.microsoft.com/office/drawing/2014/main" id="{61D8F477-6071-484A-AC20-EE87ED8F4142}"/>
                </a:ext>
              </a:extLst>
            </p:cNvPr>
            <p:cNvCxnSpPr>
              <a:cxnSpLocks/>
              <a:stCxn id="78" idx="0"/>
              <a:endCxn id="79" idx="4"/>
            </p:cNvCxnSpPr>
            <p:nvPr/>
          </p:nvCxnSpPr>
          <p:spPr>
            <a:xfrm flipV="1">
              <a:off x="8865193" y="1096160"/>
              <a:ext cx="8537" cy="404882"/>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1" name="Oval 7">
              <a:extLst>
                <a:ext uri="{FF2B5EF4-FFF2-40B4-BE49-F238E27FC236}">
                  <a16:creationId xmlns:a16="http://schemas.microsoft.com/office/drawing/2014/main" id="{A677962F-8E10-44A1-AC3F-3CC2D6718018}"/>
                </a:ext>
              </a:extLst>
            </p:cNvPr>
            <p:cNvSpPr>
              <a:spLocks noChangeAspect="1"/>
            </p:cNvSpPr>
            <p:nvPr/>
          </p:nvSpPr>
          <p:spPr>
            <a:xfrm>
              <a:off x="8256634" y="2164138"/>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82" name="Straight Connector 18">
              <a:extLst>
                <a:ext uri="{FF2B5EF4-FFF2-40B4-BE49-F238E27FC236}">
                  <a16:creationId xmlns:a16="http://schemas.microsoft.com/office/drawing/2014/main" id="{3BBBE45E-202B-4A6A-A1B3-B0A1FA364ACF}"/>
                </a:ext>
              </a:extLst>
            </p:cNvPr>
            <p:cNvCxnSpPr>
              <a:cxnSpLocks/>
              <a:stCxn id="81" idx="7"/>
              <a:endCxn id="78" idx="4"/>
            </p:cNvCxnSpPr>
            <p:nvPr/>
          </p:nvCxnSpPr>
          <p:spPr>
            <a:xfrm flipV="1">
              <a:off x="8539602" y="1832559"/>
              <a:ext cx="325591" cy="380128"/>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4" name="Oval 7">
              <a:extLst>
                <a:ext uri="{FF2B5EF4-FFF2-40B4-BE49-F238E27FC236}">
                  <a16:creationId xmlns:a16="http://schemas.microsoft.com/office/drawing/2014/main" id="{8F03E4ED-78BA-4BCD-B821-FDF595DD57E7}"/>
                </a:ext>
              </a:extLst>
            </p:cNvPr>
            <p:cNvSpPr>
              <a:spLocks noChangeAspect="1"/>
            </p:cNvSpPr>
            <p:nvPr/>
          </p:nvSpPr>
          <p:spPr>
            <a:xfrm>
              <a:off x="9561683" y="1772333"/>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grpSp>
        <p:nvGrpSpPr>
          <p:cNvPr id="90" name="组合 89">
            <a:extLst>
              <a:ext uri="{FF2B5EF4-FFF2-40B4-BE49-F238E27FC236}">
                <a16:creationId xmlns:a16="http://schemas.microsoft.com/office/drawing/2014/main" id="{E6C997D5-3027-494A-A0E3-CB57387C3461}"/>
              </a:ext>
            </a:extLst>
          </p:cNvPr>
          <p:cNvGrpSpPr>
            <a:grpSpLocks noChangeAspect="1"/>
          </p:cNvGrpSpPr>
          <p:nvPr/>
        </p:nvGrpSpPr>
        <p:grpSpPr>
          <a:xfrm>
            <a:off x="762004" y="4283905"/>
            <a:ext cx="2538067" cy="1954825"/>
            <a:chOff x="7623099" y="764643"/>
            <a:chExt cx="2247477" cy="1731012"/>
          </a:xfrm>
          <a:solidFill>
            <a:schemeClr val="accent2"/>
          </a:solidFill>
        </p:grpSpPr>
        <p:sp>
          <p:nvSpPr>
            <p:cNvPr id="91" name="Oval 5">
              <a:extLst>
                <a:ext uri="{FF2B5EF4-FFF2-40B4-BE49-F238E27FC236}">
                  <a16:creationId xmlns:a16="http://schemas.microsoft.com/office/drawing/2014/main" id="{42E68D0A-E9D5-456A-9425-F03B83151FE0}"/>
                </a:ext>
              </a:extLst>
            </p:cNvPr>
            <p:cNvSpPr>
              <a:spLocks noChangeAspect="1"/>
            </p:cNvSpPr>
            <p:nvPr/>
          </p:nvSpPr>
          <p:spPr>
            <a:xfrm>
              <a:off x="7623099" y="1319520"/>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2" name="Straight Connector 18">
              <a:extLst>
                <a:ext uri="{FF2B5EF4-FFF2-40B4-BE49-F238E27FC236}">
                  <a16:creationId xmlns:a16="http://schemas.microsoft.com/office/drawing/2014/main" id="{7936F5C1-3523-4CA8-B10E-0ED969076034}"/>
                </a:ext>
              </a:extLst>
            </p:cNvPr>
            <p:cNvCxnSpPr>
              <a:cxnSpLocks/>
              <a:stCxn id="106" idx="2"/>
              <a:endCxn id="91" idx="7"/>
            </p:cNvCxnSpPr>
            <p:nvPr/>
          </p:nvCxnSpPr>
          <p:spPr>
            <a:xfrm flipH="1">
              <a:off x="7906066" y="930402"/>
              <a:ext cx="801905" cy="437668"/>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3" name="Straight Connector 18">
              <a:extLst>
                <a:ext uri="{FF2B5EF4-FFF2-40B4-BE49-F238E27FC236}">
                  <a16:creationId xmlns:a16="http://schemas.microsoft.com/office/drawing/2014/main" id="{09BB838A-104F-411E-BF1F-899FD8F80C50}"/>
                </a:ext>
              </a:extLst>
            </p:cNvPr>
            <p:cNvCxnSpPr>
              <a:cxnSpLocks/>
              <a:stCxn id="94" idx="2"/>
              <a:endCxn id="91" idx="5"/>
            </p:cNvCxnSpPr>
            <p:nvPr/>
          </p:nvCxnSpPr>
          <p:spPr>
            <a:xfrm flipH="1" flipV="1">
              <a:off x="7906066" y="1602488"/>
              <a:ext cx="793368" cy="64314"/>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4" name="Oval 7">
              <a:extLst>
                <a:ext uri="{FF2B5EF4-FFF2-40B4-BE49-F238E27FC236}">
                  <a16:creationId xmlns:a16="http://schemas.microsoft.com/office/drawing/2014/main" id="{5412D043-8E8A-4439-9123-36F2F08A8772}"/>
                </a:ext>
              </a:extLst>
            </p:cNvPr>
            <p:cNvSpPr>
              <a:spLocks noChangeAspect="1"/>
            </p:cNvSpPr>
            <p:nvPr/>
          </p:nvSpPr>
          <p:spPr>
            <a:xfrm>
              <a:off x="8699434" y="1501042"/>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6" name="Oval 7">
              <a:extLst>
                <a:ext uri="{FF2B5EF4-FFF2-40B4-BE49-F238E27FC236}">
                  <a16:creationId xmlns:a16="http://schemas.microsoft.com/office/drawing/2014/main" id="{8974D479-C949-4626-88A0-86478C4C5A5D}"/>
                </a:ext>
              </a:extLst>
            </p:cNvPr>
            <p:cNvSpPr>
              <a:spLocks noChangeAspect="1"/>
            </p:cNvSpPr>
            <p:nvPr/>
          </p:nvSpPr>
          <p:spPr>
            <a:xfrm>
              <a:off x="8707971" y="764643"/>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7" name="Straight Connector 18">
              <a:extLst>
                <a:ext uri="{FF2B5EF4-FFF2-40B4-BE49-F238E27FC236}">
                  <a16:creationId xmlns:a16="http://schemas.microsoft.com/office/drawing/2014/main" id="{8984887C-12C5-4157-B438-1E098675F8CB}"/>
                </a:ext>
              </a:extLst>
            </p:cNvPr>
            <p:cNvCxnSpPr>
              <a:cxnSpLocks/>
              <a:stCxn id="94" idx="0"/>
              <a:endCxn id="106" idx="4"/>
            </p:cNvCxnSpPr>
            <p:nvPr/>
          </p:nvCxnSpPr>
          <p:spPr>
            <a:xfrm flipV="1">
              <a:off x="8865193" y="1096160"/>
              <a:ext cx="8537" cy="404882"/>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8" name="Oval 7">
              <a:extLst>
                <a:ext uri="{FF2B5EF4-FFF2-40B4-BE49-F238E27FC236}">
                  <a16:creationId xmlns:a16="http://schemas.microsoft.com/office/drawing/2014/main" id="{E7AC515E-D377-44A0-BE4E-F25913E9CEAB}"/>
                </a:ext>
              </a:extLst>
            </p:cNvPr>
            <p:cNvSpPr>
              <a:spLocks noChangeAspect="1"/>
            </p:cNvSpPr>
            <p:nvPr/>
          </p:nvSpPr>
          <p:spPr>
            <a:xfrm>
              <a:off x="8256634" y="2164138"/>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9" name="Straight Connector 18">
              <a:extLst>
                <a:ext uri="{FF2B5EF4-FFF2-40B4-BE49-F238E27FC236}">
                  <a16:creationId xmlns:a16="http://schemas.microsoft.com/office/drawing/2014/main" id="{4CAE30EF-8CEF-4DE8-8549-9F047E6E13A5}"/>
                </a:ext>
              </a:extLst>
            </p:cNvPr>
            <p:cNvCxnSpPr>
              <a:cxnSpLocks/>
              <a:stCxn id="108" idx="7"/>
              <a:endCxn id="94" idx="4"/>
            </p:cNvCxnSpPr>
            <p:nvPr/>
          </p:nvCxnSpPr>
          <p:spPr>
            <a:xfrm flipV="1">
              <a:off x="8539602" y="1832559"/>
              <a:ext cx="325591" cy="380128"/>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0" name="Straight Connector 18">
              <a:extLst>
                <a:ext uri="{FF2B5EF4-FFF2-40B4-BE49-F238E27FC236}">
                  <a16:creationId xmlns:a16="http://schemas.microsoft.com/office/drawing/2014/main" id="{667DBEC5-864E-41F3-B432-CA97A3E7D860}"/>
                </a:ext>
              </a:extLst>
            </p:cNvPr>
            <p:cNvCxnSpPr>
              <a:cxnSpLocks/>
              <a:stCxn id="108" idx="1"/>
              <a:endCxn id="91" idx="4"/>
            </p:cNvCxnSpPr>
            <p:nvPr/>
          </p:nvCxnSpPr>
          <p:spPr>
            <a:xfrm flipH="1" flipV="1">
              <a:off x="7788858" y="1651038"/>
              <a:ext cx="516326" cy="561650"/>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3" name="Oval 7">
              <a:extLst>
                <a:ext uri="{FF2B5EF4-FFF2-40B4-BE49-F238E27FC236}">
                  <a16:creationId xmlns:a16="http://schemas.microsoft.com/office/drawing/2014/main" id="{354221FA-6CD7-45E0-8748-480D71AFDDC7}"/>
                </a:ext>
              </a:extLst>
            </p:cNvPr>
            <p:cNvSpPr>
              <a:spLocks noChangeAspect="1"/>
            </p:cNvSpPr>
            <p:nvPr/>
          </p:nvSpPr>
          <p:spPr>
            <a:xfrm>
              <a:off x="9539059" y="2164137"/>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31" name="Straight Connector 18">
              <a:extLst>
                <a:ext uri="{FF2B5EF4-FFF2-40B4-BE49-F238E27FC236}">
                  <a16:creationId xmlns:a16="http://schemas.microsoft.com/office/drawing/2014/main" id="{BBDADE90-830C-41DE-9CDA-459EBC129FDF}"/>
                </a:ext>
              </a:extLst>
            </p:cNvPr>
            <p:cNvCxnSpPr>
              <a:cxnSpLocks/>
              <a:stCxn id="108" idx="0"/>
              <a:endCxn id="106" idx="3"/>
            </p:cNvCxnSpPr>
            <p:nvPr/>
          </p:nvCxnSpPr>
          <p:spPr>
            <a:xfrm flipV="1">
              <a:off x="8422393" y="1047610"/>
              <a:ext cx="334128" cy="1116527"/>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6" name="箭头: 右 5">
            <a:extLst>
              <a:ext uri="{FF2B5EF4-FFF2-40B4-BE49-F238E27FC236}">
                <a16:creationId xmlns:a16="http://schemas.microsoft.com/office/drawing/2014/main" id="{5EAB7453-72A4-4179-9B5A-10ACA08598A0}"/>
              </a:ext>
            </a:extLst>
          </p:cNvPr>
          <p:cNvSpPr/>
          <p:nvPr/>
        </p:nvSpPr>
        <p:spPr>
          <a:xfrm>
            <a:off x="2993802" y="4973382"/>
            <a:ext cx="750122" cy="3743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29827628-9048-4C95-A66D-AF2703C4BC7D}"/>
              </a:ext>
            </a:extLst>
          </p:cNvPr>
          <p:cNvSpPr/>
          <p:nvPr/>
        </p:nvSpPr>
        <p:spPr>
          <a:xfrm>
            <a:off x="9153225" y="3376456"/>
            <a:ext cx="374381" cy="61281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3" name="对话气泡: 圆角矩形 132">
            <a:extLst>
              <a:ext uri="{FF2B5EF4-FFF2-40B4-BE49-F238E27FC236}">
                <a16:creationId xmlns:a16="http://schemas.microsoft.com/office/drawing/2014/main" id="{20B6ADFF-9C1D-4CE3-9DC6-E1AE88C32B2B}"/>
              </a:ext>
            </a:extLst>
          </p:cNvPr>
          <p:cNvSpPr/>
          <p:nvPr/>
        </p:nvSpPr>
        <p:spPr>
          <a:xfrm>
            <a:off x="9620079" y="3316185"/>
            <a:ext cx="2283038" cy="652780"/>
          </a:xfrm>
          <a:prstGeom prst="wedgeRoundRectCallout">
            <a:avLst>
              <a:gd name="adj1" fmla="val -14425"/>
              <a:gd name="adj2" fmla="val 8528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思源黑体 CN Medium" panose="020B0600000000000000" pitchFamily="34" charset="-122"/>
                <a:ea typeface="思源黑体 CN Medium" panose="020B0600000000000000" pitchFamily="34" charset="-122"/>
              </a:rPr>
              <a:t>n</a:t>
            </a:r>
            <a:r>
              <a:rPr lang="zh-CN" altLang="en-US" sz="1400" dirty="0">
                <a:latin typeface="思源黑体 CN Medium" panose="020B0600000000000000" pitchFamily="34" charset="-122"/>
                <a:ea typeface="思源黑体 CN Medium" panose="020B0600000000000000" pitchFamily="34" charset="-122"/>
              </a:rPr>
              <a:t>个顶点的树，有</a:t>
            </a:r>
            <a:r>
              <a:rPr lang="en-US" altLang="zh-CN" sz="1400" dirty="0">
                <a:latin typeface="思源黑体 CN Medium" panose="020B0600000000000000" pitchFamily="34" charset="-122"/>
                <a:ea typeface="思源黑体 CN Medium" panose="020B0600000000000000" pitchFamily="34" charset="-122"/>
              </a:rPr>
              <a:t>n-1</a:t>
            </a:r>
            <a:r>
              <a:rPr lang="zh-CN" altLang="en-US" sz="1400" dirty="0">
                <a:latin typeface="思源黑体 CN Medium" panose="020B0600000000000000" pitchFamily="34" charset="-122"/>
                <a:ea typeface="思源黑体 CN Medium" panose="020B0600000000000000" pitchFamily="34" charset="-122"/>
              </a:rPr>
              <a:t>条边</a:t>
            </a:r>
            <a:endParaRPr lang="en-US" altLang="zh-CN" sz="1400" dirty="0">
              <a:latin typeface="思源黑体 CN Medium" panose="020B0600000000000000" pitchFamily="34" charset="-122"/>
              <a:ea typeface="思源黑体 CN Medium" panose="020B0600000000000000" pitchFamily="34" charset="-122"/>
            </a:endParaRPr>
          </a:p>
          <a:p>
            <a:r>
              <a:rPr lang="zh-CN" altLang="en-US" sz="1400" dirty="0">
                <a:latin typeface="思源黑体 CN Medium" panose="020B0600000000000000" pitchFamily="34" charset="-122"/>
                <a:ea typeface="思源黑体 CN Medium" panose="020B0600000000000000" pitchFamily="34" charset="-122"/>
              </a:rPr>
              <a:t>若</a:t>
            </a:r>
            <a:r>
              <a:rPr lang="en-US" altLang="zh-CN" sz="1400" dirty="0">
                <a:latin typeface="思源黑体 CN Medium" panose="020B0600000000000000" pitchFamily="34" charset="-122"/>
                <a:ea typeface="思源黑体 CN Medium" panose="020B0600000000000000" pitchFamily="34" charset="-122"/>
              </a:rPr>
              <a:t>|E| </a:t>
            </a:r>
            <a:r>
              <a:rPr lang="zh-CN" altLang="en-US" sz="1400" dirty="0">
                <a:latin typeface="思源黑体 CN Medium" panose="020B0600000000000000" pitchFamily="34" charset="-122"/>
                <a:ea typeface="思源黑体 CN Medium" panose="020B0600000000000000" pitchFamily="34" charset="-122"/>
              </a:rPr>
              <a:t>＞ </a:t>
            </a:r>
            <a:r>
              <a:rPr lang="en-US" altLang="zh-CN" sz="1400" dirty="0">
                <a:latin typeface="思源黑体 CN Medium" panose="020B0600000000000000" pitchFamily="34" charset="-122"/>
                <a:ea typeface="思源黑体 CN Medium" panose="020B0600000000000000" pitchFamily="34" charset="-122"/>
              </a:rPr>
              <a:t>n-1</a:t>
            </a:r>
            <a:r>
              <a:rPr lang="zh-CN" altLang="en-US" sz="1400" dirty="0">
                <a:latin typeface="思源黑体 CN Medium" panose="020B0600000000000000" pitchFamily="34" charset="-122"/>
                <a:ea typeface="思源黑体 CN Medium" panose="020B0600000000000000" pitchFamily="34" charset="-122"/>
              </a:rPr>
              <a:t>，则必有回路</a:t>
            </a:r>
            <a:endParaRPr lang="en-US" altLang="zh-CN" sz="1400"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8039360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left)">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稀疏图、稠密图</a:t>
            </a:r>
            <a:endParaRPr lang="en-US" altLang="zh-CN" dirty="0"/>
          </a:p>
          <a:p>
            <a:pPr marL="457223" lvl="3" indent="0">
              <a:spcBef>
                <a:spcPts val="1000"/>
              </a:spcBef>
              <a:buNone/>
            </a:pPr>
            <a:r>
              <a:rPr lang="zh-CN" altLang="en-US" dirty="0"/>
              <a:t>边很少的图称为</a:t>
            </a:r>
            <a:r>
              <a:rPr lang="zh-CN" altLang="en-US" dirty="0">
                <a:solidFill>
                  <a:schemeClr val="accent2"/>
                </a:solidFill>
              </a:rPr>
              <a:t>稀疏图</a:t>
            </a:r>
            <a:r>
              <a:rPr lang="zh-CN" altLang="en-US" dirty="0"/>
              <a:t>，反之则为</a:t>
            </a:r>
            <a:r>
              <a:rPr lang="zh-CN" altLang="en-US" dirty="0">
                <a:solidFill>
                  <a:schemeClr val="accent2"/>
                </a:solidFill>
              </a:rPr>
              <a:t>稠密图</a:t>
            </a:r>
            <a:endParaRPr lang="en-US" altLang="zh-CN" dirty="0">
              <a:solidFill>
                <a:schemeClr val="accent2"/>
              </a:solidFill>
            </a:endParaRPr>
          </a:p>
          <a:p>
            <a:pPr marL="914446" lvl="4" indent="0">
              <a:spcBef>
                <a:spcPts val="1000"/>
              </a:spcBef>
              <a:buNone/>
            </a:pPr>
            <a:r>
              <a:rPr lang="zh-CN" altLang="en-US" dirty="0"/>
              <a:t>不绝对，一般</a:t>
            </a:r>
            <a:r>
              <a:rPr lang="en-US" altLang="zh-CN" dirty="0"/>
              <a:t>|E| &lt; |</a:t>
            </a:r>
            <a:r>
              <a:rPr lang="en-US" altLang="zh-CN" dirty="0" err="1"/>
              <a:t>V|log|V</a:t>
            </a:r>
            <a:r>
              <a:rPr lang="en-US" altLang="zh-CN" dirty="0"/>
              <a:t>|</a:t>
            </a:r>
            <a:r>
              <a:rPr lang="zh-CN" altLang="en-US" dirty="0"/>
              <a:t>时，为稀疏图</a:t>
            </a:r>
            <a:endParaRPr lang="en-US" altLang="zh-CN" dirty="0"/>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95" name="组合 94">
            <a:extLst>
              <a:ext uri="{FF2B5EF4-FFF2-40B4-BE49-F238E27FC236}">
                <a16:creationId xmlns:a16="http://schemas.microsoft.com/office/drawing/2014/main" id="{664E607A-5B5F-42C0-B63B-ECB684670505}"/>
              </a:ext>
            </a:extLst>
          </p:cNvPr>
          <p:cNvGrpSpPr>
            <a:grpSpLocks noChangeAspect="1"/>
          </p:cNvGrpSpPr>
          <p:nvPr/>
        </p:nvGrpSpPr>
        <p:grpSpPr>
          <a:xfrm>
            <a:off x="8468315" y="3173543"/>
            <a:ext cx="2538067" cy="1954825"/>
            <a:chOff x="7623099" y="764643"/>
            <a:chExt cx="2247477" cy="1731012"/>
          </a:xfrm>
        </p:grpSpPr>
        <p:sp>
          <p:nvSpPr>
            <p:cNvPr id="96" name="Oval 5">
              <a:extLst>
                <a:ext uri="{FF2B5EF4-FFF2-40B4-BE49-F238E27FC236}">
                  <a16:creationId xmlns:a16="http://schemas.microsoft.com/office/drawing/2014/main" id="{C5819C15-C741-4BD8-BF49-859B4E677A9C}"/>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F747A8D9-4F7A-42DC-B1B1-D293C198CFBC}"/>
                </a:ext>
              </a:extLst>
            </p:cNvPr>
            <p:cNvCxnSpPr>
              <a:cxnSpLocks/>
              <a:stCxn id="100" idx="2"/>
              <a:endCxn id="96"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8" name="Straight Connector 18">
              <a:extLst>
                <a:ext uri="{FF2B5EF4-FFF2-40B4-BE49-F238E27FC236}">
                  <a16:creationId xmlns:a16="http://schemas.microsoft.com/office/drawing/2014/main" id="{B455DD17-ACBE-43E4-BB9A-E6B2B697B163}"/>
                </a:ext>
              </a:extLst>
            </p:cNvPr>
            <p:cNvCxnSpPr>
              <a:cxnSpLocks/>
              <a:stCxn id="99" idx="2"/>
              <a:endCxn id="96" idx="5"/>
            </p:cNvCxnSpPr>
            <p:nvPr/>
          </p:nvCxnSpPr>
          <p:spPr>
            <a:xfrm flipH="1" flipV="1">
              <a:off x="7906066" y="1602488"/>
              <a:ext cx="793368" cy="6431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9" name="Oval 7">
              <a:extLst>
                <a:ext uri="{FF2B5EF4-FFF2-40B4-BE49-F238E27FC236}">
                  <a16:creationId xmlns:a16="http://schemas.microsoft.com/office/drawing/2014/main" id="{E5BDC438-DEC9-4FFC-9946-B4BAF481401B}"/>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71BD6480-E718-484C-9CB4-7AA43DA500CE}"/>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1" name="Straight Connector 18">
              <a:extLst>
                <a:ext uri="{FF2B5EF4-FFF2-40B4-BE49-F238E27FC236}">
                  <a16:creationId xmlns:a16="http://schemas.microsoft.com/office/drawing/2014/main" id="{E1585F82-70F2-42A4-8210-B81D600708DF}"/>
                </a:ext>
              </a:extLst>
            </p:cNvPr>
            <p:cNvCxnSpPr>
              <a:cxnSpLocks/>
              <a:stCxn id="99" idx="0"/>
              <a:endCxn id="100"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2" name="Oval 7">
              <a:extLst>
                <a:ext uri="{FF2B5EF4-FFF2-40B4-BE49-F238E27FC236}">
                  <a16:creationId xmlns:a16="http://schemas.microsoft.com/office/drawing/2014/main" id="{9209985F-0C5D-4118-9F0F-C053473DC1ED}"/>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3" name="Straight Connector 18">
              <a:extLst>
                <a:ext uri="{FF2B5EF4-FFF2-40B4-BE49-F238E27FC236}">
                  <a16:creationId xmlns:a16="http://schemas.microsoft.com/office/drawing/2014/main" id="{1077550D-5BB8-4FAE-A715-5E0FCC739563}"/>
                </a:ext>
              </a:extLst>
            </p:cNvPr>
            <p:cNvCxnSpPr>
              <a:cxnSpLocks/>
              <a:stCxn id="102" idx="7"/>
              <a:endCxn id="99"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4" name="Straight Connector 18">
              <a:extLst>
                <a:ext uri="{FF2B5EF4-FFF2-40B4-BE49-F238E27FC236}">
                  <a16:creationId xmlns:a16="http://schemas.microsoft.com/office/drawing/2014/main" id="{32E8B4CE-0B10-44A7-803E-39188BBA4B2E}"/>
                </a:ext>
              </a:extLst>
            </p:cNvPr>
            <p:cNvCxnSpPr>
              <a:cxnSpLocks/>
              <a:stCxn id="102" idx="1"/>
              <a:endCxn id="96"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451BB24D-7485-4C3F-B67B-D05228E9D883}"/>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1" name="Straight Connector 18">
              <a:extLst>
                <a:ext uri="{FF2B5EF4-FFF2-40B4-BE49-F238E27FC236}">
                  <a16:creationId xmlns:a16="http://schemas.microsoft.com/office/drawing/2014/main" id="{7E99D4DB-2B24-479F-BE78-2D8B02CD4B86}"/>
                </a:ext>
              </a:extLst>
            </p:cNvPr>
            <p:cNvCxnSpPr>
              <a:cxnSpLocks/>
              <a:stCxn id="105" idx="0"/>
              <a:endCxn id="99" idx="6"/>
            </p:cNvCxnSpPr>
            <p:nvPr/>
          </p:nvCxnSpPr>
          <p:spPr>
            <a:xfrm flipH="1" flipV="1">
              <a:off x="9030951" y="1666801"/>
              <a:ext cx="673867" cy="49733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8DBC196-4A7F-4BC0-9327-AC125817C5DC}"/>
                </a:ext>
              </a:extLst>
            </p:cNvPr>
            <p:cNvCxnSpPr>
              <a:cxnSpLocks/>
              <a:stCxn id="105" idx="0"/>
              <a:endCxn id="100"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3C8C7BE7-FFF1-434C-821A-20C3FB40E3BB}"/>
                </a:ext>
              </a:extLst>
            </p:cNvPr>
            <p:cNvCxnSpPr>
              <a:cxnSpLocks/>
              <a:stCxn id="102" idx="6"/>
              <a:endCxn id="105"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6" name="Straight Connector 18">
              <a:extLst>
                <a:ext uri="{FF2B5EF4-FFF2-40B4-BE49-F238E27FC236}">
                  <a16:creationId xmlns:a16="http://schemas.microsoft.com/office/drawing/2014/main" id="{3CC2987D-57FB-4C25-889E-6D80F093060C}"/>
                </a:ext>
              </a:extLst>
            </p:cNvPr>
            <p:cNvCxnSpPr>
              <a:cxnSpLocks/>
              <a:stCxn id="102" idx="0"/>
              <a:endCxn id="100"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5" name="Straight Connector 18">
              <a:extLst>
                <a:ext uri="{FF2B5EF4-FFF2-40B4-BE49-F238E27FC236}">
                  <a16:creationId xmlns:a16="http://schemas.microsoft.com/office/drawing/2014/main" id="{6CC0E648-D21D-46BC-806F-057227411B70}"/>
                </a:ext>
              </a:extLst>
            </p:cNvPr>
            <p:cNvCxnSpPr>
              <a:cxnSpLocks/>
              <a:stCxn id="96" idx="5"/>
              <a:endCxn id="105"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63530AA1-B29C-47B1-AFB3-B802C5092581}"/>
              </a:ext>
            </a:extLst>
          </p:cNvPr>
          <p:cNvGrpSpPr>
            <a:grpSpLocks noChangeAspect="1"/>
          </p:cNvGrpSpPr>
          <p:nvPr/>
        </p:nvGrpSpPr>
        <p:grpSpPr>
          <a:xfrm>
            <a:off x="5143892" y="4178369"/>
            <a:ext cx="2538067" cy="1954825"/>
            <a:chOff x="7623099" y="764643"/>
            <a:chExt cx="2247477" cy="1731012"/>
          </a:xfrm>
        </p:grpSpPr>
        <p:sp>
          <p:nvSpPr>
            <p:cNvPr id="39" name="Oval 5">
              <a:extLst>
                <a:ext uri="{FF2B5EF4-FFF2-40B4-BE49-F238E27FC236}">
                  <a16:creationId xmlns:a16="http://schemas.microsoft.com/office/drawing/2014/main" id="{26ED3A1C-347D-4BF2-8161-51A166EE1570}"/>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0" name="Straight Connector 18">
              <a:extLst>
                <a:ext uri="{FF2B5EF4-FFF2-40B4-BE49-F238E27FC236}">
                  <a16:creationId xmlns:a16="http://schemas.microsoft.com/office/drawing/2014/main" id="{19E19E34-5530-4418-8CD8-BFB8B5409101}"/>
                </a:ext>
              </a:extLst>
            </p:cNvPr>
            <p:cNvCxnSpPr>
              <a:cxnSpLocks/>
              <a:stCxn id="43" idx="2"/>
              <a:endCxn id="39"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2" name="Oval 7">
              <a:extLst>
                <a:ext uri="{FF2B5EF4-FFF2-40B4-BE49-F238E27FC236}">
                  <a16:creationId xmlns:a16="http://schemas.microsoft.com/office/drawing/2014/main" id="{B72251FA-678F-4563-A06B-F4FBB31B230D}"/>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43" name="Oval 7">
              <a:extLst>
                <a:ext uri="{FF2B5EF4-FFF2-40B4-BE49-F238E27FC236}">
                  <a16:creationId xmlns:a16="http://schemas.microsoft.com/office/drawing/2014/main" id="{08148B55-1D4B-4210-B7BA-1C41AE925372}"/>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4" name="Straight Connector 18">
              <a:extLst>
                <a:ext uri="{FF2B5EF4-FFF2-40B4-BE49-F238E27FC236}">
                  <a16:creationId xmlns:a16="http://schemas.microsoft.com/office/drawing/2014/main" id="{E599EC07-6D47-48F7-BFE2-8781D85CA953}"/>
                </a:ext>
              </a:extLst>
            </p:cNvPr>
            <p:cNvCxnSpPr>
              <a:cxnSpLocks/>
              <a:stCxn id="42" idx="0"/>
              <a:endCxn id="43"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5" name="Oval 7">
              <a:extLst>
                <a:ext uri="{FF2B5EF4-FFF2-40B4-BE49-F238E27FC236}">
                  <a16:creationId xmlns:a16="http://schemas.microsoft.com/office/drawing/2014/main" id="{AF176E22-18B8-4FC5-B3E9-FEFBFD7EAAC2}"/>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7" name="Straight Connector 18">
              <a:extLst>
                <a:ext uri="{FF2B5EF4-FFF2-40B4-BE49-F238E27FC236}">
                  <a16:creationId xmlns:a16="http://schemas.microsoft.com/office/drawing/2014/main" id="{5330AD44-4CED-4D5F-B821-36985F5795F7}"/>
                </a:ext>
              </a:extLst>
            </p:cNvPr>
            <p:cNvCxnSpPr>
              <a:cxnSpLocks/>
              <a:stCxn id="45" idx="1"/>
              <a:endCxn id="39"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8" name="Oval 7">
              <a:extLst>
                <a:ext uri="{FF2B5EF4-FFF2-40B4-BE49-F238E27FC236}">
                  <a16:creationId xmlns:a16="http://schemas.microsoft.com/office/drawing/2014/main" id="{BE007751-458F-460F-97AF-DD6A160E3C19}"/>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0" name="Straight Connector 18">
              <a:extLst>
                <a:ext uri="{FF2B5EF4-FFF2-40B4-BE49-F238E27FC236}">
                  <a16:creationId xmlns:a16="http://schemas.microsoft.com/office/drawing/2014/main" id="{A6D7C0C5-C03B-4809-9CC4-A0216C1555D1}"/>
                </a:ext>
              </a:extLst>
            </p:cNvPr>
            <p:cNvCxnSpPr>
              <a:cxnSpLocks/>
              <a:stCxn id="48" idx="0"/>
              <a:endCxn id="43"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7E90013-7B67-4CBF-8F16-88B6A69421AD}"/>
              </a:ext>
            </a:extLst>
          </p:cNvPr>
          <p:cNvGrpSpPr>
            <a:grpSpLocks noChangeAspect="1"/>
          </p:cNvGrpSpPr>
          <p:nvPr/>
        </p:nvGrpSpPr>
        <p:grpSpPr>
          <a:xfrm>
            <a:off x="1819469" y="4136980"/>
            <a:ext cx="2538067" cy="1954825"/>
            <a:chOff x="7623099" y="764643"/>
            <a:chExt cx="2247477" cy="1731012"/>
          </a:xfrm>
        </p:grpSpPr>
        <p:sp>
          <p:nvSpPr>
            <p:cNvPr id="56" name="Oval 5">
              <a:extLst>
                <a:ext uri="{FF2B5EF4-FFF2-40B4-BE49-F238E27FC236}">
                  <a16:creationId xmlns:a16="http://schemas.microsoft.com/office/drawing/2014/main" id="{21434021-2962-4FC7-B41E-F438626659E0}"/>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7" name="Straight Connector 18">
              <a:extLst>
                <a:ext uri="{FF2B5EF4-FFF2-40B4-BE49-F238E27FC236}">
                  <a16:creationId xmlns:a16="http://schemas.microsoft.com/office/drawing/2014/main" id="{7AD5AEAB-9067-4344-8DA8-5F579B972708}"/>
                </a:ext>
              </a:extLst>
            </p:cNvPr>
            <p:cNvCxnSpPr>
              <a:cxnSpLocks/>
              <a:stCxn id="63" idx="2"/>
              <a:endCxn id="56"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0" name="Oval 7">
              <a:extLst>
                <a:ext uri="{FF2B5EF4-FFF2-40B4-BE49-F238E27FC236}">
                  <a16:creationId xmlns:a16="http://schemas.microsoft.com/office/drawing/2014/main" id="{4F6E9FD2-FFA8-4235-A9C5-C0607A085F80}"/>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3" name="Oval 7">
              <a:extLst>
                <a:ext uri="{FF2B5EF4-FFF2-40B4-BE49-F238E27FC236}">
                  <a16:creationId xmlns:a16="http://schemas.microsoft.com/office/drawing/2014/main" id="{D0C9180D-8136-401E-96F8-B430B6E1D4A6}"/>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4" name="Straight Connector 18">
              <a:extLst>
                <a:ext uri="{FF2B5EF4-FFF2-40B4-BE49-F238E27FC236}">
                  <a16:creationId xmlns:a16="http://schemas.microsoft.com/office/drawing/2014/main" id="{82AE386D-33ED-4A3D-A3CA-6B86FBF3ADB0}"/>
                </a:ext>
              </a:extLst>
            </p:cNvPr>
            <p:cNvCxnSpPr>
              <a:cxnSpLocks/>
              <a:stCxn id="60" idx="0"/>
              <a:endCxn id="63"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5" name="Oval 7">
              <a:extLst>
                <a:ext uri="{FF2B5EF4-FFF2-40B4-BE49-F238E27FC236}">
                  <a16:creationId xmlns:a16="http://schemas.microsoft.com/office/drawing/2014/main" id="{E5A012C7-CEA7-4816-84E3-326AC8B20D72}"/>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6" name="Straight Connector 18">
              <a:extLst>
                <a:ext uri="{FF2B5EF4-FFF2-40B4-BE49-F238E27FC236}">
                  <a16:creationId xmlns:a16="http://schemas.microsoft.com/office/drawing/2014/main" id="{2A817740-D9A8-45FC-9D35-C116D9CCE6B9}"/>
                </a:ext>
              </a:extLst>
            </p:cNvPr>
            <p:cNvCxnSpPr>
              <a:cxnSpLocks/>
              <a:stCxn id="65" idx="7"/>
              <a:endCxn id="60"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8" name="Oval 7">
              <a:extLst>
                <a:ext uri="{FF2B5EF4-FFF2-40B4-BE49-F238E27FC236}">
                  <a16:creationId xmlns:a16="http://schemas.microsoft.com/office/drawing/2014/main" id="{02976998-CA55-4E4F-AD3B-5990FBF258C5}"/>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0" name="Straight Connector 18">
              <a:extLst>
                <a:ext uri="{FF2B5EF4-FFF2-40B4-BE49-F238E27FC236}">
                  <a16:creationId xmlns:a16="http://schemas.microsoft.com/office/drawing/2014/main" id="{55521F52-7F92-4EBB-A28B-05F4688FE59C}"/>
                </a:ext>
              </a:extLst>
            </p:cNvPr>
            <p:cNvCxnSpPr>
              <a:cxnSpLocks/>
              <a:stCxn id="68" idx="0"/>
              <a:endCxn id="63"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E57835B2-6A2E-4986-A739-EEC4AC022996}"/>
              </a:ext>
            </a:extLst>
          </p:cNvPr>
          <p:cNvGrpSpPr>
            <a:grpSpLocks noChangeAspect="1"/>
          </p:cNvGrpSpPr>
          <p:nvPr/>
        </p:nvGrpSpPr>
        <p:grpSpPr>
          <a:xfrm>
            <a:off x="5973063" y="1628700"/>
            <a:ext cx="2563616" cy="1954825"/>
            <a:chOff x="7623099" y="764643"/>
            <a:chExt cx="2270101" cy="1731012"/>
          </a:xfrm>
          <a:solidFill>
            <a:schemeClr val="accent2"/>
          </a:solidFill>
        </p:grpSpPr>
        <p:sp>
          <p:nvSpPr>
            <p:cNvPr id="75" name="Oval 5">
              <a:extLst>
                <a:ext uri="{FF2B5EF4-FFF2-40B4-BE49-F238E27FC236}">
                  <a16:creationId xmlns:a16="http://schemas.microsoft.com/office/drawing/2014/main" id="{1A6FCF16-42E9-4AD8-8784-2FB9158722B5}"/>
                </a:ext>
              </a:extLst>
            </p:cNvPr>
            <p:cNvSpPr>
              <a:spLocks noChangeAspect="1"/>
            </p:cNvSpPr>
            <p:nvPr/>
          </p:nvSpPr>
          <p:spPr>
            <a:xfrm>
              <a:off x="7623099" y="1319520"/>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78" name="Oval 7">
              <a:extLst>
                <a:ext uri="{FF2B5EF4-FFF2-40B4-BE49-F238E27FC236}">
                  <a16:creationId xmlns:a16="http://schemas.microsoft.com/office/drawing/2014/main" id="{E49402AF-1388-4172-AACD-B837780D148E}"/>
                </a:ext>
              </a:extLst>
            </p:cNvPr>
            <p:cNvSpPr>
              <a:spLocks noChangeAspect="1"/>
            </p:cNvSpPr>
            <p:nvPr/>
          </p:nvSpPr>
          <p:spPr>
            <a:xfrm>
              <a:off x="8699434" y="1501042"/>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79" name="Oval 7">
              <a:extLst>
                <a:ext uri="{FF2B5EF4-FFF2-40B4-BE49-F238E27FC236}">
                  <a16:creationId xmlns:a16="http://schemas.microsoft.com/office/drawing/2014/main" id="{6082E887-BAC2-4135-9E6D-94FCA402A8CD}"/>
                </a:ext>
              </a:extLst>
            </p:cNvPr>
            <p:cNvSpPr>
              <a:spLocks noChangeAspect="1"/>
            </p:cNvSpPr>
            <p:nvPr/>
          </p:nvSpPr>
          <p:spPr>
            <a:xfrm>
              <a:off x="8707971" y="764643"/>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80" name="Straight Connector 18">
              <a:extLst>
                <a:ext uri="{FF2B5EF4-FFF2-40B4-BE49-F238E27FC236}">
                  <a16:creationId xmlns:a16="http://schemas.microsoft.com/office/drawing/2014/main" id="{61D8F477-6071-484A-AC20-EE87ED8F4142}"/>
                </a:ext>
              </a:extLst>
            </p:cNvPr>
            <p:cNvCxnSpPr>
              <a:cxnSpLocks/>
              <a:stCxn id="78" idx="0"/>
              <a:endCxn id="79" idx="4"/>
            </p:cNvCxnSpPr>
            <p:nvPr/>
          </p:nvCxnSpPr>
          <p:spPr>
            <a:xfrm flipV="1">
              <a:off x="8865193" y="1096160"/>
              <a:ext cx="8537" cy="404882"/>
            </a:xfrm>
            <a:prstGeom prst="line">
              <a:avLst/>
            </a:prstGeom>
            <a:grpFill/>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1" name="Oval 7">
              <a:extLst>
                <a:ext uri="{FF2B5EF4-FFF2-40B4-BE49-F238E27FC236}">
                  <a16:creationId xmlns:a16="http://schemas.microsoft.com/office/drawing/2014/main" id="{A677962F-8E10-44A1-AC3F-3CC2D6718018}"/>
                </a:ext>
              </a:extLst>
            </p:cNvPr>
            <p:cNvSpPr>
              <a:spLocks noChangeAspect="1"/>
            </p:cNvSpPr>
            <p:nvPr/>
          </p:nvSpPr>
          <p:spPr>
            <a:xfrm>
              <a:off x="8256634" y="2164138"/>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84" name="Oval 7">
              <a:extLst>
                <a:ext uri="{FF2B5EF4-FFF2-40B4-BE49-F238E27FC236}">
                  <a16:creationId xmlns:a16="http://schemas.microsoft.com/office/drawing/2014/main" id="{8F03E4ED-78BA-4BCD-B821-FDF595DD57E7}"/>
                </a:ext>
              </a:extLst>
            </p:cNvPr>
            <p:cNvSpPr>
              <a:spLocks noChangeAspect="1"/>
            </p:cNvSpPr>
            <p:nvPr/>
          </p:nvSpPr>
          <p:spPr>
            <a:xfrm>
              <a:off x="9561683" y="1772333"/>
              <a:ext cx="331517" cy="331517"/>
            </a:xfrm>
            <a:prstGeom prst="ellipse">
              <a:avLst/>
            </a:prstGeom>
            <a:grpFill/>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spTree>
    <p:extLst>
      <p:ext uri="{BB962C8B-B14F-4D97-AF65-F5344CB8AC3E}">
        <p14:creationId xmlns:p14="http://schemas.microsoft.com/office/powerpoint/2010/main" val="1039489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t>有向无环图</a:t>
            </a:r>
            <a:r>
              <a:rPr lang="en-US" altLang="zh-CN" dirty="0"/>
              <a:t>(Directed Acyclic Graph</a:t>
            </a:r>
            <a:r>
              <a:rPr lang="zh-CN" altLang="en-US" dirty="0"/>
              <a:t>，</a:t>
            </a:r>
            <a:r>
              <a:rPr lang="en-US" altLang="zh-CN" dirty="0"/>
              <a:t>DAG)</a:t>
            </a:r>
          </a:p>
          <a:p>
            <a:pPr marL="457223" lvl="3" indent="0">
              <a:spcBef>
                <a:spcPts val="1000"/>
              </a:spcBef>
              <a:buNone/>
            </a:pPr>
            <a:r>
              <a:rPr lang="zh-CN" altLang="en-US" dirty="0">
                <a:solidFill>
                  <a:schemeClr val="accent2"/>
                </a:solidFill>
              </a:rPr>
              <a:t>有向图</a:t>
            </a:r>
            <a:r>
              <a:rPr lang="zh-CN" altLang="en-US" dirty="0"/>
              <a:t>中</a:t>
            </a:r>
            <a:r>
              <a:rPr lang="zh-CN" altLang="en-US" dirty="0">
                <a:solidFill>
                  <a:schemeClr val="accent2"/>
                </a:solidFill>
              </a:rPr>
              <a:t>不存在环</a:t>
            </a:r>
            <a:r>
              <a:rPr lang="zh-CN" altLang="en-US" dirty="0"/>
              <a:t>，则称为有向无环图，简称</a:t>
            </a:r>
            <a:r>
              <a:rPr lang="en-US" altLang="zh-CN" dirty="0">
                <a:solidFill>
                  <a:schemeClr val="accent2"/>
                </a:solidFill>
              </a:rPr>
              <a:t>DAG</a:t>
            </a:r>
            <a:r>
              <a:rPr lang="zh-CN" altLang="en-US" dirty="0">
                <a:solidFill>
                  <a:schemeClr val="accent2"/>
                </a:solidFill>
              </a:rPr>
              <a:t>图</a:t>
            </a:r>
            <a:endParaRPr lang="en-US" altLang="zh-CN" dirty="0">
              <a:solidFill>
                <a:schemeClr val="accent2"/>
              </a:solidFill>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95" name="组合 94">
            <a:extLst>
              <a:ext uri="{FF2B5EF4-FFF2-40B4-BE49-F238E27FC236}">
                <a16:creationId xmlns:a16="http://schemas.microsoft.com/office/drawing/2014/main" id="{664E607A-5B5F-42C0-B63B-ECB684670505}"/>
              </a:ext>
            </a:extLst>
          </p:cNvPr>
          <p:cNvGrpSpPr>
            <a:grpSpLocks noChangeAspect="1"/>
          </p:cNvGrpSpPr>
          <p:nvPr/>
        </p:nvGrpSpPr>
        <p:grpSpPr>
          <a:xfrm>
            <a:off x="6157900" y="3429000"/>
            <a:ext cx="2538067" cy="1954825"/>
            <a:chOff x="7623099" y="764643"/>
            <a:chExt cx="2247477" cy="1731012"/>
          </a:xfrm>
        </p:grpSpPr>
        <p:sp>
          <p:nvSpPr>
            <p:cNvPr id="96" name="Oval 5">
              <a:extLst>
                <a:ext uri="{FF2B5EF4-FFF2-40B4-BE49-F238E27FC236}">
                  <a16:creationId xmlns:a16="http://schemas.microsoft.com/office/drawing/2014/main" id="{C5819C15-C741-4BD8-BF49-859B4E677A9C}"/>
                </a:ext>
              </a:extLst>
            </p:cNvPr>
            <p:cNvSpPr>
              <a:spLocks noChangeAspect="1"/>
            </p:cNvSpPr>
            <p:nvPr/>
          </p:nvSpPr>
          <p:spPr>
            <a:xfrm>
              <a:off x="7623099" y="1319520"/>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F747A8D9-4F7A-42DC-B1B1-D293C198CFBC}"/>
                </a:ext>
              </a:extLst>
            </p:cNvPr>
            <p:cNvCxnSpPr>
              <a:cxnSpLocks/>
              <a:stCxn id="100" idx="2"/>
              <a:endCxn id="96" idx="7"/>
            </p:cNvCxnSpPr>
            <p:nvPr/>
          </p:nvCxnSpPr>
          <p:spPr>
            <a:xfrm flipH="1">
              <a:off x="7906066" y="930402"/>
              <a:ext cx="801905" cy="43766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18">
              <a:extLst>
                <a:ext uri="{FF2B5EF4-FFF2-40B4-BE49-F238E27FC236}">
                  <a16:creationId xmlns:a16="http://schemas.microsoft.com/office/drawing/2014/main" id="{B455DD17-ACBE-43E4-BB9A-E6B2B697B163}"/>
                </a:ext>
              </a:extLst>
            </p:cNvPr>
            <p:cNvCxnSpPr>
              <a:cxnSpLocks/>
              <a:stCxn id="99" idx="2"/>
              <a:endCxn id="96" idx="5"/>
            </p:cNvCxnSpPr>
            <p:nvPr/>
          </p:nvCxnSpPr>
          <p:spPr>
            <a:xfrm flipH="1" flipV="1">
              <a:off x="7906066" y="1602488"/>
              <a:ext cx="793368" cy="64314"/>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Oval 7">
              <a:extLst>
                <a:ext uri="{FF2B5EF4-FFF2-40B4-BE49-F238E27FC236}">
                  <a16:creationId xmlns:a16="http://schemas.microsoft.com/office/drawing/2014/main" id="{E5BDC438-DEC9-4FFC-9946-B4BAF481401B}"/>
                </a:ext>
              </a:extLst>
            </p:cNvPr>
            <p:cNvSpPr>
              <a:spLocks noChangeAspect="1"/>
            </p:cNvSpPr>
            <p:nvPr/>
          </p:nvSpPr>
          <p:spPr>
            <a:xfrm>
              <a:off x="8699434" y="1501042"/>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71BD6480-E718-484C-9CB4-7AA43DA500CE}"/>
                </a:ext>
              </a:extLst>
            </p:cNvPr>
            <p:cNvSpPr>
              <a:spLocks noChangeAspect="1"/>
            </p:cNvSpPr>
            <p:nvPr/>
          </p:nvSpPr>
          <p:spPr>
            <a:xfrm>
              <a:off x="8707971" y="764643"/>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1" name="Straight Connector 18">
              <a:extLst>
                <a:ext uri="{FF2B5EF4-FFF2-40B4-BE49-F238E27FC236}">
                  <a16:creationId xmlns:a16="http://schemas.microsoft.com/office/drawing/2014/main" id="{E1585F82-70F2-42A4-8210-B81D600708DF}"/>
                </a:ext>
              </a:extLst>
            </p:cNvPr>
            <p:cNvCxnSpPr>
              <a:cxnSpLocks/>
              <a:stCxn id="99" idx="0"/>
              <a:endCxn id="100" idx="4"/>
            </p:cNvCxnSpPr>
            <p:nvPr/>
          </p:nvCxnSpPr>
          <p:spPr>
            <a:xfrm flipV="1">
              <a:off x="8865193" y="1096160"/>
              <a:ext cx="8537" cy="404882"/>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val 7">
              <a:extLst>
                <a:ext uri="{FF2B5EF4-FFF2-40B4-BE49-F238E27FC236}">
                  <a16:creationId xmlns:a16="http://schemas.microsoft.com/office/drawing/2014/main" id="{9209985F-0C5D-4118-9F0F-C053473DC1ED}"/>
                </a:ext>
              </a:extLst>
            </p:cNvPr>
            <p:cNvSpPr>
              <a:spLocks noChangeAspect="1"/>
            </p:cNvSpPr>
            <p:nvPr/>
          </p:nvSpPr>
          <p:spPr>
            <a:xfrm>
              <a:off x="8256634" y="2164138"/>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3" name="Straight Connector 18">
              <a:extLst>
                <a:ext uri="{FF2B5EF4-FFF2-40B4-BE49-F238E27FC236}">
                  <a16:creationId xmlns:a16="http://schemas.microsoft.com/office/drawing/2014/main" id="{1077550D-5BB8-4FAE-A715-5E0FCC739563}"/>
                </a:ext>
              </a:extLst>
            </p:cNvPr>
            <p:cNvCxnSpPr>
              <a:cxnSpLocks/>
              <a:stCxn id="102" idx="7"/>
              <a:endCxn id="99" idx="4"/>
            </p:cNvCxnSpPr>
            <p:nvPr/>
          </p:nvCxnSpPr>
          <p:spPr>
            <a:xfrm flipV="1">
              <a:off x="8539602" y="1832559"/>
              <a:ext cx="325591" cy="38012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8">
              <a:extLst>
                <a:ext uri="{FF2B5EF4-FFF2-40B4-BE49-F238E27FC236}">
                  <a16:creationId xmlns:a16="http://schemas.microsoft.com/office/drawing/2014/main" id="{32E8B4CE-0B10-44A7-803E-39188BBA4B2E}"/>
                </a:ext>
              </a:extLst>
            </p:cNvPr>
            <p:cNvCxnSpPr>
              <a:cxnSpLocks/>
              <a:stCxn id="102" idx="1"/>
              <a:endCxn id="96" idx="4"/>
            </p:cNvCxnSpPr>
            <p:nvPr/>
          </p:nvCxnSpPr>
          <p:spPr>
            <a:xfrm flipH="1" flipV="1">
              <a:off x="7788858" y="1651038"/>
              <a:ext cx="516326" cy="561650"/>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451BB24D-7485-4C3F-B67B-D05228E9D883}"/>
                </a:ext>
              </a:extLst>
            </p:cNvPr>
            <p:cNvSpPr>
              <a:spLocks noChangeAspect="1"/>
            </p:cNvSpPr>
            <p:nvPr/>
          </p:nvSpPr>
          <p:spPr>
            <a:xfrm>
              <a:off x="9539059" y="2164137"/>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1" name="Straight Connector 18">
              <a:extLst>
                <a:ext uri="{FF2B5EF4-FFF2-40B4-BE49-F238E27FC236}">
                  <a16:creationId xmlns:a16="http://schemas.microsoft.com/office/drawing/2014/main" id="{7E99D4DB-2B24-479F-BE78-2D8B02CD4B86}"/>
                </a:ext>
              </a:extLst>
            </p:cNvPr>
            <p:cNvCxnSpPr>
              <a:cxnSpLocks/>
              <a:stCxn id="105" idx="0"/>
              <a:endCxn id="99" idx="6"/>
            </p:cNvCxnSpPr>
            <p:nvPr/>
          </p:nvCxnSpPr>
          <p:spPr>
            <a:xfrm flipH="1" flipV="1">
              <a:off x="9030951" y="1666801"/>
              <a:ext cx="673867" cy="497336"/>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8DBC196-4A7F-4BC0-9327-AC125817C5DC}"/>
                </a:ext>
              </a:extLst>
            </p:cNvPr>
            <p:cNvCxnSpPr>
              <a:cxnSpLocks/>
              <a:stCxn id="105" idx="0"/>
              <a:endCxn id="100" idx="5"/>
            </p:cNvCxnSpPr>
            <p:nvPr/>
          </p:nvCxnSpPr>
          <p:spPr>
            <a:xfrm flipH="1" flipV="1">
              <a:off x="8990939" y="1047610"/>
              <a:ext cx="713879"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3C8C7BE7-FFF1-434C-821A-20C3FB40E3BB}"/>
                </a:ext>
              </a:extLst>
            </p:cNvPr>
            <p:cNvCxnSpPr>
              <a:cxnSpLocks/>
              <a:stCxn id="102" idx="6"/>
              <a:endCxn id="105" idx="2"/>
            </p:cNvCxnSpPr>
            <p:nvPr/>
          </p:nvCxnSpPr>
          <p:spPr>
            <a:xfrm flipV="1">
              <a:off x="8588151" y="2329896"/>
              <a:ext cx="950907" cy="1"/>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8">
              <a:extLst>
                <a:ext uri="{FF2B5EF4-FFF2-40B4-BE49-F238E27FC236}">
                  <a16:creationId xmlns:a16="http://schemas.microsoft.com/office/drawing/2014/main" id="{3CC2987D-57FB-4C25-889E-6D80F093060C}"/>
                </a:ext>
              </a:extLst>
            </p:cNvPr>
            <p:cNvCxnSpPr>
              <a:cxnSpLocks/>
              <a:stCxn id="102" idx="0"/>
              <a:endCxn id="100" idx="3"/>
            </p:cNvCxnSpPr>
            <p:nvPr/>
          </p:nvCxnSpPr>
          <p:spPr>
            <a:xfrm flipV="1">
              <a:off x="8422393" y="1047610"/>
              <a:ext cx="334128"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63530AA1-B29C-47B1-AFB3-B802C5092581}"/>
              </a:ext>
            </a:extLst>
          </p:cNvPr>
          <p:cNvGrpSpPr>
            <a:grpSpLocks noChangeAspect="1"/>
          </p:cNvGrpSpPr>
          <p:nvPr/>
        </p:nvGrpSpPr>
        <p:grpSpPr>
          <a:xfrm>
            <a:off x="3496034" y="3429000"/>
            <a:ext cx="2538067" cy="1954825"/>
            <a:chOff x="7623099" y="764643"/>
            <a:chExt cx="2247477" cy="1731012"/>
          </a:xfrm>
        </p:grpSpPr>
        <p:sp>
          <p:nvSpPr>
            <p:cNvPr id="39" name="Oval 5">
              <a:extLst>
                <a:ext uri="{FF2B5EF4-FFF2-40B4-BE49-F238E27FC236}">
                  <a16:creationId xmlns:a16="http://schemas.microsoft.com/office/drawing/2014/main" id="{26ED3A1C-347D-4BF2-8161-51A166EE1570}"/>
                </a:ext>
              </a:extLst>
            </p:cNvPr>
            <p:cNvSpPr>
              <a:spLocks noChangeAspect="1"/>
            </p:cNvSpPr>
            <p:nvPr/>
          </p:nvSpPr>
          <p:spPr>
            <a:xfrm>
              <a:off x="7623099" y="1319520"/>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0" name="Straight Connector 18">
              <a:extLst>
                <a:ext uri="{FF2B5EF4-FFF2-40B4-BE49-F238E27FC236}">
                  <a16:creationId xmlns:a16="http://schemas.microsoft.com/office/drawing/2014/main" id="{19E19E34-5530-4418-8CD8-BFB8B5409101}"/>
                </a:ext>
              </a:extLst>
            </p:cNvPr>
            <p:cNvCxnSpPr>
              <a:cxnSpLocks/>
              <a:stCxn id="43" idx="2"/>
              <a:endCxn id="39" idx="7"/>
            </p:cNvCxnSpPr>
            <p:nvPr/>
          </p:nvCxnSpPr>
          <p:spPr>
            <a:xfrm flipH="1">
              <a:off x="7906066" y="930402"/>
              <a:ext cx="801905" cy="43766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7">
              <a:extLst>
                <a:ext uri="{FF2B5EF4-FFF2-40B4-BE49-F238E27FC236}">
                  <a16:creationId xmlns:a16="http://schemas.microsoft.com/office/drawing/2014/main" id="{B72251FA-678F-4563-A06B-F4FBB31B230D}"/>
                </a:ext>
              </a:extLst>
            </p:cNvPr>
            <p:cNvSpPr>
              <a:spLocks noChangeAspect="1"/>
            </p:cNvSpPr>
            <p:nvPr/>
          </p:nvSpPr>
          <p:spPr>
            <a:xfrm>
              <a:off x="8699434" y="1501042"/>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43" name="Oval 7">
              <a:extLst>
                <a:ext uri="{FF2B5EF4-FFF2-40B4-BE49-F238E27FC236}">
                  <a16:creationId xmlns:a16="http://schemas.microsoft.com/office/drawing/2014/main" id="{08148B55-1D4B-4210-B7BA-1C41AE925372}"/>
                </a:ext>
              </a:extLst>
            </p:cNvPr>
            <p:cNvSpPr>
              <a:spLocks noChangeAspect="1"/>
            </p:cNvSpPr>
            <p:nvPr/>
          </p:nvSpPr>
          <p:spPr>
            <a:xfrm>
              <a:off x="8707971" y="764643"/>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4" name="Straight Connector 18">
              <a:extLst>
                <a:ext uri="{FF2B5EF4-FFF2-40B4-BE49-F238E27FC236}">
                  <a16:creationId xmlns:a16="http://schemas.microsoft.com/office/drawing/2014/main" id="{E599EC07-6D47-48F7-BFE2-8781D85CA953}"/>
                </a:ext>
              </a:extLst>
            </p:cNvPr>
            <p:cNvCxnSpPr>
              <a:cxnSpLocks/>
              <a:stCxn id="42" idx="0"/>
              <a:endCxn id="43" idx="4"/>
            </p:cNvCxnSpPr>
            <p:nvPr/>
          </p:nvCxnSpPr>
          <p:spPr>
            <a:xfrm flipV="1">
              <a:off x="8865193" y="1096160"/>
              <a:ext cx="8537" cy="404882"/>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7">
              <a:extLst>
                <a:ext uri="{FF2B5EF4-FFF2-40B4-BE49-F238E27FC236}">
                  <a16:creationId xmlns:a16="http://schemas.microsoft.com/office/drawing/2014/main" id="{AF176E22-18B8-4FC5-B3E9-FEFBFD7EAAC2}"/>
                </a:ext>
              </a:extLst>
            </p:cNvPr>
            <p:cNvSpPr>
              <a:spLocks noChangeAspect="1"/>
            </p:cNvSpPr>
            <p:nvPr/>
          </p:nvSpPr>
          <p:spPr>
            <a:xfrm>
              <a:off x="8256634" y="2164138"/>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47" name="Straight Connector 18">
              <a:extLst>
                <a:ext uri="{FF2B5EF4-FFF2-40B4-BE49-F238E27FC236}">
                  <a16:creationId xmlns:a16="http://schemas.microsoft.com/office/drawing/2014/main" id="{5330AD44-4CED-4D5F-B821-36985F5795F7}"/>
                </a:ext>
              </a:extLst>
            </p:cNvPr>
            <p:cNvCxnSpPr>
              <a:cxnSpLocks/>
              <a:stCxn id="45" idx="1"/>
              <a:endCxn id="39" idx="4"/>
            </p:cNvCxnSpPr>
            <p:nvPr/>
          </p:nvCxnSpPr>
          <p:spPr>
            <a:xfrm flipH="1" flipV="1">
              <a:off x="7788858" y="1651038"/>
              <a:ext cx="516326" cy="561650"/>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7">
              <a:extLst>
                <a:ext uri="{FF2B5EF4-FFF2-40B4-BE49-F238E27FC236}">
                  <a16:creationId xmlns:a16="http://schemas.microsoft.com/office/drawing/2014/main" id="{BE007751-458F-460F-97AF-DD6A160E3C19}"/>
                </a:ext>
              </a:extLst>
            </p:cNvPr>
            <p:cNvSpPr>
              <a:spLocks noChangeAspect="1"/>
            </p:cNvSpPr>
            <p:nvPr/>
          </p:nvSpPr>
          <p:spPr>
            <a:xfrm>
              <a:off x="9539059" y="2164137"/>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0" name="Straight Connector 18">
              <a:extLst>
                <a:ext uri="{FF2B5EF4-FFF2-40B4-BE49-F238E27FC236}">
                  <a16:creationId xmlns:a16="http://schemas.microsoft.com/office/drawing/2014/main" id="{A6D7C0C5-C03B-4809-9CC4-A0216C1555D1}"/>
                </a:ext>
              </a:extLst>
            </p:cNvPr>
            <p:cNvCxnSpPr>
              <a:cxnSpLocks/>
              <a:stCxn id="48" idx="0"/>
              <a:endCxn id="43" idx="5"/>
            </p:cNvCxnSpPr>
            <p:nvPr/>
          </p:nvCxnSpPr>
          <p:spPr>
            <a:xfrm flipH="1" flipV="1">
              <a:off x="8990939" y="1047610"/>
              <a:ext cx="713879"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18">
              <a:extLst>
                <a:ext uri="{FF2B5EF4-FFF2-40B4-BE49-F238E27FC236}">
                  <a16:creationId xmlns:a16="http://schemas.microsoft.com/office/drawing/2014/main" id="{67FB9ABF-3F49-4D37-AB5C-7FBB7BA0DF3B}"/>
                </a:ext>
              </a:extLst>
            </p:cNvPr>
            <p:cNvCxnSpPr>
              <a:cxnSpLocks/>
              <a:stCxn id="42" idx="4"/>
              <a:endCxn id="45" idx="7"/>
            </p:cNvCxnSpPr>
            <p:nvPr/>
          </p:nvCxnSpPr>
          <p:spPr>
            <a:xfrm flipH="1">
              <a:off x="8539602" y="1832559"/>
              <a:ext cx="325591" cy="380129"/>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7E90013-7B67-4CBF-8F16-88B6A69421AD}"/>
              </a:ext>
            </a:extLst>
          </p:cNvPr>
          <p:cNvGrpSpPr>
            <a:grpSpLocks noChangeAspect="1"/>
          </p:cNvGrpSpPr>
          <p:nvPr/>
        </p:nvGrpSpPr>
        <p:grpSpPr>
          <a:xfrm>
            <a:off x="834168" y="3429000"/>
            <a:ext cx="2538067" cy="1954825"/>
            <a:chOff x="7623099" y="764643"/>
            <a:chExt cx="2247477" cy="1731012"/>
          </a:xfrm>
        </p:grpSpPr>
        <p:sp>
          <p:nvSpPr>
            <p:cNvPr id="56" name="Oval 5">
              <a:extLst>
                <a:ext uri="{FF2B5EF4-FFF2-40B4-BE49-F238E27FC236}">
                  <a16:creationId xmlns:a16="http://schemas.microsoft.com/office/drawing/2014/main" id="{21434021-2962-4FC7-B41E-F438626659E0}"/>
                </a:ext>
              </a:extLst>
            </p:cNvPr>
            <p:cNvSpPr>
              <a:spLocks noChangeAspect="1"/>
            </p:cNvSpPr>
            <p:nvPr/>
          </p:nvSpPr>
          <p:spPr>
            <a:xfrm>
              <a:off x="7623099" y="1319520"/>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7" name="Straight Connector 18">
              <a:extLst>
                <a:ext uri="{FF2B5EF4-FFF2-40B4-BE49-F238E27FC236}">
                  <a16:creationId xmlns:a16="http://schemas.microsoft.com/office/drawing/2014/main" id="{7AD5AEAB-9067-4344-8DA8-5F579B972708}"/>
                </a:ext>
              </a:extLst>
            </p:cNvPr>
            <p:cNvCxnSpPr>
              <a:cxnSpLocks/>
              <a:stCxn id="63" idx="2"/>
              <a:endCxn id="56" idx="7"/>
            </p:cNvCxnSpPr>
            <p:nvPr/>
          </p:nvCxnSpPr>
          <p:spPr>
            <a:xfrm flipH="1">
              <a:off x="7906066" y="930402"/>
              <a:ext cx="801905" cy="43766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Oval 7">
              <a:extLst>
                <a:ext uri="{FF2B5EF4-FFF2-40B4-BE49-F238E27FC236}">
                  <a16:creationId xmlns:a16="http://schemas.microsoft.com/office/drawing/2014/main" id="{4F6E9FD2-FFA8-4235-A9C5-C0607A085F80}"/>
                </a:ext>
              </a:extLst>
            </p:cNvPr>
            <p:cNvSpPr>
              <a:spLocks noChangeAspect="1"/>
            </p:cNvSpPr>
            <p:nvPr/>
          </p:nvSpPr>
          <p:spPr>
            <a:xfrm>
              <a:off x="8699434" y="1501042"/>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3" name="Oval 7">
              <a:extLst>
                <a:ext uri="{FF2B5EF4-FFF2-40B4-BE49-F238E27FC236}">
                  <a16:creationId xmlns:a16="http://schemas.microsoft.com/office/drawing/2014/main" id="{D0C9180D-8136-401E-96F8-B430B6E1D4A6}"/>
                </a:ext>
              </a:extLst>
            </p:cNvPr>
            <p:cNvSpPr>
              <a:spLocks noChangeAspect="1"/>
            </p:cNvSpPr>
            <p:nvPr/>
          </p:nvSpPr>
          <p:spPr>
            <a:xfrm>
              <a:off x="8707971" y="764643"/>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4" name="Straight Connector 18">
              <a:extLst>
                <a:ext uri="{FF2B5EF4-FFF2-40B4-BE49-F238E27FC236}">
                  <a16:creationId xmlns:a16="http://schemas.microsoft.com/office/drawing/2014/main" id="{82AE386D-33ED-4A3D-A3CA-6B86FBF3ADB0}"/>
                </a:ext>
              </a:extLst>
            </p:cNvPr>
            <p:cNvCxnSpPr>
              <a:cxnSpLocks/>
              <a:stCxn id="60" idx="0"/>
              <a:endCxn id="63" idx="4"/>
            </p:cNvCxnSpPr>
            <p:nvPr/>
          </p:nvCxnSpPr>
          <p:spPr>
            <a:xfrm flipV="1">
              <a:off x="8865193" y="1096160"/>
              <a:ext cx="8537" cy="404882"/>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Oval 7">
              <a:extLst>
                <a:ext uri="{FF2B5EF4-FFF2-40B4-BE49-F238E27FC236}">
                  <a16:creationId xmlns:a16="http://schemas.microsoft.com/office/drawing/2014/main" id="{E5A012C7-CEA7-4816-84E3-326AC8B20D72}"/>
                </a:ext>
              </a:extLst>
            </p:cNvPr>
            <p:cNvSpPr>
              <a:spLocks noChangeAspect="1"/>
            </p:cNvSpPr>
            <p:nvPr/>
          </p:nvSpPr>
          <p:spPr>
            <a:xfrm>
              <a:off x="8256634" y="2164138"/>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6" name="Straight Connector 18">
              <a:extLst>
                <a:ext uri="{FF2B5EF4-FFF2-40B4-BE49-F238E27FC236}">
                  <a16:creationId xmlns:a16="http://schemas.microsoft.com/office/drawing/2014/main" id="{2A817740-D9A8-45FC-9D35-C116D9CCE6B9}"/>
                </a:ext>
              </a:extLst>
            </p:cNvPr>
            <p:cNvCxnSpPr>
              <a:cxnSpLocks/>
              <a:stCxn id="65" idx="7"/>
              <a:endCxn id="60" idx="4"/>
            </p:cNvCxnSpPr>
            <p:nvPr/>
          </p:nvCxnSpPr>
          <p:spPr>
            <a:xfrm flipV="1">
              <a:off x="8539602" y="1832559"/>
              <a:ext cx="325591" cy="38012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Oval 7">
              <a:extLst>
                <a:ext uri="{FF2B5EF4-FFF2-40B4-BE49-F238E27FC236}">
                  <a16:creationId xmlns:a16="http://schemas.microsoft.com/office/drawing/2014/main" id="{02976998-CA55-4E4F-AD3B-5990FBF258C5}"/>
                </a:ext>
              </a:extLst>
            </p:cNvPr>
            <p:cNvSpPr>
              <a:spLocks noChangeAspect="1"/>
            </p:cNvSpPr>
            <p:nvPr/>
          </p:nvSpPr>
          <p:spPr>
            <a:xfrm>
              <a:off x="9539059" y="2164137"/>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0" name="Straight Connector 18">
              <a:extLst>
                <a:ext uri="{FF2B5EF4-FFF2-40B4-BE49-F238E27FC236}">
                  <a16:creationId xmlns:a16="http://schemas.microsoft.com/office/drawing/2014/main" id="{55521F52-7F92-4EBB-A28B-05F4688FE59C}"/>
                </a:ext>
              </a:extLst>
            </p:cNvPr>
            <p:cNvCxnSpPr>
              <a:cxnSpLocks/>
              <a:stCxn id="68" idx="0"/>
              <a:endCxn id="63" idx="5"/>
            </p:cNvCxnSpPr>
            <p:nvPr/>
          </p:nvCxnSpPr>
          <p:spPr>
            <a:xfrm flipH="1" flipV="1">
              <a:off x="8990939" y="1047610"/>
              <a:ext cx="713879" cy="1116527"/>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F5C9672F-CA24-439B-B260-7F88891CAB41}"/>
              </a:ext>
            </a:extLst>
          </p:cNvPr>
          <p:cNvGrpSpPr>
            <a:grpSpLocks noChangeAspect="1"/>
          </p:cNvGrpSpPr>
          <p:nvPr/>
        </p:nvGrpSpPr>
        <p:grpSpPr>
          <a:xfrm>
            <a:off x="8819765" y="3429000"/>
            <a:ext cx="2538067" cy="1954825"/>
            <a:chOff x="7623099" y="764643"/>
            <a:chExt cx="2247477" cy="1731012"/>
          </a:xfrm>
        </p:grpSpPr>
        <p:sp>
          <p:nvSpPr>
            <p:cNvPr id="52" name="Oval 5">
              <a:extLst>
                <a:ext uri="{FF2B5EF4-FFF2-40B4-BE49-F238E27FC236}">
                  <a16:creationId xmlns:a16="http://schemas.microsoft.com/office/drawing/2014/main" id="{9960E898-E442-41D8-84F4-0CA14692A291}"/>
                </a:ext>
              </a:extLst>
            </p:cNvPr>
            <p:cNvSpPr>
              <a:spLocks noChangeAspect="1"/>
            </p:cNvSpPr>
            <p:nvPr/>
          </p:nvSpPr>
          <p:spPr>
            <a:xfrm>
              <a:off x="7623099" y="1319520"/>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53" name="Straight Connector 18">
              <a:extLst>
                <a:ext uri="{FF2B5EF4-FFF2-40B4-BE49-F238E27FC236}">
                  <a16:creationId xmlns:a16="http://schemas.microsoft.com/office/drawing/2014/main" id="{0EE55863-5A63-43D9-9A37-0B1F823F36FE}"/>
                </a:ext>
              </a:extLst>
            </p:cNvPr>
            <p:cNvCxnSpPr>
              <a:cxnSpLocks/>
              <a:stCxn id="59" idx="2"/>
              <a:endCxn id="52" idx="7"/>
            </p:cNvCxnSpPr>
            <p:nvPr/>
          </p:nvCxnSpPr>
          <p:spPr>
            <a:xfrm flipH="1">
              <a:off x="7906066" y="930402"/>
              <a:ext cx="801905" cy="43766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18">
              <a:extLst>
                <a:ext uri="{FF2B5EF4-FFF2-40B4-BE49-F238E27FC236}">
                  <a16:creationId xmlns:a16="http://schemas.microsoft.com/office/drawing/2014/main" id="{1EA132E0-FF8F-499C-B5BC-09D78DD3FFA0}"/>
                </a:ext>
              </a:extLst>
            </p:cNvPr>
            <p:cNvCxnSpPr>
              <a:cxnSpLocks/>
              <a:stCxn id="58" idx="2"/>
              <a:endCxn id="52" idx="5"/>
            </p:cNvCxnSpPr>
            <p:nvPr/>
          </p:nvCxnSpPr>
          <p:spPr>
            <a:xfrm flipH="1" flipV="1">
              <a:off x="7906066" y="1602488"/>
              <a:ext cx="793368" cy="64314"/>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Oval 7">
              <a:extLst>
                <a:ext uri="{FF2B5EF4-FFF2-40B4-BE49-F238E27FC236}">
                  <a16:creationId xmlns:a16="http://schemas.microsoft.com/office/drawing/2014/main" id="{F35C0558-2E26-4ACB-A60C-793917D33DE0}"/>
                </a:ext>
              </a:extLst>
            </p:cNvPr>
            <p:cNvSpPr>
              <a:spLocks noChangeAspect="1"/>
            </p:cNvSpPr>
            <p:nvPr/>
          </p:nvSpPr>
          <p:spPr>
            <a:xfrm>
              <a:off x="8699434" y="1501042"/>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9" name="Oval 7">
              <a:extLst>
                <a:ext uri="{FF2B5EF4-FFF2-40B4-BE49-F238E27FC236}">
                  <a16:creationId xmlns:a16="http://schemas.microsoft.com/office/drawing/2014/main" id="{34ED8CF4-AEBD-4529-802A-8D6B65D10F41}"/>
                </a:ext>
              </a:extLst>
            </p:cNvPr>
            <p:cNvSpPr>
              <a:spLocks noChangeAspect="1"/>
            </p:cNvSpPr>
            <p:nvPr/>
          </p:nvSpPr>
          <p:spPr>
            <a:xfrm>
              <a:off x="8707971" y="764643"/>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1" name="Straight Connector 18">
              <a:extLst>
                <a:ext uri="{FF2B5EF4-FFF2-40B4-BE49-F238E27FC236}">
                  <a16:creationId xmlns:a16="http://schemas.microsoft.com/office/drawing/2014/main" id="{BFAAAC3B-FBC3-46D4-84B9-E22C277AAE07}"/>
                </a:ext>
              </a:extLst>
            </p:cNvPr>
            <p:cNvCxnSpPr>
              <a:cxnSpLocks/>
              <a:stCxn id="58" idx="0"/>
              <a:endCxn id="59" idx="4"/>
            </p:cNvCxnSpPr>
            <p:nvPr/>
          </p:nvCxnSpPr>
          <p:spPr>
            <a:xfrm flipV="1">
              <a:off x="8865193" y="1096160"/>
              <a:ext cx="8537" cy="404882"/>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Oval 7">
              <a:extLst>
                <a:ext uri="{FF2B5EF4-FFF2-40B4-BE49-F238E27FC236}">
                  <a16:creationId xmlns:a16="http://schemas.microsoft.com/office/drawing/2014/main" id="{54368DF5-1568-4EE1-9B0B-DD212D60117A}"/>
                </a:ext>
              </a:extLst>
            </p:cNvPr>
            <p:cNvSpPr>
              <a:spLocks noChangeAspect="1"/>
            </p:cNvSpPr>
            <p:nvPr/>
          </p:nvSpPr>
          <p:spPr>
            <a:xfrm>
              <a:off x="8256634" y="2164138"/>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7" name="Straight Connector 18">
              <a:extLst>
                <a:ext uri="{FF2B5EF4-FFF2-40B4-BE49-F238E27FC236}">
                  <a16:creationId xmlns:a16="http://schemas.microsoft.com/office/drawing/2014/main" id="{E423EF4B-A900-4D20-BB14-D8EF83ED490A}"/>
                </a:ext>
              </a:extLst>
            </p:cNvPr>
            <p:cNvCxnSpPr>
              <a:cxnSpLocks/>
              <a:stCxn id="62" idx="7"/>
              <a:endCxn id="58" idx="4"/>
            </p:cNvCxnSpPr>
            <p:nvPr/>
          </p:nvCxnSpPr>
          <p:spPr>
            <a:xfrm flipV="1">
              <a:off x="8539602" y="1832559"/>
              <a:ext cx="325591" cy="38012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18">
              <a:extLst>
                <a:ext uri="{FF2B5EF4-FFF2-40B4-BE49-F238E27FC236}">
                  <a16:creationId xmlns:a16="http://schemas.microsoft.com/office/drawing/2014/main" id="{05586C2E-1504-4A75-B27D-B5C0D31EE137}"/>
                </a:ext>
              </a:extLst>
            </p:cNvPr>
            <p:cNvCxnSpPr>
              <a:cxnSpLocks/>
              <a:stCxn id="62" idx="1"/>
              <a:endCxn id="52" idx="4"/>
            </p:cNvCxnSpPr>
            <p:nvPr/>
          </p:nvCxnSpPr>
          <p:spPr>
            <a:xfrm flipH="1" flipV="1">
              <a:off x="7788858" y="1651038"/>
              <a:ext cx="516326" cy="561650"/>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Oval 7">
              <a:extLst>
                <a:ext uri="{FF2B5EF4-FFF2-40B4-BE49-F238E27FC236}">
                  <a16:creationId xmlns:a16="http://schemas.microsoft.com/office/drawing/2014/main" id="{6DE19B35-9E55-4A93-BA82-022BDE07EA59}"/>
                </a:ext>
              </a:extLst>
            </p:cNvPr>
            <p:cNvSpPr>
              <a:spLocks noChangeAspect="1"/>
            </p:cNvSpPr>
            <p:nvPr/>
          </p:nvSpPr>
          <p:spPr>
            <a:xfrm>
              <a:off x="9539059" y="2164137"/>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2" name="Straight Connector 18">
              <a:extLst>
                <a:ext uri="{FF2B5EF4-FFF2-40B4-BE49-F238E27FC236}">
                  <a16:creationId xmlns:a16="http://schemas.microsoft.com/office/drawing/2014/main" id="{B2061535-BD80-4A0D-A08C-6C0A6DD02526}"/>
                </a:ext>
              </a:extLst>
            </p:cNvPr>
            <p:cNvCxnSpPr>
              <a:cxnSpLocks/>
              <a:stCxn id="71" idx="0"/>
              <a:endCxn id="58" idx="6"/>
            </p:cNvCxnSpPr>
            <p:nvPr/>
          </p:nvCxnSpPr>
          <p:spPr>
            <a:xfrm flipH="1" flipV="1">
              <a:off x="9030951" y="1666801"/>
              <a:ext cx="673867" cy="497336"/>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Connector 18">
              <a:extLst>
                <a:ext uri="{FF2B5EF4-FFF2-40B4-BE49-F238E27FC236}">
                  <a16:creationId xmlns:a16="http://schemas.microsoft.com/office/drawing/2014/main" id="{53929E77-D4C7-4C38-9140-6A022C50126F}"/>
                </a:ext>
              </a:extLst>
            </p:cNvPr>
            <p:cNvCxnSpPr>
              <a:cxnSpLocks/>
              <a:stCxn id="71" idx="0"/>
              <a:endCxn id="59" idx="5"/>
            </p:cNvCxnSpPr>
            <p:nvPr/>
          </p:nvCxnSpPr>
          <p:spPr>
            <a:xfrm flipH="1" flipV="1">
              <a:off x="8990939" y="1047610"/>
              <a:ext cx="713879" cy="1116527"/>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Connector 18">
              <a:extLst>
                <a:ext uri="{FF2B5EF4-FFF2-40B4-BE49-F238E27FC236}">
                  <a16:creationId xmlns:a16="http://schemas.microsoft.com/office/drawing/2014/main" id="{F0B605FE-27F2-4251-8680-0C8BEA5E33B0}"/>
                </a:ext>
              </a:extLst>
            </p:cNvPr>
            <p:cNvCxnSpPr>
              <a:cxnSpLocks/>
              <a:stCxn id="62" idx="6"/>
              <a:endCxn id="71" idx="2"/>
            </p:cNvCxnSpPr>
            <p:nvPr/>
          </p:nvCxnSpPr>
          <p:spPr>
            <a:xfrm flipV="1">
              <a:off x="8588151" y="2329896"/>
              <a:ext cx="950907" cy="1"/>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18">
              <a:extLst>
                <a:ext uri="{FF2B5EF4-FFF2-40B4-BE49-F238E27FC236}">
                  <a16:creationId xmlns:a16="http://schemas.microsoft.com/office/drawing/2014/main" id="{EAEEA567-1D1D-487F-8854-71A767B3DC1E}"/>
                </a:ext>
              </a:extLst>
            </p:cNvPr>
            <p:cNvCxnSpPr>
              <a:cxnSpLocks/>
              <a:stCxn id="62" idx="0"/>
              <a:endCxn id="59" idx="3"/>
            </p:cNvCxnSpPr>
            <p:nvPr/>
          </p:nvCxnSpPr>
          <p:spPr>
            <a:xfrm flipV="1">
              <a:off x="8422393" y="1047610"/>
              <a:ext cx="334128"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39324697-AD8E-4440-9BFA-87B3EA62D0AB}"/>
              </a:ext>
            </a:extLst>
          </p:cNvPr>
          <p:cNvGrpSpPr/>
          <p:nvPr/>
        </p:nvGrpSpPr>
        <p:grpSpPr>
          <a:xfrm>
            <a:off x="1914978" y="5773317"/>
            <a:ext cx="8629781" cy="634269"/>
            <a:chOff x="1914978" y="5773317"/>
            <a:chExt cx="8629781" cy="634269"/>
          </a:xfrm>
        </p:grpSpPr>
        <p:pic>
          <p:nvPicPr>
            <p:cNvPr id="10" name="图片 9">
              <a:extLst>
                <a:ext uri="{FF2B5EF4-FFF2-40B4-BE49-F238E27FC236}">
                  <a16:creationId xmlns:a16="http://schemas.microsoft.com/office/drawing/2014/main" id="{0054D0F2-3F77-467D-954A-88EDFAFD6E83}"/>
                </a:ext>
              </a:extLst>
            </p:cNvPr>
            <p:cNvPicPr>
              <a:picLocks noChangeAspect="1"/>
            </p:cNvPicPr>
            <p:nvPr/>
          </p:nvPicPr>
          <p:blipFill rotWithShape="1">
            <a:blip r:embed="rId3">
              <a:extLst>
                <a:ext uri="{28A0092B-C50C-407E-A947-70E740481C1C}">
                  <a14:useLocalDpi xmlns:a14="http://schemas.microsoft.com/office/drawing/2010/main" val="0"/>
                </a:ext>
              </a:extLst>
            </a:blip>
            <a:srcRect r="57845"/>
            <a:stretch/>
          </p:blipFill>
          <p:spPr>
            <a:xfrm>
              <a:off x="1914978" y="5773317"/>
              <a:ext cx="637106" cy="634269"/>
            </a:xfrm>
            <a:prstGeom prst="rect">
              <a:avLst/>
            </a:prstGeom>
          </p:spPr>
        </p:pic>
        <p:pic>
          <p:nvPicPr>
            <p:cNvPr id="85" name="图片 84">
              <a:extLst>
                <a:ext uri="{FF2B5EF4-FFF2-40B4-BE49-F238E27FC236}">
                  <a16:creationId xmlns:a16="http://schemas.microsoft.com/office/drawing/2014/main" id="{19B597A0-9A48-4E6C-A859-E993B3C46131}"/>
                </a:ext>
              </a:extLst>
            </p:cNvPr>
            <p:cNvPicPr>
              <a:picLocks noChangeAspect="1"/>
            </p:cNvPicPr>
            <p:nvPr/>
          </p:nvPicPr>
          <p:blipFill rotWithShape="1">
            <a:blip r:embed="rId4">
              <a:extLst>
                <a:ext uri="{28A0092B-C50C-407E-A947-70E740481C1C}">
                  <a14:useLocalDpi xmlns:a14="http://schemas.microsoft.com/office/drawing/2010/main" val="0"/>
                </a:ext>
              </a:extLst>
            </a:blip>
            <a:srcRect l="57349"/>
            <a:stretch/>
          </p:blipFill>
          <p:spPr>
            <a:xfrm>
              <a:off x="9900152" y="5773317"/>
              <a:ext cx="644607" cy="634269"/>
            </a:xfrm>
            <a:prstGeom prst="rect">
              <a:avLst/>
            </a:prstGeom>
          </p:spPr>
        </p:pic>
        <p:pic>
          <p:nvPicPr>
            <p:cNvPr id="86" name="图片 85">
              <a:extLst>
                <a:ext uri="{FF2B5EF4-FFF2-40B4-BE49-F238E27FC236}">
                  <a16:creationId xmlns:a16="http://schemas.microsoft.com/office/drawing/2014/main" id="{D186A25F-2F80-4D08-A236-12E2CC51BBC1}"/>
                </a:ext>
              </a:extLst>
            </p:cNvPr>
            <p:cNvPicPr>
              <a:picLocks noChangeAspect="1"/>
            </p:cNvPicPr>
            <p:nvPr/>
          </p:nvPicPr>
          <p:blipFill rotWithShape="1">
            <a:blip r:embed="rId3">
              <a:extLst>
                <a:ext uri="{28A0092B-C50C-407E-A947-70E740481C1C}">
                  <a14:useLocalDpi xmlns:a14="http://schemas.microsoft.com/office/drawing/2010/main" val="0"/>
                </a:ext>
              </a:extLst>
            </a:blip>
            <a:srcRect r="57845"/>
            <a:stretch/>
          </p:blipFill>
          <p:spPr>
            <a:xfrm>
              <a:off x="4576703" y="5773317"/>
              <a:ext cx="637106" cy="634269"/>
            </a:xfrm>
            <a:prstGeom prst="rect">
              <a:avLst/>
            </a:prstGeom>
          </p:spPr>
        </p:pic>
        <p:pic>
          <p:nvPicPr>
            <p:cNvPr id="87" name="图片 86">
              <a:extLst>
                <a:ext uri="{FF2B5EF4-FFF2-40B4-BE49-F238E27FC236}">
                  <a16:creationId xmlns:a16="http://schemas.microsoft.com/office/drawing/2014/main" id="{0AEF538E-1404-4309-A067-60AE0F89953A}"/>
                </a:ext>
              </a:extLst>
            </p:cNvPr>
            <p:cNvPicPr>
              <a:picLocks noChangeAspect="1"/>
            </p:cNvPicPr>
            <p:nvPr/>
          </p:nvPicPr>
          <p:blipFill rotWithShape="1">
            <a:blip r:embed="rId3">
              <a:extLst>
                <a:ext uri="{28A0092B-C50C-407E-A947-70E740481C1C}">
                  <a14:useLocalDpi xmlns:a14="http://schemas.microsoft.com/office/drawing/2010/main" val="0"/>
                </a:ext>
              </a:extLst>
            </a:blip>
            <a:srcRect r="57845"/>
            <a:stretch/>
          </p:blipFill>
          <p:spPr>
            <a:xfrm>
              <a:off x="7238428" y="5773317"/>
              <a:ext cx="637106" cy="634269"/>
            </a:xfrm>
            <a:prstGeom prst="rect">
              <a:avLst/>
            </a:prstGeom>
          </p:spPr>
        </p:pic>
      </p:grpSp>
    </p:spTree>
    <p:extLst>
      <p:ext uri="{BB962C8B-B14F-4D97-AF65-F5344CB8AC3E}">
        <p14:creationId xmlns:p14="http://schemas.microsoft.com/office/powerpoint/2010/main" val="34169253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t>有向无环图</a:t>
            </a:r>
            <a:r>
              <a:rPr lang="en-US" altLang="zh-CN" dirty="0"/>
              <a:t>(Directed Acyclic Graph</a:t>
            </a:r>
            <a:r>
              <a:rPr lang="zh-CN" altLang="en-US" dirty="0"/>
              <a:t>，</a:t>
            </a:r>
            <a:r>
              <a:rPr lang="en-US" altLang="zh-CN" dirty="0"/>
              <a:t>DAG)</a:t>
            </a:r>
          </a:p>
          <a:p>
            <a:pPr marL="457223" lvl="3" indent="0">
              <a:spcBef>
                <a:spcPts val="1000"/>
              </a:spcBef>
              <a:buNone/>
            </a:pPr>
            <a:r>
              <a:rPr lang="zh-CN" altLang="en-US" dirty="0">
                <a:solidFill>
                  <a:schemeClr val="accent2"/>
                </a:solidFill>
              </a:rPr>
              <a:t>有向图</a:t>
            </a:r>
            <a:r>
              <a:rPr lang="zh-CN" altLang="en-US" dirty="0"/>
              <a:t>中</a:t>
            </a:r>
            <a:r>
              <a:rPr lang="zh-CN" altLang="en-US" dirty="0">
                <a:solidFill>
                  <a:schemeClr val="accent2"/>
                </a:solidFill>
              </a:rPr>
              <a:t>不存在环</a:t>
            </a:r>
            <a:r>
              <a:rPr lang="zh-CN" altLang="en-US" dirty="0"/>
              <a:t>，则称为有向无环图，简称</a:t>
            </a:r>
            <a:r>
              <a:rPr lang="en-US" altLang="zh-CN" dirty="0">
                <a:solidFill>
                  <a:schemeClr val="accent2"/>
                </a:solidFill>
              </a:rPr>
              <a:t>DAG</a:t>
            </a:r>
            <a:r>
              <a:rPr lang="zh-CN" altLang="en-US" dirty="0">
                <a:solidFill>
                  <a:schemeClr val="accent2"/>
                </a:solidFill>
              </a:rPr>
              <a:t>图</a:t>
            </a:r>
            <a:endParaRPr lang="en-US" altLang="zh-CN" dirty="0">
              <a:solidFill>
                <a:schemeClr val="accent2"/>
              </a:solidFill>
            </a:endParaRPr>
          </a:p>
          <a:p>
            <a:pPr marL="457223" lvl="3" indent="0">
              <a:spcBef>
                <a:spcPts val="1000"/>
              </a:spcBef>
              <a:buNone/>
            </a:pPr>
            <a:r>
              <a:rPr lang="en-US" altLang="zh-CN" dirty="0"/>
              <a:t>DAG</a:t>
            </a:r>
            <a:r>
              <a:rPr lang="zh-CN" altLang="en-US" dirty="0"/>
              <a:t>表达式：</a:t>
            </a:r>
            <a:endParaRPr lang="en-US" altLang="zh-CN" dirty="0"/>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95" name="组合 94">
            <a:extLst>
              <a:ext uri="{FF2B5EF4-FFF2-40B4-BE49-F238E27FC236}">
                <a16:creationId xmlns:a16="http://schemas.microsoft.com/office/drawing/2014/main" id="{664E607A-5B5F-42C0-B63B-ECB684670505}"/>
              </a:ext>
            </a:extLst>
          </p:cNvPr>
          <p:cNvGrpSpPr>
            <a:grpSpLocks noChangeAspect="1"/>
          </p:cNvGrpSpPr>
          <p:nvPr/>
        </p:nvGrpSpPr>
        <p:grpSpPr>
          <a:xfrm>
            <a:off x="8572159" y="1449384"/>
            <a:ext cx="2538067" cy="1954825"/>
            <a:chOff x="7623099" y="764643"/>
            <a:chExt cx="2247477" cy="1731012"/>
          </a:xfrm>
        </p:grpSpPr>
        <p:sp>
          <p:nvSpPr>
            <p:cNvPr id="96" name="Oval 5">
              <a:extLst>
                <a:ext uri="{FF2B5EF4-FFF2-40B4-BE49-F238E27FC236}">
                  <a16:creationId xmlns:a16="http://schemas.microsoft.com/office/drawing/2014/main" id="{C5819C15-C741-4BD8-BF49-859B4E677A9C}"/>
                </a:ext>
              </a:extLst>
            </p:cNvPr>
            <p:cNvSpPr>
              <a:spLocks noChangeAspect="1"/>
            </p:cNvSpPr>
            <p:nvPr/>
          </p:nvSpPr>
          <p:spPr>
            <a:xfrm>
              <a:off x="7623099" y="1319520"/>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F747A8D9-4F7A-42DC-B1B1-D293C198CFBC}"/>
                </a:ext>
              </a:extLst>
            </p:cNvPr>
            <p:cNvCxnSpPr>
              <a:cxnSpLocks/>
              <a:stCxn id="100" idx="2"/>
              <a:endCxn id="96" idx="7"/>
            </p:cNvCxnSpPr>
            <p:nvPr/>
          </p:nvCxnSpPr>
          <p:spPr>
            <a:xfrm flipH="1">
              <a:off x="7906066" y="930402"/>
              <a:ext cx="801905" cy="43766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18">
              <a:extLst>
                <a:ext uri="{FF2B5EF4-FFF2-40B4-BE49-F238E27FC236}">
                  <a16:creationId xmlns:a16="http://schemas.microsoft.com/office/drawing/2014/main" id="{B455DD17-ACBE-43E4-BB9A-E6B2B697B163}"/>
                </a:ext>
              </a:extLst>
            </p:cNvPr>
            <p:cNvCxnSpPr>
              <a:cxnSpLocks/>
              <a:stCxn id="99" idx="2"/>
              <a:endCxn id="96" idx="5"/>
            </p:cNvCxnSpPr>
            <p:nvPr/>
          </p:nvCxnSpPr>
          <p:spPr>
            <a:xfrm flipH="1" flipV="1">
              <a:off x="7906066" y="1602488"/>
              <a:ext cx="793368" cy="64314"/>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Oval 7">
              <a:extLst>
                <a:ext uri="{FF2B5EF4-FFF2-40B4-BE49-F238E27FC236}">
                  <a16:creationId xmlns:a16="http://schemas.microsoft.com/office/drawing/2014/main" id="{E5BDC438-DEC9-4FFC-9946-B4BAF481401B}"/>
                </a:ext>
              </a:extLst>
            </p:cNvPr>
            <p:cNvSpPr>
              <a:spLocks noChangeAspect="1"/>
            </p:cNvSpPr>
            <p:nvPr/>
          </p:nvSpPr>
          <p:spPr>
            <a:xfrm>
              <a:off x="8699434" y="1501042"/>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71BD6480-E718-484C-9CB4-7AA43DA500CE}"/>
                </a:ext>
              </a:extLst>
            </p:cNvPr>
            <p:cNvSpPr>
              <a:spLocks noChangeAspect="1"/>
            </p:cNvSpPr>
            <p:nvPr/>
          </p:nvSpPr>
          <p:spPr>
            <a:xfrm>
              <a:off x="8707971" y="764643"/>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1" name="Straight Connector 18">
              <a:extLst>
                <a:ext uri="{FF2B5EF4-FFF2-40B4-BE49-F238E27FC236}">
                  <a16:creationId xmlns:a16="http://schemas.microsoft.com/office/drawing/2014/main" id="{E1585F82-70F2-42A4-8210-B81D600708DF}"/>
                </a:ext>
              </a:extLst>
            </p:cNvPr>
            <p:cNvCxnSpPr>
              <a:cxnSpLocks/>
              <a:stCxn id="99" idx="0"/>
              <a:endCxn id="100" idx="4"/>
            </p:cNvCxnSpPr>
            <p:nvPr/>
          </p:nvCxnSpPr>
          <p:spPr>
            <a:xfrm flipV="1">
              <a:off x="8865193" y="1096160"/>
              <a:ext cx="8537" cy="404882"/>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val 7">
              <a:extLst>
                <a:ext uri="{FF2B5EF4-FFF2-40B4-BE49-F238E27FC236}">
                  <a16:creationId xmlns:a16="http://schemas.microsoft.com/office/drawing/2014/main" id="{9209985F-0C5D-4118-9F0F-C053473DC1ED}"/>
                </a:ext>
              </a:extLst>
            </p:cNvPr>
            <p:cNvSpPr>
              <a:spLocks noChangeAspect="1"/>
            </p:cNvSpPr>
            <p:nvPr/>
          </p:nvSpPr>
          <p:spPr>
            <a:xfrm>
              <a:off x="8256634" y="2164138"/>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3" name="Straight Connector 18">
              <a:extLst>
                <a:ext uri="{FF2B5EF4-FFF2-40B4-BE49-F238E27FC236}">
                  <a16:creationId xmlns:a16="http://schemas.microsoft.com/office/drawing/2014/main" id="{1077550D-5BB8-4FAE-A715-5E0FCC739563}"/>
                </a:ext>
              </a:extLst>
            </p:cNvPr>
            <p:cNvCxnSpPr>
              <a:cxnSpLocks/>
              <a:stCxn id="102" idx="7"/>
              <a:endCxn id="99" idx="4"/>
            </p:cNvCxnSpPr>
            <p:nvPr/>
          </p:nvCxnSpPr>
          <p:spPr>
            <a:xfrm flipV="1">
              <a:off x="8539602" y="1832559"/>
              <a:ext cx="325591" cy="38012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8">
              <a:extLst>
                <a:ext uri="{FF2B5EF4-FFF2-40B4-BE49-F238E27FC236}">
                  <a16:creationId xmlns:a16="http://schemas.microsoft.com/office/drawing/2014/main" id="{32E8B4CE-0B10-44A7-803E-39188BBA4B2E}"/>
                </a:ext>
              </a:extLst>
            </p:cNvPr>
            <p:cNvCxnSpPr>
              <a:cxnSpLocks/>
              <a:stCxn id="102" idx="1"/>
              <a:endCxn id="96" idx="4"/>
            </p:cNvCxnSpPr>
            <p:nvPr/>
          </p:nvCxnSpPr>
          <p:spPr>
            <a:xfrm flipH="1" flipV="1">
              <a:off x="7788858" y="1651038"/>
              <a:ext cx="516326" cy="561650"/>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451BB24D-7485-4C3F-B67B-D05228E9D883}"/>
                </a:ext>
              </a:extLst>
            </p:cNvPr>
            <p:cNvSpPr>
              <a:spLocks noChangeAspect="1"/>
            </p:cNvSpPr>
            <p:nvPr/>
          </p:nvSpPr>
          <p:spPr>
            <a:xfrm>
              <a:off x="9539059" y="2164137"/>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1" name="Straight Connector 18">
              <a:extLst>
                <a:ext uri="{FF2B5EF4-FFF2-40B4-BE49-F238E27FC236}">
                  <a16:creationId xmlns:a16="http://schemas.microsoft.com/office/drawing/2014/main" id="{7E99D4DB-2B24-479F-BE78-2D8B02CD4B86}"/>
                </a:ext>
              </a:extLst>
            </p:cNvPr>
            <p:cNvCxnSpPr>
              <a:cxnSpLocks/>
              <a:stCxn id="105" idx="0"/>
              <a:endCxn id="99" idx="6"/>
            </p:cNvCxnSpPr>
            <p:nvPr/>
          </p:nvCxnSpPr>
          <p:spPr>
            <a:xfrm flipH="1" flipV="1">
              <a:off x="9030951" y="1666801"/>
              <a:ext cx="673867" cy="497336"/>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8DBC196-4A7F-4BC0-9327-AC125817C5DC}"/>
                </a:ext>
              </a:extLst>
            </p:cNvPr>
            <p:cNvCxnSpPr>
              <a:cxnSpLocks/>
              <a:stCxn id="105" idx="0"/>
              <a:endCxn id="100" idx="5"/>
            </p:cNvCxnSpPr>
            <p:nvPr/>
          </p:nvCxnSpPr>
          <p:spPr>
            <a:xfrm flipH="1" flipV="1">
              <a:off x="8990939" y="1047610"/>
              <a:ext cx="713879"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3C8C7BE7-FFF1-434C-821A-20C3FB40E3BB}"/>
                </a:ext>
              </a:extLst>
            </p:cNvPr>
            <p:cNvCxnSpPr>
              <a:cxnSpLocks/>
              <a:stCxn id="102" idx="6"/>
              <a:endCxn id="105" idx="2"/>
            </p:cNvCxnSpPr>
            <p:nvPr/>
          </p:nvCxnSpPr>
          <p:spPr>
            <a:xfrm flipV="1">
              <a:off x="8588151" y="2329896"/>
              <a:ext cx="950907" cy="1"/>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8">
              <a:extLst>
                <a:ext uri="{FF2B5EF4-FFF2-40B4-BE49-F238E27FC236}">
                  <a16:creationId xmlns:a16="http://schemas.microsoft.com/office/drawing/2014/main" id="{3CC2987D-57FB-4C25-889E-6D80F093060C}"/>
                </a:ext>
              </a:extLst>
            </p:cNvPr>
            <p:cNvCxnSpPr>
              <a:cxnSpLocks/>
              <a:stCxn id="102" idx="0"/>
              <a:endCxn id="100" idx="3"/>
            </p:cNvCxnSpPr>
            <p:nvPr/>
          </p:nvCxnSpPr>
          <p:spPr>
            <a:xfrm flipV="1">
              <a:off x="8422393" y="1047610"/>
              <a:ext cx="334128"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263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C9A411-6E5C-44AA-A080-8404B5D54467}"/>
              </a:ext>
            </a:extLst>
          </p:cNvPr>
          <p:cNvSpPr>
            <a:spLocks noGrp="1"/>
          </p:cNvSpPr>
          <p:nvPr>
            <p:ph idx="1"/>
          </p:nvPr>
        </p:nvSpPr>
        <p:spPr/>
        <p:txBody>
          <a:bodyPr/>
          <a:lstStyle/>
          <a:p>
            <a:pPr marL="457200" lvl="1" indent="-457200">
              <a:spcBef>
                <a:spcPts val="1000"/>
              </a:spcBef>
              <a:buFont typeface="Wingdings" panose="05000000000000000000" pitchFamily="2" charset="2"/>
              <a:buChar char="u"/>
            </a:pPr>
            <a:r>
              <a:rPr lang="zh-CN" altLang="en-US" sz="2800" dirty="0">
                <a:latin typeface="思源黑体 CN Bold" panose="020B0800000000000000" pitchFamily="34" charset="-122"/>
                <a:ea typeface="思源黑体 CN Bold" panose="020B0800000000000000" pitchFamily="34" charset="-122"/>
              </a:rPr>
              <a:t>图的基本概念</a:t>
            </a:r>
            <a:endParaRPr lang="en-US" altLang="zh-CN" sz="2800" dirty="0">
              <a:latin typeface="思源黑体 CN Bold" panose="020B0800000000000000" pitchFamily="34" charset="-122"/>
              <a:ea typeface="思源黑体 CN Bold" panose="020B0800000000000000" pitchFamily="34" charset="-122"/>
            </a:endParaRPr>
          </a:p>
          <a:p>
            <a:pPr marL="457223" lvl="2" indent="0">
              <a:spcBef>
                <a:spcPts val="1000"/>
              </a:spcBef>
              <a:buNone/>
            </a:pPr>
            <a:r>
              <a:rPr lang="zh-CN" altLang="en-US" dirty="0"/>
              <a:t>图、顶点、边、度</a:t>
            </a:r>
            <a:endParaRPr lang="en-US" altLang="zh-CN" dirty="0"/>
          </a:p>
          <a:p>
            <a:pPr marL="457223" lvl="2" indent="0">
              <a:spcBef>
                <a:spcPts val="1000"/>
              </a:spcBef>
              <a:buNone/>
            </a:pPr>
            <a:r>
              <a:rPr lang="zh-CN" altLang="en-US" dirty="0"/>
              <a:t>有向图和无向图、带权图和无权图</a:t>
            </a:r>
            <a:endParaRPr lang="en-US" altLang="zh-CN" dirty="0"/>
          </a:p>
          <a:p>
            <a:pPr marL="457223" lvl="2" indent="0">
              <a:spcBef>
                <a:spcPts val="1000"/>
              </a:spcBef>
              <a:buNone/>
            </a:pPr>
            <a:r>
              <a:rPr lang="zh-CN" altLang="en-US" dirty="0"/>
              <a:t>简单图、多重图、完全图、子图、连通图</a:t>
            </a:r>
            <a:endParaRPr lang="en-US" altLang="zh-CN" dirty="0"/>
          </a:p>
          <a:p>
            <a:pPr marL="457223" lvl="2" indent="0">
              <a:spcBef>
                <a:spcPts val="1000"/>
              </a:spcBef>
              <a:buNone/>
            </a:pPr>
            <a:r>
              <a:rPr lang="zh-CN" altLang="en-US" dirty="0"/>
              <a:t>稀疏图、稠密图、有向无环图</a:t>
            </a:r>
            <a:r>
              <a:rPr lang="en-US" altLang="zh-CN" dirty="0"/>
              <a:t>(DAG)</a:t>
            </a:r>
          </a:p>
          <a:p>
            <a:pPr marL="457200" lvl="1" indent="-457200">
              <a:spcBef>
                <a:spcPts val="1000"/>
              </a:spcBef>
              <a:buFont typeface="Wingdings" panose="05000000000000000000" pitchFamily="2" charset="2"/>
              <a:buChar char="u"/>
            </a:pPr>
            <a:r>
              <a:rPr lang="zh-CN" altLang="en-US" sz="2800" dirty="0">
                <a:solidFill>
                  <a:schemeClr val="accent2"/>
                </a:solidFill>
                <a:latin typeface="思源黑体 CN Bold" panose="020B0800000000000000" pitchFamily="34" charset="-122"/>
                <a:ea typeface="思源黑体 CN Bold" panose="020B0800000000000000" pitchFamily="34" charset="-122"/>
              </a:rPr>
              <a:t>图的表示方法</a:t>
            </a:r>
            <a:endParaRPr lang="en-US" altLang="zh-CN" sz="2800" dirty="0">
              <a:solidFill>
                <a:schemeClr val="accent2"/>
              </a:solidFill>
              <a:latin typeface="思源黑体 CN Bold" panose="020B0800000000000000" pitchFamily="34" charset="-122"/>
              <a:ea typeface="思源黑体 CN Bold" panose="020B0800000000000000" pitchFamily="34" charset="-122"/>
            </a:endParaRPr>
          </a:p>
          <a:p>
            <a:pPr marL="457223" lvl="2" indent="0">
              <a:spcBef>
                <a:spcPts val="1000"/>
              </a:spcBef>
              <a:buNone/>
            </a:pPr>
            <a:r>
              <a:rPr lang="zh-CN" altLang="en-US" dirty="0"/>
              <a:t>邻接矩阵、邻接表</a:t>
            </a:r>
            <a:endParaRPr lang="en-US" altLang="zh-CN" dirty="0"/>
          </a:p>
          <a:p>
            <a:pPr marL="457223" lvl="2" indent="0">
              <a:spcBef>
                <a:spcPts val="1000"/>
              </a:spcBef>
              <a:buNone/>
            </a:pPr>
            <a:r>
              <a:rPr lang="zh-CN" altLang="en-US" dirty="0"/>
              <a:t>十字链表、邻接多重表</a:t>
            </a:r>
            <a:endParaRPr lang="en-US" altLang="zh-CN" dirty="0"/>
          </a:p>
        </p:txBody>
      </p:sp>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18" name="组合 17">
            <a:extLst>
              <a:ext uri="{FF2B5EF4-FFF2-40B4-BE49-F238E27FC236}">
                <a16:creationId xmlns:a16="http://schemas.microsoft.com/office/drawing/2014/main" id="{021D1306-7AE5-4039-98AD-C703696EA541}"/>
              </a:ext>
            </a:extLst>
          </p:cNvPr>
          <p:cNvGrpSpPr/>
          <p:nvPr/>
        </p:nvGrpSpPr>
        <p:grpSpPr>
          <a:xfrm>
            <a:off x="6761835" y="2584136"/>
            <a:ext cx="4050642" cy="3328827"/>
            <a:chOff x="6761835" y="1888081"/>
            <a:chExt cx="4050642" cy="3328827"/>
          </a:xfrm>
        </p:grpSpPr>
        <p:sp>
          <p:nvSpPr>
            <p:cNvPr id="19" name="Oval 5">
              <a:extLst>
                <a:ext uri="{FF2B5EF4-FFF2-40B4-BE49-F238E27FC236}">
                  <a16:creationId xmlns:a16="http://schemas.microsoft.com/office/drawing/2014/main" id="{6521FD2D-1A97-483F-8315-FD5EC3041D2A}"/>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0" name="Oval 6">
              <a:extLst>
                <a:ext uri="{FF2B5EF4-FFF2-40B4-BE49-F238E27FC236}">
                  <a16:creationId xmlns:a16="http://schemas.microsoft.com/office/drawing/2014/main" id="{D40522E0-A6C8-49A6-9C69-9AF8912EEE4F}"/>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D140A9D0-DEC7-476F-9B70-470DD4DDE37B}"/>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8">
              <a:extLst>
                <a:ext uri="{FF2B5EF4-FFF2-40B4-BE49-F238E27FC236}">
                  <a16:creationId xmlns:a16="http://schemas.microsoft.com/office/drawing/2014/main" id="{7BBCD218-89B0-4B30-9C3D-248BBDBB6933}"/>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3" name="Straight Connector 18">
              <a:extLst>
                <a:ext uri="{FF2B5EF4-FFF2-40B4-BE49-F238E27FC236}">
                  <a16:creationId xmlns:a16="http://schemas.microsoft.com/office/drawing/2014/main" id="{7035BCE8-91D2-481C-BCEB-47EB7E1302BF}"/>
                </a:ext>
              </a:extLst>
            </p:cNvPr>
            <p:cNvCxnSpPr>
              <a:cxnSpLocks/>
              <a:stCxn id="38" idx="2"/>
              <a:endCxn id="19"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4" name="Straight Connector 22">
              <a:extLst>
                <a:ext uri="{FF2B5EF4-FFF2-40B4-BE49-F238E27FC236}">
                  <a16:creationId xmlns:a16="http://schemas.microsoft.com/office/drawing/2014/main" id="{1F327A77-A806-4AC7-8032-B9F50C2CF4C1}"/>
                </a:ext>
              </a:extLst>
            </p:cNvPr>
            <p:cNvCxnSpPr>
              <a:cxnSpLocks/>
              <a:stCxn id="21" idx="1"/>
              <a:endCxn id="19"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5" name="Oval 7">
              <a:extLst>
                <a:ext uri="{FF2B5EF4-FFF2-40B4-BE49-F238E27FC236}">
                  <a16:creationId xmlns:a16="http://schemas.microsoft.com/office/drawing/2014/main" id="{63AC2AAD-E83B-4DE9-A384-1DCCE752922D}"/>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6" name="Straight Connector 22">
              <a:extLst>
                <a:ext uri="{FF2B5EF4-FFF2-40B4-BE49-F238E27FC236}">
                  <a16:creationId xmlns:a16="http://schemas.microsoft.com/office/drawing/2014/main" id="{D925316E-427B-49E5-AF1C-71068B9FC691}"/>
                </a:ext>
              </a:extLst>
            </p:cNvPr>
            <p:cNvCxnSpPr>
              <a:cxnSpLocks/>
              <a:stCxn id="25" idx="2"/>
              <a:endCxn id="21"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7" name="Oval 7">
              <a:extLst>
                <a:ext uri="{FF2B5EF4-FFF2-40B4-BE49-F238E27FC236}">
                  <a16:creationId xmlns:a16="http://schemas.microsoft.com/office/drawing/2014/main" id="{53A21BDB-FBD7-4080-AA89-8D91406AF544}"/>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D0E9D849-920E-4450-B949-B42969A24FC0}"/>
                </a:ext>
              </a:extLst>
            </p:cNvPr>
            <p:cNvCxnSpPr>
              <a:cxnSpLocks/>
              <a:stCxn id="27" idx="0"/>
              <a:endCxn id="25"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3CECB413-9657-427C-A5EE-3FFF8B56A393}"/>
                </a:ext>
              </a:extLst>
            </p:cNvPr>
            <p:cNvCxnSpPr>
              <a:cxnSpLocks/>
              <a:stCxn id="39" idx="0"/>
              <a:endCxn id="22"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1431EE23-09B7-4E77-9579-9BAFDA02A6DA}"/>
                </a:ext>
              </a:extLst>
            </p:cNvPr>
            <p:cNvCxnSpPr>
              <a:cxnSpLocks/>
              <a:stCxn id="35" idx="3"/>
              <a:endCxn id="20"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58EE73B1-FB3F-4CBC-8A4C-727F91390807}"/>
                </a:ext>
              </a:extLst>
            </p:cNvPr>
            <p:cNvCxnSpPr>
              <a:cxnSpLocks/>
              <a:stCxn id="37" idx="7"/>
              <a:endCxn id="25"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18">
              <a:extLst>
                <a:ext uri="{FF2B5EF4-FFF2-40B4-BE49-F238E27FC236}">
                  <a16:creationId xmlns:a16="http://schemas.microsoft.com/office/drawing/2014/main" id="{CA97D8CA-521D-4B2A-9FAF-93AC647836C5}"/>
                </a:ext>
              </a:extLst>
            </p:cNvPr>
            <p:cNvCxnSpPr>
              <a:cxnSpLocks/>
              <a:stCxn id="35" idx="2"/>
              <a:endCxn id="19"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34" name="Oval 7">
              <a:extLst>
                <a:ext uri="{FF2B5EF4-FFF2-40B4-BE49-F238E27FC236}">
                  <a16:creationId xmlns:a16="http://schemas.microsoft.com/office/drawing/2014/main" id="{6D58F061-A5CF-4F47-9805-670F1522934F}"/>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5" name="Oval 7">
              <a:extLst>
                <a:ext uri="{FF2B5EF4-FFF2-40B4-BE49-F238E27FC236}">
                  <a16:creationId xmlns:a16="http://schemas.microsoft.com/office/drawing/2014/main" id="{C4674BB2-68CF-4EC0-9ABC-340B6EC8784B}"/>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6" name="Oval 7">
              <a:extLst>
                <a:ext uri="{FF2B5EF4-FFF2-40B4-BE49-F238E27FC236}">
                  <a16:creationId xmlns:a16="http://schemas.microsoft.com/office/drawing/2014/main" id="{BB9FEDC9-C2EE-4527-A089-2343E1BA83EF}"/>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7" name="Oval 7">
              <a:extLst>
                <a:ext uri="{FF2B5EF4-FFF2-40B4-BE49-F238E27FC236}">
                  <a16:creationId xmlns:a16="http://schemas.microsoft.com/office/drawing/2014/main" id="{6B072895-FFCB-4AC3-9452-9E1198A84BBE}"/>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8" name="Oval 7">
              <a:extLst>
                <a:ext uri="{FF2B5EF4-FFF2-40B4-BE49-F238E27FC236}">
                  <a16:creationId xmlns:a16="http://schemas.microsoft.com/office/drawing/2014/main" id="{AF56E9DC-3649-4DD1-B15F-F10384DA701A}"/>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9" name="Oval 7">
              <a:extLst>
                <a:ext uri="{FF2B5EF4-FFF2-40B4-BE49-F238E27FC236}">
                  <a16:creationId xmlns:a16="http://schemas.microsoft.com/office/drawing/2014/main" id="{7985F9F5-DE5F-4449-A655-B038C4C4FE26}"/>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0" name="Oval 7">
              <a:extLst>
                <a:ext uri="{FF2B5EF4-FFF2-40B4-BE49-F238E27FC236}">
                  <a16:creationId xmlns:a16="http://schemas.microsoft.com/office/drawing/2014/main" id="{5D73FA52-8E2F-49D0-9904-74B64DF247DF}"/>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1" name="Oval 7">
              <a:extLst>
                <a:ext uri="{FF2B5EF4-FFF2-40B4-BE49-F238E27FC236}">
                  <a16:creationId xmlns:a16="http://schemas.microsoft.com/office/drawing/2014/main" id="{F3FCACBC-CBDE-4C38-B562-91EE74D90B72}"/>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42" name="Straight Connector 22">
              <a:extLst>
                <a:ext uri="{FF2B5EF4-FFF2-40B4-BE49-F238E27FC236}">
                  <a16:creationId xmlns:a16="http://schemas.microsoft.com/office/drawing/2014/main" id="{8DF8579F-B570-41C2-B053-E65C37E554E4}"/>
                </a:ext>
              </a:extLst>
            </p:cNvPr>
            <p:cNvCxnSpPr>
              <a:cxnSpLocks/>
              <a:stCxn id="34" idx="5"/>
              <a:endCxn id="36"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22">
              <a:extLst>
                <a:ext uri="{FF2B5EF4-FFF2-40B4-BE49-F238E27FC236}">
                  <a16:creationId xmlns:a16="http://schemas.microsoft.com/office/drawing/2014/main" id="{88627732-BC7E-4909-99C1-F657C1A85E03}"/>
                </a:ext>
              </a:extLst>
            </p:cNvPr>
            <p:cNvCxnSpPr>
              <a:cxnSpLocks/>
              <a:stCxn id="34" idx="7"/>
              <a:endCxn id="27"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4" name="Straight Connector 22">
              <a:extLst>
                <a:ext uri="{FF2B5EF4-FFF2-40B4-BE49-F238E27FC236}">
                  <a16:creationId xmlns:a16="http://schemas.microsoft.com/office/drawing/2014/main" id="{6B45DC5B-9412-44F8-BD59-6447BB8C9A9D}"/>
                </a:ext>
              </a:extLst>
            </p:cNvPr>
            <p:cNvCxnSpPr>
              <a:cxnSpLocks/>
              <a:stCxn id="27" idx="7"/>
              <a:endCxn id="39"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22">
              <a:extLst>
                <a:ext uri="{FF2B5EF4-FFF2-40B4-BE49-F238E27FC236}">
                  <a16:creationId xmlns:a16="http://schemas.microsoft.com/office/drawing/2014/main" id="{A80D3DF7-C9CD-4ABD-9F73-2A2B76EEFBB7}"/>
                </a:ext>
              </a:extLst>
            </p:cNvPr>
            <p:cNvCxnSpPr>
              <a:cxnSpLocks/>
              <a:stCxn id="34" idx="0"/>
              <a:endCxn id="22"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6" name="Straight Connector 22">
              <a:extLst>
                <a:ext uri="{FF2B5EF4-FFF2-40B4-BE49-F238E27FC236}">
                  <a16:creationId xmlns:a16="http://schemas.microsoft.com/office/drawing/2014/main" id="{A130A2F8-AA83-461F-A5B1-C34AE9536653}"/>
                </a:ext>
              </a:extLst>
            </p:cNvPr>
            <p:cNvCxnSpPr>
              <a:cxnSpLocks/>
              <a:stCxn id="34" idx="1"/>
              <a:endCxn id="41"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45B73DDA-91B7-4447-9828-9B0A9689F788}"/>
                </a:ext>
              </a:extLst>
            </p:cNvPr>
            <p:cNvCxnSpPr>
              <a:cxnSpLocks/>
              <a:stCxn id="40" idx="0"/>
              <a:endCxn id="21"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8" name="Straight Connector 22">
              <a:extLst>
                <a:ext uri="{FF2B5EF4-FFF2-40B4-BE49-F238E27FC236}">
                  <a16:creationId xmlns:a16="http://schemas.microsoft.com/office/drawing/2014/main" id="{2634AF9F-6676-4113-BBE2-668E26EF31F0}"/>
                </a:ext>
              </a:extLst>
            </p:cNvPr>
            <p:cNvCxnSpPr>
              <a:cxnSpLocks/>
              <a:stCxn id="40" idx="2"/>
              <a:endCxn id="37"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9" name="Straight Connector 22">
              <a:extLst>
                <a:ext uri="{FF2B5EF4-FFF2-40B4-BE49-F238E27FC236}">
                  <a16:creationId xmlns:a16="http://schemas.microsoft.com/office/drawing/2014/main" id="{3E9EB518-1FB2-4651-83AC-8C36FB704FFF}"/>
                </a:ext>
              </a:extLst>
            </p:cNvPr>
            <p:cNvCxnSpPr>
              <a:cxnSpLocks/>
              <a:stCxn id="37" idx="1"/>
              <a:endCxn id="20"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0" name="Straight Connector 18">
              <a:extLst>
                <a:ext uri="{FF2B5EF4-FFF2-40B4-BE49-F238E27FC236}">
                  <a16:creationId xmlns:a16="http://schemas.microsoft.com/office/drawing/2014/main" id="{68E745C1-4B66-4EE4-94E6-3F29E9656EC6}"/>
                </a:ext>
              </a:extLst>
            </p:cNvPr>
            <p:cNvCxnSpPr>
              <a:cxnSpLocks/>
              <a:stCxn id="41" idx="1"/>
              <a:endCxn id="35"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1" name="Straight Connector 18">
              <a:extLst>
                <a:ext uri="{FF2B5EF4-FFF2-40B4-BE49-F238E27FC236}">
                  <a16:creationId xmlns:a16="http://schemas.microsoft.com/office/drawing/2014/main" id="{5E663C63-47D2-40B7-B99E-E1D2E2168296}"/>
                </a:ext>
              </a:extLst>
            </p:cNvPr>
            <p:cNvCxnSpPr>
              <a:cxnSpLocks/>
              <a:stCxn id="22" idx="2"/>
              <a:endCxn id="38"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2" name="Straight Connector 18">
              <a:extLst>
                <a:ext uri="{FF2B5EF4-FFF2-40B4-BE49-F238E27FC236}">
                  <a16:creationId xmlns:a16="http://schemas.microsoft.com/office/drawing/2014/main" id="{AFB40B84-065C-4297-8AC1-91315076844B}"/>
                </a:ext>
              </a:extLst>
            </p:cNvPr>
            <p:cNvCxnSpPr>
              <a:cxnSpLocks/>
              <a:stCxn id="25" idx="1"/>
              <a:endCxn id="38"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18">
              <a:extLst>
                <a:ext uri="{FF2B5EF4-FFF2-40B4-BE49-F238E27FC236}">
                  <a16:creationId xmlns:a16="http://schemas.microsoft.com/office/drawing/2014/main" id="{F4E6F51D-B8D5-42A5-B109-ED4D84FF5DC9}"/>
                </a:ext>
              </a:extLst>
            </p:cNvPr>
            <p:cNvCxnSpPr>
              <a:cxnSpLocks/>
              <a:stCxn id="35" idx="0"/>
              <a:endCxn id="38"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400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）的表示方法</a:t>
                </a:r>
                <a:endParaRPr lang="en-US" altLang="zh-CN" dirty="0"/>
              </a:p>
              <a:p>
                <a:pPr marL="514350" lvl="2" indent="-514350">
                  <a:spcBef>
                    <a:spcPts val="1000"/>
                  </a:spcBef>
                  <a:buFont typeface="Wingdings" panose="05000000000000000000" pitchFamily="2" charset="2"/>
                  <a:buChar char="u"/>
                </a:pPr>
                <a:r>
                  <a:rPr lang="zh-CN" altLang="en-US" dirty="0"/>
                  <a:t>邻接矩阵</a:t>
                </a:r>
                <a:r>
                  <a:rPr lang="en-US" altLang="zh-CN" dirty="0"/>
                  <a:t>(Adjacency Matrix)</a:t>
                </a:r>
              </a:p>
              <a:p>
                <a:pPr marL="457223" lvl="3" indent="0">
                  <a:spcBef>
                    <a:spcPts val="1000"/>
                  </a:spcBef>
                  <a:buNone/>
                </a:pPr>
                <a:r>
                  <a:rPr lang="zh-CN" altLang="en-US" dirty="0"/>
                  <a:t>使用一个</a:t>
                </a:r>
                <a:r>
                  <a:rPr lang="en-US" altLang="zh-CN" dirty="0" err="1">
                    <a:solidFill>
                      <a:schemeClr val="accent2"/>
                    </a:solidFill>
                  </a:rPr>
                  <a:t>n×n</a:t>
                </a:r>
                <a:r>
                  <a:rPr lang="zh-CN" altLang="en-US" dirty="0">
                    <a:solidFill>
                      <a:schemeClr val="accent2"/>
                    </a:solidFill>
                  </a:rPr>
                  <a:t>的布尔值矩阵</a:t>
                </a:r>
                <a:r>
                  <a:rPr lang="zh-CN" altLang="en-US" dirty="0"/>
                  <a:t>来表示任意两个节点之间是否有直接相连的边</a:t>
                </a:r>
                <a:endParaRPr lang="en-US" altLang="zh-CN" dirty="0"/>
              </a:p>
              <a:p>
                <a:pPr marL="914446" lvl="4" indent="0">
                  <a:spcBef>
                    <a:spcPts val="1000"/>
                  </a:spcBef>
                  <a:buNone/>
                </a:pPr>
                <a:r>
                  <a:rPr lang="zh-CN" altLang="en-US" dirty="0"/>
                  <a:t>对无向图来说，其邻接矩阵是一个</a:t>
                </a:r>
                <a:r>
                  <a:rPr lang="zh-CN" altLang="en-US" dirty="0">
                    <a:solidFill>
                      <a:schemeClr val="accent2"/>
                    </a:solidFill>
                  </a:rPr>
                  <a:t>对称</a:t>
                </a:r>
                <a:r>
                  <a:rPr lang="zh-CN" altLang="en-US" dirty="0"/>
                  <a:t>矩阵</a:t>
                </a:r>
                <a:endParaRPr lang="en-US" altLang="zh-CN" dirty="0"/>
              </a:p>
              <a:p>
                <a:pPr marL="914446" lvl="4" indent="0">
                  <a:spcBef>
                    <a:spcPts val="1000"/>
                  </a:spcBef>
                  <a:buNone/>
                </a:pPr>
                <a:r>
                  <a:rPr lang="zh-CN" altLang="en-US" dirty="0"/>
                  <a:t>当图中边数</a:t>
                </a:r>
                <a:r>
                  <a:rPr lang="en-US" altLang="zh-CN" dirty="0"/>
                  <a:t>|E|</a:t>
                </a:r>
                <a:r>
                  <a:rPr lang="zh-CN" altLang="en-US" dirty="0"/>
                  <a:t>很稀疏时，邻接矩阵会浪费大量的空间：</a:t>
                </a:r>
                <a14:m>
                  <m:oMath xmlns:m="http://schemas.openxmlformats.org/officeDocument/2006/math">
                    <m:r>
                      <m:rPr>
                        <m:sty m:val="p"/>
                      </m:rPr>
                      <a:rPr lang="en-US" altLang="zh-CN" b="0" i="0" dirty="0" smtClean="0">
                        <a:solidFill>
                          <a:schemeClr val="accent2"/>
                        </a:solidFill>
                        <a:latin typeface="Cambria Math" panose="02040503050406030204" pitchFamily="18" charset="0"/>
                      </a:rPr>
                      <m:t>O</m:t>
                    </m:r>
                    <m:r>
                      <a:rPr lang="en-US" altLang="zh-CN" b="0" i="1" dirty="0" smtClean="0">
                        <a:solidFill>
                          <a:schemeClr val="accent2"/>
                        </a:solidFill>
                        <a:latin typeface="Cambria Math" panose="02040503050406030204" pitchFamily="18" charset="0"/>
                      </a:rPr>
                      <m:t>(</m:t>
                    </m:r>
                    <m:sSup>
                      <m:sSupPr>
                        <m:ctrlPr>
                          <a:rPr lang="en-US" altLang="zh-CN" i="1" dirty="0" smtClean="0">
                            <a:solidFill>
                              <a:schemeClr val="accent2"/>
                            </a:solidFill>
                            <a:latin typeface="Cambria Math" panose="02040503050406030204" pitchFamily="18" charset="0"/>
                          </a:rPr>
                        </m:ctrlPr>
                      </m:sSupPr>
                      <m:e>
                        <m:r>
                          <a:rPr lang="en-US" altLang="zh-CN" b="0" i="1" dirty="0" smtClean="0">
                            <a:solidFill>
                              <a:schemeClr val="accent2"/>
                            </a:solidFill>
                            <a:latin typeface="Cambria Math" panose="02040503050406030204" pitchFamily="18" charset="0"/>
                          </a:rPr>
                          <m:t>|</m:t>
                        </m:r>
                        <m:r>
                          <a:rPr lang="en-US" altLang="zh-CN" b="0" i="1" dirty="0" smtClean="0">
                            <a:solidFill>
                              <a:schemeClr val="accent2"/>
                            </a:solidFill>
                            <a:latin typeface="Cambria Math" panose="02040503050406030204" pitchFamily="18" charset="0"/>
                          </a:rPr>
                          <m:t>𝑉</m:t>
                        </m:r>
                        <m:r>
                          <a:rPr lang="en-US" altLang="zh-CN" b="0" i="1" dirty="0" smtClean="0">
                            <a:solidFill>
                              <a:schemeClr val="accent2"/>
                            </a:solidFill>
                            <a:latin typeface="Cambria Math" panose="02040503050406030204" pitchFamily="18" charset="0"/>
                          </a:rPr>
                          <m:t>|</m:t>
                        </m:r>
                      </m:e>
                      <m:sup>
                        <m:r>
                          <a:rPr lang="en-US" altLang="zh-CN" b="0" i="1" dirty="0" smtClean="0">
                            <a:solidFill>
                              <a:schemeClr val="accent2"/>
                            </a:solidFill>
                            <a:latin typeface="Cambria Math" panose="02040503050406030204" pitchFamily="18" charset="0"/>
                          </a:rPr>
                          <m:t>2</m:t>
                        </m:r>
                      </m:sup>
                    </m:sSup>
                    <m:r>
                      <a:rPr lang="en-US" altLang="zh-CN" b="0" i="1" dirty="0" smtClean="0">
                        <a:solidFill>
                          <a:schemeClr val="accent2"/>
                        </a:solidFill>
                        <a:latin typeface="Cambria Math" panose="02040503050406030204" pitchFamily="18" charset="0"/>
                      </a:rPr>
                      <m:t>)</m:t>
                    </m:r>
                  </m:oMath>
                </a14:m>
                <a:endParaRPr lang="en-US" altLang="zh-CN" dirty="0"/>
              </a:p>
            </p:txBody>
          </p:sp>
        </mc:Choice>
        <mc:Fallback xmlns="">
          <p:sp>
            <p:nvSpPr>
              <p:cNvPr id="4" name="内容占位符 3">
                <a:extLst>
                  <a:ext uri="{FF2B5EF4-FFF2-40B4-BE49-F238E27FC236}">
                    <a16:creationId xmlns:a16="http://schemas.microsoft.com/office/drawing/2014/main" id="{C0B21368-69A2-4F30-9CE8-5FBF34688EBB}"/>
                  </a:ext>
                </a:extLst>
              </p:cNvPr>
              <p:cNvSpPr>
                <a:spLocks noGrp="1" noRot="1" noChangeAspect="1" noMove="1" noResize="1" noEditPoints="1" noAdjustHandles="1" noChangeArrowheads="1" noChangeShapeType="1" noTextEdit="1"/>
              </p:cNvSpPr>
              <p:nvPr>
                <p:ph idx="1"/>
              </p:nvPr>
            </p:nvSpPr>
            <p:spPr>
              <a:blipFill>
                <a:blip r:embed="rId3"/>
                <a:stretch>
                  <a:fillRect l="-1218"/>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49" name="组合 48">
            <a:extLst>
              <a:ext uri="{FF2B5EF4-FFF2-40B4-BE49-F238E27FC236}">
                <a16:creationId xmlns:a16="http://schemas.microsoft.com/office/drawing/2014/main" id="{E0AC3F74-FB5A-452F-BB1A-F43AD0B16BCA}"/>
              </a:ext>
            </a:extLst>
          </p:cNvPr>
          <p:cNvGrpSpPr/>
          <p:nvPr/>
        </p:nvGrpSpPr>
        <p:grpSpPr>
          <a:xfrm>
            <a:off x="9237645" y="2024360"/>
            <a:ext cx="2103120" cy="1719072"/>
            <a:chOff x="9134856" y="2093976"/>
            <a:chExt cx="2103120" cy="1719072"/>
          </a:xfrm>
        </p:grpSpPr>
        <p:sp>
          <p:nvSpPr>
            <p:cNvPr id="51" name="Oval 5">
              <a:extLst>
                <a:ext uri="{FF2B5EF4-FFF2-40B4-BE49-F238E27FC236}">
                  <a16:creationId xmlns:a16="http://schemas.microsoft.com/office/drawing/2014/main" id="{F4B7BEF0-1314-4EA2-82ED-A3286A5F9210}"/>
                </a:ext>
              </a:extLst>
            </p:cNvPr>
            <p:cNvSpPr/>
            <p:nvPr/>
          </p:nvSpPr>
          <p:spPr>
            <a:xfrm>
              <a:off x="9134856" y="3044952"/>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52" name="Oval 6">
              <a:extLst>
                <a:ext uri="{FF2B5EF4-FFF2-40B4-BE49-F238E27FC236}">
                  <a16:creationId xmlns:a16="http://schemas.microsoft.com/office/drawing/2014/main" id="{36F2D42E-76E9-4E3A-9D7C-ADC3EE0A9232}"/>
                </a:ext>
              </a:extLst>
            </p:cNvPr>
            <p:cNvSpPr/>
            <p:nvPr/>
          </p:nvSpPr>
          <p:spPr>
            <a:xfrm>
              <a:off x="10853928"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53" name="Oval 7">
              <a:extLst>
                <a:ext uri="{FF2B5EF4-FFF2-40B4-BE49-F238E27FC236}">
                  <a16:creationId xmlns:a16="http://schemas.microsoft.com/office/drawing/2014/main" id="{BED9028E-E931-48A2-813E-E2E291E1B81B}"/>
                </a:ext>
              </a:extLst>
            </p:cNvPr>
            <p:cNvSpPr/>
            <p:nvPr/>
          </p:nvSpPr>
          <p:spPr>
            <a:xfrm>
              <a:off x="10469880" y="3429000"/>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54" name="Oval 8">
              <a:extLst>
                <a:ext uri="{FF2B5EF4-FFF2-40B4-BE49-F238E27FC236}">
                  <a16:creationId xmlns:a16="http://schemas.microsoft.com/office/drawing/2014/main" id="{1C75AA29-192B-4EC9-AE37-807AD7DDADC8}"/>
                </a:ext>
              </a:extLst>
            </p:cNvPr>
            <p:cNvSpPr/>
            <p:nvPr/>
          </p:nvSpPr>
          <p:spPr>
            <a:xfrm>
              <a:off x="9765665"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58" name="Straight Arrow Connector 9">
              <a:extLst>
                <a:ext uri="{FF2B5EF4-FFF2-40B4-BE49-F238E27FC236}">
                  <a16:creationId xmlns:a16="http://schemas.microsoft.com/office/drawing/2014/main" id="{D3FF0881-C9B9-49A4-B0F1-EA583A190BBC}"/>
                </a:ext>
              </a:extLst>
            </p:cNvPr>
            <p:cNvCxnSpPr>
              <a:stCxn id="54" idx="6"/>
              <a:endCxn id="52" idx="2"/>
            </p:cNvCxnSpPr>
            <p:nvPr/>
          </p:nvCxnSpPr>
          <p:spPr>
            <a:xfrm>
              <a:off x="10149713" y="2286000"/>
              <a:ext cx="70421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10">
              <a:extLst>
                <a:ext uri="{FF2B5EF4-FFF2-40B4-BE49-F238E27FC236}">
                  <a16:creationId xmlns:a16="http://schemas.microsoft.com/office/drawing/2014/main" id="{FD2A3658-1AA4-4687-91E5-7D601EE18CCE}"/>
                </a:ext>
              </a:extLst>
            </p:cNvPr>
            <p:cNvCxnSpPr>
              <a:cxnSpLocks/>
              <a:stCxn id="54" idx="3"/>
              <a:endCxn id="51" idx="0"/>
            </p:cNvCxnSpPr>
            <p:nvPr/>
          </p:nvCxnSpPr>
          <p:spPr>
            <a:xfrm flipH="1">
              <a:off x="9326880" y="2421781"/>
              <a:ext cx="495028" cy="6231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11">
              <a:extLst>
                <a:ext uri="{FF2B5EF4-FFF2-40B4-BE49-F238E27FC236}">
                  <a16:creationId xmlns:a16="http://schemas.microsoft.com/office/drawing/2014/main" id="{A62AEDB7-E56E-412A-8EE1-EEB5432785B6}"/>
                </a:ext>
              </a:extLst>
            </p:cNvPr>
            <p:cNvCxnSpPr>
              <a:cxnSpLocks/>
              <a:stCxn id="51" idx="5"/>
              <a:endCxn id="53" idx="2"/>
            </p:cNvCxnSpPr>
            <p:nvPr/>
          </p:nvCxnSpPr>
          <p:spPr>
            <a:xfrm>
              <a:off x="9462661" y="3372757"/>
              <a:ext cx="1007219" cy="2482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9" name="直接连接符 68">
            <a:extLst>
              <a:ext uri="{FF2B5EF4-FFF2-40B4-BE49-F238E27FC236}">
                <a16:creationId xmlns:a16="http://schemas.microsoft.com/office/drawing/2014/main" id="{B3384158-19EA-4AE7-8A15-CB0FD7F860E7}"/>
              </a:ext>
            </a:extLst>
          </p:cNvPr>
          <p:cNvCxnSpPr>
            <a:cxnSpLocks/>
          </p:cNvCxnSpPr>
          <p:nvPr/>
        </p:nvCxnSpPr>
        <p:spPr>
          <a:xfrm>
            <a:off x="9237645" y="4685969"/>
            <a:ext cx="2275235" cy="154559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2">
            <a:extLst>
              <a:ext uri="{FF2B5EF4-FFF2-40B4-BE49-F238E27FC236}">
                <a16:creationId xmlns:a16="http://schemas.microsoft.com/office/drawing/2014/main" id="{616B1545-F26E-4937-ACA7-30A2B8D80B84}"/>
              </a:ext>
            </a:extLst>
          </p:cNvPr>
          <p:cNvGraphicFramePr>
            <a:graphicFrameLocks noGrp="1" noChangeAspect="1"/>
          </p:cNvGraphicFramePr>
          <p:nvPr>
            <p:extLst>
              <p:ext uri="{D42A27DB-BD31-4B8C-83A1-F6EECF244321}">
                <p14:modId xmlns:p14="http://schemas.microsoft.com/office/powerpoint/2010/main" val="2086682974"/>
              </p:ext>
            </p:extLst>
          </p:nvPr>
        </p:nvGraphicFramePr>
        <p:xfrm>
          <a:off x="4336055" y="4514307"/>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pSp>
        <p:nvGrpSpPr>
          <p:cNvPr id="73" name="组合 72">
            <a:extLst>
              <a:ext uri="{FF2B5EF4-FFF2-40B4-BE49-F238E27FC236}">
                <a16:creationId xmlns:a16="http://schemas.microsoft.com/office/drawing/2014/main" id="{457679D2-284E-4CBE-807C-FC381E45DBDC}"/>
              </a:ext>
            </a:extLst>
          </p:cNvPr>
          <p:cNvGrpSpPr/>
          <p:nvPr/>
        </p:nvGrpSpPr>
        <p:grpSpPr>
          <a:xfrm>
            <a:off x="1342786" y="4450948"/>
            <a:ext cx="2103120" cy="1719072"/>
            <a:chOff x="9134856" y="2093976"/>
            <a:chExt cx="2103120" cy="1719072"/>
          </a:xfrm>
        </p:grpSpPr>
        <p:sp>
          <p:nvSpPr>
            <p:cNvPr id="76" name="Oval 5">
              <a:extLst>
                <a:ext uri="{FF2B5EF4-FFF2-40B4-BE49-F238E27FC236}">
                  <a16:creationId xmlns:a16="http://schemas.microsoft.com/office/drawing/2014/main" id="{41B5A84A-8418-43E3-B9D0-DAF6E914EC56}"/>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77" name="Oval 6">
              <a:extLst>
                <a:ext uri="{FF2B5EF4-FFF2-40B4-BE49-F238E27FC236}">
                  <a16:creationId xmlns:a16="http://schemas.microsoft.com/office/drawing/2014/main" id="{AF4FD501-D2E0-4AD7-B6D1-4C360C477530}"/>
                </a:ext>
              </a:extLst>
            </p:cNvPr>
            <p:cNvSpPr/>
            <p:nvPr/>
          </p:nvSpPr>
          <p:spPr>
            <a:xfrm>
              <a:off x="10853928"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82" name="Oval 7">
              <a:extLst>
                <a:ext uri="{FF2B5EF4-FFF2-40B4-BE49-F238E27FC236}">
                  <a16:creationId xmlns:a16="http://schemas.microsoft.com/office/drawing/2014/main" id="{E0F08CAB-46CB-47FA-A78D-BF67F3F84EAD}"/>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83" name="Oval 8">
              <a:extLst>
                <a:ext uri="{FF2B5EF4-FFF2-40B4-BE49-F238E27FC236}">
                  <a16:creationId xmlns:a16="http://schemas.microsoft.com/office/drawing/2014/main" id="{9C62962B-B3F9-47A4-9B42-EC6A6A3DE5B8}"/>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85" name="Straight Arrow Connector 9">
              <a:extLst>
                <a:ext uri="{FF2B5EF4-FFF2-40B4-BE49-F238E27FC236}">
                  <a16:creationId xmlns:a16="http://schemas.microsoft.com/office/drawing/2014/main" id="{FFA6243A-4374-4E27-938C-E4F68647110E}"/>
                </a:ext>
              </a:extLst>
            </p:cNvPr>
            <p:cNvCxnSpPr>
              <a:stCxn id="83" idx="6"/>
              <a:endCxn id="77" idx="2"/>
            </p:cNvCxnSpPr>
            <p:nvPr/>
          </p:nvCxnSpPr>
          <p:spPr>
            <a:xfrm>
              <a:off x="10149713" y="228600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0">
              <a:extLst>
                <a:ext uri="{FF2B5EF4-FFF2-40B4-BE49-F238E27FC236}">
                  <a16:creationId xmlns:a16="http://schemas.microsoft.com/office/drawing/2014/main" id="{80085BB4-9560-4F18-8ECD-3E3B7A9D8AB8}"/>
                </a:ext>
              </a:extLst>
            </p:cNvPr>
            <p:cNvCxnSpPr>
              <a:cxnSpLocks/>
              <a:stCxn id="83" idx="3"/>
              <a:endCxn id="76"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11">
              <a:extLst>
                <a:ext uri="{FF2B5EF4-FFF2-40B4-BE49-F238E27FC236}">
                  <a16:creationId xmlns:a16="http://schemas.microsoft.com/office/drawing/2014/main" id="{329225CC-2977-49D1-AAAA-5816E27E3E3E}"/>
                </a:ext>
              </a:extLst>
            </p:cNvPr>
            <p:cNvCxnSpPr>
              <a:cxnSpLocks/>
              <a:stCxn id="76" idx="5"/>
              <a:endCxn id="82"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8" name="Table 2">
            <a:extLst>
              <a:ext uri="{FF2B5EF4-FFF2-40B4-BE49-F238E27FC236}">
                <a16:creationId xmlns:a16="http://schemas.microsoft.com/office/drawing/2014/main" id="{C7711186-A69D-47E5-B9F7-44735FA2BC06}"/>
              </a:ext>
            </a:extLst>
          </p:cNvPr>
          <p:cNvGraphicFramePr>
            <a:graphicFrameLocks noGrp="1" noChangeAspect="1"/>
          </p:cNvGraphicFramePr>
          <p:nvPr>
            <p:extLst>
              <p:ext uri="{D42A27DB-BD31-4B8C-83A1-F6EECF244321}">
                <p14:modId xmlns:p14="http://schemas.microsoft.com/office/powerpoint/2010/main" val="2660532108"/>
              </p:ext>
            </p:extLst>
          </p:nvPr>
        </p:nvGraphicFramePr>
        <p:xfrm>
          <a:off x="8961524" y="450779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0</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sp>
        <p:nvSpPr>
          <p:cNvPr id="2" name="箭头: 右 1">
            <a:extLst>
              <a:ext uri="{FF2B5EF4-FFF2-40B4-BE49-F238E27FC236}">
                <a16:creationId xmlns:a16="http://schemas.microsoft.com/office/drawing/2014/main" id="{B60DB4B0-FDBD-4488-9641-C509E6FC6650}"/>
              </a:ext>
            </a:extLst>
          </p:cNvPr>
          <p:cNvSpPr/>
          <p:nvPr/>
        </p:nvSpPr>
        <p:spPr>
          <a:xfrm>
            <a:off x="3688083" y="5200826"/>
            <a:ext cx="546559" cy="384048"/>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箭头: 下 4">
            <a:extLst>
              <a:ext uri="{FF2B5EF4-FFF2-40B4-BE49-F238E27FC236}">
                <a16:creationId xmlns:a16="http://schemas.microsoft.com/office/drawing/2014/main" id="{96DD77AD-1328-4474-BD1B-3F4F21065454}"/>
              </a:ext>
            </a:extLst>
          </p:cNvPr>
          <p:cNvSpPr/>
          <p:nvPr/>
        </p:nvSpPr>
        <p:spPr>
          <a:xfrm>
            <a:off x="10183238" y="3801694"/>
            <a:ext cx="384048" cy="572336"/>
          </a:xfrm>
          <a:prstGeom prst="down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对话气泡: 圆角矩形 88">
                <a:extLst>
                  <a:ext uri="{FF2B5EF4-FFF2-40B4-BE49-F238E27FC236}">
                    <a16:creationId xmlns:a16="http://schemas.microsoft.com/office/drawing/2014/main" id="{2B681B65-A417-4605-B1DA-2B1F90A29FFE}"/>
                  </a:ext>
                </a:extLst>
              </p:cNvPr>
              <p:cNvSpPr/>
              <p:nvPr/>
            </p:nvSpPr>
            <p:spPr>
              <a:xfrm>
                <a:off x="5109545" y="1493890"/>
                <a:ext cx="3828412" cy="1091962"/>
              </a:xfrm>
              <a:prstGeom prst="wedgeRoundRectCallout">
                <a:avLst>
                  <a:gd name="adj1" fmla="val -54913"/>
                  <a:gd name="adj2" fmla="val 3275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若图</a:t>
                </a:r>
                <a:r>
                  <a:rPr lang="en-US" altLang="zh-CN" sz="1400" dirty="0">
                    <a:solidFill>
                      <a:schemeClr val="tx1"/>
                    </a:solidFill>
                    <a:latin typeface="思源黑体 CN Medium" panose="020B0600000000000000" pitchFamily="34" charset="-122"/>
                    <a:ea typeface="思源黑体 CN Medium" panose="020B0600000000000000" pitchFamily="34" charset="-122"/>
                  </a:rPr>
                  <a:t>G</a:t>
                </a:r>
                <a:r>
                  <a:rPr lang="zh-CN" altLang="en-US" sz="1400" dirty="0">
                    <a:solidFill>
                      <a:schemeClr val="tx1"/>
                    </a:solidFill>
                    <a:latin typeface="思源黑体 CN Medium" panose="020B0600000000000000" pitchFamily="34" charset="-122"/>
                    <a:ea typeface="思源黑体 CN Medium" panose="020B0600000000000000" pitchFamily="34" charset="-122"/>
                  </a:rPr>
                  <a:t>的顶点编号为</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1</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2</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3</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𝑛</m:t>
                        </m:r>
                      </m:sub>
                    </m:sSub>
                  </m:oMath>
                </a14:m>
                <a:r>
                  <a:rPr lang="zh-CN" altLang="en-US" sz="1400" dirty="0">
                    <a:solidFill>
                      <a:schemeClr val="tx1"/>
                    </a:solidFill>
                    <a:latin typeface="思源黑体 CN Medium" panose="020B0600000000000000" pitchFamily="34" charset="-122"/>
                    <a:ea typeface="思源黑体 CN Medium" panose="020B0600000000000000" pitchFamily="34" charset="-122"/>
                  </a:rPr>
                  <a:t>，则：</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a:p>
                <a:pPr marL="0" lvl="1" indent="-1142954">
                  <a:spcBef>
                    <a:spcPts val="1000"/>
                  </a:spcBef>
                </a:pPr>
                <a:r>
                  <a:rPr lang="en-US" altLang="zh-CN" sz="1400" dirty="0">
                    <a:solidFill>
                      <a:schemeClr val="tx1"/>
                    </a:solidFill>
                    <a:latin typeface="思源黑体 CN Medium" panose="020B0600000000000000" pitchFamily="34" charset="-122"/>
                    <a:ea typeface="思源黑体 CN Medium" panose="020B0600000000000000" pitchFamily="34" charset="-122"/>
                  </a:rPr>
                  <a:t>A[i][j] </a:t>
                </a:r>
                <a:r>
                  <a:rPr lang="en-US" altLang="zh-CN" sz="1400" dirty="0">
                    <a:solidFill>
                      <a:schemeClr val="accent1"/>
                    </a:solidFill>
                    <a:latin typeface="思源黑体 CN Medium" panose="020B0600000000000000" pitchFamily="34" charset="-122"/>
                    <a:ea typeface="思源黑体 CN Medium" panose="020B0600000000000000" pitchFamily="34" charset="-122"/>
                  </a:rPr>
                  <a:t>= 1</a:t>
                </a:r>
                <a:r>
                  <a:rPr lang="zh-CN" altLang="en-US" sz="1400" dirty="0">
                    <a:solidFill>
                      <a:schemeClr val="tx1"/>
                    </a:solidFill>
                    <a:latin typeface="思源黑体 CN Medium" panose="020B0600000000000000" pitchFamily="34" charset="-122"/>
                    <a:ea typeface="思源黑体 CN Medium" panose="020B0600000000000000" pitchFamily="34" charset="-122"/>
                  </a:rPr>
                  <a:t>，</a:t>
                </a:r>
                <a:r>
                  <a:rPr lang="en-US" altLang="zh-CN" sz="1400" dirty="0">
                    <a:solidFill>
                      <a:schemeClr val="tx1"/>
                    </a:solidFill>
                    <a:latin typeface="思源黑体 CN Medium" panose="020B0600000000000000" pitchFamily="34" charset="-122"/>
                    <a:ea typeface="思源黑体 CN Medium" panose="020B0600000000000000" pitchFamily="34" charset="-122"/>
                  </a:rPr>
                  <a:t>(</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𝑖</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𝑗</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r>
                  <a:rPr lang="zh-CN" altLang="en-US" sz="1400" dirty="0">
                    <a:solidFill>
                      <a:schemeClr val="tx1"/>
                    </a:solidFill>
                    <a:latin typeface="思源黑体 CN Medium" panose="020B0600000000000000" pitchFamily="34" charset="-122"/>
                    <a:ea typeface="思源黑体 CN Medium" panose="020B0600000000000000" pitchFamily="34" charset="-122"/>
                  </a:rPr>
                  <a:t>或 </a:t>
                </a:r>
                <a:r>
                  <a:rPr lang="en-US" altLang="zh-CN" sz="1400" dirty="0">
                    <a:solidFill>
                      <a:schemeClr val="tx1"/>
                    </a:solidFill>
                    <a:latin typeface="思源黑体 CN Medium" panose="020B0600000000000000" pitchFamily="34" charset="-122"/>
                    <a:ea typeface="思源黑体 CN Medium" panose="020B0600000000000000" pitchFamily="34" charset="-122"/>
                  </a:rPr>
                  <a:t>&lt;</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𝑖</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𝑗</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&gt; </a:t>
                </a:r>
                <a:r>
                  <a:rPr lang="zh-CN" altLang="en-US" sz="1400" dirty="0">
                    <a:solidFill>
                      <a:schemeClr val="accent1"/>
                    </a:solidFill>
                    <a:latin typeface="思源黑体 CN Medium" panose="020B0600000000000000" pitchFamily="34" charset="-122"/>
                    <a:ea typeface="思源黑体 CN Medium" panose="020B0600000000000000" pitchFamily="34" charset="-122"/>
                  </a:rPr>
                  <a:t>是</a:t>
                </a:r>
                <a:r>
                  <a:rPr lang="en-US" altLang="zh-CN" sz="1400" dirty="0">
                    <a:solidFill>
                      <a:schemeClr val="tx1"/>
                    </a:solidFill>
                    <a:latin typeface="思源黑体 CN Medium" panose="020B0600000000000000" pitchFamily="34" charset="-122"/>
                    <a:ea typeface="思源黑体 CN Medium" panose="020B0600000000000000" pitchFamily="34" charset="-122"/>
                  </a:rPr>
                  <a:t>E(G)</a:t>
                </a:r>
                <a:r>
                  <a:rPr lang="zh-CN" altLang="en-US" sz="1400" dirty="0">
                    <a:solidFill>
                      <a:schemeClr val="tx1"/>
                    </a:solidFill>
                    <a:latin typeface="思源黑体 CN Medium" panose="020B0600000000000000" pitchFamily="34" charset="-122"/>
                    <a:ea typeface="思源黑体 CN Medium" panose="020B0600000000000000" pitchFamily="34" charset="-122"/>
                  </a:rPr>
                  <a:t>的边</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a:p>
                <a:pPr marL="0" lvl="1" indent="-1142954">
                  <a:spcBef>
                    <a:spcPts val="1000"/>
                  </a:spcBef>
                </a:pPr>
                <a:r>
                  <a:rPr lang="en-US" altLang="zh-CN" sz="1400" dirty="0">
                    <a:solidFill>
                      <a:schemeClr val="tx1"/>
                    </a:solidFill>
                    <a:latin typeface="思源黑体 CN Medium" panose="020B0600000000000000" pitchFamily="34" charset="-122"/>
                    <a:ea typeface="思源黑体 CN Medium" panose="020B0600000000000000" pitchFamily="34" charset="-122"/>
                  </a:rPr>
                  <a:t>A[i][j] </a:t>
                </a:r>
                <a:r>
                  <a:rPr lang="en-US" altLang="zh-CN" sz="1400" dirty="0">
                    <a:solidFill>
                      <a:schemeClr val="accent1"/>
                    </a:solidFill>
                    <a:latin typeface="思源黑体 CN Medium" panose="020B0600000000000000" pitchFamily="34" charset="-122"/>
                    <a:ea typeface="思源黑体 CN Medium" panose="020B0600000000000000" pitchFamily="34" charset="-122"/>
                  </a:rPr>
                  <a:t>= 0</a:t>
                </a:r>
                <a:r>
                  <a:rPr lang="zh-CN" altLang="en-US" sz="1400" dirty="0">
                    <a:solidFill>
                      <a:schemeClr val="tx1"/>
                    </a:solidFill>
                    <a:latin typeface="思源黑体 CN Medium" panose="020B0600000000000000" pitchFamily="34" charset="-122"/>
                    <a:ea typeface="思源黑体 CN Medium" panose="020B0600000000000000" pitchFamily="34" charset="-122"/>
                  </a:rPr>
                  <a:t>，</a:t>
                </a:r>
                <a:r>
                  <a:rPr lang="en-US" altLang="zh-CN" sz="1400" dirty="0">
                    <a:solidFill>
                      <a:schemeClr val="tx1"/>
                    </a:solidFill>
                    <a:latin typeface="思源黑体 CN Medium" panose="020B0600000000000000" pitchFamily="34" charset="-122"/>
                    <a:ea typeface="思源黑体 CN Medium" panose="020B0600000000000000" pitchFamily="34" charset="-122"/>
                  </a:rPr>
                  <a:t>(</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𝑖</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𝑗</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r>
                  <a:rPr lang="zh-CN" altLang="en-US" sz="1400" dirty="0">
                    <a:solidFill>
                      <a:schemeClr val="tx1"/>
                    </a:solidFill>
                    <a:latin typeface="思源黑体 CN Medium" panose="020B0600000000000000" pitchFamily="34" charset="-122"/>
                    <a:ea typeface="思源黑体 CN Medium" panose="020B0600000000000000" pitchFamily="34" charset="-122"/>
                  </a:rPr>
                  <a:t>或 </a:t>
                </a:r>
                <a:r>
                  <a:rPr lang="en-US" altLang="zh-CN" sz="1400" dirty="0">
                    <a:solidFill>
                      <a:schemeClr val="tx1"/>
                    </a:solidFill>
                    <a:latin typeface="思源黑体 CN Medium" panose="020B0600000000000000" pitchFamily="34" charset="-122"/>
                    <a:ea typeface="思源黑体 CN Medium" panose="020B0600000000000000" pitchFamily="34" charset="-122"/>
                  </a:rPr>
                  <a:t>&lt;</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𝑖</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 </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𝑣</m:t>
                        </m:r>
                      </m:e>
                      <m:sub>
                        <m:r>
                          <a:rPr lang="en-US" altLang="zh-CN" sz="1400" i="1">
                            <a:solidFill>
                              <a:schemeClr val="tx1"/>
                            </a:solidFill>
                            <a:latin typeface="Cambria Math" panose="02040503050406030204" pitchFamily="18" charset="0"/>
                          </a:rPr>
                          <m:t>𝑗</m:t>
                        </m:r>
                      </m:sub>
                    </m:sSub>
                  </m:oMath>
                </a14:m>
                <a:r>
                  <a:rPr lang="en-US" altLang="zh-CN" sz="1400" dirty="0">
                    <a:solidFill>
                      <a:schemeClr val="tx1"/>
                    </a:solidFill>
                    <a:latin typeface="思源黑体 CN Medium" panose="020B0600000000000000" pitchFamily="34" charset="-122"/>
                    <a:ea typeface="思源黑体 CN Medium" panose="020B0600000000000000" pitchFamily="34" charset="-122"/>
                  </a:rPr>
                  <a:t>&gt; </a:t>
                </a:r>
                <a:r>
                  <a:rPr lang="zh-CN" altLang="en-US" sz="1400" dirty="0">
                    <a:solidFill>
                      <a:schemeClr val="accent1"/>
                    </a:solidFill>
                    <a:latin typeface="思源黑体 CN Medium" panose="020B0600000000000000" pitchFamily="34" charset="-122"/>
                    <a:ea typeface="思源黑体 CN Medium" panose="020B0600000000000000" pitchFamily="34" charset="-122"/>
                  </a:rPr>
                  <a:t>不是</a:t>
                </a:r>
                <a:r>
                  <a:rPr lang="en-US" altLang="zh-CN" sz="1400" dirty="0">
                    <a:solidFill>
                      <a:schemeClr val="tx1"/>
                    </a:solidFill>
                    <a:latin typeface="思源黑体 CN Medium" panose="020B0600000000000000" pitchFamily="34" charset="-122"/>
                    <a:ea typeface="思源黑体 CN Medium" panose="020B0600000000000000" pitchFamily="34" charset="-122"/>
                  </a:rPr>
                  <a:t>E(G)</a:t>
                </a:r>
                <a:r>
                  <a:rPr lang="zh-CN" altLang="en-US" sz="1400" dirty="0">
                    <a:solidFill>
                      <a:schemeClr val="tx1"/>
                    </a:solidFill>
                    <a:latin typeface="思源黑体 CN Medium" panose="020B0600000000000000" pitchFamily="34" charset="-122"/>
                    <a:ea typeface="思源黑体 CN Medium" panose="020B0600000000000000" pitchFamily="34" charset="-122"/>
                  </a:rPr>
                  <a:t>的边</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mc:Choice>
        <mc:Fallback xmlns="">
          <p:sp>
            <p:nvSpPr>
              <p:cNvPr id="89" name="对话气泡: 圆角矩形 88">
                <a:extLst>
                  <a:ext uri="{FF2B5EF4-FFF2-40B4-BE49-F238E27FC236}">
                    <a16:creationId xmlns:a16="http://schemas.microsoft.com/office/drawing/2014/main" id="{2B681B65-A417-4605-B1DA-2B1F90A29FFE}"/>
                  </a:ext>
                </a:extLst>
              </p:cNvPr>
              <p:cNvSpPr>
                <a:spLocks noRot="1" noChangeAspect="1" noMove="1" noResize="1" noEditPoints="1" noAdjustHandles="1" noChangeArrowheads="1" noChangeShapeType="1" noTextEdit="1"/>
              </p:cNvSpPr>
              <p:nvPr/>
            </p:nvSpPr>
            <p:spPr>
              <a:xfrm>
                <a:off x="5109545" y="1493890"/>
                <a:ext cx="3828412" cy="1091962"/>
              </a:xfrm>
              <a:prstGeom prst="wedgeRoundRectCallout">
                <a:avLst>
                  <a:gd name="adj1" fmla="val -54913"/>
                  <a:gd name="adj2" fmla="val 32753"/>
                  <a:gd name="adj3" fmla="val 16667"/>
                </a:avLst>
              </a:prstGeom>
              <a:blipFill>
                <a:blip r:embed="rId4"/>
                <a:stretch>
                  <a:fillRect b="-2210"/>
                </a:stretch>
              </a:blipFill>
            </p:spPr>
            <p:txBody>
              <a:bodyPr/>
              <a:lstStyle/>
              <a:p>
                <a:r>
                  <a:rPr lang="zh-CN" altLang="en-US">
                    <a:noFill/>
                  </a:rPr>
                  <a:t> </a:t>
                </a:r>
              </a:p>
            </p:txBody>
          </p:sp>
        </mc:Fallback>
      </mc:AlternateContent>
      <p:sp>
        <p:nvSpPr>
          <p:cNvPr id="90" name="对话气泡: 圆角矩形 89">
            <a:extLst>
              <a:ext uri="{FF2B5EF4-FFF2-40B4-BE49-F238E27FC236}">
                <a16:creationId xmlns:a16="http://schemas.microsoft.com/office/drawing/2014/main" id="{DA93DB6C-D5E6-40C0-B4B7-47CE54DB7A6D}"/>
              </a:ext>
            </a:extLst>
          </p:cNvPr>
          <p:cNvSpPr/>
          <p:nvPr/>
        </p:nvSpPr>
        <p:spPr>
          <a:xfrm>
            <a:off x="7242810" y="4450948"/>
            <a:ext cx="1580653" cy="381506"/>
          </a:xfrm>
          <a:prstGeom prst="wedgeRoundRectCallout">
            <a:avLst>
              <a:gd name="adj1" fmla="val 56892"/>
              <a:gd name="adj2" fmla="val -1103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怎么求顶点的度？</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379040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barn(outVertical)">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wipe(left)">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9" grpId="0" animBg="1"/>
      <p:bldP spid="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）的表示方法</a:t>
            </a:r>
            <a:endParaRPr lang="en-US" altLang="zh-CN" dirty="0"/>
          </a:p>
          <a:p>
            <a:pPr marL="514350" lvl="2" indent="-514350">
              <a:spcBef>
                <a:spcPts val="1000"/>
              </a:spcBef>
              <a:buFont typeface="Wingdings" panose="05000000000000000000" pitchFamily="2" charset="2"/>
              <a:buChar char="u"/>
            </a:pPr>
            <a:r>
              <a:rPr lang="zh-CN" altLang="en-US" dirty="0"/>
              <a:t>邻接矩阵</a:t>
            </a:r>
            <a:r>
              <a:rPr lang="en-US" altLang="zh-CN" dirty="0"/>
              <a:t>(Adjacency Matrix)</a:t>
            </a:r>
          </a:p>
          <a:p>
            <a:pPr marL="457223" lvl="3" indent="0">
              <a:spcBef>
                <a:spcPts val="1000"/>
              </a:spcBef>
              <a:buNone/>
            </a:pPr>
            <a:r>
              <a:rPr lang="zh-CN" altLang="en-US" dirty="0"/>
              <a:t>怎么存储权值？</a:t>
            </a:r>
            <a:endParaRPr lang="en-US" altLang="zh-CN" dirty="0"/>
          </a:p>
          <a:p>
            <a:pPr marL="914446" lvl="4" indent="0">
              <a:spcBef>
                <a:spcPts val="1000"/>
              </a:spcBef>
              <a:buNone/>
            </a:pPr>
            <a:r>
              <a:rPr lang="zh-CN" altLang="en-US" dirty="0"/>
              <a:t>边的位置，存放权值</a:t>
            </a:r>
            <a:endParaRPr lang="en-US" altLang="zh-CN" dirty="0"/>
          </a:p>
          <a:p>
            <a:pPr marL="914446" lvl="4" indent="0">
              <a:spcBef>
                <a:spcPts val="1000"/>
              </a:spcBef>
              <a:buNone/>
            </a:pPr>
            <a:r>
              <a:rPr lang="zh-CN" altLang="en-US" dirty="0"/>
              <a:t>没有边的位置，存放无穷大：∞</a:t>
            </a:r>
            <a:endParaRPr lang="en-US" altLang="zh-CN" dirty="0"/>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49" name="组合 48">
            <a:extLst>
              <a:ext uri="{FF2B5EF4-FFF2-40B4-BE49-F238E27FC236}">
                <a16:creationId xmlns:a16="http://schemas.microsoft.com/office/drawing/2014/main" id="{E0AC3F74-FB5A-452F-BB1A-F43AD0B16BCA}"/>
              </a:ext>
            </a:extLst>
          </p:cNvPr>
          <p:cNvGrpSpPr/>
          <p:nvPr/>
        </p:nvGrpSpPr>
        <p:grpSpPr>
          <a:xfrm>
            <a:off x="9245686" y="1995960"/>
            <a:ext cx="2103120" cy="1719072"/>
            <a:chOff x="9134856" y="2093976"/>
            <a:chExt cx="2103120" cy="1719072"/>
          </a:xfrm>
        </p:grpSpPr>
        <p:sp>
          <p:nvSpPr>
            <p:cNvPr id="51" name="Oval 5">
              <a:extLst>
                <a:ext uri="{FF2B5EF4-FFF2-40B4-BE49-F238E27FC236}">
                  <a16:creationId xmlns:a16="http://schemas.microsoft.com/office/drawing/2014/main" id="{F4B7BEF0-1314-4EA2-82ED-A3286A5F9210}"/>
                </a:ext>
              </a:extLst>
            </p:cNvPr>
            <p:cNvSpPr/>
            <p:nvPr/>
          </p:nvSpPr>
          <p:spPr>
            <a:xfrm>
              <a:off x="9134856" y="3044952"/>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52" name="Oval 6">
              <a:extLst>
                <a:ext uri="{FF2B5EF4-FFF2-40B4-BE49-F238E27FC236}">
                  <a16:creationId xmlns:a16="http://schemas.microsoft.com/office/drawing/2014/main" id="{36F2D42E-76E9-4E3A-9D7C-ADC3EE0A9232}"/>
                </a:ext>
              </a:extLst>
            </p:cNvPr>
            <p:cNvSpPr/>
            <p:nvPr/>
          </p:nvSpPr>
          <p:spPr>
            <a:xfrm>
              <a:off x="10853928"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53" name="Oval 7">
              <a:extLst>
                <a:ext uri="{FF2B5EF4-FFF2-40B4-BE49-F238E27FC236}">
                  <a16:creationId xmlns:a16="http://schemas.microsoft.com/office/drawing/2014/main" id="{BED9028E-E931-48A2-813E-E2E291E1B81B}"/>
                </a:ext>
              </a:extLst>
            </p:cNvPr>
            <p:cNvSpPr/>
            <p:nvPr/>
          </p:nvSpPr>
          <p:spPr>
            <a:xfrm>
              <a:off x="10469880" y="3429000"/>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54" name="Oval 8">
              <a:extLst>
                <a:ext uri="{FF2B5EF4-FFF2-40B4-BE49-F238E27FC236}">
                  <a16:creationId xmlns:a16="http://schemas.microsoft.com/office/drawing/2014/main" id="{1C75AA29-192B-4EC9-AE37-807AD7DDADC8}"/>
                </a:ext>
              </a:extLst>
            </p:cNvPr>
            <p:cNvSpPr/>
            <p:nvPr/>
          </p:nvSpPr>
          <p:spPr>
            <a:xfrm>
              <a:off x="9765665"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58" name="Straight Arrow Connector 9">
              <a:extLst>
                <a:ext uri="{FF2B5EF4-FFF2-40B4-BE49-F238E27FC236}">
                  <a16:creationId xmlns:a16="http://schemas.microsoft.com/office/drawing/2014/main" id="{D3FF0881-C9B9-49A4-B0F1-EA583A190BBC}"/>
                </a:ext>
              </a:extLst>
            </p:cNvPr>
            <p:cNvCxnSpPr>
              <a:stCxn id="54" idx="6"/>
              <a:endCxn id="52" idx="2"/>
            </p:cNvCxnSpPr>
            <p:nvPr/>
          </p:nvCxnSpPr>
          <p:spPr>
            <a:xfrm>
              <a:off x="10149713" y="2286000"/>
              <a:ext cx="70421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10">
              <a:extLst>
                <a:ext uri="{FF2B5EF4-FFF2-40B4-BE49-F238E27FC236}">
                  <a16:creationId xmlns:a16="http://schemas.microsoft.com/office/drawing/2014/main" id="{FD2A3658-1AA4-4687-91E5-7D601EE18CCE}"/>
                </a:ext>
              </a:extLst>
            </p:cNvPr>
            <p:cNvCxnSpPr>
              <a:cxnSpLocks/>
              <a:stCxn id="54" idx="3"/>
              <a:endCxn id="51" idx="0"/>
            </p:cNvCxnSpPr>
            <p:nvPr/>
          </p:nvCxnSpPr>
          <p:spPr>
            <a:xfrm flipH="1">
              <a:off x="9326880" y="2421781"/>
              <a:ext cx="495028" cy="6231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11">
              <a:extLst>
                <a:ext uri="{FF2B5EF4-FFF2-40B4-BE49-F238E27FC236}">
                  <a16:creationId xmlns:a16="http://schemas.microsoft.com/office/drawing/2014/main" id="{A62AEDB7-E56E-412A-8EE1-EEB5432785B6}"/>
                </a:ext>
              </a:extLst>
            </p:cNvPr>
            <p:cNvCxnSpPr>
              <a:cxnSpLocks/>
              <a:stCxn id="51" idx="5"/>
              <a:endCxn id="53" idx="2"/>
            </p:cNvCxnSpPr>
            <p:nvPr/>
          </p:nvCxnSpPr>
          <p:spPr>
            <a:xfrm>
              <a:off x="9462661" y="3372757"/>
              <a:ext cx="1007219" cy="2482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71" name="Table 2">
            <a:extLst>
              <a:ext uri="{FF2B5EF4-FFF2-40B4-BE49-F238E27FC236}">
                <a16:creationId xmlns:a16="http://schemas.microsoft.com/office/drawing/2014/main" id="{616B1545-F26E-4937-ACA7-30A2B8D80B84}"/>
              </a:ext>
            </a:extLst>
          </p:cNvPr>
          <p:cNvGraphicFramePr>
            <a:graphicFrameLocks noGrp="1" noChangeAspect="1"/>
          </p:cNvGraphicFramePr>
          <p:nvPr>
            <p:extLst>
              <p:ext uri="{D42A27DB-BD31-4B8C-83A1-F6EECF244321}">
                <p14:modId xmlns:p14="http://schemas.microsoft.com/office/powerpoint/2010/main" val="2433752878"/>
              </p:ext>
            </p:extLst>
          </p:nvPr>
        </p:nvGraphicFramePr>
        <p:xfrm>
          <a:off x="4336055" y="4514307"/>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pSp>
        <p:nvGrpSpPr>
          <p:cNvPr id="73" name="组合 72">
            <a:extLst>
              <a:ext uri="{FF2B5EF4-FFF2-40B4-BE49-F238E27FC236}">
                <a16:creationId xmlns:a16="http://schemas.microsoft.com/office/drawing/2014/main" id="{457679D2-284E-4CBE-807C-FC381E45DBDC}"/>
              </a:ext>
            </a:extLst>
          </p:cNvPr>
          <p:cNvGrpSpPr/>
          <p:nvPr/>
        </p:nvGrpSpPr>
        <p:grpSpPr>
          <a:xfrm>
            <a:off x="1342786" y="4450948"/>
            <a:ext cx="2103120" cy="1719072"/>
            <a:chOff x="9134856" y="2093976"/>
            <a:chExt cx="2103120" cy="1719072"/>
          </a:xfrm>
        </p:grpSpPr>
        <p:sp>
          <p:nvSpPr>
            <p:cNvPr id="76" name="Oval 5">
              <a:extLst>
                <a:ext uri="{FF2B5EF4-FFF2-40B4-BE49-F238E27FC236}">
                  <a16:creationId xmlns:a16="http://schemas.microsoft.com/office/drawing/2014/main" id="{41B5A84A-8418-43E3-B9D0-DAF6E914EC56}"/>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77" name="Oval 6">
              <a:extLst>
                <a:ext uri="{FF2B5EF4-FFF2-40B4-BE49-F238E27FC236}">
                  <a16:creationId xmlns:a16="http://schemas.microsoft.com/office/drawing/2014/main" id="{AF4FD501-D2E0-4AD7-B6D1-4C360C477530}"/>
                </a:ext>
              </a:extLst>
            </p:cNvPr>
            <p:cNvSpPr/>
            <p:nvPr/>
          </p:nvSpPr>
          <p:spPr>
            <a:xfrm>
              <a:off x="10853928"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82" name="Oval 7">
              <a:extLst>
                <a:ext uri="{FF2B5EF4-FFF2-40B4-BE49-F238E27FC236}">
                  <a16:creationId xmlns:a16="http://schemas.microsoft.com/office/drawing/2014/main" id="{E0F08CAB-46CB-47FA-A78D-BF67F3F84EAD}"/>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83" name="Oval 8">
              <a:extLst>
                <a:ext uri="{FF2B5EF4-FFF2-40B4-BE49-F238E27FC236}">
                  <a16:creationId xmlns:a16="http://schemas.microsoft.com/office/drawing/2014/main" id="{9C62962B-B3F9-47A4-9B42-EC6A6A3DE5B8}"/>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85" name="Straight Arrow Connector 9">
              <a:extLst>
                <a:ext uri="{FF2B5EF4-FFF2-40B4-BE49-F238E27FC236}">
                  <a16:creationId xmlns:a16="http://schemas.microsoft.com/office/drawing/2014/main" id="{FFA6243A-4374-4E27-938C-E4F68647110E}"/>
                </a:ext>
              </a:extLst>
            </p:cNvPr>
            <p:cNvCxnSpPr>
              <a:stCxn id="83" idx="6"/>
              <a:endCxn id="77" idx="2"/>
            </p:cNvCxnSpPr>
            <p:nvPr/>
          </p:nvCxnSpPr>
          <p:spPr>
            <a:xfrm>
              <a:off x="10149713" y="228600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0">
              <a:extLst>
                <a:ext uri="{FF2B5EF4-FFF2-40B4-BE49-F238E27FC236}">
                  <a16:creationId xmlns:a16="http://schemas.microsoft.com/office/drawing/2014/main" id="{80085BB4-9560-4F18-8ECD-3E3B7A9D8AB8}"/>
                </a:ext>
              </a:extLst>
            </p:cNvPr>
            <p:cNvCxnSpPr>
              <a:cxnSpLocks/>
              <a:stCxn id="83" idx="3"/>
              <a:endCxn id="76"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11">
              <a:extLst>
                <a:ext uri="{FF2B5EF4-FFF2-40B4-BE49-F238E27FC236}">
                  <a16:creationId xmlns:a16="http://schemas.microsoft.com/office/drawing/2014/main" id="{329225CC-2977-49D1-AAAA-5816E27E3E3E}"/>
                </a:ext>
              </a:extLst>
            </p:cNvPr>
            <p:cNvCxnSpPr>
              <a:cxnSpLocks/>
              <a:stCxn id="76" idx="5"/>
              <a:endCxn id="82"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8" name="Table 2">
            <a:extLst>
              <a:ext uri="{FF2B5EF4-FFF2-40B4-BE49-F238E27FC236}">
                <a16:creationId xmlns:a16="http://schemas.microsoft.com/office/drawing/2014/main" id="{C7711186-A69D-47E5-B9F7-44735FA2BC06}"/>
              </a:ext>
            </a:extLst>
          </p:cNvPr>
          <p:cNvGraphicFramePr>
            <a:graphicFrameLocks noGrp="1" noChangeAspect="1"/>
          </p:cNvGraphicFramePr>
          <p:nvPr>
            <p:extLst>
              <p:ext uri="{D42A27DB-BD31-4B8C-83A1-F6EECF244321}">
                <p14:modId xmlns:p14="http://schemas.microsoft.com/office/powerpoint/2010/main" val="1202785319"/>
              </p:ext>
            </p:extLst>
          </p:nvPr>
        </p:nvGraphicFramePr>
        <p:xfrm>
          <a:off x="8969565" y="447939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sp>
        <p:nvSpPr>
          <p:cNvPr id="2" name="箭头: 右 1">
            <a:extLst>
              <a:ext uri="{FF2B5EF4-FFF2-40B4-BE49-F238E27FC236}">
                <a16:creationId xmlns:a16="http://schemas.microsoft.com/office/drawing/2014/main" id="{B60DB4B0-FDBD-4488-9641-C509E6FC6650}"/>
              </a:ext>
            </a:extLst>
          </p:cNvPr>
          <p:cNvSpPr/>
          <p:nvPr/>
        </p:nvSpPr>
        <p:spPr>
          <a:xfrm>
            <a:off x="3688083" y="5200826"/>
            <a:ext cx="546559" cy="384048"/>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箭头: 下 4">
            <a:extLst>
              <a:ext uri="{FF2B5EF4-FFF2-40B4-BE49-F238E27FC236}">
                <a16:creationId xmlns:a16="http://schemas.microsoft.com/office/drawing/2014/main" id="{96DD77AD-1328-4474-BD1B-3F4F21065454}"/>
              </a:ext>
            </a:extLst>
          </p:cNvPr>
          <p:cNvSpPr/>
          <p:nvPr/>
        </p:nvSpPr>
        <p:spPr>
          <a:xfrm>
            <a:off x="10191279" y="3773294"/>
            <a:ext cx="384048" cy="572336"/>
          </a:xfrm>
          <a:prstGeom prst="down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1A5CF592-7DDC-427A-A3C5-C3F02F432A69}"/>
              </a:ext>
            </a:extLst>
          </p:cNvPr>
          <p:cNvGrpSpPr/>
          <p:nvPr/>
        </p:nvGrpSpPr>
        <p:grpSpPr>
          <a:xfrm>
            <a:off x="1462351" y="4290115"/>
            <a:ext cx="1509449" cy="1536610"/>
            <a:chOff x="1462351" y="4290115"/>
            <a:chExt cx="1509449" cy="1536610"/>
          </a:xfrm>
        </p:grpSpPr>
        <p:sp>
          <p:nvSpPr>
            <p:cNvPr id="26" name="文本框 25">
              <a:extLst>
                <a:ext uri="{FF2B5EF4-FFF2-40B4-BE49-F238E27FC236}">
                  <a16:creationId xmlns:a16="http://schemas.microsoft.com/office/drawing/2014/main" id="{F49E7512-2E89-486E-8069-9620DB8B64E1}"/>
                </a:ext>
              </a:extLst>
            </p:cNvPr>
            <p:cNvSpPr txBox="1"/>
            <p:nvPr/>
          </p:nvSpPr>
          <p:spPr>
            <a:xfrm>
              <a:off x="2502339" y="4290115"/>
              <a:ext cx="469461" cy="307777"/>
            </a:xfrm>
            <a:prstGeom prst="rect">
              <a:avLst/>
            </a:prstGeom>
            <a:noFill/>
          </p:spPr>
          <p:txBody>
            <a:bodyPr wrap="square">
              <a:spAutoFit/>
            </a:bodyPr>
            <a:lstStyle/>
            <a:p>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27" name="文本框 26">
              <a:extLst>
                <a:ext uri="{FF2B5EF4-FFF2-40B4-BE49-F238E27FC236}">
                  <a16:creationId xmlns:a16="http://schemas.microsoft.com/office/drawing/2014/main" id="{6574CF7F-705E-428D-B5BC-1469C4AAB821}"/>
                </a:ext>
              </a:extLst>
            </p:cNvPr>
            <p:cNvSpPr txBox="1"/>
            <p:nvPr/>
          </p:nvSpPr>
          <p:spPr>
            <a:xfrm>
              <a:off x="2013927" y="5518948"/>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28" name="文本框 27">
              <a:extLst>
                <a:ext uri="{FF2B5EF4-FFF2-40B4-BE49-F238E27FC236}">
                  <a16:creationId xmlns:a16="http://schemas.microsoft.com/office/drawing/2014/main" id="{16CE699B-02E6-48F9-A36F-318A35BFD5FC}"/>
                </a:ext>
              </a:extLst>
            </p:cNvPr>
            <p:cNvSpPr txBox="1"/>
            <p:nvPr/>
          </p:nvSpPr>
          <p:spPr>
            <a:xfrm>
              <a:off x="1462351" y="4833419"/>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8" name="组合 7">
            <a:extLst>
              <a:ext uri="{FF2B5EF4-FFF2-40B4-BE49-F238E27FC236}">
                <a16:creationId xmlns:a16="http://schemas.microsoft.com/office/drawing/2014/main" id="{664FA2A8-5840-4610-884E-78BD8F8B2214}"/>
              </a:ext>
            </a:extLst>
          </p:cNvPr>
          <p:cNvGrpSpPr/>
          <p:nvPr/>
        </p:nvGrpSpPr>
        <p:grpSpPr>
          <a:xfrm>
            <a:off x="9324919" y="1863531"/>
            <a:ext cx="1509449" cy="1536610"/>
            <a:chOff x="9324919" y="1863531"/>
            <a:chExt cx="1509449" cy="1536610"/>
          </a:xfrm>
        </p:grpSpPr>
        <p:sp>
          <p:nvSpPr>
            <p:cNvPr id="29" name="文本框 28">
              <a:extLst>
                <a:ext uri="{FF2B5EF4-FFF2-40B4-BE49-F238E27FC236}">
                  <a16:creationId xmlns:a16="http://schemas.microsoft.com/office/drawing/2014/main" id="{CC9BDDBC-469C-4157-BB9A-76FBA7CF87FC}"/>
                </a:ext>
              </a:extLst>
            </p:cNvPr>
            <p:cNvSpPr txBox="1"/>
            <p:nvPr/>
          </p:nvSpPr>
          <p:spPr>
            <a:xfrm>
              <a:off x="10364907" y="1863531"/>
              <a:ext cx="469461" cy="307777"/>
            </a:xfrm>
            <a:prstGeom prst="rect">
              <a:avLst/>
            </a:prstGeom>
            <a:noFill/>
          </p:spPr>
          <p:txBody>
            <a:bodyPr wrap="square">
              <a:spAutoFit/>
            </a:bodyPr>
            <a:lstStyle/>
            <a:p>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30" name="文本框 29">
              <a:extLst>
                <a:ext uri="{FF2B5EF4-FFF2-40B4-BE49-F238E27FC236}">
                  <a16:creationId xmlns:a16="http://schemas.microsoft.com/office/drawing/2014/main" id="{4B346836-0346-438A-9A02-4CD0E532EEDE}"/>
                </a:ext>
              </a:extLst>
            </p:cNvPr>
            <p:cNvSpPr txBox="1"/>
            <p:nvPr/>
          </p:nvSpPr>
          <p:spPr>
            <a:xfrm>
              <a:off x="9876495" y="3092364"/>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31" name="文本框 30">
              <a:extLst>
                <a:ext uri="{FF2B5EF4-FFF2-40B4-BE49-F238E27FC236}">
                  <a16:creationId xmlns:a16="http://schemas.microsoft.com/office/drawing/2014/main" id="{529B7911-FC7C-451A-B5E4-6A316C1385C6}"/>
                </a:ext>
              </a:extLst>
            </p:cNvPr>
            <p:cNvSpPr txBox="1"/>
            <p:nvPr/>
          </p:nvSpPr>
          <p:spPr>
            <a:xfrm>
              <a:off x="9324919" y="2406835"/>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sp>
        <p:nvSpPr>
          <p:cNvPr id="32" name="文本框 31">
            <a:extLst>
              <a:ext uri="{FF2B5EF4-FFF2-40B4-BE49-F238E27FC236}">
                <a16:creationId xmlns:a16="http://schemas.microsoft.com/office/drawing/2014/main" id="{513FA721-5662-4D2B-A100-0D83FE2EA259}"/>
              </a:ext>
            </a:extLst>
          </p:cNvPr>
          <p:cNvSpPr txBox="1"/>
          <p:nvPr/>
        </p:nvSpPr>
        <p:spPr>
          <a:xfrm>
            <a:off x="4817980" y="2260397"/>
            <a:ext cx="4208314" cy="2092881"/>
          </a:xfrm>
          <a:prstGeom prst="rect">
            <a:avLst/>
          </a:prstGeom>
          <a:solidFill>
            <a:schemeClr val="tx1"/>
          </a:solidFill>
          <a:ln w="12700">
            <a:solidFill>
              <a:schemeClr val="accent1"/>
            </a:solidFill>
          </a:ln>
        </p:spPr>
        <p:txBody>
          <a:bodyPr wrap="square">
            <a:spAutoFit/>
          </a:bodyPr>
          <a:lstStyle/>
          <a:p>
            <a:r>
              <a:rPr lang="en-US" altLang="zh-CN" sz="1300" b="1" dirty="0">
                <a:solidFill>
                  <a:srgbClr val="7F0055"/>
                </a:solidFill>
                <a:latin typeface="Consolas" panose="020B0609020204030204" pitchFamily="49" charset="0"/>
              </a:rPr>
              <a:t>#define</a:t>
            </a:r>
            <a:r>
              <a:rPr lang="en-US" altLang="zh-CN" sz="1300" dirty="0">
                <a:solidFill>
                  <a:srgbClr val="000000"/>
                </a:solidFill>
                <a:latin typeface="Consolas" panose="020B0609020204030204" pitchFamily="49" charset="0"/>
              </a:rPr>
              <a:t> </a:t>
            </a:r>
            <a:r>
              <a:rPr lang="en-US" altLang="zh-CN" sz="1300" dirty="0" err="1">
                <a:solidFill>
                  <a:srgbClr val="000000"/>
                </a:solidFill>
                <a:latin typeface="Consolas" panose="020B0609020204030204" pitchFamily="49" charset="0"/>
              </a:rPr>
              <a:t>MAX_VERTEX_NUM</a:t>
            </a:r>
            <a:r>
              <a:rPr lang="en-US" altLang="zh-CN" sz="1300" dirty="0">
                <a:solidFill>
                  <a:srgbClr val="000000"/>
                </a:solidFill>
                <a:latin typeface="Consolas" panose="020B0609020204030204" pitchFamily="49" charset="0"/>
              </a:rPr>
              <a:t> 100</a:t>
            </a:r>
          </a:p>
          <a:p>
            <a:r>
              <a:rPr lang="en-US" altLang="zh-CN" sz="1300" b="1" dirty="0">
                <a:solidFill>
                  <a:srgbClr val="7F0055"/>
                </a:solidFill>
                <a:latin typeface="Consolas" panose="020B0609020204030204" pitchFamily="49" charset="0"/>
              </a:rPr>
              <a:t>#define </a:t>
            </a:r>
            <a:r>
              <a:rPr lang="en-US" altLang="zh-CN" sz="1300" dirty="0">
                <a:solidFill>
                  <a:srgbClr val="000000"/>
                </a:solidFill>
                <a:latin typeface="Consolas" panose="020B0609020204030204" pitchFamily="49" charset="0"/>
              </a:rPr>
              <a:t>INFINITY</a:t>
            </a:r>
            <a:r>
              <a:rPr lang="en-US" altLang="zh-CN" sz="1300" b="1" dirty="0">
                <a:solidFill>
                  <a:srgbClr val="7F0055"/>
                </a:solidFill>
                <a:latin typeface="Consolas" panose="020B0609020204030204" pitchFamily="49" charset="0"/>
              </a:rPr>
              <a:t> </a:t>
            </a:r>
            <a:r>
              <a:rPr lang="en-US" altLang="zh-CN" sz="1300" dirty="0" err="1">
                <a:solidFill>
                  <a:srgbClr val="000000"/>
                </a:solidFill>
                <a:latin typeface="Consolas" panose="020B0609020204030204" pitchFamily="49" charset="0"/>
              </a:rPr>
              <a:t>INT_MAX</a:t>
            </a:r>
            <a:r>
              <a:rPr lang="en-US" altLang="zh-CN" sz="1300" dirty="0">
                <a:solidFill>
                  <a:srgbClr val="000000"/>
                </a:solidFill>
                <a:latin typeface="Consolas" panose="020B0609020204030204" pitchFamily="49" charset="0"/>
              </a:rPr>
              <a:t>;</a:t>
            </a:r>
          </a:p>
          <a:p>
            <a:pPr algn="l"/>
            <a:r>
              <a:rPr lang="en-US" altLang="zh-CN" sz="1300" b="1" dirty="0">
                <a:solidFill>
                  <a:srgbClr val="7F0055"/>
                </a:solidFill>
                <a:latin typeface="Consolas" panose="020B0609020204030204" pitchFamily="49" charset="0"/>
              </a:rPr>
              <a:t>typedef</a:t>
            </a:r>
            <a:r>
              <a:rPr lang="en-US" altLang="zh-CN" sz="1300" b="1" dirty="0">
                <a:solidFill>
                  <a:srgbClr val="000000"/>
                </a:solidFill>
                <a:latin typeface="Consolas" panose="020B0609020204030204" pitchFamily="49" charset="0"/>
              </a:rPr>
              <a:t> </a:t>
            </a:r>
            <a:r>
              <a:rPr lang="en-US" altLang="zh-CN" sz="1300" b="1" dirty="0">
                <a:solidFill>
                  <a:srgbClr val="7F0055"/>
                </a:solidFill>
                <a:latin typeface="Consolas" panose="020B0609020204030204" pitchFamily="49" charset="0"/>
              </a:rPr>
              <a:t>struct</a:t>
            </a:r>
            <a:r>
              <a:rPr lang="en-US" altLang="zh-CN" sz="1300" b="1" dirty="0">
                <a:solidFill>
                  <a:srgbClr val="000000"/>
                </a:solidFill>
                <a:latin typeface="Consolas" panose="020B0609020204030204" pitchFamily="49" charset="0"/>
              </a:rPr>
              <a:t> {</a:t>
            </a:r>
          </a:p>
          <a:p>
            <a:pPr algn="l"/>
            <a:r>
              <a:rPr lang="en-US" altLang="zh-CN" sz="1300" dirty="0">
                <a:solidFill>
                  <a:srgbClr val="3F7F5F"/>
                </a:solidFill>
                <a:latin typeface="Consolas" panose="020B0609020204030204" pitchFamily="49" charset="0"/>
              </a:rPr>
              <a:t>    // </a:t>
            </a:r>
            <a:r>
              <a:rPr lang="zh-CN" altLang="en-US" sz="1300" dirty="0">
                <a:solidFill>
                  <a:srgbClr val="3F7F5F"/>
                </a:solidFill>
                <a:latin typeface="Consolas" panose="020B0609020204030204" pitchFamily="49" charset="0"/>
              </a:rPr>
              <a:t>顶点表</a:t>
            </a:r>
          </a:p>
          <a:p>
            <a:pPr algn="l"/>
            <a:r>
              <a:rPr lang="en-US" altLang="zh-CN" sz="1300" b="1" dirty="0">
                <a:solidFill>
                  <a:srgbClr val="7F0055"/>
                </a:solidFill>
                <a:latin typeface="Consolas" panose="020B0609020204030204" pitchFamily="49" charset="0"/>
              </a:rPr>
              <a:t>    char</a:t>
            </a:r>
            <a:r>
              <a:rPr lang="en-US" altLang="zh-CN" sz="1300" b="1" dirty="0">
                <a:solidFill>
                  <a:srgbClr val="000000"/>
                </a:solidFill>
                <a:latin typeface="Consolas" panose="020B0609020204030204" pitchFamily="49" charset="0"/>
              </a:rPr>
              <a:t> </a:t>
            </a:r>
            <a:r>
              <a:rPr lang="en-US" altLang="zh-CN" sz="1300" b="1" dirty="0">
                <a:solidFill>
                  <a:srgbClr val="0000C0"/>
                </a:solidFill>
                <a:latin typeface="Consolas" panose="020B0609020204030204" pitchFamily="49" charset="0"/>
              </a:rPr>
              <a:t>vertex</a:t>
            </a:r>
            <a:r>
              <a:rPr lang="en-US" altLang="zh-CN" sz="1300" dirty="0">
                <a:solidFill>
                  <a:srgbClr val="000000"/>
                </a:solidFill>
                <a:latin typeface="Consolas" panose="020B0609020204030204" pitchFamily="49" charset="0"/>
              </a:rPr>
              <a:t>[</a:t>
            </a:r>
            <a:r>
              <a:rPr lang="en-US" altLang="zh-CN" sz="1300" dirty="0" err="1">
                <a:solidFill>
                  <a:srgbClr val="000000"/>
                </a:solidFill>
                <a:latin typeface="Consolas" panose="020B0609020204030204" pitchFamily="49" charset="0"/>
              </a:rPr>
              <a:t>MAX_VERTEX_NUM</a:t>
            </a:r>
            <a:r>
              <a:rPr lang="en-US" altLang="zh-CN" sz="1300" dirty="0">
                <a:solidFill>
                  <a:srgbClr val="000000"/>
                </a:solidFill>
                <a:latin typeface="Consolas" panose="020B0609020204030204" pitchFamily="49" charset="0"/>
              </a:rPr>
              <a:t>];</a:t>
            </a:r>
          </a:p>
          <a:p>
            <a:pPr algn="l"/>
            <a:r>
              <a:rPr lang="en-US" altLang="zh-CN" sz="1300" dirty="0">
                <a:solidFill>
                  <a:srgbClr val="3F7F5F"/>
                </a:solidFill>
                <a:latin typeface="Consolas" panose="020B0609020204030204" pitchFamily="49" charset="0"/>
              </a:rPr>
              <a:t>    // </a:t>
            </a:r>
            <a:r>
              <a:rPr lang="zh-CN" altLang="en-US" sz="1300" dirty="0">
                <a:solidFill>
                  <a:srgbClr val="3F7F5F"/>
                </a:solidFill>
                <a:latin typeface="Consolas" panose="020B0609020204030204" pitchFamily="49" charset="0"/>
              </a:rPr>
              <a:t>边表：邻接矩阵</a:t>
            </a:r>
            <a:endParaRPr lang="en-US" altLang="zh-CN" sz="1300" b="1" dirty="0">
              <a:solidFill>
                <a:srgbClr val="000000"/>
              </a:solidFill>
              <a:latin typeface="Consolas" panose="020B0609020204030204" pitchFamily="49" charset="0"/>
            </a:endParaRPr>
          </a:p>
          <a:p>
            <a:pPr algn="l"/>
            <a:r>
              <a:rPr lang="en-US" altLang="zh-CN" sz="1300" b="1" dirty="0">
                <a:solidFill>
                  <a:srgbClr val="7F0055"/>
                </a:solidFill>
                <a:latin typeface="Consolas" panose="020B0609020204030204" pitchFamily="49" charset="0"/>
              </a:rPr>
              <a:t>    int</a:t>
            </a:r>
            <a:r>
              <a:rPr lang="en-US" altLang="zh-CN" sz="1300" b="1" dirty="0">
                <a:solidFill>
                  <a:srgbClr val="000000"/>
                </a:solidFill>
                <a:latin typeface="Consolas" panose="020B0609020204030204" pitchFamily="49" charset="0"/>
              </a:rPr>
              <a:t> </a:t>
            </a:r>
            <a:r>
              <a:rPr lang="en-US" altLang="zh-CN" sz="1300" b="1" dirty="0">
                <a:solidFill>
                  <a:srgbClr val="0000C0"/>
                </a:solidFill>
                <a:latin typeface="Consolas" panose="020B0609020204030204" pitchFamily="49" charset="0"/>
              </a:rPr>
              <a:t>edge</a:t>
            </a:r>
            <a:r>
              <a:rPr lang="en-US" altLang="zh-CN" sz="1300" dirty="0">
                <a:solidFill>
                  <a:srgbClr val="000000"/>
                </a:solidFill>
                <a:latin typeface="Consolas" panose="020B0609020204030204" pitchFamily="49" charset="0"/>
              </a:rPr>
              <a:t>[</a:t>
            </a:r>
            <a:r>
              <a:rPr lang="en-US" altLang="zh-CN" sz="1300" dirty="0" err="1">
                <a:solidFill>
                  <a:srgbClr val="000000"/>
                </a:solidFill>
                <a:latin typeface="Consolas" panose="020B0609020204030204" pitchFamily="49" charset="0"/>
              </a:rPr>
              <a:t>MAX_VERTEX_NUM</a:t>
            </a:r>
            <a:r>
              <a:rPr lang="en-US" altLang="zh-CN" sz="1300" dirty="0">
                <a:solidFill>
                  <a:srgbClr val="000000"/>
                </a:solidFill>
                <a:latin typeface="Consolas" panose="020B0609020204030204" pitchFamily="49" charset="0"/>
              </a:rPr>
              <a:t>][</a:t>
            </a:r>
            <a:r>
              <a:rPr lang="en-US" altLang="zh-CN" sz="1300" dirty="0" err="1">
                <a:solidFill>
                  <a:srgbClr val="000000"/>
                </a:solidFill>
                <a:latin typeface="Consolas" panose="020B0609020204030204" pitchFamily="49" charset="0"/>
              </a:rPr>
              <a:t>MAX_VERTEX_NUM</a:t>
            </a:r>
            <a:r>
              <a:rPr lang="en-US" altLang="zh-CN" sz="1300" dirty="0">
                <a:solidFill>
                  <a:srgbClr val="000000"/>
                </a:solidFill>
                <a:latin typeface="Consolas" panose="020B0609020204030204" pitchFamily="49" charset="0"/>
              </a:rPr>
              <a:t>]</a:t>
            </a:r>
            <a:r>
              <a:rPr lang="en-US" altLang="zh-CN" sz="1300" b="1" dirty="0">
                <a:solidFill>
                  <a:srgbClr val="000000"/>
                </a:solidFill>
                <a:latin typeface="Consolas" panose="020B0609020204030204" pitchFamily="49" charset="0"/>
              </a:rPr>
              <a:t>;</a:t>
            </a:r>
          </a:p>
          <a:p>
            <a:pPr algn="l"/>
            <a:r>
              <a:rPr lang="en-US" altLang="zh-CN" sz="1300" dirty="0">
                <a:solidFill>
                  <a:srgbClr val="3F7F5F"/>
                </a:solidFill>
                <a:latin typeface="Consolas" panose="020B0609020204030204" pitchFamily="49" charset="0"/>
              </a:rPr>
              <a:t>    // </a:t>
            </a:r>
            <a:r>
              <a:rPr lang="zh-CN" altLang="en-US" sz="1300" dirty="0">
                <a:solidFill>
                  <a:srgbClr val="3F7F5F"/>
                </a:solidFill>
                <a:latin typeface="Consolas" panose="020B0609020204030204" pitchFamily="49" charset="0"/>
              </a:rPr>
              <a:t>图中现有顶点数、边数</a:t>
            </a:r>
            <a:endParaRPr lang="en-US" altLang="zh-CN" sz="1300" b="1" dirty="0">
              <a:solidFill>
                <a:srgbClr val="000000"/>
              </a:solidFill>
              <a:latin typeface="Consolas" panose="020B0609020204030204" pitchFamily="49" charset="0"/>
            </a:endParaRPr>
          </a:p>
          <a:p>
            <a:pPr algn="l"/>
            <a:r>
              <a:rPr lang="en-US" altLang="zh-CN" sz="1300" b="1" dirty="0">
                <a:solidFill>
                  <a:srgbClr val="7F0055"/>
                </a:solidFill>
                <a:latin typeface="Consolas" panose="020B0609020204030204" pitchFamily="49" charset="0"/>
              </a:rPr>
              <a:t>    int</a:t>
            </a:r>
            <a:r>
              <a:rPr lang="en-US" altLang="zh-CN" sz="1300" b="1" dirty="0">
                <a:solidFill>
                  <a:srgbClr val="000000"/>
                </a:solidFill>
                <a:latin typeface="Consolas" panose="020B0609020204030204" pitchFamily="49" charset="0"/>
              </a:rPr>
              <a:t> </a:t>
            </a:r>
            <a:r>
              <a:rPr lang="en-US" altLang="zh-CN" sz="1300" b="1" dirty="0" err="1">
                <a:solidFill>
                  <a:srgbClr val="0000C0"/>
                </a:solidFill>
                <a:latin typeface="Consolas" panose="020B0609020204030204" pitchFamily="49" charset="0"/>
              </a:rPr>
              <a:t>vertexNum</a:t>
            </a:r>
            <a:r>
              <a:rPr lang="en-US" altLang="zh-CN" sz="1300" b="1" dirty="0">
                <a:solidFill>
                  <a:srgbClr val="0000C0"/>
                </a:solidFill>
                <a:latin typeface="Consolas" panose="020B0609020204030204" pitchFamily="49" charset="0"/>
              </a:rPr>
              <a:t>, </a:t>
            </a:r>
            <a:r>
              <a:rPr lang="en-US" altLang="zh-CN" sz="1300" b="1" dirty="0" err="1">
                <a:solidFill>
                  <a:srgbClr val="0000C0"/>
                </a:solidFill>
                <a:latin typeface="Consolas" panose="020B0609020204030204" pitchFamily="49" charset="0"/>
              </a:rPr>
              <a:t>edgeNum</a:t>
            </a:r>
            <a:r>
              <a:rPr lang="en-US" altLang="zh-CN" sz="1300" b="1" dirty="0">
                <a:solidFill>
                  <a:srgbClr val="000000"/>
                </a:solidFill>
                <a:latin typeface="Consolas" panose="020B0609020204030204" pitchFamily="49" charset="0"/>
              </a:rPr>
              <a:t>;</a:t>
            </a:r>
          </a:p>
          <a:p>
            <a:pPr algn="l"/>
            <a:r>
              <a:rPr lang="en-US" altLang="zh-CN" sz="1300" dirty="0">
                <a:solidFill>
                  <a:srgbClr val="000000"/>
                </a:solidFill>
                <a:latin typeface="Consolas" panose="020B0609020204030204" pitchFamily="49" charset="0"/>
              </a:rPr>
              <a:t>} </a:t>
            </a:r>
            <a:r>
              <a:rPr lang="en-US" altLang="zh-CN" sz="1300" dirty="0" err="1">
                <a:solidFill>
                  <a:srgbClr val="005032"/>
                </a:solidFill>
                <a:latin typeface="Consolas" panose="020B0609020204030204" pitchFamily="49" charset="0"/>
              </a:rPr>
              <a:t>AMGraph</a:t>
            </a:r>
            <a:r>
              <a:rPr lang="en-US" altLang="zh-CN" sz="1300" dirty="0">
                <a:solidFill>
                  <a:srgbClr val="000000"/>
                </a:solidFill>
                <a:latin typeface="Consolas" panose="020B0609020204030204" pitchFamily="49" charset="0"/>
              </a:rPr>
              <a:t>;</a:t>
            </a:r>
            <a:endParaRPr lang="zh-CN" altLang="en-US" sz="1300" dirty="0">
              <a:latin typeface="Consolas" panose="020B0609020204030204" pitchFamily="49" charset="0"/>
            </a:endParaRPr>
          </a:p>
        </p:txBody>
      </p:sp>
    </p:spTree>
    <p:extLst>
      <p:ext uri="{BB962C8B-B14F-4D97-AF65-F5344CB8AC3E}">
        <p14:creationId xmlns:p14="http://schemas.microsoft.com/office/powerpoint/2010/main" val="13053053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）的表示方法</a:t>
            </a:r>
            <a:endParaRPr lang="en-US" altLang="zh-CN" dirty="0"/>
          </a:p>
          <a:p>
            <a:pPr marL="514350" lvl="2" indent="-514350">
              <a:spcBef>
                <a:spcPts val="1000"/>
              </a:spcBef>
              <a:buFont typeface="Wingdings" panose="05000000000000000000" pitchFamily="2" charset="2"/>
              <a:buChar char="u"/>
            </a:pPr>
            <a:r>
              <a:rPr lang="zh-CN" altLang="en-US" dirty="0"/>
              <a:t>邻接矩阵</a:t>
            </a:r>
            <a:r>
              <a:rPr lang="en-US" altLang="zh-CN" dirty="0"/>
              <a:t>(Adjacency Matrix)</a:t>
            </a:r>
          </a:p>
          <a:p>
            <a:pPr marL="457223" lvl="3" indent="0">
              <a:spcBef>
                <a:spcPts val="1000"/>
              </a:spcBef>
              <a:buNone/>
            </a:pPr>
            <a:r>
              <a:rPr lang="zh-CN" altLang="en-US" dirty="0"/>
              <a:t>使用</a:t>
            </a:r>
            <a:r>
              <a:rPr lang="zh-CN" altLang="en-US" dirty="0">
                <a:solidFill>
                  <a:schemeClr val="accent2"/>
                </a:solidFill>
              </a:rPr>
              <a:t>邻接矩阵</a:t>
            </a:r>
            <a:r>
              <a:rPr lang="zh-CN" altLang="en-US" dirty="0"/>
              <a:t>构造一个</a:t>
            </a:r>
            <a:r>
              <a:rPr lang="zh-CN" altLang="en-US" dirty="0">
                <a:solidFill>
                  <a:schemeClr val="accent2"/>
                </a:solidFill>
              </a:rPr>
              <a:t>有向图：</a:t>
            </a:r>
            <a:endParaRPr lang="en-US" altLang="zh-CN" dirty="0">
              <a:solidFill>
                <a:schemeClr val="accent2"/>
              </a:solidFill>
            </a:endParaRPr>
          </a:p>
          <a:p>
            <a:pPr marL="914446" lvl="4" indent="0">
              <a:spcBef>
                <a:spcPts val="1000"/>
              </a:spcBef>
              <a:buNone/>
            </a:pPr>
            <a:r>
              <a:rPr lang="zh-CN" altLang="en-US" dirty="0"/>
              <a:t>建立</a:t>
            </a:r>
            <a:r>
              <a:rPr lang="zh-CN" altLang="en-US" dirty="0">
                <a:solidFill>
                  <a:schemeClr val="accent2"/>
                </a:solidFill>
              </a:rPr>
              <a:t>无向图，</a:t>
            </a:r>
            <a:r>
              <a:rPr lang="zh-CN" altLang="en-US" dirty="0"/>
              <a:t>需要给指定边的</a:t>
            </a:r>
            <a:r>
              <a:rPr lang="zh-CN" altLang="en-US" dirty="0">
                <a:solidFill>
                  <a:schemeClr val="accent2"/>
                </a:solidFill>
              </a:rPr>
              <a:t>对称边</a:t>
            </a:r>
            <a:r>
              <a:rPr lang="zh-CN" altLang="en-US" dirty="0"/>
              <a:t>赋相同权值</a:t>
            </a:r>
            <a:endParaRPr lang="en-US" altLang="zh-CN" dirty="0"/>
          </a:p>
          <a:p>
            <a:pPr marL="914446" lvl="4" indent="0">
              <a:spcBef>
                <a:spcPts val="1000"/>
              </a:spcBef>
              <a:buNone/>
            </a:pPr>
            <a:r>
              <a:rPr lang="zh-CN" altLang="en-US" dirty="0"/>
              <a:t>建立</a:t>
            </a:r>
            <a:r>
              <a:rPr lang="zh-CN" altLang="en-US" dirty="0">
                <a:solidFill>
                  <a:schemeClr val="accent2"/>
                </a:solidFill>
              </a:rPr>
              <a:t>无权图，</a:t>
            </a:r>
            <a:r>
              <a:rPr lang="zh-CN" altLang="en-US" dirty="0"/>
              <a:t>所有边默认初始化权值为</a:t>
            </a:r>
            <a:r>
              <a:rPr lang="en-US" altLang="zh-CN" dirty="0"/>
              <a:t>0</a:t>
            </a:r>
            <a:r>
              <a:rPr lang="zh-CN" altLang="en-US" dirty="0"/>
              <a:t>，指定边</a:t>
            </a:r>
            <a:r>
              <a:rPr lang="en-US" altLang="zh-CN" dirty="0"/>
              <a:t>1</a:t>
            </a:r>
          </a:p>
          <a:p>
            <a:pPr marL="1257346" lvl="4" indent="-342900">
              <a:spcBef>
                <a:spcPts val="1000"/>
              </a:spcBef>
              <a:buFont typeface="+mj-lt"/>
              <a:buAutoNum type="arabicPeriod"/>
            </a:pPr>
            <a:r>
              <a:rPr lang="zh-CN" altLang="en-US" dirty="0"/>
              <a:t>控制台输入顶点数、边数</a:t>
            </a:r>
            <a:endParaRPr lang="en-US" altLang="zh-CN" dirty="0"/>
          </a:p>
          <a:p>
            <a:pPr marL="1257346" lvl="4" indent="-342900">
              <a:spcBef>
                <a:spcPts val="1000"/>
              </a:spcBef>
              <a:buFont typeface="+mj-lt"/>
              <a:buAutoNum type="arabicPeriod"/>
            </a:pPr>
            <a:r>
              <a:rPr lang="zh-CN" altLang="en-US" dirty="0"/>
              <a:t>根据顶点的数量，输入对应的顶点值</a:t>
            </a:r>
            <a:endParaRPr lang="en-US" altLang="zh-CN" dirty="0"/>
          </a:p>
          <a:p>
            <a:pPr marL="1257346" lvl="4" indent="-342900">
              <a:spcBef>
                <a:spcPts val="1000"/>
              </a:spcBef>
              <a:buFont typeface="+mj-lt"/>
              <a:buAutoNum type="arabicPeriod"/>
            </a:pPr>
            <a:r>
              <a:rPr lang="zh-CN" altLang="en-US" dirty="0"/>
              <a:t>初始化所有的边的权值为无穷大：∞</a:t>
            </a:r>
            <a:endParaRPr lang="en-US" altLang="zh-CN" dirty="0"/>
          </a:p>
          <a:p>
            <a:pPr marL="1257346" lvl="4" indent="-342900">
              <a:spcBef>
                <a:spcPts val="1000"/>
              </a:spcBef>
              <a:buFont typeface="+mj-lt"/>
              <a:buAutoNum type="arabicPeriod"/>
            </a:pPr>
            <a:r>
              <a:rPr lang="zh-CN" altLang="en-US" dirty="0"/>
              <a:t>初始化指定的边的权值，格式：</a:t>
            </a:r>
            <a:r>
              <a:rPr lang="en-US" altLang="zh-CN" dirty="0"/>
              <a:t>&lt;</a:t>
            </a:r>
            <a:r>
              <a:rPr lang="en-US" altLang="zh-CN" dirty="0" err="1"/>
              <a:t>v1</a:t>
            </a:r>
            <a:r>
              <a:rPr lang="en-US" altLang="zh-CN" dirty="0"/>
              <a:t>, </a:t>
            </a:r>
            <a:r>
              <a:rPr lang="en-US" altLang="zh-CN" dirty="0" err="1"/>
              <a:t>v2</a:t>
            </a:r>
            <a:r>
              <a:rPr lang="en-US" altLang="zh-CN" dirty="0"/>
              <a:t>&gt;: w</a:t>
            </a: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pic>
        <p:nvPicPr>
          <p:cNvPr id="12" name="图片 11">
            <a:extLst>
              <a:ext uri="{FF2B5EF4-FFF2-40B4-BE49-F238E27FC236}">
                <a16:creationId xmlns:a16="http://schemas.microsoft.com/office/drawing/2014/main" id="{BEEACEDF-2AEF-4627-B199-15BC502D26FC}"/>
              </a:ext>
            </a:extLst>
          </p:cNvPr>
          <p:cNvPicPr>
            <a:picLocks noChangeAspect="1"/>
          </p:cNvPicPr>
          <p:nvPr/>
        </p:nvPicPr>
        <p:blipFill>
          <a:blip r:embed="rId3"/>
          <a:stretch>
            <a:fillRect/>
          </a:stretch>
        </p:blipFill>
        <p:spPr>
          <a:xfrm>
            <a:off x="6733770" y="1155338"/>
            <a:ext cx="4711127" cy="5334363"/>
          </a:xfrm>
          <a:prstGeom prst="rect">
            <a:avLst/>
          </a:prstGeom>
          <a:ln>
            <a:solidFill>
              <a:schemeClr val="accent1"/>
            </a:solidFill>
          </a:ln>
        </p:spPr>
      </p:pic>
    </p:spTree>
    <p:extLst>
      <p:ext uri="{BB962C8B-B14F-4D97-AF65-F5344CB8AC3E}">
        <p14:creationId xmlns:p14="http://schemas.microsoft.com/office/powerpoint/2010/main" val="4526218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）的表示方法</a:t>
            </a:r>
            <a:endParaRPr lang="en-US" altLang="zh-CN" dirty="0"/>
          </a:p>
          <a:p>
            <a:pPr marL="514350" lvl="2" indent="-514350">
              <a:spcBef>
                <a:spcPts val="1000"/>
              </a:spcBef>
              <a:buFont typeface="Wingdings" panose="05000000000000000000" pitchFamily="2" charset="2"/>
              <a:buChar char="u"/>
            </a:pPr>
            <a:r>
              <a:rPr lang="zh-CN" altLang="en-US" dirty="0"/>
              <a:t>邻接表</a:t>
            </a:r>
            <a:r>
              <a:rPr lang="en-US" altLang="zh-CN" dirty="0"/>
              <a:t>(Adjacency List)</a:t>
            </a:r>
          </a:p>
          <a:p>
            <a:pPr marL="457223" lvl="3" indent="0">
              <a:spcBef>
                <a:spcPts val="1000"/>
              </a:spcBef>
              <a:buNone/>
            </a:pPr>
            <a:r>
              <a:rPr lang="zh-CN" altLang="en-US" dirty="0"/>
              <a:t>使用</a:t>
            </a:r>
            <a:r>
              <a:rPr lang="zh-CN" altLang="en-US" dirty="0">
                <a:solidFill>
                  <a:schemeClr val="accent2"/>
                </a:solidFill>
              </a:rPr>
              <a:t>数组</a:t>
            </a:r>
            <a:r>
              <a:rPr lang="en-US" altLang="zh-CN" dirty="0">
                <a:solidFill>
                  <a:schemeClr val="accent2"/>
                </a:solidFill>
              </a:rPr>
              <a:t>(</a:t>
            </a:r>
            <a:r>
              <a:rPr lang="zh-CN" altLang="en-US" dirty="0">
                <a:solidFill>
                  <a:schemeClr val="accent2"/>
                </a:solidFill>
              </a:rPr>
              <a:t>存储顶点</a:t>
            </a:r>
            <a:r>
              <a:rPr lang="en-US" altLang="zh-CN" dirty="0">
                <a:solidFill>
                  <a:schemeClr val="accent2"/>
                </a:solidFill>
              </a:rPr>
              <a:t>)+</a:t>
            </a:r>
            <a:r>
              <a:rPr lang="zh-CN" altLang="en-US" dirty="0">
                <a:solidFill>
                  <a:schemeClr val="accent2"/>
                </a:solidFill>
              </a:rPr>
              <a:t>链表</a:t>
            </a:r>
            <a:r>
              <a:rPr lang="en-US" altLang="zh-CN" dirty="0">
                <a:solidFill>
                  <a:schemeClr val="accent2"/>
                </a:solidFill>
              </a:rPr>
              <a:t>(</a:t>
            </a:r>
            <a:r>
              <a:rPr lang="zh-CN" altLang="en-US" dirty="0">
                <a:solidFill>
                  <a:schemeClr val="accent2"/>
                </a:solidFill>
              </a:rPr>
              <a:t>顶点的边</a:t>
            </a:r>
            <a:r>
              <a:rPr lang="en-US" altLang="zh-CN" dirty="0">
                <a:solidFill>
                  <a:schemeClr val="accent2"/>
                </a:solidFill>
              </a:rPr>
              <a:t>)</a:t>
            </a:r>
            <a:r>
              <a:rPr lang="zh-CN" altLang="en-US" dirty="0"/>
              <a:t>来表示图</a:t>
            </a:r>
            <a:endParaRPr lang="en-US" altLang="zh-CN" dirty="0"/>
          </a:p>
          <a:p>
            <a:pPr marL="914446" lvl="4" indent="0">
              <a:spcBef>
                <a:spcPts val="1000"/>
              </a:spcBef>
              <a:buNone/>
            </a:pPr>
            <a:r>
              <a:rPr lang="zh-CN" altLang="en-US" dirty="0"/>
              <a:t>对每个节点构建一个邻居表，存储该节点所有的邻接点</a:t>
            </a:r>
            <a:endParaRPr lang="en-US" altLang="zh-CN" dirty="0"/>
          </a:p>
          <a:p>
            <a:pPr marL="914446" lvl="4" indent="0">
              <a:spcBef>
                <a:spcPts val="1000"/>
              </a:spcBef>
              <a:buNone/>
            </a:pPr>
            <a:r>
              <a:rPr lang="zh-CN" altLang="en-US" dirty="0"/>
              <a:t>与邻接矩阵信息量等价，存储空间更紧致</a:t>
            </a:r>
            <a:endParaRPr lang="en-US" altLang="zh-CN" dirty="0"/>
          </a:p>
          <a:p>
            <a:pPr marL="914446" lvl="4" indent="0">
              <a:spcBef>
                <a:spcPts val="1000"/>
              </a:spcBef>
              <a:buNone/>
            </a:pPr>
            <a:r>
              <a:rPr lang="zh-CN" altLang="en-US" dirty="0"/>
              <a:t>需要的空间为：</a:t>
            </a:r>
            <a:r>
              <a:rPr lang="en-US" altLang="zh-CN" dirty="0">
                <a:solidFill>
                  <a:schemeClr val="accent2"/>
                </a:solidFill>
              </a:rPr>
              <a:t>O(|V|+|E|)</a:t>
            </a: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73" name="组合 72">
            <a:extLst>
              <a:ext uri="{FF2B5EF4-FFF2-40B4-BE49-F238E27FC236}">
                <a16:creationId xmlns:a16="http://schemas.microsoft.com/office/drawing/2014/main" id="{457679D2-284E-4CBE-807C-FC381E45DBDC}"/>
              </a:ext>
            </a:extLst>
          </p:cNvPr>
          <p:cNvGrpSpPr/>
          <p:nvPr/>
        </p:nvGrpSpPr>
        <p:grpSpPr>
          <a:xfrm>
            <a:off x="1208527" y="4770629"/>
            <a:ext cx="2103120" cy="1719072"/>
            <a:chOff x="9134856" y="2093976"/>
            <a:chExt cx="2103120" cy="1719072"/>
          </a:xfrm>
        </p:grpSpPr>
        <p:sp>
          <p:nvSpPr>
            <p:cNvPr id="76" name="Oval 5">
              <a:extLst>
                <a:ext uri="{FF2B5EF4-FFF2-40B4-BE49-F238E27FC236}">
                  <a16:creationId xmlns:a16="http://schemas.microsoft.com/office/drawing/2014/main" id="{41B5A84A-8418-43E3-B9D0-DAF6E914EC56}"/>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77" name="Oval 6">
              <a:extLst>
                <a:ext uri="{FF2B5EF4-FFF2-40B4-BE49-F238E27FC236}">
                  <a16:creationId xmlns:a16="http://schemas.microsoft.com/office/drawing/2014/main" id="{AF4FD501-D2E0-4AD7-B6D1-4C360C477530}"/>
                </a:ext>
              </a:extLst>
            </p:cNvPr>
            <p:cNvSpPr/>
            <p:nvPr/>
          </p:nvSpPr>
          <p:spPr>
            <a:xfrm>
              <a:off x="10853928"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82" name="Oval 7">
              <a:extLst>
                <a:ext uri="{FF2B5EF4-FFF2-40B4-BE49-F238E27FC236}">
                  <a16:creationId xmlns:a16="http://schemas.microsoft.com/office/drawing/2014/main" id="{E0F08CAB-46CB-47FA-A78D-BF67F3F84EAD}"/>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83" name="Oval 8">
              <a:extLst>
                <a:ext uri="{FF2B5EF4-FFF2-40B4-BE49-F238E27FC236}">
                  <a16:creationId xmlns:a16="http://schemas.microsoft.com/office/drawing/2014/main" id="{9C62962B-B3F9-47A4-9B42-EC6A6A3DE5B8}"/>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85" name="Straight Arrow Connector 9">
              <a:extLst>
                <a:ext uri="{FF2B5EF4-FFF2-40B4-BE49-F238E27FC236}">
                  <a16:creationId xmlns:a16="http://schemas.microsoft.com/office/drawing/2014/main" id="{FFA6243A-4374-4E27-938C-E4F68647110E}"/>
                </a:ext>
              </a:extLst>
            </p:cNvPr>
            <p:cNvCxnSpPr>
              <a:cxnSpLocks/>
              <a:stCxn id="83" idx="6"/>
              <a:endCxn id="77" idx="2"/>
            </p:cNvCxnSpPr>
            <p:nvPr/>
          </p:nvCxnSpPr>
          <p:spPr>
            <a:xfrm>
              <a:off x="10149713" y="228600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0">
              <a:extLst>
                <a:ext uri="{FF2B5EF4-FFF2-40B4-BE49-F238E27FC236}">
                  <a16:creationId xmlns:a16="http://schemas.microsoft.com/office/drawing/2014/main" id="{80085BB4-9560-4F18-8ECD-3E3B7A9D8AB8}"/>
                </a:ext>
              </a:extLst>
            </p:cNvPr>
            <p:cNvCxnSpPr>
              <a:cxnSpLocks/>
              <a:stCxn id="83" idx="3"/>
              <a:endCxn id="76"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11">
              <a:extLst>
                <a:ext uri="{FF2B5EF4-FFF2-40B4-BE49-F238E27FC236}">
                  <a16:creationId xmlns:a16="http://schemas.microsoft.com/office/drawing/2014/main" id="{329225CC-2977-49D1-AAAA-5816E27E3E3E}"/>
                </a:ext>
              </a:extLst>
            </p:cNvPr>
            <p:cNvCxnSpPr>
              <a:cxnSpLocks/>
              <a:stCxn id="76" idx="5"/>
              <a:endCxn id="82"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箭头: 下 4">
            <a:extLst>
              <a:ext uri="{FF2B5EF4-FFF2-40B4-BE49-F238E27FC236}">
                <a16:creationId xmlns:a16="http://schemas.microsoft.com/office/drawing/2014/main" id="{96DD77AD-1328-4474-BD1B-3F4F21065454}"/>
              </a:ext>
            </a:extLst>
          </p:cNvPr>
          <p:cNvSpPr/>
          <p:nvPr/>
        </p:nvSpPr>
        <p:spPr>
          <a:xfrm rot="16200000">
            <a:off x="3641801" y="5315875"/>
            <a:ext cx="384048" cy="572336"/>
          </a:xfrm>
          <a:prstGeom prst="down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aphicFrame>
        <p:nvGraphicFramePr>
          <p:cNvPr id="44" name="Table 2">
            <a:extLst>
              <a:ext uri="{FF2B5EF4-FFF2-40B4-BE49-F238E27FC236}">
                <a16:creationId xmlns:a16="http://schemas.microsoft.com/office/drawing/2014/main" id="{863EB8ED-73CD-4B75-8FB1-AF58996B216F}"/>
              </a:ext>
            </a:extLst>
          </p:cNvPr>
          <p:cNvGraphicFramePr>
            <a:graphicFrameLocks noGrp="1"/>
          </p:cNvGraphicFramePr>
          <p:nvPr>
            <p:extLst>
              <p:ext uri="{D42A27DB-BD31-4B8C-83A1-F6EECF244321}">
                <p14:modId xmlns:p14="http://schemas.microsoft.com/office/powerpoint/2010/main" val="1649309678"/>
              </p:ext>
            </p:extLst>
          </p:nvPr>
        </p:nvGraphicFramePr>
        <p:xfrm>
          <a:off x="4033584" y="4814317"/>
          <a:ext cx="2580156" cy="1483360"/>
        </p:xfrm>
        <a:graphic>
          <a:graphicData uri="http://schemas.openxmlformats.org/drawingml/2006/table">
            <a:tbl>
              <a:tblPr firstRow="1" bandRow="1">
                <a:tableStyleId>{5C22544A-7EE6-4342-B048-85BDC9FD1C3A}</a:tableStyleId>
              </a:tblPr>
              <a:tblGrid>
                <a:gridCol w="860052">
                  <a:extLst>
                    <a:ext uri="{9D8B030D-6E8A-4147-A177-3AD203B41FA5}">
                      <a16:colId xmlns:a16="http://schemas.microsoft.com/office/drawing/2014/main" val="712583007"/>
                    </a:ext>
                  </a:extLst>
                </a:gridCol>
                <a:gridCol w="860052">
                  <a:extLst>
                    <a:ext uri="{9D8B030D-6E8A-4147-A177-3AD203B41FA5}">
                      <a16:colId xmlns:a16="http://schemas.microsoft.com/office/drawing/2014/main" val="3795130157"/>
                    </a:ext>
                  </a:extLst>
                </a:gridCol>
                <a:gridCol w="860052">
                  <a:extLst>
                    <a:ext uri="{9D8B030D-6E8A-4147-A177-3AD203B41FA5}">
                      <a16:colId xmlns:a16="http://schemas.microsoft.com/office/drawing/2014/main" val="3591489416"/>
                    </a:ext>
                  </a:extLst>
                </a:gridCol>
              </a:tblGrid>
              <a:tr h="370840">
                <a:tc>
                  <a:txBody>
                    <a:bodyPr/>
                    <a:lstStyle/>
                    <a:p>
                      <a:pPr algn="ctr"/>
                      <a:r>
                        <a:rPr lang="en-US" altLang="zh-CN" b="0" dirty="0">
                          <a:solidFill>
                            <a:schemeClr val="tx1"/>
                          </a:solidFill>
                        </a:rPr>
                        <a:t>A</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C</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339603"/>
                  </a:ext>
                </a:extLst>
              </a:tr>
              <a:tr h="370840">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799666"/>
                  </a:ext>
                </a:extLst>
              </a:tr>
              <a:tr h="370840">
                <a:tc>
                  <a:txBody>
                    <a:bodyPr/>
                    <a:lstStyle/>
                    <a:p>
                      <a:pPr algn="ctr"/>
                      <a:r>
                        <a:rPr lang="en-US" altLang="zh-CN" b="0" dirty="0">
                          <a:solidFill>
                            <a:schemeClr val="tx1"/>
                          </a:solidFill>
                        </a:rPr>
                        <a:t>C</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809550"/>
                  </a:ext>
                </a:extLst>
              </a:tr>
              <a:tr h="370840">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496646"/>
                  </a:ext>
                </a:extLst>
              </a:tr>
            </a:tbl>
          </a:graphicData>
        </a:graphic>
      </p:graphicFrame>
      <p:sp>
        <p:nvSpPr>
          <p:cNvPr id="45" name="文本框 44">
            <a:extLst>
              <a:ext uri="{FF2B5EF4-FFF2-40B4-BE49-F238E27FC236}">
                <a16:creationId xmlns:a16="http://schemas.microsoft.com/office/drawing/2014/main" id="{D86EC9D4-B9D9-4B85-A550-F3DE5185812A}"/>
              </a:ext>
            </a:extLst>
          </p:cNvPr>
          <p:cNvSpPr txBox="1"/>
          <p:nvPr/>
        </p:nvSpPr>
        <p:spPr>
          <a:xfrm>
            <a:off x="7578969" y="1471977"/>
            <a:ext cx="4243970" cy="4893647"/>
          </a:xfrm>
          <a:prstGeom prst="rect">
            <a:avLst/>
          </a:prstGeom>
          <a:solidFill>
            <a:schemeClr val="tx1"/>
          </a:solidFill>
          <a:ln w="12700">
            <a:solidFill>
              <a:schemeClr val="accent1"/>
            </a:solidFill>
          </a:ln>
        </p:spPr>
        <p:txBody>
          <a:bodyPr wrap="square">
            <a:spAutoFit/>
          </a:bodyPr>
          <a:lstStyle/>
          <a:p>
            <a:r>
              <a:rPr lang="en-US" altLang="zh-CN" sz="1300" b="1" dirty="0">
                <a:solidFill>
                  <a:srgbClr val="7F0055"/>
                </a:solidFill>
                <a:latin typeface="Consolas" panose="020B0609020204030204" pitchFamily="49" charset="0"/>
                <a:ea typeface="思源黑体 CN Medium" panose="020B0600000000000000" pitchFamily="34" charset="-122"/>
              </a:rPr>
              <a:t>#define</a:t>
            </a:r>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err="1">
                <a:solidFill>
                  <a:srgbClr val="000000"/>
                </a:solidFill>
                <a:latin typeface="Consolas" panose="020B0609020204030204" pitchFamily="49" charset="0"/>
                <a:ea typeface="思源黑体 CN Medium" panose="020B0600000000000000" pitchFamily="34" charset="-122"/>
              </a:rPr>
              <a:t>MAX_VERTEX_NUM</a:t>
            </a:r>
            <a:r>
              <a:rPr lang="en-US" altLang="zh-CN" sz="1300" dirty="0">
                <a:solidFill>
                  <a:srgbClr val="000000"/>
                </a:solidFill>
                <a:latin typeface="Consolas" panose="020B0609020204030204" pitchFamily="49" charset="0"/>
                <a:ea typeface="思源黑体 CN Medium" panose="020B0600000000000000" pitchFamily="34" charset="-122"/>
              </a:rPr>
              <a:t> 100</a:t>
            </a:r>
          </a:p>
          <a:p>
            <a:r>
              <a:rPr lang="en-US" altLang="zh-CN" sz="1300" b="1" dirty="0">
                <a:solidFill>
                  <a:srgbClr val="7F0055"/>
                </a:solidFill>
                <a:latin typeface="Consolas" panose="020B0609020204030204" pitchFamily="49" charset="0"/>
                <a:ea typeface="思源黑体 CN Medium" panose="020B0600000000000000" pitchFamily="34" charset="-122"/>
              </a:rPr>
              <a:t>#define </a:t>
            </a:r>
            <a:r>
              <a:rPr lang="en-US" altLang="zh-CN" sz="1300" dirty="0">
                <a:solidFill>
                  <a:srgbClr val="000000"/>
                </a:solidFill>
                <a:latin typeface="Consolas" panose="020B0609020204030204" pitchFamily="49" charset="0"/>
                <a:ea typeface="思源黑体 CN Medium" panose="020B0600000000000000" pitchFamily="34" charset="-122"/>
              </a:rPr>
              <a:t>INFINITY</a:t>
            </a:r>
            <a:r>
              <a:rPr lang="en-US" altLang="zh-CN" sz="1300" b="1" dirty="0">
                <a:solidFill>
                  <a:srgbClr val="7F0055"/>
                </a:solidFill>
                <a:latin typeface="Consolas" panose="020B0609020204030204" pitchFamily="49" charset="0"/>
                <a:ea typeface="思源黑体 CN Medium" panose="020B0600000000000000" pitchFamily="34" charset="-122"/>
              </a:rPr>
              <a:t> </a:t>
            </a:r>
            <a:r>
              <a:rPr lang="en-US" altLang="zh-CN" sz="1300" dirty="0" err="1">
                <a:solidFill>
                  <a:srgbClr val="000000"/>
                </a:solidFill>
                <a:latin typeface="Consolas" panose="020B0609020204030204" pitchFamily="49" charset="0"/>
                <a:ea typeface="思源黑体 CN Medium" panose="020B0600000000000000" pitchFamily="34" charset="-122"/>
              </a:rPr>
              <a:t>INT_MAX</a:t>
            </a:r>
            <a:r>
              <a:rPr lang="en-US" altLang="zh-CN" sz="1300" dirty="0">
                <a:solidFill>
                  <a:srgbClr val="000000"/>
                </a:solidFill>
                <a:latin typeface="Consolas" panose="020B0609020204030204" pitchFamily="49" charset="0"/>
                <a:ea typeface="思源黑体 CN Medium" panose="020B0600000000000000" pitchFamily="34" charset="-122"/>
              </a:rPr>
              <a:t>;</a:t>
            </a:r>
          </a:p>
          <a:p>
            <a:r>
              <a:rPr lang="en-US" altLang="zh-CN" sz="1300" b="1" dirty="0">
                <a:solidFill>
                  <a:srgbClr val="7F0055"/>
                </a:solidFill>
                <a:latin typeface="Consolas" panose="020B0609020204030204" pitchFamily="49" charset="0"/>
                <a:ea typeface="思源黑体 CN Medium" panose="020B0600000000000000" pitchFamily="34" charset="-122"/>
              </a:rPr>
              <a:t>typedef</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a:solidFill>
                  <a:srgbClr val="7F0055"/>
                </a:solidFill>
                <a:latin typeface="Consolas" panose="020B0609020204030204" pitchFamily="49" charset="0"/>
                <a:ea typeface="思源黑体 CN Medium" panose="020B0600000000000000" pitchFamily="34" charset="-122"/>
              </a:rPr>
              <a:t>struct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err="1">
                <a:solidFill>
                  <a:srgbClr val="005032"/>
                </a:solidFill>
                <a:latin typeface="Consolas" panose="020B0609020204030204" pitchFamily="49" charset="0"/>
                <a:ea typeface="思源黑体 CN Medium" panose="020B0600000000000000" pitchFamily="34" charset="-122"/>
              </a:rPr>
              <a:t>EdgeNode</a:t>
            </a:r>
            <a:r>
              <a:rPr lang="en-US" altLang="zh-CN" sz="1300" b="1" dirty="0">
                <a:solidFill>
                  <a:srgbClr val="000000"/>
                </a:solidFill>
                <a:latin typeface="Consolas" panose="020B0609020204030204" pitchFamily="49" charset="0"/>
                <a:ea typeface="思源黑体 CN Medium" panose="020B0600000000000000" pitchFamily="34" charset="-122"/>
              </a:rPr>
              <a:t> {</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邻接点域，即封装的顶点在数组中的索引值</a:t>
            </a:r>
          </a:p>
          <a:p>
            <a:r>
              <a:rPr lang="en-US" altLang="zh-CN" sz="1300" b="1" dirty="0">
                <a:solidFill>
                  <a:srgbClr val="7F0055"/>
                </a:solidFill>
                <a:latin typeface="Consolas" panose="020B0609020204030204" pitchFamily="49" charset="0"/>
                <a:ea typeface="思源黑体 CN Medium" panose="020B0600000000000000" pitchFamily="34" charset="-122"/>
              </a:rPr>
              <a:t>    int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err="1">
                <a:solidFill>
                  <a:srgbClr val="0000C0"/>
                </a:solidFill>
                <a:latin typeface="Consolas" panose="020B0609020204030204" pitchFamily="49" charset="0"/>
                <a:ea typeface="思源黑体 CN Medium" panose="020B0600000000000000" pitchFamily="34" charset="-122"/>
              </a:rPr>
              <a:t>adjVertexIndex</a:t>
            </a:r>
            <a:r>
              <a:rPr lang="en-US" altLang="zh-CN" sz="1300" b="1"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边的权值</a:t>
            </a:r>
          </a:p>
          <a:p>
            <a:r>
              <a:rPr lang="en-US" altLang="zh-CN" sz="1300" b="1" dirty="0">
                <a:solidFill>
                  <a:srgbClr val="7F0055"/>
                </a:solidFill>
                <a:latin typeface="Consolas" panose="020B0609020204030204" pitchFamily="49" charset="0"/>
                <a:ea typeface="思源黑体 CN Medium" panose="020B0600000000000000" pitchFamily="34" charset="-122"/>
              </a:rPr>
              <a:t>    int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a:solidFill>
                  <a:srgbClr val="0000C0"/>
                </a:solidFill>
                <a:latin typeface="Consolas" panose="020B0609020204030204" pitchFamily="49" charset="0"/>
                <a:ea typeface="思源黑体 CN Medium" panose="020B0600000000000000" pitchFamily="34" charset="-122"/>
              </a:rPr>
              <a:t>weight</a:t>
            </a:r>
            <a:r>
              <a:rPr lang="en-US" altLang="zh-CN" sz="1300" b="1"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下一个边指针</a:t>
            </a:r>
          </a:p>
          <a:p>
            <a:r>
              <a:rPr lang="en-US" altLang="zh-CN" sz="1300" dirty="0">
                <a:solidFill>
                  <a:srgbClr val="005032"/>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EdgeNode</a:t>
            </a:r>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a:solidFill>
                  <a:srgbClr val="0000C0"/>
                </a:solidFill>
                <a:latin typeface="Consolas" panose="020B0609020204030204" pitchFamily="49" charset="0"/>
                <a:ea typeface="思源黑体 CN Medium" panose="020B0600000000000000" pitchFamily="34" charset="-122"/>
              </a:rPr>
              <a:t>next</a:t>
            </a:r>
            <a:r>
              <a:rPr lang="en-US" altLang="zh-CN" sz="1300"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ENode</a:t>
            </a:r>
            <a:r>
              <a:rPr lang="en-US" altLang="zh-CN" sz="1300" dirty="0">
                <a:solidFill>
                  <a:srgbClr val="000000"/>
                </a:solidFill>
                <a:latin typeface="Consolas" panose="020B0609020204030204" pitchFamily="49" charset="0"/>
                <a:ea typeface="思源黑体 CN Medium" panose="020B0600000000000000" pitchFamily="34" charset="-122"/>
              </a:rPr>
              <a:t>;</a:t>
            </a:r>
          </a:p>
          <a:p>
            <a:endParaRPr lang="en-US" altLang="zh-CN" sz="1300" dirty="0">
              <a:solidFill>
                <a:srgbClr val="000000"/>
              </a:solidFill>
              <a:latin typeface="Consolas" panose="020B0609020204030204" pitchFamily="49" charset="0"/>
              <a:ea typeface="思源黑体 CN Medium" panose="020B0600000000000000" pitchFamily="34" charset="-122"/>
            </a:endParaRPr>
          </a:p>
          <a:p>
            <a:r>
              <a:rPr lang="en-US" altLang="zh-CN" sz="1300" b="1" dirty="0">
                <a:solidFill>
                  <a:srgbClr val="7F0055"/>
                </a:solidFill>
                <a:latin typeface="Consolas" panose="020B0609020204030204" pitchFamily="49" charset="0"/>
                <a:ea typeface="思源黑体 CN Medium" panose="020B0600000000000000" pitchFamily="34" charset="-122"/>
              </a:rPr>
              <a:t>typedef</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a:solidFill>
                  <a:srgbClr val="7F0055"/>
                </a:solidFill>
                <a:latin typeface="Consolas" panose="020B0609020204030204" pitchFamily="49" charset="0"/>
                <a:ea typeface="思源黑体 CN Medium" panose="020B0600000000000000" pitchFamily="34" charset="-122"/>
              </a:rPr>
              <a:t>struct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err="1">
                <a:solidFill>
                  <a:srgbClr val="005032"/>
                </a:solidFill>
                <a:latin typeface="Consolas" panose="020B0609020204030204" pitchFamily="49" charset="0"/>
                <a:ea typeface="思源黑体 CN Medium" panose="020B0600000000000000" pitchFamily="34" charset="-122"/>
              </a:rPr>
              <a:t>VertexNode</a:t>
            </a:r>
            <a:r>
              <a:rPr lang="en-US" altLang="zh-CN" sz="1300" b="1" dirty="0">
                <a:solidFill>
                  <a:srgbClr val="000000"/>
                </a:solidFill>
                <a:latin typeface="Consolas" panose="020B0609020204030204" pitchFamily="49" charset="0"/>
                <a:ea typeface="思源黑体 CN Medium" panose="020B0600000000000000" pitchFamily="34" charset="-122"/>
              </a:rPr>
              <a:t> {</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顶点数据</a:t>
            </a:r>
          </a:p>
          <a:p>
            <a:r>
              <a:rPr lang="en-US" altLang="zh-CN" sz="1300" b="1" dirty="0">
                <a:solidFill>
                  <a:srgbClr val="7F0055"/>
                </a:solidFill>
                <a:latin typeface="Consolas" panose="020B0609020204030204" pitchFamily="49" charset="0"/>
                <a:ea typeface="思源黑体 CN Medium" panose="020B0600000000000000" pitchFamily="34" charset="-122"/>
              </a:rPr>
              <a:t>    char</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a:solidFill>
                  <a:srgbClr val="0000C0"/>
                </a:solidFill>
                <a:latin typeface="Consolas" panose="020B0609020204030204" pitchFamily="49" charset="0"/>
                <a:ea typeface="思源黑体 CN Medium" panose="020B0600000000000000" pitchFamily="34" charset="-122"/>
              </a:rPr>
              <a:t>data</a:t>
            </a:r>
            <a:r>
              <a:rPr lang="en-US" altLang="zh-CN" sz="1300" b="1"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顶点邻接点链表的头节点：第一个邻接点</a:t>
            </a:r>
            <a:r>
              <a:rPr lang="en-US" altLang="zh-CN" sz="1300" dirty="0">
                <a:solidFill>
                  <a:srgbClr val="3F7F5F"/>
                </a:solidFill>
                <a:latin typeface="Consolas" panose="020B0609020204030204" pitchFamily="49" charset="0"/>
                <a:ea typeface="思源黑体 CN Medium" panose="020B0600000000000000" pitchFamily="34" charset="-122"/>
              </a:rPr>
              <a:t>(</a:t>
            </a:r>
            <a:r>
              <a:rPr lang="zh-CN" altLang="en-US" sz="1300" dirty="0">
                <a:solidFill>
                  <a:srgbClr val="3F7F5F"/>
                </a:solidFill>
                <a:latin typeface="Consolas" panose="020B0609020204030204" pitchFamily="49" charset="0"/>
                <a:ea typeface="思源黑体 CN Medium" panose="020B0600000000000000" pitchFamily="34" charset="-122"/>
              </a:rPr>
              <a:t>边</a:t>
            </a:r>
            <a:r>
              <a:rPr lang="en-US" altLang="zh-CN" sz="1300" dirty="0">
                <a:solidFill>
                  <a:srgbClr val="3F7F5F"/>
                </a:solidFill>
                <a:latin typeface="Consolas" panose="020B0609020204030204" pitchFamily="49" charset="0"/>
                <a:ea typeface="思源黑体 CN Medium" panose="020B0600000000000000" pitchFamily="34" charset="-122"/>
              </a:rPr>
              <a:t>)</a:t>
            </a:r>
          </a:p>
          <a:p>
            <a:r>
              <a:rPr lang="en-US" altLang="zh-CN" sz="1300" dirty="0">
                <a:solidFill>
                  <a:srgbClr val="005032"/>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EdgeNode</a:t>
            </a:r>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a:solidFill>
                  <a:srgbClr val="0000C0"/>
                </a:solidFill>
                <a:latin typeface="Consolas" panose="020B0609020204030204" pitchFamily="49" charset="0"/>
                <a:ea typeface="思源黑体 CN Medium" panose="020B0600000000000000" pitchFamily="34" charset="-122"/>
              </a:rPr>
              <a:t>first</a:t>
            </a:r>
            <a:r>
              <a:rPr lang="en-US" altLang="zh-CN" sz="1300"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VNode</a:t>
            </a:r>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AdjList</a:t>
            </a:r>
            <a:r>
              <a:rPr lang="en-US" altLang="zh-CN" sz="1300" dirty="0">
                <a:solidFill>
                  <a:srgbClr val="000000"/>
                </a:solidFill>
                <a:latin typeface="Consolas" panose="020B0609020204030204" pitchFamily="49" charset="0"/>
                <a:ea typeface="思源黑体 CN Medium" panose="020B0600000000000000" pitchFamily="34" charset="-122"/>
              </a:rPr>
              <a:t>[</a:t>
            </a:r>
            <a:r>
              <a:rPr lang="en-US" altLang="zh-CN" sz="1300" dirty="0" err="1">
                <a:solidFill>
                  <a:srgbClr val="000000"/>
                </a:solidFill>
                <a:latin typeface="Consolas" panose="020B0609020204030204" pitchFamily="49" charset="0"/>
                <a:ea typeface="思源黑体 CN Medium" panose="020B0600000000000000" pitchFamily="34" charset="-122"/>
              </a:rPr>
              <a:t>VERTEX_NUM</a:t>
            </a:r>
            <a:r>
              <a:rPr lang="en-US" altLang="zh-CN" sz="1300" dirty="0">
                <a:solidFill>
                  <a:srgbClr val="000000"/>
                </a:solidFill>
                <a:latin typeface="Consolas" panose="020B0609020204030204" pitchFamily="49" charset="0"/>
                <a:ea typeface="思源黑体 CN Medium" panose="020B0600000000000000" pitchFamily="34" charset="-122"/>
              </a:rPr>
              <a:t>];</a:t>
            </a:r>
          </a:p>
          <a:p>
            <a:endParaRPr lang="zh-CN" altLang="en-US" sz="1300" dirty="0">
              <a:latin typeface="Consolas" panose="020B0609020204030204" pitchFamily="49" charset="0"/>
              <a:ea typeface="思源黑体 CN Medium" panose="020B0600000000000000" pitchFamily="34" charset="-122"/>
            </a:endParaRPr>
          </a:p>
          <a:p>
            <a:r>
              <a:rPr lang="en-US" altLang="zh-CN" sz="1300" b="1" dirty="0">
                <a:solidFill>
                  <a:srgbClr val="7F0055"/>
                </a:solidFill>
                <a:latin typeface="Consolas" panose="020B0609020204030204" pitchFamily="49" charset="0"/>
                <a:ea typeface="思源黑体 CN Medium" panose="020B0600000000000000" pitchFamily="34" charset="-122"/>
              </a:rPr>
              <a:t>typedef</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a:solidFill>
                  <a:srgbClr val="7F0055"/>
                </a:solidFill>
                <a:latin typeface="Consolas" panose="020B0609020204030204" pitchFamily="49" charset="0"/>
                <a:ea typeface="思源黑体 CN Medium" panose="020B0600000000000000" pitchFamily="34" charset="-122"/>
              </a:rPr>
              <a:t>struct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err="1">
                <a:solidFill>
                  <a:srgbClr val="005032"/>
                </a:solidFill>
                <a:latin typeface="Consolas" panose="020B0609020204030204" pitchFamily="49" charset="0"/>
                <a:ea typeface="思源黑体 CN Medium" panose="020B0600000000000000" pitchFamily="34" charset="-122"/>
              </a:rPr>
              <a:t>ALGraph</a:t>
            </a:r>
            <a:r>
              <a:rPr lang="en-US" altLang="zh-CN" sz="1300" b="1" dirty="0">
                <a:solidFill>
                  <a:srgbClr val="000000"/>
                </a:solidFill>
                <a:latin typeface="Consolas" panose="020B0609020204030204" pitchFamily="49" charset="0"/>
                <a:ea typeface="思源黑体 CN Medium" panose="020B0600000000000000" pitchFamily="34" charset="-122"/>
              </a:rPr>
              <a:t> {</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顶点表：顺序结构</a:t>
            </a:r>
          </a:p>
          <a:p>
            <a:r>
              <a:rPr lang="en-US" altLang="zh-CN" sz="1300" dirty="0">
                <a:solidFill>
                  <a:srgbClr val="005032"/>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AdjList</a:t>
            </a:r>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a:solidFill>
                  <a:srgbClr val="0000C0"/>
                </a:solidFill>
                <a:latin typeface="Consolas" panose="020B0609020204030204" pitchFamily="49" charset="0"/>
                <a:ea typeface="思源黑体 CN Medium" panose="020B0600000000000000" pitchFamily="34" charset="-122"/>
              </a:rPr>
              <a:t>vertices</a:t>
            </a:r>
            <a:r>
              <a:rPr lang="en-US" altLang="zh-CN" sz="1300" dirty="0">
                <a:solidFill>
                  <a:srgbClr val="000000"/>
                </a:solidFill>
                <a:latin typeface="Consolas" panose="020B0609020204030204" pitchFamily="49" charset="0"/>
                <a:ea typeface="思源黑体 CN Medium" panose="020B0600000000000000" pitchFamily="34" charset="-122"/>
              </a:rPr>
              <a:t>;</a:t>
            </a:r>
          </a:p>
          <a:p>
            <a:r>
              <a:rPr lang="en-US" altLang="zh-CN" sz="1300" dirty="0">
                <a:solidFill>
                  <a:srgbClr val="3F7F5F"/>
                </a:solidFill>
                <a:latin typeface="Consolas" panose="020B0609020204030204" pitchFamily="49" charset="0"/>
                <a:ea typeface="思源黑体 CN Medium" panose="020B0600000000000000" pitchFamily="34" charset="-122"/>
              </a:rPr>
              <a:t>    // </a:t>
            </a:r>
            <a:r>
              <a:rPr lang="zh-CN" altLang="en-US" sz="1300" dirty="0">
                <a:solidFill>
                  <a:srgbClr val="3F7F5F"/>
                </a:solidFill>
                <a:latin typeface="Consolas" panose="020B0609020204030204" pitchFamily="49" charset="0"/>
                <a:ea typeface="思源黑体 CN Medium" panose="020B0600000000000000" pitchFamily="34" charset="-122"/>
              </a:rPr>
              <a:t>图中现有顶点数、边数</a:t>
            </a:r>
          </a:p>
          <a:p>
            <a:r>
              <a:rPr lang="en-US" altLang="zh-CN" sz="1300" b="1" dirty="0">
                <a:solidFill>
                  <a:srgbClr val="7F0055"/>
                </a:solidFill>
                <a:latin typeface="Consolas" panose="020B0609020204030204" pitchFamily="49" charset="0"/>
                <a:ea typeface="思源黑体 CN Medium" panose="020B0600000000000000" pitchFamily="34" charset="-122"/>
              </a:rPr>
              <a:t>    int</a:t>
            </a:r>
            <a:r>
              <a:rPr lang="en-US" altLang="zh-CN" sz="1300" b="1" dirty="0">
                <a:solidFill>
                  <a:srgbClr val="000000"/>
                </a:solidFill>
                <a:latin typeface="Consolas" panose="020B0609020204030204" pitchFamily="49" charset="0"/>
                <a:ea typeface="思源黑体 CN Medium" panose="020B0600000000000000" pitchFamily="34" charset="-122"/>
              </a:rPr>
              <a:t> </a:t>
            </a:r>
            <a:r>
              <a:rPr lang="en-US" altLang="zh-CN" sz="1300" b="1" dirty="0" err="1">
                <a:solidFill>
                  <a:srgbClr val="0000C0"/>
                </a:solidFill>
                <a:latin typeface="Consolas" panose="020B0609020204030204" pitchFamily="49" charset="0"/>
                <a:ea typeface="思源黑体 CN Medium" panose="020B0600000000000000" pitchFamily="34" charset="-122"/>
              </a:rPr>
              <a:t>vertexNum</a:t>
            </a:r>
            <a:r>
              <a:rPr lang="en-US" altLang="zh-CN" sz="1300" b="1" dirty="0">
                <a:solidFill>
                  <a:srgbClr val="000000"/>
                </a:solidFill>
                <a:latin typeface="Consolas" panose="020B0609020204030204" pitchFamily="49" charset="0"/>
                <a:ea typeface="思源黑体 CN Medium" panose="020B0600000000000000" pitchFamily="34" charset="-122"/>
              </a:rPr>
              <a:t> = 0, </a:t>
            </a:r>
            <a:r>
              <a:rPr lang="en-US" altLang="zh-CN" sz="1300" b="1" dirty="0" err="1">
                <a:solidFill>
                  <a:srgbClr val="0000C0"/>
                </a:solidFill>
                <a:latin typeface="Consolas" panose="020B0609020204030204" pitchFamily="49" charset="0"/>
                <a:ea typeface="思源黑体 CN Medium" panose="020B0600000000000000" pitchFamily="34" charset="-122"/>
              </a:rPr>
              <a:t>edgeNum</a:t>
            </a:r>
            <a:r>
              <a:rPr lang="en-US" altLang="zh-CN" sz="1300" b="1" dirty="0">
                <a:solidFill>
                  <a:srgbClr val="000000"/>
                </a:solidFill>
                <a:latin typeface="Consolas" panose="020B0609020204030204" pitchFamily="49" charset="0"/>
                <a:ea typeface="思源黑体 CN Medium" panose="020B0600000000000000" pitchFamily="34" charset="-122"/>
              </a:rPr>
              <a:t> = 0;</a:t>
            </a:r>
          </a:p>
          <a:p>
            <a:r>
              <a:rPr lang="en-US" altLang="zh-CN" sz="1300" dirty="0">
                <a:solidFill>
                  <a:srgbClr val="000000"/>
                </a:solidFill>
                <a:latin typeface="Consolas" panose="020B0609020204030204" pitchFamily="49" charset="0"/>
                <a:ea typeface="思源黑体 CN Medium" panose="020B0600000000000000" pitchFamily="34" charset="-122"/>
              </a:rPr>
              <a:t>} </a:t>
            </a:r>
            <a:r>
              <a:rPr lang="en-US" altLang="zh-CN" sz="1300" dirty="0" err="1">
                <a:solidFill>
                  <a:srgbClr val="005032"/>
                </a:solidFill>
                <a:latin typeface="Consolas" panose="020B0609020204030204" pitchFamily="49" charset="0"/>
                <a:ea typeface="思源黑体 CN Medium" panose="020B0600000000000000" pitchFamily="34" charset="-122"/>
              </a:rPr>
              <a:t>ALGraph</a:t>
            </a:r>
            <a:r>
              <a:rPr lang="en-US" altLang="zh-CN" sz="1300" dirty="0">
                <a:solidFill>
                  <a:srgbClr val="000000"/>
                </a:solidFill>
                <a:latin typeface="Consolas" panose="020B0609020204030204" pitchFamily="49" charset="0"/>
                <a:ea typeface="思源黑体 CN Medium" panose="020B0600000000000000" pitchFamily="34" charset="-122"/>
              </a:rPr>
              <a:t>;</a:t>
            </a:r>
            <a:endParaRPr lang="zh-CN" altLang="en-US" sz="1300" dirty="0">
              <a:latin typeface="Consolas" panose="020B0609020204030204" pitchFamily="49" charset="0"/>
              <a:ea typeface="思源黑体 CN Medium" panose="020B0600000000000000" pitchFamily="34" charset="-122"/>
            </a:endParaRPr>
          </a:p>
        </p:txBody>
      </p:sp>
      <p:cxnSp>
        <p:nvCxnSpPr>
          <p:cNvPr id="7" name="直接箭头连接符 6">
            <a:extLst>
              <a:ext uri="{FF2B5EF4-FFF2-40B4-BE49-F238E27FC236}">
                <a16:creationId xmlns:a16="http://schemas.microsoft.com/office/drawing/2014/main" id="{CFE6F508-16EE-45F5-A3E0-E6482E8D222D}"/>
              </a:ext>
            </a:extLst>
          </p:cNvPr>
          <p:cNvCxnSpPr>
            <a:cxnSpLocks/>
          </p:cNvCxnSpPr>
          <p:nvPr/>
        </p:nvCxnSpPr>
        <p:spPr>
          <a:xfrm>
            <a:off x="4680046" y="5005246"/>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48" name="直接箭头连接符 47">
            <a:extLst>
              <a:ext uri="{FF2B5EF4-FFF2-40B4-BE49-F238E27FC236}">
                <a16:creationId xmlns:a16="http://schemas.microsoft.com/office/drawing/2014/main" id="{F19A3B03-B44D-47AC-9C47-5DC8F0970AB7}"/>
              </a:ext>
            </a:extLst>
          </p:cNvPr>
          <p:cNvCxnSpPr>
            <a:cxnSpLocks/>
          </p:cNvCxnSpPr>
          <p:nvPr/>
        </p:nvCxnSpPr>
        <p:spPr>
          <a:xfrm>
            <a:off x="4680046" y="5374523"/>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50" name="直接箭头连接符 49">
            <a:extLst>
              <a:ext uri="{FF2B5EF4-FFF2-40B4-BE49-F238E27FC236}">
                <a16:creationId xmlns:a16="http://schemas.microsoft.com/office/drawing/2014/main" id="{4B50BDF5-20AE-452F-A4F7-A6DE32D8EC09}"/>
              </a:ext>
            </a:extLst>
          </p:cNvPr>
          <p:cNvCxnSpPr>
            <a:cxnSpLocks/>
          </p:cNvCxnSpPr>
          <p:nvPr/>
        </p:nvCxnSpPr>
        <p:spPr>
          <a:xfrm>
            <a:off x="5497511" y="5005246"/>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55" name="直接箭头连接符 54">
            <a:extLst>
              <a:ext uri="{FF2B5EF4-FFF2-40B4-BE49-F238E27FC236}">
                <a16:creationId xmlns:a16="http://schemas.microsoft.com/office/drawing/2014/main" id="{DA6885BF-52A4-4B4E-9775-549B94B1B3A2}"/>
              </a:ext>
            </a:extLst>
          </p:cNvPr>
          <p:cNvCxnSpPr>
            <a:cxnSpLocks/>
          </p:cNvCxnSpPr>
          <p:nvPr/>
        </p:nvCxnSpPr>
        <p:spPr>
          <a:xfrm>
            <a:off x="5497511" y="5374523"/>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56" name="直接箭头连接符 55">
            <a:extLst>
              <a:ext uri="{FF2B5EF4-FFF2-40B4-BE49-F238E27FC236}">
                <a16:creationId xmlns:a16="http://schemas.microsoft.com/office/drawing/2014/main" id="{594D201D-13E3-454D-9211-3B468C90DB5A}"/>
              </a:ext>
            </a:extLst>
          </p:cNvPr>
          <p:cNvCxnSpPr>
            <a:cxnSpLocks/>
          </p:cNvCxnSpPr>
          <p:nvPr/>
        </p:nvCxnSpPr>
        <p:spPr>
          <a:xfrm>
            <a:off x="4680046" y="5743800"/>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57" name="直接箭头连接符 56">
            <a:extLst>
              <a:ext uri="{FF2B5EF4-FFF2-40B4-BE49-F238E27FC236}">
                <a16:creationId xmlns:a16="http://schemas.microsoft.com/office/drawing/2014/main" id="{2AA2709C-8F0D-44B6-AF77-80A293C810A7}"/>
              </a:ext>
            </a:extLst>
          </p:cNvPr>
          <p:cNvCxnSpPr>
            <a:cxnSpLocks/>
          </p:cNvCxnSpPr>
          <p:nvPr/>
        </p:nvCxnSpPr>
        <p:spPr>
          <a:xfrm>
            <a:off x="4680046" y="6113077"/>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63" name="直接箭头连接符 62">
            <a:extLst>
              <a:ext uri="{FF2B5EF4-FFF2-40B4-BE49-F238E27FC236}">
                <a16:creationId xmlns:a16="http://schemas.microsoft.com/office/drawing/2014/main" id="{85E23277-5DE2-4B9B-9BCD-9A38B011CC41}"/>
              </a:ext>
            </a:extLst>
          </p:cNvPr>
          <p:cNvCxnSpPr>
            <a:cxnSpLocks/>
          </p:cNvCxnSpPr>
          <p:nvPr/>
        </p:nvCxnSpPr>
        <p:spPr>
          <a:xfrm>
            <a:off x="6314976" y="5005246"/>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69484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）的表示方法</a:t>
            </a:r>
            <a:endParaRPr lang="en-US" altLang="zh-CN" dirty="0"/>
          </a:p>
          <a:p>
            <a:pPr marL="514350" lvl="2" indent="-514350">
              <a:spcBef>
                <a:spcPts val="1000"/>
              </a:spcBef>
              <a:buFont typeface="Wingdings" panose="05000000000000000000" pitchFamily="2" charset="2"/>
              <a:buChar char="u"/>
            </a:pPr>
            <a:r>
              <a:rPr lang="zh-CN" altLang="en-US" dirty="0"/>
              <a:t>邻接矩阵与邻接表对比</a:t>
            </a:r>
            <a:endParaRPr lang="en-US" altLang="zh-CN" dirty="0"/>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aphicFrame>
        <p:nvGraphicFramePr>
          <p:cNvPr id="2" name="表格 5">
            <a:extLst>
              <a:ext uri="{FF2B5EF4-FFF2-40B4-BE49-F238E27FC236}">
                <a16:creationId xmlns:a16="http://schemas.microsoft.com/office/drawing/2014/main" id="{FF802F6A-D118-4B22-86DF-8F18B5752DDA}"/>
              </a:ext>
            </a:extLst>
          </p:cNvPr>
          <p:cNvGraphicFramePr>
            <a:graphicFrameLocks noGrp="1"/>
          </p:cNvGraphicFramePr>
          <p:nvPr>
            <p:extLst>
              <p:ext uri="{D42A27DB-BD31-4B8C-83A1-F6EECF244321}">
                <p14:modId xmlns:p14="http://schemas.microsoft.com/office/powerpoint/2010/main" val="2526822399"/>
              </p:ext>
            </p:extLst>
          </p:nvPr>
        </p:nvGraphicFramePr>
        <p:xfrm>
          <a:off x="835026" y="2873335"/>
          <a:ext cx="7826643" cy="3337560"/>
        </p:xfrm>
        <a:graphic>
          <a:graphicData uri="http://schemas.openxmlformats.org/drawingml/2006/table">
            <a:tbl>
              <a:tblPr firstRow="1" bandRow="1">
                <a:tableStyleId>{5C22544A-7EE6-4342-B048-85BDC9FD1C3A}</a:tableStyleId>
              </a:tblPr>
              <a:tblGrid>
                <a:gridCol w="1910983">
                  <a:extLst>
                    <a:ext uri="{9D8B030D-6E8A-4147-A177-3AD203B41FA5}">
                      <a16:colId xmlns:a16="http://schemas.microsoft.com/office/drawing/2014/main" val="3115553755"/>
                    </a:ext>
                  </a:extLst>
                </a:gridCol>
                <a:gridCol w="2397442">
                  <a:extLst>
                    <a:ext uri="{9D8B030D-6E8A-4147-A177-3AD203B41FA5}">
                      <a16:colId xmlns:a16="http://schemas.microsoft.com/office/drawing/2014/main" val="761753762"/>
                    </a:ext>
                  </a:extLst>
                </a:gridCol>
                <a:gridCol w="3518218">
                  <a:extLst>
                    <a:ext uri="{9D8B030D-6E8A-4147-A177-3AD203B41FA5}">
                      <a16:colId xmlns:a16="http://schemas.microsoft.com/office/drawing/2014/main" val="1637272778"/>
                    </a:ext>
                  </a:extLst>
                </a:gridCol>
              </a:tblGrid>
              <a:tr h="370840">
                <a:tc>
                  <a:txBody>
                    <a:bodyPr/>
                    <a:lstStyle/>
                    <a:p>
                      <a:pPr algn="ctr"/>
                      <a:endParaRPr lang="zh-CN" altLang="en-US" sz="1400" dirty="0">
                        <a:latin typeface="思源黑体 CN Medium" panose="020B0600000000000000" pitchFamily="34" charset="-122"/>
                        <a:ea typeface="思源黑体 CN Medium" panose="020B0600000000000000" pitchFamily="34" charset="-122"/>
                      </a:endParaRPr>
                    </a:p>
                  </a:txBody>
                  <a:tcPr anchor="ctr"/>
                </a:tc>
                <a:tc>
                  <a:txBody>
                    <a:bodyPr/>
                    <a:lstStyle/>
                    <a:p>
                      <a:pPr algn="ctr"/>
                      <a:r>
                        <a:rPr lang="zh-CN" altLang="en-US" sz="1400" dirty="0">
                          <a:latin typeface="思源黑体 CN Medium" panose="020B0600000000000000" pitchFamily="34" charset="-122"/>
                          <a:ea typeface="思源黑体 CN Medium" panose="020B0600000000000000" pitchFamily="34" charset="-122"/>
                        </a:rPr>
                        <a:t>邻接矩阵</a:t>
                      </a:r>
                    </a:p>
                  </a:txBody>
                  <a:tcPr anchor="ctr"/>
                </a:tc>
                <a:tc>
                  <a:txBody>
                    <a:bodyPr/>
                    <a:lstStyle/>
                    <a:p>
                      <a:pPr algn="ctr"/>
                      <a:r>
                        <a:rPr lang="zh-CN" altLang="en-US" sz="1400" dirty="0">
                          <a:latin typeface="思源黑体 CN Medium" panose="020B0600000000000000" pitchFamily="34" charset="-122"/>
                          <a:ea typeface="思源黑体 CN Medium" panose="020B0600000000000000" pitchFamily="34" charset="-122"/>
                        </a:rPr>
                        <a:t>邻接表</a:t>
                      </a:r>
                    </a:p>
                  </a:txBody>
                  <a:tcPr anchor="ctr"/>
                </a:tc>
                <a:extLst>
                  <a:ext uri="{0D108BD9-81ED-4DB2-BD59-A6C34878D82A}">
                    <a16:rowId xmlns:a16="http://schemas.microsoft.com/office/drawing/2014/main" val="265634794"/>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空间复杂度</a:t>
                      </a:r>
                    </a:p>
                  </a:txBody>
                  <a:tcPr anchor="ctr"/>
                </a:tc>
                <a:tc>
                  <a:txBody>
                    <a:bodyPr/>
                    <a:lstStyle/>
                    <a:p>
                      <a:pPr algn="ctr"/>
                      <a:r>
                        <a:rPr lang="en-US" altLang="zh-CN" sz="1400" b="0" dirty="0">
                          <a:solidFill>
                            <a:schemeClr val="accent1"/>
                          </a:solidFill>
                          <a:latin typeface="思源黑体 CN Medium" panose="020B0600000000000000" pitchFamily="34" charset="-122"/>
                          <a:ea typeface="思源黑体 CN Medium" panose="020B0600000000000000" pitchFamily="34" charset="-122"/>
                        </a:rPr>
                        <a:t>O(|V|^2)</a:t>
                      </a:r>
                      <a:endParaRPr lang="zh-CN" altLang="en-US" sz="1400" b="0" dirty="0">
                        <a:solidFill>
                          <a:schemeClr val="accent1"/>
                        </a:solidFill>
                        <a:latin typeface="思源黑体 CN Medium" panose="020B0600000000000000" pitchFamily="34" charset="-122"/>
                        <a:ea typeface="思源黑体 CN Medium" panose="020B0600000000000000" pitchFamily="34" charset="-122"/>
                      </a:endParaRPr>
                    </a:p>
                  </a:txBody>
                  <a:tcPr anchor="ctr"/>
                </a:tc>
                <a:tc>
                  <a:txBody>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lang="zh-CN" altLang="en-US" sz="1400" b="0" dirty="0">
                          <a:latin typeface="思源黑体 CN Medium" panose="020B0600000000000000" pitchFamily="34" charset="-122"/>
                          <a:ea typeface="思源黑体 CN Medium" panose="020B0600000000000000" pitchFamily="34" charset="-122"/>
                        </a:rPr>
                        <a:t>有向图：</a:t>
                      </a:r>
                      <a:r>
                        <a:rPr lang="en-US" altLang="zh-CN" sz="1400" b="0" dirty="0">
                          <a:latin typeface="思源黑体 CN Medium" panose="020B0600000000000000" pitchFamily="34" charset="-122"/>
                          <a:ea typeface="思源黑体 CN Medium" panose="020B0600000000000000" pitchFamily="34" charset="-122"/>
                        </a:rPr>
                        <a:t>O(|V|+|E|)</a:t>
                      </a:r>
                      <a:r>
                        <a:rPr lang="zh-CN" altLang="en-US" sz="1400" b="0" dirty="0">
                          <a:latin typeface="思源黑体 CN Medium" panose="020B0600000000000000" pitchFamily="34" charset="-122"/>
                          <a:ea typeface="思源黑体 CN Medium" panose="020B0600000000000000" pitchFamily="34" charset="-122"/>
                        </a:rPr>
                        <a:t>；无向图：</a:t>
                      </a:r>
                      <a:r>
                        <a:rPr lang="en-US" altLang="zh-CN" sz="1400" dirty="0">
                          <a:latin typeface="思源黑体 CN Medium" panose="020B0600000000000000" pitchFamily="34" charset="-122"/>
                          <a:ea typeface="思源黑体 CN Medium" panose="020B0600000000000000" pitchFamily="34" charset="-122"/>
                        </a:rPr>
                        <a:t>O(|V|+</a:t>
                      </a:r>
                      <a:r>
                        <a:rPr lang="en-US" altLang="zh-CN" sz="1400" dirty="0" err="1">
                          <a:latin typeface="思源黑体 CN Medium" panose="020B0600000000000000" pitchFamily="34" charset="-122"/>
                          <a:ea typeface="思源黑体 CN Medium" panose="020B0600000000000000" pitchFamily="34" charset="-122"/>
                        </a:rPr>
                        <a:t>2|E</a:t>
                      </a:r>
                      <a:r>
                        <a:rPr lang="en-US" altLang="zh-CN" sz="1400" dirty="0">
                          <a:latin typeface="思源黑体 CN Medium" panose="020B0600000000000000" pitchFamily="34" charset="-122"/>
                          <a:ea typeface="思源黑体 CN Medium" panose="020B0600000000000000" pitchFamily="34" charset="-122"/>
                        </a:rPr>
                        <a:t>|)</a:t>
                      </a:r>
                    </a:p>
                  </a:txBody>
                  <a:tcPr anchor="ctr"/>
                </a:tc>
                <a:extLst>
                  <a:ext uri="{0D108BD9-81ED-4DB2-BD59-A6C34878D82A}">
                    <a16:rowId xmlns:a16="http://schemas.microsoft.com/office/drawing/2014/main" val="1680065511"/>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增删操作</a:t>
                      </a:r>
                    </a:p>
                  </a:txBody>
                  <a:tcPr anchor="ctr"/>
                </a:tc>
                <a:tc>
                  <a:txBody>
                    <a:bodyPr/>
                    <a:lstStyle/>
                    <a:p>
                      <a:pPr algn="ctr"/>
                      <a:r>
                        <a:rPr lang="zh-CN" altLang="en-US" sz="1400" b="0" dirty="0">
                          <a:solidFill>
                            <a:schemeClr val="accent1"/>
                          </a:solidFill>
                          <a:latin typeface="思源黑体 CN Medium" panose="020B0600000000000000" pitchFamily="34" charset="-122"/>
                          <a:ea typeface="思源黑体 CN Medium" panose="020B0600000000000000" pitchFamily="34" charset="-122"/>
                        </a:rPr>
                        <a:t>不方便增删</a:t>
                      </a:r>
                    </a:p>
                  </a:txBody>
                  <a:tcPr anchor="ctr"/>
                </a:tc>
                <a:tc>
                  <a:txBody>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lang="zh-CN" altLang="en-US" sz="1400" dirty="0">
                          <a:latin typeface="思源黑体 CN Medium" panose="020B0600000000000000" pitchFamily="34" charset="-122"/>
                          <a:ea typeface="思源黑体 CN Medium" panose="020B0600000000000000" pitchFamily="34" charset="-122"/>
                        </a:rPr>
                        <a:t>便于增删</a:t>
                      </a:r>
                      <a:endParaRPr lang="en-US" altLang="zh-CN" sz="1400" dirty="0">
                        <a:latin typeface="思源黑体 CN Medium" panose="020B0600000000000000" pitchFamily="34" charset="-122"/>
                        <a:ea typeface="思源黑体 CN Medium" panose="020B0600000000000000" pitchFamily="34" charset="-122"/>
                      </a:endParaRPr>
                    </a:p>
                  </a:txBody>
                  <a:tcPr anchor="ctr"/>
                </a:tc>
                <a:extLst>
                  <a:ext uri="{0D108BD9-81ED-4DB2-BD59-A6C34878D82A}">
                    <a16:rowId xmlns:a16="http://schemas.microsoft.com/office/drawing/2014/main" val="3693167698"/>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适用场景</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稠密图</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稀疏图</a:t>
                      </a:r>
                    </a:p>
                  </a:txBody>
                  <a:tcPr anchor="ctr"/>
                </a:tc>
                <a:extLst>
                  <a:ext uri="{0D108BD9-81ED-4DB2-BD59-A6C34878D82A}">
                    <a16:rowId xmlns:a16="http://schemas.microsoft.com/office/drawing/2014/main" val="1677789951"/>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表示方式唯一性</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唯一</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不唯一</a:t>
                      </a:r>
                    </a:p>
                  </a:txBody>
                  <a:tcPr anchor="ctr"/>
                </a:tc>
                <a:extLst>
                  <a:ext uri="{0D108BD9-81ED-4DB2-BD59-A6C34878D82A}">
                    <a16:rowId xmlns:a16="http://schemas.microsoft.com/office/drawing/2014/main" val="4219510194"/>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计算度</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方便计算：遍历行或列</a:t>
                      </a:r>
                    </a:p>
                  </a:txBody>
                  <a:tcPr anchor="ctr"/>
                </a:tc>
                <a:tc>
                  <a:txBody>
                    <a:bodyPr/>
                    <a:lstStyle/>
                    <a:p>
                      <a:pPr algn="ctr"/>
                      <a:r>
                        <a:rPr lang="zh-CN" altLang="en-US" sz="1400" b="0" dirty="0">
                          <a:solidFill>
                            <a:schemeClr val="accent1"/>
                          </a:solidFill>
                          <a:latin typeface="思源黑体 CN Medium" panose="020B0600000000000000" pitchFamily="34" charset="-122"/>
                          <a:ea typeface="思源黑体 CN Medium" panose="020B0600000000000000" pitchFamily="34" charset="-122"/>
                        </a:rPr>
                        <a:t>计算有向图入度不方便，</a:t>
                      </a:r>
                      <a:r>
                        <a:rPr lang="zh-CN" altLang="en-US" sz="1400" b="0" dirty="0">
                          <a:latin typeface="思源黑体 CN Medium" panose="020B0600000000000000" pitchFamily="34" charset="-122"/>
                          <a:ea typeface="思源黑体 CN Medium" panose="020B0600000000000000" pitchFamily="34" charset="-122"/>
                        </a:rPr>
                        <a:t>其余方便</a:t>
                      </a:r>
                    </a:p>
                  </a:txBody>
                  <a:tcPr anchor="ctr"/>
                </a:tc>
                <a:extLst>
                  <a:ext uri="{0D108BD9-81ED-4DB2-BD59-A6C34878D82A}">
                    <a16:rowId xmlns:a16="http://schemas.microsoft.com/office/drawing/2014/main" val="2001573583"/>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查找邻接点（边）</a:t>
                      </a:r>
                    </a:p>
                  </a:txBody>
                  <a:tcPr anchor="ctr"/>
                </a:tc>
                <a:tc>
                  <a:txBody>
                    <a:bodyPr/>
                    <a:lstStyle/>
                    <a:p>
                      <a:pPr algn="ctr"/>
                      <a:r>
                        <a:rPr lang="zh-CN" altLang="en-US" sz="1400" b="0" dirty="0">
                          <a:latin typeface="思源黑体 CN Medium" panose="020B0600000000000000" pitchFamily="34" charset="-122"/>
                          <a:ea typeface="思源黑体 CN Medium" panose="020B0600000000000000" pitchFamily="34" charset="-122"/>
                        </a:rPr>
                        <a:t>遍历行或列</a:t>
                      </a:r>
                    </a:p>
                  </a:txBody>
                  <a:tcPr anchor="ctr"/>
                </a:tc>
                <a:tc>
                  <a:txBody>
                    <a:bodyPr/>
                    <a:lstStyle/>
                    <a:p>
                      <a:pPr algn="ctr"/>
                      <a:r>
                        <a:rPr lang="zh-CN" altLang="en-US" sz="1400" b="0" dirty="0">
                          <a:solidFill>
                            <a:schemeClr val="accent1"/>
                          </a:solidFill>
                          <a:latin typeface="思源黑体 CN Medium" panose="020B0600000000000000" pitchFamily="34" charset="-122"/>
                          <a:ea typeface="思源黑体 CN Medium" panose="020B0600000000000000" pitchFamily="34" charset="-122"/>
                        </a:rPr>
                        <a:t>查找有向图入边不方便，</a:t>
                      </a:r>
                      <a:r>
                        <a:rPr lang="zh-CN" altLang="en-US" sz="1400" b="0" dirty="0">
                          <a:latin typeface="思源黑体 CN Medium" panose="020B0600000000000000" pitchFamily="34" charset="-122"/>
                          <a:ea typeface="思源黑体 CN Medium" panose="020B0600000000000000" pitchFamily="34" charset="-122"/>
                        </a:rPr>
                        <a:t>其余方便</a:t>
                      </a:r>
                    </a:p>
                  </a:txBody>
                  <a:tcPr anchor="ctr"/>
                </a:tc>
                <a:extLst>
                  <a:ext uri="{0D108BD9-81ED-4DB2-BD59-A6C34878D82A}">
                    <a16:rowId xmlns:a16="http://schemas.microsoft.com/office/drawing/2014/main" val="2862786976"/>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判断两点是否有边</a:t>
                      </a:r>
                    </a:p>
                  </a:txBody>
                  <a:tcPr anchor="ctr"/>
                </a:tc>
                <a:tc>
                  <a:txBody>
                    <a:bodyPr/>
                    <a:lstStyle/>
                    <a:p>
                      <a:pPr marL="0" algn="ctr" defTabSz="914446" rtl="0" eaLnBrk="1" latinLnBrk="0" hangingPunct="1"/>
                      <a:r>
                        <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rPr>
                        <a:t>方便：</a:t>
                      </a:r>
                      <a:r>
                        <a:rPr lang="en-US" altLang="zh-CN" sz="1400" b="0" kern="1200" dirty="0">
                          <a:solidFill>
                            <a:schemeClr val="dk1"/>
                          </a:solidFill>
                          <a:latin typeface="思源黑体 CN Medium" panose="020B0600000000000000" pitchFamily="34" charset="-122"/>
                          <a:ea typeface="思源黑体 CN Medium" panose="020B0600000000000000" pitchFamily="34" charset="-122"/>
                          <a:cs typeface="+mn-cs"/>
                        </a:rPr>
                        <a:t>A[i][j] == 0 </a:t>
                      </a:r>
                      <a:r>
                        <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rPr>
                        <a:t>或 </a:t>
                      </a:r>
                      <a:r>
                        <a:rPr lang="en-US" altLang="zh-CN" sz="1400" b="0" kern="1200" dirty="0">
                          <a:solidFill>
                            <a:schemeClr val="dk1"/>
                          </a:solidFill>
                          <a:latin typeface="思源黑体 CN Medium" panose="020B0600000000000000" pitchFamily="34" charset="-122"/>
                          <a:ea typeface="思源黑体 CN Medium" panose="020B0600000000000000" pitchFamily="34" charset="-122"/>
                          <a:cs typeface="+mn-cs"/>
                        </a:rPr>
                        <a:t>1</a:t>
                      </a:r>
                      <a:endPar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endParaRPr>
                    </a:p>
                  </a:txBody>
                  <a:tcPr anchor="ctr"/>
                </a:tc>
                <a:tc>
                  <a:txBody>
                    <a:bodyPr/>
                    <a:lstStyle/>
                    <a:p>
                      <a:pPr algn="ctr"/>
                      <a:r>
                        <a:rPr lang="zh-CN" altLang="en-US" sz="1400" b="0" dirty="0">
                          <a:solidFill>
                            <a:schemeClr val="accent1"/>
                          </a:solidFill>
                          <a:latin typeface="思源黑体 CN Medium" panose="020B0600000000000000" pitchFamily="34" charset="-122"/>
                          <a:ea typeface="思源黑体 CN Medium" panose="020B0600000000000000" pitchFamily="34" charset="-122"/>
                        </a:rPr>
                        <a:t>不方便：</a:t>
                      </a:r>
                      <a:r>
                        <a:rPr lang="en-US" altLang="zh-CN" sz="1400" b="0" dirty="0">
                          <a:solidFill>
                            <a:schemeClr val="accent1"/>
                          </a:solidFill>
                          <a:latin typeface="思源黑体 CN Medium" panose="020B0600000000000000" pitchFamily="34" charset="-122"/>
                          <a:ea typeface="思源黑体 CN Medium" panose="020B0600000000000000" pitchFamily="34" charset="-122"/>
                        </a:rPr>
                        <a:t>O(|V|)</a:t>
                      </a:r>
                      <a:endParaRPr lang="zh-CN" altLang="en-US" sz="1400" b="0" dirty="0">
                        <a:solidFill>
                          <a:schemeClr val="accent1"/>
                        </a:solidFill>
                        <a:latin typeface="思源黑体 CN Medium" panose="020B0600000000000000" pitchFamily="34" charset="-122"/>
                        <a:ea typeface="思源黑体 CN Medium" panose="020B0600000000000000" pitchFamily="34" charset="-122"/>
                      </a:endParaRPr>
                    </a:p>
                  </a:txBody>
                  <a:tcPr anchor="ctr"/>
                </a:tc>
                <a:extLst>
                  <a:ext uri="{0D108BD9-81ED-4DB2-BD59-A6C34878D82A}">
                    <a16:rowId xmlns:a16="http://schemas.microsoft.com/office/drawing/2014/main" val="1229568463"/>
                  </a:ext>
                </a:extLst>
              </a:tr>
              <a:tr h="370840">
                <a:tc>
                  <a:txBody>
                    <a:bodyPr/>
                    <a:lstStyle/>
                    <a:p>
                      <a:pPr algn="ctr"/>
                      <a:r>
                        <a:rPr lang="zh-CN" altLang="en-US" sz="1400" dirty="0">
                          <a:latin typeface="思源黑体 CN Medium" panose="020B0600000000000000" pitchFamily="34" charset="-122"/>
                          <a:ea typeface="思源黑体 CN Medium" panose="020B0600000000000000" pitchFamily="34" charset="-122"/>
                        </a:rPr>
                        <a:t>统计边数目</a:t>
                      </a:r>
                    </a:p>
                  </a:txBody>
                  <a:tcPr anchor="ctr"/>
                </a:tc>
                <a:tc>
                  <a:txBody>
                    <a:bodyPr/>
                    <a:lstStyle/>
                    <a:p>
                      <a:pPr marL="0" algn="ctr" defTabSz="914446" rtl="0" eaLnBrk="1" latinLnBrk="0" hangingPunct="1"/>
                      <a:r>
                        <a:rPr lang="zh-CN" altLang="en-US" sz="1400" b="0" kern="1200" dirty="0">
                          <a:solidFill>
                            <a:schemeClr val="accent1"/>
                          </a:solidFill>
                          <a:latin typeface="思源黑体 CN Medium" panose="020B0600000000000000" pitchFamily="34" charset="-122"/>
                          <a:ea typeface="思源黑体 CN Medium" panose="020B0600000000000000" pitchFamily="34" charset="-122"/>
                          <a:cs typeface="+mn-cs"/>
                        </a:rPr>
                        <a:t>不方便，</a:t>
                      </a:r>
                      <a:r>
                        <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rPr>
                        <a:t>扫描矩阵：</a:t>
                      </a:r>
                      <a:r>
                        <a:rPr lang="en-US" altLang="zh-CN" sz="1400" b="0" kern="1200" dirty="0">
                          <a:solidFill>
                            <a:schemeClr val="dk1"/>
                          </a:solidFill>
                          <a:latin typeface="思源黑体 CN Medium" panose="020B0600000000000000" pitchFamily="34" charset="-122"/>
                          <a:ea typeface="思源黑体 CN Medium" panose="020B0600000000000000" pitchFamily="34" charset="-122"/>
                          <a:cs typeface="+mn-cs"/>
                        </a:rPr>
                        <a:t>O(n^2)</a:t>
                      </a:r>
                      <a:endPar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endParaRPr>
                    </a:p>
                  </a:txBody>
                  <a:tcPr anchor="ctr"/>
                </a:tc>
                <a:tc>
                  <a:txBody>
                    <a:bodyPr/>
                    <a:lstStyle/>
                    <a:p>
                      <a:pPr marL="0" algn="ctr" defTabSz="914446" rtl="0" eaLnBrk="1" latinLnBrk="0" hangingPunct="1"/>
                      <a:r>
                        <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rPr>
                        <a:t>方便，扫描边表：</a:t>
                      </a:r>
                      <a:r>
                        <a:rPr lang="en-US" altLang="zh-CN" sz="1400" b="0" kern="1200" dirty="0">
                          <a:solidFill>
                            <a:schemeClr val="dk1"/>
                          </a:solidFill>
                          <a:latin typeface="思源黑体 CN Medium" panose="020B0600000000000000" pitchFamily="34" charset="-122"/>
                          <a:ea typeface="思源黑体 CN Medium" panose="020B0600000000000000" pitchFamily="34" charset="-122"/>
                          <a:cs typeface="+mn-cs"/>
                        </a:rPr>
                        <a:t>O(|V|+|E|)</a:t>
                      </a:r>
                      <a:endParaRPr lang="zh-CN" altLang="en-US" sz="1400" b="0" kern="1200" dirty="0">
                        <a:solidFill>
                          <a:schemeClr val="dk1"/>
                        </a:solidFill>
                        <a:latin typeface="思源黑体 CN Medium" panose="020B0600000000000000" pitchFamily="34" charset="-122"/>
                        <a:ea typeface="思源黑体 CN Medium" panose="020B0600000000000000" pitchFamily="34" charset="-122"/>
                        <a:cs typeface="+mn-cs"/>
                      </a:endParaRPr>
                    </a:p>
                  </a:txBody>
                  <a:tcPr anchor="ctr"/>
                </a:tc>
                <a:extLst>
                  <a:ext uri="{0D108BD9-81ED-4DB2-BD59-A6C34878D82A}">
                    <a16:rowId xmlns:a16="http://schemas.microsoft.com/office/drawing/2014/main" val="3441773303"/>
                  </a:ext>
                </a:extLst>
              </a:tr>
            </a:tbl>
          </a:graphicData>
        </a:graphic>
      </p:graphicFrame>
      <p:graphicFrame>
        <p:nvGraphicFramePr>
          <p:cNvPr id="25" name="Table 2">
            <a:extLst>
              <a:ext uri="{FF2B5EF4-FFF2-40B4-BE49-F238E27FC236}">
                <a16:creationId xmlns:a16="http://schemas.microsoft.com/office/drawing/2014/main" id="{29C8F253-FF0F-4877-9262-0A20AE59C4AC}"/>
              </a:ext>
            </a:extLst>
          </p:cNvPr>
          <p:cNvGraphicFramePr>
            <a:graphicFrameLocks noGrp="1" noChangeAspect="1"/>
          </p:cNvGraphicFramePr>
          <p:nvPr>
            <p:extLst>
              <p:ext uri="{D42A27DB-BD31-4B8C-83A1-F6EECF244321}">
                <p14:modId xmlns:p14="http://schemas.microsoft.com/office/powerpoint/2010/main" val="3185781392"/>
              </p:ext>
            </p:extLst>
          </p:nvPr>
        </p:nvGraphicFramePr>
        <p:xfrm>
          <a:off x="9000925" y="1216504"/>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aphicFrame>
        <p:nvGraphicFramePr>
          <p:cNvPr id="26" name="Table 2">
            <a:extLst>
              <a:ext uri="{FF2B5EF4-FFF2-40B4-BE49-F238E27FC236}">
                <a16:creationId xmlns:a16="http://schemas.microsoft.com/office/drawing/2014/main" id="{33943B42-3B4F-4187-A7CB-7FC36A925390}"/>
              </a:ext>
            </a:extLst>
          </p:cNvPr>
          <p:cNvGraphicFramePr>
            <a:graphicFrameLocks noGrp="1"/>
          </p:cNvGraphicFramePr>
          <p:nvPr>
            <p:extLst>
              <p:ext uri="{D42A27DB-BD31-4B8C-83A1-F6EECF244321}">
                <p14:modId xmlns:p14="http://schemas.microsoft.com/office/powerpoint/2010/main" val="1580065412"/>
              </p:ext>
            </p:extLst>
          </p:nvPr>
        </p:nvGraphicFramePr>
        <p:xfrm>
          <a:off x="8796074" y="4768419"/>
          <a:ext cx="2580156" cy="1483360"/>
        </p:xfrm>
        <a:graphic>
          <a:graphicData uri="http://schemas.openxmlformats.org/drawingml/2006/table">
            <a:tbl>
              <a:tblPr firstRow="1" bandRow="1">
                <a:tableStyleId>{5C22544A-7EE6-4342-B048-85BDC9FD1C3A}</a:tableStyleId>
              </a:tblPr>
              <a:tblGrid>
                <a:gridCol w="860052">
                  <a:extLst>
                    <a:ext uri="{9D8B030D-6E8A-4147-A177-3AD203B41FA5}">
                      <a16:colId xmlns:a16="http://schemas.microsoft.com/office/drawing/2014/main" val="712583007"/>
                    </a:ext>
                  </a:extLst>
                </a:gridCol>
                <a:gridCol w="860052">
                  <a:extLst>
                    <a:ext uri="{9D8B030D-6E8A-4147-A177-3AD203B41FA5}">
                      <a16:colId xmlns:a16="http://schemas.microsoft.com/office/drawing/2014/main" val="3795130157"/>
                    </a:ext>
                  </a:extLst>
                </a:gridCol>
                <a:gridCol w="860052">
                  <a:extLst>
                    <a:ext uri="{9D8B030D-6E8A-4147-A177-3AD203B41FA5}">
                      <a16:colId xmlns:a16="http://schemas.microsoft.com/office/drawing/2014/main" val="3591489416"/>
                    </a:ext>
                  </a:extLst>
                </a:gridCol>
              </a:tblGrid>
              <a:tr h="370840">
                <a:tc>
                  <a:txBody>
                    <a:bodyPr/>
                    <a:lstStyle/>
                    <a:p>
                      <a:pPr algn="ctr"/>
                      <a:r>
                        <a:rPr lang="en-US" altLang="zh-CN" b="0" dirty="0">
                          <a:solidFill>
                            <a:schemeClr val="tx1"/>
                          </a:solidFill>
                        </a:rPr>
                        <a:t>A</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C</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339603"/>
                  </a:ext>
                </a:extLst>
              </a:tr>
              <a:tr h="370840">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799666"/>
                  </a:ext>
                </a:extLst>
              </a:tr>
              <a:tr h="370840">
                <a:tc>
                  <a:txBody>
                    <a:bodyPr/>
                    <a:lstStyle/>
                    <a:p>
                      <a:pPr algn="ctr"/>
                      <a:r>
                        <a:rPr lang="en-US" altLang="zh-CN" b="0" dirty="0">
                          <a:solidFill>
                            <a:schemeClr val="tx1"/>
                          </a:solidFill>
                        </a:rPr>
                        <a:t>C</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809550"/>
                  </a:ext>
                </a:extLst>
              </a:tr>
              <a:tr h="370840">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496646"/>
                  </a:ext>
                </a:extLst>
              </a:tr>
            </a:tbl>
          </a:graphicData>
        </a:graphic>
      </p:graphicFrame>
      <p:grpSp>
        <p:nvGrpSpPr>
          <p:cNvPr id="8" name="组合 7">
            <a:extLst>
              <a:ext uri="{FF2B5EF4-FFF2-40B4-BE49-F238E27FC236}">
                <a16:creationId xmlns:a16="http://schemas.microsoft.com/office/drawing/2014/main" id="{394E3FFE-D2C5-478E-BD99-81CE957ECEAB}"/>
              </a:ext>
            </a:extLst>
          </p:cNvPr>
          <p:cNvGrpSpPr/>
          <p:nvPr/>
        </p:nvGrpSpPr>
        <p:grpSpPr>
          <a:xfrm>
            <a:off x="9442535" y="4959348"/>
            <a:ext cx="2073715" cy="1107831"/>
            <a:chOff x="9442535" y="4959348"/>
            <a:chExt cx="2073715" cy="1107831"/>
          </a:xfrm>
        </p:grpSpPr>
        <p:cxnSp>
          <p:nvCxnSpPr>
            <p:cNvPr id="27" name="直接箭头连接符 26">
              <a:extLst>
                <a:ext uri="{FF2B5EF4-FFF2-40B4-BE49-F238E27FC236}">
                  <a16:creationId xmlns:a16="http://schemas.microsoft.com/office/drawing/2014/main" id="{09BF0C05-41DE-4B27-B344-F7940CEDF53A}"/>
                </a:ext>
              </a:extLst>
            </p:cNvPr>
            <p:cNvCxnSpPr>
              <a:cxnSpLocks/>
            </p:cNvCxnSpPr>
            <p:nvPr/>
          </p:nvCxnSpPr>
          <p:spPr>
            <a:xfrm>
              <a:off x="9442535"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8" name="直接箭头连接符 27">
              <a:extLst>
                <a:ext uri="{FF2B5EF4-FFF2-40B4-BE49-F238E27FC236}">
                  <a16:creationId xmlns:a16="http://schemas.microsoft.com/office/drawing/2014/main" id="{ACBC3980-3FC1-4A5C-A30B-89186CACAFC1}"/>
                </a:ext>
              </a:extLst>
            </p:cNvPr>
            <p:cNvCxnSpPr>
              <a:cxnSpLocks/>
            </p:cNvCxnSpPr>
            <p:nvPr/>
          </p:nvCxnSpPr>
          <p:spPr>
            <a:xfrm>
              <a:off x="9442535" y="5328625"/>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9" name="直接箭头连接符 28">
              <a:extLst>
                <a:ext uri="{FF2B5EF4-FFF2-40B4-BE49-F238E27FC236}">
                  <a16:creationId xmlns:a16="http://schemas.microsoft.com/office/drawing/2014/main" id="{175CDFF1-DCBF-48DB-B1C1-CF253338CA30}"/>
                </a:ext>
              </a:extLst>
            </p:cNvPr>
            <p:cNvCxnSpPr>
              <a:cxnSpLocks/>
            </p:cNvCxnSpPr>
            <p:nvPr/>
          </p:nvCxnSpPr>
          <p:spPr>
            <a:xfrm>
              <a:off x="10260000"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30" name="直接箭头连接符 29">
              <a:extLst>
                <a:ext uri="{FF2B5EF4-FFF2-40B4-BE49-F238E27FC236}">
                  <a16:creationId xmlns:a16="http://schemas.microsoft.com/office/drawing/2014/main" id="{533EF6ED-0267-4029-8D01-8255C7586DB5}"/>
                </a:ext>
              </a:extLst>
            </p:cNvPr>
            <p:cNvCxnSpPr>
              <a:cxnSpLocks/>
            </p:cNvCxnSpPr>
            <p:nvPr/>
          </p:nvCxnSpPr>
          <p:spPr>
            <a:xfrm>
              <a:off x="10260000" y="5328625"/>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31" name="直接箭头连接符 30">
              <a:extLst>
                <a:ext uri="{FF2B5EF4-FFF2-40B4-BE49-F238E27FC236}">
                  <a16:creationId xmlns:a16="http://schemas.microsoft.com/office/drawing/2014/main" id="{DE95144E-451A-4715-B9E3-08EDD0D9086F}"/>
                </a:ext>
              </a:extLst>
            </p:cNvPr>
            <p:cNvCxnSpPr>
              <a:cxnSpLocks/>
            </p:cNvCxnSpPr>
            <p:nvPr/>
          </p:nvCxnSpPr>
          <p:spPr>
            <a:xfrm>
              <a:off x="9442535" y="5697902"/>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32" name="直接箭头连接符 31">
              <a:extLst>
                <a:ext uri="{FF2B5EF4-FFF2-40B4-BE49-F238E27FC236}">
                  <a16:creationId xmlns:a16="http://schemas.microsoft.com/office/drawing/2014/main" id="{79590B00-0EFB-4C1F-9680-8E015776D507}"/>
                </a:ext>
              </a:extLst>
            </p:cNvPr>
            <p:cNvCxnSpPr>
              <a:cxnSpLocks/>
            </p:cNvCxnSpPr>
            <p:nvPr/>
          </p:nvCxnSpPr>
          <p:spPr>
            <a:xfrm>
              <a:off x="9442535" y="6067179"/>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33" name="直接箭头连接符 32">
              <a:extLst>
                <a:ext uri="{FF2B5EF4-FFF2-40B4-BE49-F238E27FC236}">
                  <a16:creationId xmlns:a16="http://schemas.microsoft.com/office/drawing/2014/main" id="{A8F06DFD-70AF-4B0D-A312-289BEA0EED8C}"/>
                </a:ext>
              </a:extLst>
            </p:cNvPr>
            <p:cNvCxnSpPr>
              <a:cxnSpLocks/>
            </p:cNvCxnSpPr>
            <p:nvPr/>
          </p:nvCxnSpPr>
          <p:spPr>
            <a:xfrm>
              <a:off x="11077465"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grpSp>
      <p:graphicFrame>
        <p:nvGraphicFramePr>
          <p:cNvPr id="34" name="Table 2">
            <a:extLst>
              <a:ext uri="{FF2B5EF4-FFF2-40B4-BE49-F238E27FC236}">
                <a16:creationId xmlns:a16="http://schemas.microsoft.com/office/drawing/2014/main" id="{B43E5444-B130-40CE-92E2-1D289CE4A8C0}"/>
              </a:ext>
            </a:extLst>
          </p:cNvPr>
          <p:cNvGraphicFramePr>
            <a:graphicFrameLocks noGrp="1" noChangeAspect="1"/>
          </p:cNvGraphicFramePr>
          <p:nvPr>
            <p:extLst>
              <p:ext uri="{D42A27DB-BD31-4B8C-83A1-F6EECF244321}">
                <p14:modId xmlns:p14="http://schemas.microsoft.com/office/powerpoint/2010/main" val="2988648725"/>
              </p:ext>
            </p:extLst>
          </p:nvPr>
        </p:nvGraphicFramePr>
        <p:xfrm>
          <a:off x="9000925" y="299246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spTree>
    <p:extLst>
      <p:ext uri="{BB962C8B-B14F-4D97-AF65-F5344CB8AC3E}">
        <p14:creationId xmlns:p14="http://schemas.microsoft.com/office/powerpoint/2010/main" val="22144268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内容占位符 159">
            <a:extLst>
              <a:ext uri="{FF2B5EF4-FFF2-40B4-BE49-F238E27FC236}">
                <a16:creationId xmlns:a16="http://schemas.microsoft.com/office/drawing/2014/main" id="{209F79BF-F72B-4CF0-A297-32A208ECF47D}"/>
              </a:ext>
            </a:extLst>
          </p:cNvPr>
          <p:cNvSpPr>
            <a:spLocks noGrp="1"/>
          </p:cNvSpPr>
          <p:nvPr>
            <p:ph idx="1"/>
          </p:nvPr>
        </p:nvSpPr>
        <p:spPr/>
        <p:txBody>
          <a:bodyPr/>
          <a:lstStyle/>
          <a:p>
            <a:r>
              <a:rPr lang="zh-CN" altLang="en-US" dirty="0"/>
              <a:t>计算机科学中，</a:t>
            </a:r>
            <a:r>
              <a:rPr lang="zh-CN" altLang="en-US" dirty="0">
                <a:solidFill>
                  <a:schemeClr val="accent2"/>
                </a:solidFill>
              </a:rPr>
              <a:t>图</a:t>
            </a:r>
            <a:r>
              <a:rPr lang="zh-CN" altLang="en-US" dirty="0"/>
              <a:t>用于表征生活中的</a:t>
            </a:r>
            <a:r>
              <a:rPr lang="zh-CN" altLang="en-US" dirty="0">
                <a:solidFill>
                  <a:schemeClr val="accent2"/>
                </a:solidFill>
              </a:rPr>
              <a:t>网络</a:t>
            </a:r>
            <a:r>
              <a:rPr lang="zh-CN" altLang="en-US" dirty="0"/>
              <a:t>结构</a:t>
            </a:r>
          </a:p>
        </p:txBody>
      </p:sp>
      <p:sp>
        <p:nvSpPr>
          <p:cNvPr id="85" name="标题 84">
            <a:extLst>
              <a:ext uri="{FF2B5EF4-FFF2-40B4-BE49-F238E27FC236}">
                <a16:creationId xmlns:a16="http://schemas.microsoft.com/office/drawing/2014/main" id="{87537B42-526B-4B10-95E4-87311E9D0915}"/>
              </a:ext>
            </a:extLst>
          </p:cNvPr>
          <p:cNvSpPr>
            <a:spLocks noGrp="1"/>
          </p:cNvSpPr>
          <p:nvPr>
            <p:ph type="title"/>
          </p:nvPr>
        </p:nvSpPr>
        <p:spPr/>
        <p:txBody>
          <a:bodyPr/>
          <a:lstStyle/>
          <a:p>
            <a:pPr algn="ctr"/>
            <a:r>
              <a:rPr lang="zh-CN" altLang="en-US" dirty="0"/>
              <a:t>什么是图（</a:t>
            </a:r>
            <a:r>
              <a:rPr lang="en-US" altLang="zh-CN" dirty="0"/>
              <a:t>Graph</a:t>
            </a:r>
            <a:r>
              <a:rPr lang="zh-CN" altLang="en-US" dirty="0"/>
              <a:t>）？</a:t>
            </a:r>
          </a:p>
        </p:txBody>
      </p:sp>
      <p:pic>
        <p:nvPicPr>
          <p:cNvPr id="4" name="图片 3">
            <a:extLst>
              <a:ext uri="{FF2B5EF4-FFF2-40B4-BE49-F238E27FC236}">
                <a16:creationId xmlns:a16="http://schemas.microsoft.com/office/drawing/2014/main" id="{F70079DA-8083-4D5F-8BF7-E7FA3BE1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03" y="2362711"/>
            <a:ext cx="4610668" cy="3771677"/>
          </a:xfrm>
          <a:prstGeom prst="rect">
            <a:avLst/>
          </a:prstGeom>
        </p:spPr>
      </p:pic>
      <p:grpSp>
        <p:nvGrpSpPr>
          <p:cNvPr id="161" name="组合 160">
            <a:extLst>
              <a:ext uri="{FF2B5EF4-FFF2-40B4-BE49-F238E27FC236}">
                <a16:creationId xmlns:a16="http://schemas.microsoft.com/office/drawing/2014/main" id="{97C80B5A-F025-427D-940F-79DD4F8B34F1}"/>
              </a:ext>
            </a:extLst>
          </p:cNvPr>
          <p:cNvGrpSpPr/>
          <p:nvPr/>
        </p:nvGrpSpPr>
        <p:grpSpPr>
          <a:xfrm>
            <a:off x="6761835" y="2584136"/>
            <a:ext cx="4050642" cy="3328827"/>
            <a:chOff x="6761835" y="1888081"/>
            <a:chExt cx="4050642" cy="3328827"/>
          </a:xfrm>
        </p:grpSpPr>
        <p:sp>
          <p:nvSpPr>
            <p:cNvPr id="81" name="Oval 5">
              <a:extLst>
                <a:ext uri="{FF2B5EF4-FFF2-40B4-BE49-F238E27FC236}">
                  <a16:creationId xmlns:a16="http://schemas.microsoft.com/office/drawing/2014/main" id="{0E6DBEB7-7705-4605-8DDA-BDFFE047AE37}"/>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2" name="Oval 6">
              <a:extLst>
                <a:ext uri="{FF2B5EF4-FFF2-40B4-BE49-F238E27FC236}">
                  <a16:creationId xmlns:a16="http://schemas.microsoft.com/office/drawing/2014/main" id="{EE7CCFDB-86ED-4AAF-BB5E-6707834AE1E6}"/>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3" name="Oval 7">
              <a:extLst>
                <a:ext uri="{FF2B5EF4-FFF2-40B4-BE49-F238E27FC236}">
                  <a16:creationId xmlns:a16="http://schemas.microsoft.com/office/drawing/2014/main" id="{FF6675B7-BB26-4E6C-9EB0-7D77C6B25CBA}"/>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4" name="Oval 8">
              <a:extLst>
                <a:ext uri="{FF2B5EF4-FFF2-40B4-BE49-F238E27FC236}">
                  <a16:creationId xmlns:a16="http://schemas.microsoft.com/office/drawing/2014/main" id="{7FA99D7A-A5D2-436C-B758-9654356679F2}"/>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86" name="Straight Connector 18">
              <a:extLst>
                <a:ext uri="{FF2B5EF4-FFF2-40B4-BE49-F238E27FC236}">
                  <a16:creationId xmlns:a16="http://schemas.microsoft.com/office/drawing/2014/main" id="{A4797746-28AE-4460-BED6-D8F0FA4DA29E}"/>
                </a:ext>
              </a:extLst>
            </p:cNvPr>
            <p:cNvCxnSpPr>
              <a:cxnSpLocks/>
              <a:stCxn id="108" idx="2"/>
              <a:endCxn id="81"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7" name="Straight Connector 22">
              <a:extLst>
                <a:ext uri="{FF2B5EF4-FFF2-40B4-BE49-F238E27FC236}">
                  <a16:creationId xmlns:a16="http://schemas.microsoft.com/office/drawing/2014/main" id="{5F8121D6-DD24-478F-8197-B1A40700977F}"/>
                </a:ext>
              </a:extLst>
            </p:cNvPr>
            <p:cNvCxnSpPr>
              <a:cxnSpLocks/>
              <a:stCxn id="83" idx="1"/>
              <a:endCxn id="81"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8" name="Oval 7">
              <a:extLst>
                <a:ext uri="{FF2B5EF4-FFF2-40B4-BE49-F238E27FC236}">
                  <a16:creationId xmlns:a16="http://schemas.microsoft.com/office/drawing/2014/main" id="{D276F311-0B86-4A2B-8951-E1A6E8B6170F}"/>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89" name="Straight Connector 22">
              <a:extLst>
                <a:ext uri="{FF2B5EF4-FFF2-40B4-BE49-F238E27FC236}">
                  <a16:creationId xmlns:a16="http://schemas.microsoft.com/office/drawing/2014/main" id="{E70908C0-C604-4C9D-AF8D-B9866BDE74FC}"/>
                </a:ext>
              </a:extLst>
            </p:cNvPr>
            <p:cNvCxnSpPr>
              <a:cxnSpLocks/>
              <a:stCxn id="88" idx="2"/>
              <a:endCxn id="83"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0" name="Oval 7">
              <a:extLst>
                <a:ext uri="{FF2B5EF4-FFF2-40B4-BE49-F238E27FC236}">
                  <a16:creationId xmlns:a16="http://schemas.microsoft.com/office/drawing/2014/main" id="{E48852B7-C5F4-415D-8DCB-E64D143329FC}"/>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1" name="Straight Connector 22">
              <a:extLst>
                <a:ext uri="{FF2B5EF4-FFF2-40B4-BE49-F238E27FC236}">
                  <a16:creationId xmlns:a16="http://schemas.microsoft.com/office/drawing/2014/main" id="{7F1ED68F-5AC7-4B8C-8BAF-E2E8AE23238D}"/>
                </a:ext>
              </a:extLst>
            </p:cNvPr>
            <p:cNvCxnSpPr>
              <a:cxnSpLocks/>
              <a:stCxn id="90" idx="0"/>
              <a:endCxn id="88"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3" name="Straight Connector 22">
              <a:extLst>
                <a:ext uri="{FF2B5EF4-FFF2-40B4-BE49-F238E27FC236}">
                  <a16:creationId xmlns:a16="http://schemas.microsoft.com/office/drawing/2014/main" id="{9571ED6B-752C-44B0-89DE-E51A17915E2D}"/>
                </a:ext>
              </a:extLst>
            </p:cNvPr>
            <p:cNvCxnSpPr>
              <a:cxnSpLocks/>
              <a:stCxn id="109" idx="0"/>
              <a:endCxn id="84"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4" name="Straight Connector 22">
              <a:extLst>
                <a:ext uri="{FF2B5EF4-FFF2-40B4-BE49-F238E27FC236}">
                  <a16:creationId xmlns:a16="http://schemas.microsoft.com/office/drawing/2014/main" id="{3CCC2FF8-519A-40B3-9C19-B5ACD548D688}"/>
                </a:ext>
              </a:extLst>
            </p:cNvPr>
            <p:cNvCxnSpPr>
              <a:cxnSpLocks/>
              <a:stCxn id="105" idx="3"/>
              <a:endCxn id="82"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22">
              <a:extLst>
                <a:ext uri="{FF2B5EF4-FFF2-40B4-BE49-F238E27FC236}">
                  <a16:creationId xmlns:a16="http://schemas.microsoft.com/office/drawing/2014/main" id="{7982E461-D9D7-4191-A0A3-B9C6D84A2081}"/>
                </a:ext>
              </a:extLst>
            </p:cNvPr>
            <p:cNvCxnSpPr>
              <a:cxnSpLocks/>
              <a:stCxn id="107" idx="7"/>
              <a:endCxn id="88"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3" name="Straight Connector 18">
              <a:extLst>
                <a:ext uri="{FF2B5EF4-FFF2-40B4-BE49-F238E27FC236}">
                  <a16:creationId xmlns:a16="http://schemas.microsoft.com/office/drawing/2014/main" id="{170BC091-D5A8-4DD4-A3E0-A05AEEAC56BD}"/>
                </a:ext>
              </a:extLst>
            </p:cNvPr>
            <p:cNvCxnSpPr>
              <a:cxnSpLocks/>
              <a:stCxn id="105" idx="2"/>
              <a:endCxn id="81"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4" name="Oval 7">
              <a:extLst>
                <a:ext uri="{FF2B5EF4-FFF2-40B4-BE49-F238E27FC236}">
                  <a16:creationId xmlns:a16="http://schemas.microsoft.com/office/drawing/2014/main" id="{92A4C99B-3AA5-4D72-9395-3307531D3786}"/>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5" name="Oval 7">
              <a:extLst>
                <a:ext uri="{FF2B5EF4-FFF2-40B4-BE49-F238E27FC236}">
                  <a16:creationId xmlns:a16="http://schemas.microsoft.com/office/drawing/2014/main" id="{EF335EC6-D56B-4CDC-B039-0636871A2355}"/>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6" name="Oval 7">
              <a:extLst>
                <a:ext uri="{FF2B5EF4-FFF2-40B4-BE49-F238E27FC236}">
                  <a16:creationId xmlns:a16="http://schemas.microsoft.com/office/drawing/2014/main" id="{3F655103-B2AB-4A04-AE48-8BD5BEA95A65}"/>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7" name="Oval 7">
              <a:extLst>
                <a:ext uri="{FF2B5EF4-FFF2-40B4-BE49-F238E27FC236}">
                  <a16:creationId xmlns:a16="http://schemas.microsoft.com/office/drawing/2014/main" id="{5F676EA3-61D0-48C7-8E1B-FE446AF4A03C}"/>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8" name="Oval 7">
              <a:extLst>
                <a:ext uri="{FF2B5EF4-FFF2-40B4-BE49-F238E27FC236}">
                  <a16:creationId xmlns:a16="http://schemas.microsoft.com/office/drawing/2014/main" id="{C83AE850-05A2-49C6-B4B1-EDBEFB598DC6}"/>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9" name="Oval 7">
              <a:extLst>
                <a:ext uri="{FF2B5EF4-FFF2-40B4-BE49-F238E27FC236}">
                  <a16:creationId xmlns:a16="http://schemas.microsoft.com/office/drawing/2014/main" id="{BCCC9573-CA5B-452D-A682-A98906EDD9B7}"/>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10" name="Oval 7">
              <a:extLst>
                <a:ext uri="{FF2B5EF4-FFF2-40B4-BE49-F238E27FC236}">
                  <a16:creationId xmlns:a16="http://schemas.microsoft.com/office/drawing/2014/main" id="{55E2C74A-D33D-437B-B3F9-45F93AF32AEF}"/>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11" name="Oval 7">
              <a:extLst>
                <a:ext uri="{FF2B5EF4-FFF2-40B4-BE49-F238E27FC236}">
                  <a16:creationId xmlns:a16="http://schemas.microsoft.com/office/drawing/2014/main" id="{0F09970F-2CD3-4EF3-98B1-190D4F46452C}"/>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12" name="Straight Connector 22">
              <a:extLst>
                <a:ext uri="{FF2B5EF4-FFF2-40B4-BE49-F238E27FC236}">
                  <a16:creationId xmlns:a16="http://schemas.microsoft.com/office/drawing/2014/main" id="{E433150E-C565-4AFF-962C-6E5A64D76E5F}"/>
                </a:ext>
              </a:extLst>
            </p:cNvPr>
            <p:cNvCxnSpPr>
              <a:cxnSpLocks/>
              <a:stCxn id="104" idx="5"/>
              <a:endCxn id="106"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3" name="Straight Connector 22">
              <a:extLst>
                <a:ext uri="{FF2B5EF4-FFF2-40B4-BE49-F238E27FC236}">
                  <a16:creationId xmlns:a16="http://schemas.microsoft.com/office/drawing/2014/main" id="{44ED2D65-58B6-416A-991C-149025B00219}"/>
                </a:ext>
              </a:extLst>
            </p:cNvPr>
            <p:cNvCxnSpPr>
              <a:cxnSpLocks/>
              <a:stCxn id="104" idx="7"/>
              <a:endCxn id="90"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4" name="Straight Connector 22">
              <a:extLst>
                <a:ext uri="{FF2B5EF4-FFF2-40B4-BE49-F238E27FC236}">
                  <a16:creationId xmlns:a16="http://schemas.microsoft.com/office/drawing/2014/main" id="{98A5B7B8-2FF5-4128-9897-D2DAC282BB41}"/>
                </a:ext>
              </a:extLst>
            </p:cNvPr>
            <p:cNvCxnSpPr>
              <a:cxnSpLocks/>
              <a:stCxn id="90" idx="7"/>
              <a:endCxn id="109"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5" name="Straight Connector 22">
              <a:extLst>
                <a:ext uri="{FF2B5EF4-FFF2-40B4-BE49-F238E27FC236}">
                  <a16:creationId xmlns:a16="http://schemas.microsoft.com/office/drawing/2014/main" id="{8D1A453D-58B0-4257-B0F9-04ADAE841EE0}"/>
                </a:ext>
              </a:extLst>
            </p:cNvPr>
            <p:cNvCxnSpPr>
              <a:cxnSpLocks/>
              <a:stCxn id="104" idx="0"/>
              <a:endCxn id="84"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6" name="Straight Connector 22">
              <a:extLst>
                <a:ext uri="{FF2B5EF4-FFF2-40B4-BE49-F238E27FC236}">
                  <a16:creationId xmlns:a16="http://schemas.microsoft.com/office/drawing/2014/main" id="{F4C90954-2C65-49C6-A7FF-5FA84D891BF0}"/>
                </a:ext>
              </a:extLst>
            </p:cNvPr>
            <p:cNvCxnSpPr>
              <a:cxnSpLocks/>
              <a:stCxn id="104" idx="1"/>
              <a:endCxn id="111"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2" name="Straight Connector 22">
              <a:extLst>
                <a:ext uri="{FF2B5EF4-FFF2-40B4-BE49-F238E27FC236}">
                  <a16:creationId xmlns:a16="http://schemas.microsoft.com/office/drawing/2014/main" id="{7054C889-564F-4C21-80F8-E8B9AA1EB10C}"/>
                </a:ext>
              </a:extLst>
            </p:cNvPr>
            <p:cNvCxnSpPr>
              <a:cxnSpLocks/>
              <a:stCxn id="110" idx="0"/>
              <a:endCxn id="83"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8" name="Straight Connector 22">
              <a:extLst>
                <a:ext uri="{FF2B5EF4-FFF2-40B4-BE49-F238E27FC236}">
                  <a16:creationId xmlns:a16="http://schemas.microsoft.com/office/drawing/2014/main" id="{018EEC9A-0F6F-4FA6-B801-F962F74DB890}"/>
                </a:ext>
              </a:extLst>
            </p:cNvPr>
            <p:cNvCxnSpPr>
              <a:cxnSpLocks/>
              <a:stCxn id="110" idx="2"/>
              <a:endCxn id="107"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1" name="Straight Connector 22">
              <a:extLst>
                <a:ext uri="{FF2B5EF4-FFF2-40B4-BE49-F238E27FC236}">
                  <a16:creationId xmlns:a16="http://schemas.microsoft.com/office/drawing/2014/main" id="{12840F1D-7229-4911-86ED-11A7E5D59F7E}"/>
                </a:ext>
              </a:extLst>
            </p:cNvPr>
            <p:cNvCxnSpPr>
              <a:cxnSpLocks/>
              <a:stCxn id="107" idx="1"/>
              <a:endCxn id="82"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2" name="Straight Connector 18">
              <a:extLst>
                <a:ext uri="{FF2B5EF4-FFF2-40B4-BE49-F238E27FC236}">
                  <a16:creationId xmlns:a16="http://schemas.microsoft.com/office/drawing/2014/main" id="{0D7D3994-7CED-43CE-8491-276B1CCAD8C7}"/>
                </a:ext>
              </a:extLst>
            </p:cNvPr>
            <p:cNvCxnSpPr>
              <a:cxnSpLocks/>
              <a:stCxn id="111" idx="1"/>
              <a:endCxn id="105"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3" name="Straight Connector 18">
              <a:extLst>
                <a:ext uri="{FF2B5EF4-FFF2-40B4-BE49-F238E27FC236}">
                  <a16:creationId xmlns:a16="http://schemas.microsoft.com/office/drawing/2014/main" id="{1032E937-8144-494C-B370-209ACF17C032}"/>
                </a:ext>
              </a:extLst>
            </p:cNvPr>
            <p:cNvCxnSpPr>
              <a:cxnSpLocks/>
              <a:stCxn id="84" idx="2"/>
              <a:endCxn id="108"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4" name="Straight Connector 18">
              <a:extLst>
                <a:ext uri="{FF2B5EF4-FFF2-40B4-BE49-F238E27FC236}">
                  <a16:creationId xmlns:a16="http://schemas.microsoft.com/office/drawing/2014/main" id="{1671CB34-D113-4479-8417-D2D4790F7155}"/>
                </a:ext>
              </a:extLst>
            </p:cNvPr>
            <p:cNvCxnSpPr>
              <a:cxnSpLocks/>
              <a:stCxn id="88" idx="1"/>
              <a:endCxn id="108"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6" name="Straight Connector 18">
              <a:extLst>
                <a:ext uri="{FF2B5EF4-FFF2-40B4-BE49-F238E27FC236}">
                  <a16:creationId xmlns:a16="http://schemas.microsoft.com/office/drawing/2014/main" id="{1C1243B6-173B-4067-B699-1D09099026D7}"/>
                </a:ext>
              </a:extLst>
            </p:cNvPr>
            <p:cNvCxnSpPr>
              <a:cxnSpLocks/>
              <a:stCxn id="105" idx="0"/>
              <a:endCxn id="108"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9987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p:tgtEl>
                                          <p:spTgt spid="85"/>
                                        </p:tgtEl>
                                        <p:attrNameLst>
                                          <p:attrName>ppt_x</p:attrName>
                                        </p:attrNameLst>
                                      </p:cBhvr>
                                      <p:tavLst>
                                        <p:tav tm="0">
                                          <p:val>
                                            <p:strVal val="#ppt_x-#ppt_w*1.125000"/>
                                          </p:val>
                                        </p:tav>
                                        <p:tav tm="100000">
                                          <p:val>
                                            <p:strVal val="#ppt_x"/>
                                          </p:val>
                                        </p:tav>
                                      </p:tavLst>
                                    </p:anim>
                                    <p:animEffect transition="in" filter="wipe(right)">
                                      <p:cBhvr>
                                        <p:cTn id="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EACF0A-FB87-480D-B5E2-493EEBB8295C}"/>
              </a:ext>
            </a:extLst>
          </p:cNvPr>
          <p:cNvSpPr>
            <a:spLocks noGrp="1"/>
          </p:cNvSpPr>
          <p:nvPr>
            <p:ph idx="1"/>
          </p:nvPr>
        </p:nvSpPr>
        <p:spPr/>
        <p:txBody>
          <a:bodyPr/>
          <a:lstStyle/>
          <a:p>
            <a:pPr marL="514350" indent="-514350">
              <a:buFont typeface="+mj-lt"/>
              <a:buAutoNum type="arabicPeriod"/>
            </a:pPr>
            <a:r>
              <a:rPr lang="zh-CN" altLang="en-US" dirty="0"/>
              <a:t>什么是图，怎么表示图？</a:t>
            </a:r>
            <a:endParaRPr lang="en-US" altLang="zh-CN" dirty="0"/>
          </a:p>
          <a:p>
            <a:pPr marL="514350" indent="-514350">
              <a:buFont typeface="+mj-lt"/>
              <a:buAutoNum type="arabicPeriod"/>
            </a:pPr>
            <a:r>
              <a:rPr lang="zh-CN" altLang="en-US" dirty="0">
                <a:solidFill>
                  <a:schemeClr val="accent2"/>
                </a:solidFill>
              </a:rPr>
              <a:t>怎么操作图？</a:t>
            </a:r>
            <a:endParaRPr lang="en-US" altLang="zh-CN" dirty="0">
              <a:solidFill>
                <a:schemeClr val="accent2"/>
              </a:solidFill>
            </a:endParaRPr>
          </a:p>
          <a:p>
            <a:pPr marL="514350" indent="-514350">
              <a:buFont typeface="+mj-lt"/>
              <a:buAutoNum type="arabicPeriod"/>
            </a:pPr>
            <a:r>
              <a:rPr lang="zh-CN" altLang="en-US" dirty="0"/>
              <a:t>图有哪些典型应用</a:t>
            </a:r>
            <a:endParaRPr lang="en-US" altLang="zh-CN" dirty="0"/>
          </a:p>
        </p:txBody>
      </p:sp>
      <p:sp>
        <p:nvSpPr>
          <p:cNvPr id="3" name="标题 2">
            <a:extLst>
              <a:ext uri="{FF2B5EF4-FFF2-40B4-BE49-F238E27FC236}">
                <a16:creationId xmlns:a16="http://schemas.microsoft.com/office/drawing/2014/main" id="{FA72FD6E-79D9-4231-A5BB-DF4B2C531F45}"/>
              </a:ext>
            </a:extLst>
          </p:cNvPr>
          <p:cNvSpPr>
            <a:spLocks noGrp="1"/>
          </p:cNvSpPr>
          <p:nvPr>
            <p:ph type="title"/>
          </p:nvPr>
        </p:nvSpPr>
        <p:spPr/>
        <p:txBody>
          <a:bodyPr/>
          <a:lstStyle/>
          <a:p>
            <a:r>
              <a:rPr lang="zh-CN" altLang="en-US" dirty="0"/>
              <a:t>目录</a:t>
            </a:r>
          </a:p>
        </p:txBody>
      </p:sp>
      <p:grpSp>
        <p:nvGrpSpPr>
          <p:cNvPr id="4" name="组合 3">
            <a:extLst>
              <a:ext uri="{FF2B5EF4-FFF2-40B4-BE49-F238E27FC236}">
                <a16:creationId xmlns:a16="http://schemas.microsoft.com/office/drawing/2014/main" id="{39379EA0-7127-4210-8FCC-5CF8813606CE}"/>
              </a:ext>
            </a:extLst>
          </p:cNvPr>
          <p:cNvGrpSpPr/>
          <p:nvPr/>
        </p:nvGrpSpPr>
        <p:grpSpPr>
          <a:xfrm>
            <a:off x="6761835" y="2584136"/>
            <a:ext cx="4050642" cy="3328827"/>
            <a:chOff x="6761835" y="1888081"/>
            <a:chExt cx="4050642" cy="3328827"/>
          </a:xfrm>
        </p:grpSpPr>
        <p:sp>
          <p:nvSpPr>
            <p:cNvPr id="5" name="Oval 5">
              <a:extLst>
                <a:ext uri="{FF2B5EF4-FFF2-40B4-BE49-F238E27FC236}">
                  <a16:creationId xmlns:a16="http://schemas.microsoft.com/office/drawing/2014/main" id="{37DBAC6D-41B8-48A5-820B-9341041A4980}"/>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6" name="Oval 6">
              <a:extLst>
                <a:ext uri="{FF2B5EF4-FFF2-40B4-BE49-F238E27FC236}">
                  <a16:creationId xmlns:a16="http://schemas.microsoft.com/office/drawing/2014/main" id="{C80E72FE-3001-472A-B176-F953FDD8F4C8}"/>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Oval 7">
              <a:extLst>
                <a:ext uri="{FF2B5EF4-FFF2-40B4-BE49-F238E27FC236}">
                  <a16:creationId xmlns:a16="http://schemas.microsoft.com/office/drawing/2014/main" id="{B50A2430-31C3-42FB-BD5D-30182A5CD536}"/>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 name="Oval 8">
              <a:extLst>
                <a:ext uri="{FF2B5EF4-FFF2-40B4-BE49-F238E27FC236}">
                  <a16:creationId xmlns:a16="http://schemas.microsoft.com/office/drawing/2014/main" id="{50E9FBD4-C44A-45B1-95B6-BC1C0E96F84C}"/>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 name="Straight Connector 18">
              <a:extLst>
                <a:ext uri="{FF2B5EF4-FFF2-40B4-BE49-F238E27FC236}">
                  <a16:creationId xmlns:a16="http://schemas.microsoft.com/office/drawing/2014/main" id="{447E3042-C140-46B5-942B-34D868D43A69}"/>
                </a:ext>
              </a:extLst>
            </p:cNvPr>
            <p:cNvCxnSpPr>
              <a:cxnSpLocks/>
              <a:stCxn id="24" idx="2"/>
              <a:endCxn id="5"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22">
              <a:extLst>
                <a:ext uri="{FF2B5EF4-FFF2-40B4-BE49-F238E27FC236}">
                  <a16:creationId xmlns:a16="http://schemas.microsoft.com/office/drawing/2014/main" id="{FB1C3B20-3CBF-4C9E-8FEE-AAE07601D5E6}"/>
                </a:ext>
              </a:extLst>
            </p:cNvPr>
            <p:cNvCxnSpPr>
              <a:cxnSpLocks/>
              <a:stCxn id="7" idx="1"/>
              <a:endCxn id="5"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 name="Oval 7">
              <a:extLst>
                <a:ext uri="{FF2B5EF4-FFF2-40B4-BE49-F238E27FC236}">
                  <a16:creationId xmlns:a16="http://schemas.microsoft.com/office/drawing/2014/main" id="{B3323DA8-6ADF-448B-84CA-950696EDFC44}"/>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22">
              <a:extLst>
                <a:ext uri="{FF2B5EF4-FFF2-40B4-BE49-F238E27FC236}">
                  <a16:creationId xmlns:a16="http://schemas.microsoft.com/office/drawing/2014/main" id="{A28687D5-2A1E-40FF-B246-35115F0601DF}"/>
                </a:ext>
              </a:extLst>
            </p:cNvPr>
            <p:cNvCxnSpPr>
              <a:cxnSpLocks/>
              <a:stCxn id="11" idx="2"/>
              <a:endCxn id="7"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 name="Oval 7">
              <a:extLst>
                <a:ext uri="{FF2B5EF4-FFF2-40B4-BE49-F238E27FC236}">
                  <a16:creationId xmlns:a16="http://schemas.microsoft.com/office/drawing/2014/main" id="{9D612660-3872-4F3B-BB91-E9802DB667F9}"/>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Straight Connector 22">
              <a:extLst>
                <a:ext uri="{FF2B5EF4-FFF2-40B4-BE49-F238E27FC236}">
                  <a16:creationId xmlns:a16="http://schemas.microsoft.com/office/drawing/2014/main" id="{D841D365-4823-4696-A7A4-9D0E9A44B63B}"/>
                </a:ext>
              </a:extLst>
            </p:cNvPr>
            <p:cNvCxnSpPr>
              <a:cxnSpLocks/>
              <a:stCxn id="13" idx="0"/>
              <a:endCxn id="11"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22">
              <a:extLst>
                <a:ext uri="{FF2B5EF4-FFF2-40B4-BE49-F238E27FC236}">
                  <a16:creationId xmlns:a16="http://schemas.microsoft.com/office/drawing/2014/main" id="{DFAE578B-380F-4AD2-84B0-81ADA4128258}"/>
                </a:ext>
              </a:extLst>
            </p:cNvPr>
            <p:cNvCxnSpPr>
              <a:cxnSpLocks/>
              <a:stCxn id="25" idx="0"/>
              <a:endCxn id="8"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 name="Straight Connector 22">
              <a:extLst>
                <a:ext uri="{FF2B5EF4-FFF2-40B4-BE49-F238E27FC236}">
                  <a16:creationId xmlns:a16="http://schemas.microsoft.com/office/drawing/2014/main" id="{200841F2-CBF3-4B39-BDA2-16C6C4DEEF4A}"/>
                </a:ext>
              </a:extLst>
            </p:cNvPr>
            <p:cNvCxnSpPr>
              <a:cxnSpLocks/>
              <a:stCxn id="21" idx="3"/>
              <a:endCxn id="6"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A3610230-2B6C-4E8D-AD1C-01EB2B93309E}"/>
                </a:ext>
              </a:extLst>
            </p:cNvPr>
            <p:cNvCxnSpPr>
              <a:cxnSpLocks/>
              <a:stCxn id="23" idx="7"/>
              <a:endCxn id="11"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C4F15F-63D2-4125-B9D3-6504ED32AD25}"/>
                </a:ext>
              </a:extLst>
            </p:cNvPr>
            <p:cNvCxnSpPr>
              <a:cxnSpLocks/>
              <a:stCxn id="21" idx="2"/>
              <a:endCxn id="5"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 name="Oval 7">
              <a:extLst>
                <a:ext uri="{FF2B5EF4-FFF2-40B4-BE49-F238E27FC236}">
                  <a16:creationId xmlns:a16="http://schemas.microsoft.com/office/drawing/2014/main" id="{A4435455-0A61-49C0-8C03-F1735B53D5B4}"/>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AF1B50A5-D7AF-4382-B577-40BCE460ADD6}"/>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7">
              <a:extLst>
                <a:ext uri="{FF2B5EF4-FFF2-40B4-BE49-F238E27FC236}">
                  <a16:creationId xmlns:a16="http://schemas.microsoft.com/office/drawing/2014/main" id="{02029E3D-832F-4F7D-85CB-4514929DFE77}"/>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Oval 7">
              <a:extLst>
                <a:ext uri="{FF2B5EF4-FFF2-40B4-BE49-F238E27FC236}">
                  <a16:creationId xmlns:a16="http://schemas.microsoft.com/office/drawing/2014/main" id="{1A364C81-4F0E-4B54-9584-BA3EA492ABD3}"/>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1007615F-397B-4633-932E-4D3C51DBB377}"/>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5" name="Oval 7">
              <a:extLst>
                <a:ext uri="{FF2B5EF4-FFF2-40B4-BE49-F238E27FC236}">
                  <a16:creationId xmlns:a16="http://schemas.microsoft.com/office/drawing/2014/main" id="{76A6ABB0-CCB1-4247-882F-55E7BDBF4940}"/>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047911F3-D7ED-4871-A300-8217D1D7900A}"/>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461E9E4C-9CAA-4AA4-9E49-FFD27774A8D1}"/>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C636DFC4-82AC-4033-8F0C-150C6AF81B07}"/>
                </a:ext>
              </a:extLst>
            </p:cNvPr>
            <p:cNvCxnSpPr>
              <a:cxnSpLocks/>
              <a:stCxn id="20" idx="5"/>
              <a:endCxn id="22"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2256154A-F8E8-4755-A2AF-A24F1F7433E0}"/>
                </a:ext>
              </a:extLst>
            </p:cNvPr>
            <p:cNvCxnSpPr>
              <a:cxnSpLocks/>
              <a:stCxn id="20" idx="7"/>
              <a:endCxn id="13"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2DF271B9-B51E-49CA-8993-7BE53D557B7F}"/>
                </a:ext>
              </a:extLst>
            </p:cNvPr>
            <p:cNvCxnSpPr>
              <a:cxnSpLocks/>
              <a:stCxn id="13" idx="7"/>
              <a:endCxn id="25"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3D91F2C1-8033-45AC-8489-675506435541}"/>
                </a:ext>
              </a:extLst>
            </p:cNvPr>
            <p:cNvCxnSpPr>
              <a:cxnSpLocks/>
              <a:stCxn id="20" idx="0"/>
              <a:endCxn id="8"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2EB9FF14-32E4-4043-9303-CB963BAEDC46}"/>
                </a:ext>
              </a:extLst>
            </p:cNvPr>
            <p:cNvCxnSpPr>
              <a:cxnSpLocks/>
              <a:stCxn id="20" idx="1"/>
              <a:endCxn id="27"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743122B4-4B44-44D2-B355-DA9D8B63A37C}"/>
                </a:ext>
              </a:extLst>
            </p:cNvPr>
            <p:cNvCxnSpPr>
              <a:cxnSpLocks/>
              <a:stCxn id="26" idx="0"/>
              <a:endCxn id="7"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3FAA3136-C1CB-4DB0-B6A5-6ACEF1A58B02}"/>
                </a:ext>
              </a:extLst>
            </p:cNvPr>
            <p:cNvCxnSpPr>
              <a:cxnSpLocks/>
              <a:stCxn id="26" idx="2"/>
              <a:endCxn id="23"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BCD97D2F-135B-4694-9C1D-96ACF72BC319}"/>
                </a:ext>
              </a:extLst>
            </p:cNvPr>
            <p:cNvCxnSpPr>
              <a:cxnSpLocks/>
              <a:stCxn id="23" idx="1"/>
              <a:endCxn id="6"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748D525D-BAAB-45D6-898C-70A21FEA0F29}"/>
                </a:ext>
              </a:extLst>
            </p:cNvPr>
            <p:cNvCxnSpPr>
              <a:cxnSpLocks/>
              <a:stCxn id="27" idx="1"/>
              <a:endCxn id="21"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1BE1396C-22D4-4568-B661-FDAFD7579397}"/>
                </a:ext>
              </a:extLst>
            </p:cNvPr>
            <p:cNvCxnSpPr>
              <a:cxnSpLocks/>
              <a:stCxn id="8" idx="2"/>
              <a:endCxn id="24"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95308B65-EB98-4608-980E-A48CC9F86D7B}"/>
                </a:ext>
              </a:extLst>
            </p:cNvPr>
            <p:cNvCxnSpPr>
              <a:cxnSpLocks/>
              <a:stCxn id="11" idx="1"/>
              <a:endCxn id="24"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E6919E2A-BEB4-4303-A4A5-8CC3F5048A27}"/>
                </a:ext>
              </a:extLst>
            </p:cNvPr>
            <p:cNvCxnSpPr>
              <a:cxnSpLocks/>
              <a:stCxn id="21" idx="0"/>
              <a:endCxn id="24"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9412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C9A411-6E5C-44AA-A080-8404B5D54467}"/>
              </a:ext>
            </a:extLst>
          </p:cNvPr>
          <p:cNvSpPr>
            <a:spLocks noGrp="1"/>
          </p:cNvSpPr>
          <p:nvPr>
            <p:ph idx="1"/>
          </p:nvPr>
        </p:nvSpPr>
        <p:spPr/>
        <p:txBody>
          <a:bodyPr>
            <a:normAutofit/>
          </a:bodyPr>
          <a:lstStyle/>
          <a:p>
            <a:pPr marL="457200" lvl="1" indent="-457200">
              <a:spcBef>
                <a:spcPts val="1000"/>
              </a:spcBef>
              <a:buFont typeface="Wingdings" panose="05000000000000000000" pitchFamily="2" charset="2"/>
              <a:buChar char="u"/>
            </a:pPr>
            <a:r>
              <a:rPr lang="zh-CN" altLang="en-US" dirty="0"/>
              <a:t>图的基本操作</a:t>
            </a:r>
            <a:endParaRPr lang="en-US" altLang="zh-CN" dirty="0"/>
          </a:p>
          <a:p>
            <a:pPr marL="457200" lvl="1" indent="-457200">
              <a:spcBef>
                <a:spcPts val="1000"/>
              </a:spcBef>
              <a:buFont typeface="Wingdings" panose="05000000000000000000" pitchFamily="2" charset="2"/>
              <a:buChar char="u"/>
            </a:pPr>
            <a:r>
              <a:rPr lang="zh-CN" altLang="en-US" dirty="0"/>
              <a:t>图的遍历</a:t>
            </a:r>
            <a:endParaRPr lang="en-US" altLang="zh-CN" dirty="0"/>
          </a:p>
          <a:p>
            <a:pPr marL="1143034" lvl="1" indent="-457200">
              <a:buFont typeface="Wingdings" panose="05000000000000000000" pitchFamily="2" charset="2"/>
              <a:buChar char="u"/>
            </a:pPr>
            <a:r>
              <a:rPr lang="zh-CN" altLang="en-US" sz="2000" dirty="0">
                <a:latin typeface="思源黑体 CN Medium" panose="020B0600000000000000" pitchFamily="34" charset="-122"/>
                <a:ea typeface="思源黑体 CN Medium" panose="020B0600000000000000" pitchFamily="34" charset="-122"/>
              </a:rPr>
              <a:t>深度优先搜索</a:t>
            </a:r>
            <a:endParaRPr lang="en-US" altLang="zh-CN" sz="2000" dirty="0">
              <a:latin typeface="思源黑体 CN Medium" panose="020B0600000000000000" pitchFamily="34" charset="-122"/>
              <a:ea typeface="思源黑体 CN Medium" panose="020B0600000000000000" pitchFamily="34" charset="-122"/>
            </a:endParaRPr>
          </a:p>
          <a:p>
            <a:pPr marL="1143034" lvl="1" indent="-457200">
              <a:buFont typeface="Wingdings" panose="05000000000000000000" pitchFamily="2" charset="2"/>
              <a:buChar char="u"/>
            </a:pPr>
            <a:r>
              <a:rPr lang="zh-CN" altLang="en-US" sz="2000" dirty="0">
                <a:latin typeface="思源黑体 CN Medium" panose="020B0600000000000000" pitchFamily="34" charset="-122"/>
                <a:ea typeface="思源黑体 CN Medium" panose="020B0600000000000000" pitchFamily="34" charset="-122"/>
              </a:rPr>
              <a:t>广度优先搜索</a:t>
            </a:r>
            <a:endParaRPr lang="en-US" altLang="zh-CN" sz="2000" dirty="0">
              <a:latin typeface="思源黑体 CN Medium" panose="020B0600000000000000" pitchFamily="34" charset="-122"/>
              <a:ea typeface="思源黑体 CN Medium" panose="020B0600000000000000" pitchFamily="34" charset="-122"/>
            </a:endParaRPr>
          </a:p>
          <a:p>
            <a:pPr marL="457200" indent="-457200">
              <a:buFont typeface="Wingdings" panose="05000000000000000000" pitchFamily="2" charset="2"/>
              <a:buChar char="u"/>
            </a:pPr>
            <a:endParaRPr lang="en-US" altLang="zh-CN" sz="2400" dirty="0">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pPr marL="742950" indent="-742950">
              <a:buFont typeface="+mj-lt"/>
              <a:buAutoNum type="arabicPeriod" startAt="2"/>
            </a:pPr>
            <a:r>
              <a:rPr lang="zh-CN" altLang="en-US" dirty="0"/>
              <a:t>怎么操作图？</a:t>
            </a:r>
            <a:endParaRPr lang="en-US" altLang="zh-CN" dirty="0"/>
          </a:p>
        </p:txBody>
      </p:sp>
      <p:grpSp>
        <p:nvGrpSpPr>
          <p:cNvPr id="4" name="组合 3">
            <a:extLst>
              <a:ext uri="{FF2B5EF4-FFF2-40B4-BE49-F238E27FC236}">
                <a16:creationId xmlns:a16="http://schemas.microsoft.com/office/drawing/2014/main" id="{B4341DBF-AF52-41AE-89E1-5FFB0289FF7B}"/>
              </a:ext>
            </a:extLst>
          </p:cNvPr>
          <p:cNvGrpSpPr/>
          <p:nvPr/>
        </p:nvGrpSpPr>
        <p:grpSpPr>
          <a:xfrm>
            <a:off x="6761835" y="2584136"/>
            <a:ext cx="4050642" cy="3328827"/>
            <a:chOff x="6761835" y="1888081"/>
            <a:chExt cx="4050642" cy="3328827"/>
          </a:xfrm>
        </p:grpSpPr>
        <p:sp>
          <p:nvSpPr>
            <p:cNvPr id="5" name="Oval 5">
              <a:extLst>
                <a:ext uri="{FF2B5EF4-FFF2-40B4-BE49-F238E27FC236}">
                  <a16:creationId xmlns:a16="http://schemas.microsoft.com/office/drawing/2014/main" id="{9FC5B620-047B-4FEF-A4BC-2BB68D3EB607}"/>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6" name="Oval 6">
              <a:extLst>
                <a:ext uri="{FF2B5EF4-FFF2-40B4-BE49-F238E27FC236}">
                  <a16:creationId xmlns:a16="http://schemas.microsoft.com/office/drawing/2014/main" id="{2790687C-F909-48EC-B2B2-939BF10C09B0}"/>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Oval 7">
              <a:extLst>
                <a:ext uri="{FF2B5EF4-FFF2-40B4-BE49-F238E27FC236}">
                  <a16:creationId xmlns:a16="http://schemas.microsoft.com/office/drawing/2014/main" id="{E381FB26-AEA6-4EF4-AE87-F4EA41CC49A3}"/>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 name="Oval 8">
              <a:extLst>
                <a:ext uri="{FF2B5EF4-FFF2-40B4-BE49-F238E27FC236}">
                  <a16:creationId xmlns:a16="http://schemas.microsoft.com/office/drawing/2014/main" id="{FA0FB0C3-3423-421A-B89B-1241216AF75E}"/>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 name="Straight Connector 18">
              <a:extLst>
                <a:ext uri="{FF2B5EF4-FFF2-40B4-BE49-F238E27FC236}">
                  <a16:creationId xmlns:a16="http://schemas.microsoft.com/office/drawing/2014/main" id="{DEE0FBF2-AA03-456B-8C6C-13692061F95A}"/>
                </a:ext>
              </a:extLst>
            </p:cNvPr>
            <p:cNvCxnSpPr>
              <a:cxnSpLocks/>
              <a:stCxn id="24" idx="2"/>
              <a:endCxn id="5"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22">
              <a:extLst>
                <a:ext uri="{FF2B5EF4-FFF2-40B4-BE49-F238E27FC236}">
                  <a16:creationId xmlns:a16="http://schemas.microsoft.com/office/drawing/2014/main" id="{853AFB93-FC2E-4C4F-9BBA-E046E9807C2E}"/>
                </a:ext>
              </a:extLst>
            </p:cNvPr>
            <p:cNvCxnSpPr>
              <a:cxnSpLocks/>
              <a:stCxn id="7" idx="1"/>
              <a:endCxn id="5"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 name="Oval 7">
              <a:extLst>
                <a:ext uri="{FF2B5EF4-FFF2-40B4-BE49-F238E27FC236}">
                  <a16:creationId xmlns:a16="http://schemas.microsoft.com/office/drawing/2014/main" id="{553A6DAA-F5CA-4AC9-8081-340EF6126D6E}"/>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22">
              <a:extLst>
                <a:ext uri="{FF2B5EF4-FFF2-40B4-BE49-F238E27FC236}">
                  <a16:creationId xmlns:a16="http://schemas.microsoft.com/office/drawing/2014/main" id="{56598650-8F59-4263-9A0F-C1CB96F7484F}"/>
                </a:ext>
              </a:extLst>
            </p:cNvPr>
            <p:cNvCxnSpPr>
              <a:cxnSpLocks/>
              <a:stCxn id="11" idx="2"/>
              <a:endCxn id="7"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 name="Oval 7">
              <a:extLst>
                <a:ext uri="{FF2B5EF4-FFF2-40B4-BE49-F238E27FC236}">
                  <a16:creationId xmlns:a16="http://schemas.microsoft.com/office/drawing/2014/main" id="{4E45B453-090B-401F-9310-3F8312A6F458}"/>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Straight Connector 22">
              <a:extLst>
                <a:ext uri="{FF2B5EF4-FFF2-40B4-BE49-F238E27FC236}">
                  <a16:creationId xmlns:a16="http://schemas.microsoft.com/office/drawing/2014/main" id="{2D3513D3-54F7-48C7-BE11-1586E9F2B0EB}"/>
                </a:ext>
              </a:extLst>
            </p:cNvPr>
            <p:cNvCxnSpPr>
              <a:cxnSpLocks/>
              <a:stCxn id="13" idx="0"/>
              <a:endCxn id="11"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22">
              <a:extLst>
                <a:ext uri="{FF2B5EF4-FFF2-40B4-BE49-F238E27FC236}">
                  <a16:creationId xmlns:a16="http://schemas.microsoft.com/office/drawing/2014/main" id="{9E254F7A-78FA-4EC0-885C-3B2019C32C0B}"/>
                </a:ext>
              </a:extLst>
            </p:cNvPr>
            <p:cNvCxnSpPr>
              <a:cxnSpLocks/>
              <a:stCxn id="25" idx="0"/>
              <a:endCxn id="8"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 name="Straight Connector 22">
              <a:extLst>
                <a:ext uri="{FF2B5EF4-FFF2-40B4-BE49-F238E27FC236}">
                  <a16:creationId xmlns:a16="http://schemas.microsoft.com/office/drawing/2014/main" id="{F3BA9212-B19B-4563-B653-BADD438BB0B0}"/>
                </a:ext>
              </a:extLst>
            </p:cNvPr>
            <p:cNvCxnSpPr>
              <a:cxnSpLocks/>
              <a:stCxn id="21" idx="3"/>
              <a:endCxn id="6"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9A6540B1-8A28-4BD8-886F-CE48E2862E17}"/>
                </a:ext>
              </a:extLst>
            </p:cNvPr>
            <p:cNvCxnSpPr>
              <a:cxnSpLocks/>
              <a:stCxn id="23" idx="7"/>
              <a:endCxn id="11"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9B25A8-2CDF-49D8-893A-E4B494400216}"/>
                </a:ext>
              </a:extLst>
            </p:cNvPr>
            <p:cNvCxnSpPr>
              <a:cxnSpLocks/>
              <a:stCxn id="21" idx="2"/>
              <a:endCxn id="5"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 name="Oval 7">
              <a:extLst>
                <a:ext uri="{FF2B5EF4-FFF2-40B4-BE49-F238E27FC236}">
                  <a16:creationId xmlns:a16="http://schemas.microsoft.com/office/drawing/2014/main" id="{406C615D-69A0-4900-82C4-851D4E11514D}"/>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B367B4F6-F435-472D-AB66-31C27A86588D}"/>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7">
              <a:extLst>
                <a:ext uri="{FF2B5EF4-FFF2-40B4-BE49-F238E27FC236}">
                  <a16:creationId xmlns:a16="http://schemas.microsoft.com/office/drawing/2014/main" id="{8B24FD85-71C2-4675-BBAB-991009EDBF5A}"/>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Oval 7">
              <a:extLst>
                <a:ext uri="{FF2B5EF4-FFF2-40B4-BE49-F238E27FC236}">
                  <a16:creationId xmlns:a16="http://schemas.microsoft.com/office/drawing/2014/main" id="{B7F8D8D4-CD24-440B-BDFD-71F36E8F1E45}"/>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78923EC4-65B5-42A6-9B62-FC2A973487C3}"/>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5" name="Oval 7">
              <a:extLst>
                <a:ext uri="{FF2B5EF4-FFF2-40B4-BE49-F238E27FC236}">
                  <a16:creationId xmlns:a16="http://schemas.microsoft.com/office/drawing/2014/main" id="{AA35B09A-8AA6-47BD-A1B0-6571BA2DC3BE}"/>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36BECED2-AD1E-44BD-BF51-5EF5D30F6565}"/>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2B7D33A1-F457-41AC-9C09-4B92E195641F}"/>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6D24632D-9454-498F-BFB1-8076E702067F}"/>
                </a:ext>
              </a:extLst>
            </p:cNvPr>
            <p:cNvCxnSpPr>
              <a:cxnSpLocks/>
              <a:stCxn id="20" idx="5"/>
              <a:endCxn id="22"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DCBAEBA9-32DF-423E-BB0B-A835BA9E98D6}"/>
                </a:ext>
              </a:extLst>
            </p:cNvPr>
            <p:cNvCxnSpPr>
              <a:cxnSpLocks/>
              <a:stCxn id="20" idx="7"/>
              <a:endCxn id="13"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1C473E28-E210-4991-A984-C2171E915313}"/>
                </a:ext>
              </a:extLst>
            </p:cNvPr>
            <p:cNvCxnSpPr>
              <a:cxnSpLocks/>
              <a:stCxn id="13" idx="7"/>
              <a:endCxn id="25"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5B81DF1A-F9C9-4619-A38B-F02B80A792B5}"/>
                </a:ext>
              </a:extLst>
            </p:cNvPr>
            <p:cNvCxnSpPr>
              <a:cxnSpLocks/>
              <a:stCxn id="20" idx="0"/>
              <a:endCxn id="8"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CD24EAC6-7129-4EC5-8334-3145A4EB581F}"/>
                </a:ext>
              </a:extLst>
            </p:cNvPr>
            <p:cNvCxnSpPr>
              <a:cxnSpLocks/>
              <a:stCxn id="20" idx="1"/>
              <a:endCxn id="27"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83A49386-3321-4CA6-B3AF-A442D64EDB85}"/>
                </a:ext>
              </a:extLst>
            </p:cNvPr>
            <p:cNvCxnSpPr>
              <a:cxnSpLocks/>
              <a:stCxn id="26" idx="0"/>
              <a:endCxn id="7"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2341B22C-3B14-47B9-B91D-6764A909CC0A}"/>
                </a:ext>
              </a:extLst>
            </p:cNvPr>
            <p:cNvCxnSpPr>
              <a:cxnSpLocks/>
              <a:stCxn id="26" idx="2"/>
              <a:endCxn id="23"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BD77F438-DB8B-4674-B13C-2261D0CD1F96}"/>
                </a:ext>
              </a:extLst>
            </p:cNvPr>
            <p:cNvCxnSpPr>
              <a:cxnSpLocks/>
              <a:stCxn id="23" idx="1"/>
              <a:endCxn id="6"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C53E2388-DF2E-4EB9-AFBE-8F8FA381EC36}"/>
                </a:ext>
              </a:extLst>
            </p:cNvPr>
            <p:cNvCxnSpPr>
              <a:cxnSpLocks/>
              <a:stCxn id="27" idx="1"/>
              <a:endCxn id="21"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6A98187A-5870-44F5-B05F-A7A046CC6FFB}"/>
                </a:ext>
              </a:extLst>
            </p:cNvPr>
            <p:cNvCxnSpPr>
              <a:cxnSpLocks/>
              <a:stCxn id="8" idx="2"/>
              <a:endCxn id="24"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25D3CC11-114B-4320-A344-82C747423C3D}"/>
                </a:ext>
              </a:extLst>
            </p:cNvPr>
            <p:cNvCxnSpPr>
              <a:cxnSpLocks/>
              <a:stCxn id="11" idx="1"/>
              <a:endCxn id="24"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1A87BA01-AA8C-46AF-AADF-BE2ED4266AA5}"/>
                </a:ext>
              </a:extLst>
            </p:cNvPr>
            <p:cNvCxnSpPr>
              <a:cxnSpLocks/>
              <a:stCxn id="21" idx="0"/>
              <a:endCxn id="24"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76992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图的基本操作</a:t>
            </a:r>
            <a:endParaRPr lang="en-US" altLang="zh-CN" dirty="0"/>
          </a:p>
          <a:p>
            <a:pPr marL="514350" lvl="2" indent="-514350">
              <a:spcBef>
                <a:spcPts val="1000"/>
              </a:spcBef>
              <a:buFont typeface="Wingdings" panose="05000000000000000000" pitchFamily="2" charset="2"/>
              <a:buChar char="u"/>
            </a:pPr>
            <a:r>
              <a:rPr lang="zh-CN" altLang="en-US" dirty="0"/>
              <a:t>判断图是否存在边</a:t>
            </a:r>
            <a:r>
              <a:rPr lang="en-US" altLang="zh-CN" dirty="0"/>
              <a:t>&lt;x, y&gt;</a:t>
            </a:r>
            <a:r>
              <a:rPr lang="zh-CN" altLang="en-US" dirty="0"/>
              <a:t>或</a:t>
            </a:r>
            <a:r>
              <a:rPr lang="en-US" altLang="zh-CN" dirty="0"/>
              <a:t>(x,</a:t>
            </a:r>
            <a:r>
              <a:rPr lang="zh-CN" altLang="en-US" dirty="0"/>
              <a:t> </a:t>
            </a:r>
            <a:r>
              <a:rPr lang="en-US" altLang="zh-CN" dirty="0"/>
              <a:t>y)</a:t>
            </a:r>
          </a:p>
          <a:p>
            <a:pPr marL="514350" lvl="2" indent="-514350">
              <a:spcBef>
                <a:spcPts val="1000"/>
              </a:spcBef>
              <a:buFont typeface="Wingdings" panose="05000000000000000000" pitchFamily="2" charset="2"/>
              <a:buChar char="u"/>
            </a:pPr>
            <a:r>
              <a:rPr lang="zh-CN" altLang="en-US" dirty="0"/>
              <a:t>列出图中与节点</a:t>
            </a:r>
            <a:r>
              <a:rPr lang="en-US" altLang="zh-CN" dirty="0"/>
              <a:t>x</a:t>
            </a:r>
            <a:r>
              <a:rPr lang="zh-CN" altLang="en-US" dirty="0"/>
              <a:t>邻接的边</a:t>
            </a:r>
            <a:endParaRPr lang="en-US" altLang="zh-CN" dirty="0"/>
          </a:p>
          <a:p>
            <a:pPr marL="514350" lvl="2" indent="-514350">
              <a:spcBef>
                <a:spcPts val="1000"/>
              </a:spcBef>
              <a:buFont typeface="Wingdings" panose="05000000000000000000" pitchFamily="2" charset="2"/>
              <a:buChar char="u"/>
            </a:pPr>
            <a:r>
              <a:rPr lang="zh-CN" altLang="en-US" dirty="0"/>
              <a:t>插入</a:t>
            </a:r>
            <a:r>
              <a:rPr lang="en-US" altLang="zh-CN" dirty="0"/>
              <a:t>/</a:t>
            </a:r>
            <a:r>
              <a:rPr lang="zh-CN" altLang="en-US" dirty="0"/>
              <a:t>删除顶点</a:t>
            </a:r>
            <a:r>
              <a:rPr lang="en-US" altLang="zh-CN" dirty="0"/>
              <a:t>x</a:t>
            </a:r>
          </a:p>
          <a:p>
            <a:pPr marL="514350" lvl="2" indent="-514350">
              <a:spcBef>
                <a:spcPts val="1000"/>
              </a:spcBef>
              <a:buFont typeface="Wingdings" panose="05000000000000000000" pitchFamily="2" charset="2"/>
              <a:buChar char="u"/>
            </a:pPr>
            <a:r>
              <a:rPr lang="zh-CN" altLang="en-US" dirty="0"/>
              <a:t>插入</a:t>
            </a:r>
            <a:r>
              <a:rPr lang="en-US" altLang="zh-CN" dirty="0"/>
              <a:t>/</a:t>
            </a:r>
            <a:r>
              <a:rPr lang="zh-CN" altLang="en-US" dirty="0"/>
              <a:t>删除边</a:t>
            </a:r>
            <a:r>
              <a:rPr lang="en-US" altLang="zh-CN" dirty="0"/>
              <a:t>&lt;x, y&gt;</a:t>
            </a:r>
            <a:r>
              <a:rPr lang="zh-CN" altLang="en-US" dirty="0"/>
              <a:t>或</a:t>
            </a:r>
            <a:r>
              <a:rPr lang="en-US" altLang="zh-CN" dirty="0"/>
              <a:t>(x, y)</a:t>
            </a:r>
          </a:p>
          <a:p>
            <a:pPr marL="514350" lvl="2" indent="-514350">
              <a:spcBef>
                <a:spcPts val="1000"/>
              </a:spcBef>
              <a:buFont typeface="Wingdings" panose="05000000000000000000" pitchFamily="2" charset="2"/>
              <a:buChar char="u"/>
            </a:pPr>
            <a:r>
              <a:rPr lang="zh-CN" altLang="en-US" dirty="0"/>
              <a:t>求顶点</a:t>
            </a:r>
            <a:r>
              <a:rPr lang="en-US" altLang="zh-CN" dirty="0"/>
              <a:t>x</a:t>
            </a:r>
            <a:r>
              <a:rPr lang="zh-CN" altLang="en-US" dirty="0"/>
              <a:t>的第一个邻接点，返回顶点号或</a:t>
            </a:r>
            <a:r>
              <a:rPr lang="en-US" altLang="zh-CN" dirty="0"/>
              <a:t>-1</a:t>
            </a:r>
          </a:p>
          <a:p>
            <a:pPr marL="514350" lvl="2" indent="-514350">
              <a:spcBef>
                <a:spcPts val="1000"/>
              </a:spcBef>
              <a:buFont typeface="Wingdings" panose="05000000000000000000" pitchFamily="2" charset="2"/>
              <a:buChar char="u"/>
            </a:pPr>
            <a:r>
              <a:rPr lang="zh-CN" altLang="en-US" dirty="0"/>
              <a:t>求顶点</a:t>
            </a:r>
            <a:r>
              <a:rPr lang="en-US" altLang="zh-CN" dirty="0"/>
              <a:t>x</a:t>
            </a:r>
            <a:r>
              <a:rPr lang="zh-CN" altLang="en-US" dirty="0"/>
              <a:t>的邻接点</a:t>
            </a:r>
            <a:r>
              <a:rPr lang="en-US" altLang="zh-CN" dirty="0"/>
              <a:t>y</a:t>
            </a:r>
            <a:r>
              <a:rPr lang="zh-CN" altLang="en-US" dirty="0"/>
              <a:t>之后的下一个邻接点号或</a:t>
            </a:r>
            <a:r>
              <a:rPr lang="en-US" altLang="zh-CN" dirty="0"/>
              <a:t>-1</a:t>
            </a:r>
          </a:p>
          <a:p>
            <a:pPr marL="514350" lvl="2" indent="-514350">
              <a:spcBef>
                <a:spcPts val="1000"/>
              </a:spcBef>
              <a:buFont typeface="Wingdings" panose="05000000000000000000" pitchFamily="2" charset="2"/>
              <a:buChar char="u"/>
            </a:pPr>
            <a:r>
              <a:rPr lang="zh-CN" altLang="en-US" dirty="0"/>
              <a:t>获取</a:t>
            </a:r>
            <a:r>
              <a:rPr lang="en-US" altLang="zh-CN" dirty="0"/>
              <a:t>/</a:t>
            </a:r>
            <a:r>
              <a:rPr lang="zh-CN" altLang="en-US" dirty="0"/>
              <a:t>设置边</a:t>
            </a:r>
            <a:r>
              <a:rPr lang="en-US" altLang="zh-CN" dirty="0"/>
              <a:t>&lt;x, y&gt;</a:t>
            </a:r>
            <a:r>
              <a:rPr lang="zh-CN" altLang="en-US" dirty="0"/>
              <a:t>或</a:t>
            </a:r>
            <a:r>
              <a:rPr lang="en-US" altLang="zh-CN" dirty="0"/>
              <a:t>(x, y)</a:t>
            </a:r>
            <a:r>
              <a:rPr lang="zh-CN" altLang="en-US" dirty="0"/>
              <a:t>的权值</a:t>
            </a:r>
            <a:endParaRPr lang="en-US" altLang="zh-CN" dirty="0"/>
          </a:p>
          <a:p>
            <a:pPr marL="514350" lvl="2" indent="-514350">
              <a:spcBef>
                <a:spcPts val="1000"/>
              </a:spcBef>
              <a:buFont typeface="Wingdings" panose="05000000000000000000" pitchFamily="2" charset="2"/>
              <a:buChar char="u"/>
            </a:pP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2"/>
            </a:pPr>
            <a:r>
              <a:rPr lang="zh-CN" altLang="en-US" dirty="0"/>
              <a:t>怎么操作图？</a:t>
            </a:r>
            <a:endParaRPr lang="en-US" altLang="zh-CN" dirty="0"/>
          </a:p>
        </p:txBody>
      </p:sp>
      <p:graphicFrame>
        <p:nvGraphicFramePr>
          <p:cNvPr id="15" name="Table 2">
            <a:extLst>
              <a:ext uri="{FF2B5EF4-FFF2-40B4-BE49-F238E27FC236}">
                <a16:creationId xmlns:a16="http://schemas.microsoft.com/office/drawing/2014/main" id="{19B7F47D-482E-450E-B277-395571BCD48B}"/>
              </a:ext>
            </a:extLst>
          </p:cNvPr>
          <p:cNvGraphicFramePr>
            <a:graphicFrameLocks noGrp="1" noChangeAspect="1"/>
          </p:cNvGraphicFramePr>
          <p:nvPr>
            <p:extLst>
              <p:ext uri="{D42A27DB-BD31-4B8C-83A1-F6EECF244321}">
                <p14:modId xmlns:p14="http://schemas.microsoft.com/office/powerpoint/2010/main" val="913375306"/>
              </p:ext>
            </p:extLst>
          </p:nvPr>
        </p:nvGraphicFramePr>
        <p:xfrm>
          <a:off x="9000925" y="1216504"/>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aphicFrame>
        <p:nvGraphicFramePr>
          <p:cNvPr id="17" name="Table 2">
            <a:extLst>
              <a:ext uri="{FF2B5EF4-FFF2-40B4-BE49-F238E27FC236}">
                <a16:creationId xmlns:a16="http://schemas.microsoft.com/office/drawing/2014/main" id="{8D44333D-27E5-4227-8489-E8B28CDBAF40}"/>
              </a:ext>
            </a:extLst>
          </p:cNvPr>
          <p:cNvGraphicFramePr>
            <a:graphicFrameLocks noGrp="1"/>
          </p:cNvGraphicFramePr>
          <p:nvPr>
            <p:extLst>
              <p:ext uri="{D42A27DB-BD31-4B8C-83A1-F6EECF244321}">
                <p14:modId xmlns:p14="http://schemas.microsoft.com/office/powerpoint/2010/main" val="1140871479"/>
              </p:ext>
            </p:extLst>
          </p:nvPr>
        </p:nvGraphicFramePr>
        <p:xfrm>
          <a:off x="8796074" y="4768419"/>
          <a:ext cx="2580156" cy="1483360"/>
        </p:xfrm>
        <a:graphic>
          <a:graphicData uri="http://schemas.openxmlformats.org/drawingml/2006/table">
            <a:tbl>
              <a:tblPr firstRow="1" bandRow="1">
                <a:tableStyleId>{5C22544A-7EE6-4342-B048-85BDC9FD1C3A}</a:tableStyleId>
              </a:tblPr>
              <a:tblGrid>
                <a:gridCol w="860052">
                  <a:extLst>
                    <a:ext uri="{9D8B030D-6E8A-4147-A177-3AD203B41FA5}">
                      <a16:colId xmlns:a16="http://schemas.microsoft.com/office/drawing/2014/main" val="712583007"/>
                    </a:ext>
                  </a:extLst>
                </a:gridCol>
                <a:gridCol w="860052">
                  <a:extLst>
                    <a:ext uri="{9D8B030D-6E8A-4147-A177-3AD203B41FA5}">
                      <a16:colId xmlns:a16="http://schemas.microsoft.com/office/drawing/2014/main" val="3795130157"/>
                    </a:ext>
                  </a:extLst>
                </a:gridCol>
                <a:gridCol w="860052">
                  <a:extLst>
                    <a:ext uri="{9D8B030D-6E8A-4147-A177-3AD203B41FA5}">
                      <a16:colId xmlns:a16="http://schemas.microsoft.com/office/drawing/2014/main" val="3591489416"/>
                    </a:ext>
                  </a:extLst>
                </a:gridCol>
              </a:tblGrid>
              <a:tr h="370840">
                <a:tc>
                  <a:txBody>
                    <a:bodyPr/>
                    <a:lstStyle/>
                    <a:p>
                      <a:pPr algn="ctr"/>
                      <a:r>
                        <a:rPr lang="en-US" altLang="zh-CN" b="0" dirty="0">
                          <a:solidFill>
                            <a:schemeClr val="tx1"/>
                          </a:solidFill>
                        </a:rPr>
                        <a:t>A</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C</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339603"/>
                  </a:ext>
                </a:extLst>
              </a:tr>
              <a:tr h="370840">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5799666"/>
                  </a:ext>
                </a:extLst>
              </a:tr>
              <a:tr h="370840">
                <a:tc>
                  <a:txBody>
                    <a:bodyPr/>
                    <a:lstStyle/>
                    <a:p>
                      <a:pPr algn="ctr"/>
                      <a:r>
                        <a:rPr lang="en-US" altLang="zh-CN" b="0" dirty="0">
                          <a:solidFill>
                            <a:schemeClr val="tx1"/>
                          </a:solidFill>
                        </a:rPr>
                        <a:t>C</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809550"/>
                  </a:ext>
                </a:extLst>
              </a:tr>
              <a:tr h="370840">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a:t>
                      </a:r>
                      <a:endParaRPr lang="zh-CN" alt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496646"/>
                  </a:ext>
                </a:extLst>
              </a:tr>
            </a:tbl>
          </a:graphicData>
        </a:graphic>
      </p:graphicFrame>
      <p:grpSp>
        <p:nvGrpSpPr>
          <p:cNvPr id="19" name="组合 18">
            <a:extLst>
              <a:ext uri="{FF2B5EF4-FFF2-40B4-BE49-F238E27FC236}">
                <a16:creationId xmlns:a16="http://schemas.microsoft.com/office/drawing/2014/main" id="{4D823143-D2A9-42FF-8B93-2C2AC61D5819}"/>
              </a:ext>
            </a:extLst>
          </p:cNvPr>
          <p:cNvGrpSpPr/>
          <p:nvPr/>
        </p:nvGrpSpPr>
        <p:grpSpPr>
          <a:xfrm>
            <a:off x="9442535" y="4959348"/>
            <a:ext cx="2073715" cy="1107831"/>
            <a:chOff x="9442535" y="4959348"/>
            <a:chExt cx="2073715" cy="1107831"/>
          </a:xfrm>
        </p:grpSpPr>
        <p:cxnSp>
          <p:nvCxnSpPr>
            <p:cNvPr id="20" name="直接箭头连接符 19">
              <a:extLst>
                <a:ext uri="{FF2B5EF4-FFF2-40B4-BE49-F238E27FC236}">
                  <a16:creationId xmlns:a16="http://schemas.microsoft.com/office/drawing/2014/main" id="{36F81F5D-6DBE-4EC4-896F-11294866FFC5}"/>
                </a:ext>
              </a:extLst>
            </p:cNvPr>
            <p:cNvCxnSpPr>
              <a:cxnSpLocks/>
            </p:cNvCxnSpPr>
            <p:nvPr/>
          </p:nvCxnSpPr>
          <p:spPr>
            <a:xfrm>
              <a:off x="9442535"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3" name="直接箭头连接符 22">
              <a:extLst>
                <a:ext uri="{FF2B5EF4-FFF2-40B4-BE49-F238E27FC236}">
                  <a16:creationId xmlns:a16="http://schemas.microsoft.com/office/drawing/2014/main" id="{2475C9DB-2279-4E0F-B0A5-765122D68EFA}"/>
                </a:ext>
              </a:extLst>
            </p:cNvPr>
            <p:cNvCxnSpPr>
              <a:cxnSpLocks/>
            </p:cNvCxnSpPr>
            <p:nvPr/>
          </p:nvCxnSpPr>
          <p:spPr>
            <a:xfrm>
              <a:off x="9442535" y="5328625"/>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4" name="直接箭头连接符 23">
              <a:extLst>
                <a:ext uri="{FF2B5EF4-FFF2-40B4-BE49-F238E27FC236}">
                  <a16:creationId xmlns:a16="http://schemas.microsoft.com/office/drawing/2014/main" id="{01B9DC50-D8EB-4D69-8855-20474542D06A}"/>
                </a:ext>
              </a:extLst>
            </p:cNvPr>
            <p:cNvCxnSpPr>
              <a:cxnSpLocks/>
            </p:cNvCxnSpPr>
            <p:nvPr/>
          </p:nvCxnSpPr>
          <p:spPr>
            <a:xfrm>
              <a:off x="10260000"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14519B5A-F513-427B-82A4-16DF86B477F7}"/>
                </a:ext>
              </a:extLst>
            </p:cNvPr>
            <p:cNvCxnSpPr>
              <a:cxnSpLocks/>
            </p:cNvCxnSpPr>
            <p:nvPr/>
          </p:nvCxnSpPr>
          <p:spPr>
            <a:xfrm>
              <a:off x="10260000" y="5328625"/>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6" name="直接箭头连接符 25">
              <a:extLst>
                <a:ext uri="{FF2B5EF4-FFF2-40B4-BE49-F238E27FC236}">
                  <a16:creationId xmlns:a16="http://schemas.microsoft.com/office/drawing/2014/main" id="{67FFB685-EB08-4E1A-929B-CE810C53CB54}"/>
                </a:ext>
              </a:extLst>
            </p:cNvPr>
            <p:cNvCxnSpPr>
              <a:cxnSpLocks/>
            </p:cNvCxnSpPr>
            <p:nvPr/>
          </p:nvCxnSpPr>
          <p:spPr>
            <a:xfrm>
              <a:off x="9442535" y="5697902"/>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7" name="直接箭头连接符 26">
              <a:extLst>
                <a:ext uri="{FF2B5EF4-FFF2-40B4-BE49-F238E27FC236}">
                  <a16:creationId xmlns:a16="http://schemas.microsoft.com/office/drawing/2014/main" id="{C654A87A-4BFF-4B65-8CDB-48ADB4C89423}"/>
                </a:ext>
              </a:extLst>
            </p:cNvPr>
            <p:cNvCxnSpPr>
              <a:cxnSpLocks/>
            </p:cNvCxnSpPr>
            <p:nvPr/>
          </p:nvCxnSpPr>
          <p:spPr>
            <a:xfrm>
              <a:off x="9442535" y="6067179"/>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28" name="直接箭头连接符 27">
              <a:extLst>
                <a:ext uri="{FF2B5EF4-FFF2-40B4-BE49-F238E27FC236}">
                  <a16:creationId xmlns:a16="http://schemas.microsoft.com/office/drawing/2014/main" id="{61FF2369-4D3C-49DB-8328-94FB180E6AB8}"/>
                </a:ext>
              </a:extLst>
            </p:cNvPr>
            <p:cNvCxnSpPr>
              <a:cxnSpLocks/>
            </p:cNvCxnSpPr>
            <p:nvPr/>
          </p:nvCxnSpPr>
          <p:spPr>
            <a:xfrm>
              <a:off x="11077465" y="4959348"/>
              <a:ext cx="438785" cy="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grpSp>
      <p:graphicFrame>
        <p:nvGraphicFramePr>
          <p:cNvPr id="29" name="Table 2">
            <a:extLst>
              <a:ext uri="{FF2B5EF4-FFF2-40B4-BE49-F238E27FC236}">
                <a16:creationId xmlns:a16="http://schemas.microsoft.com/office/drawing/2014/main" id="{37227C50-B22E-4F59-A0EC-2412FAC50F00}"/>
              </a:ext>
            </a:extLst>
          </p:cNvPr>
          <p:cNvGraphicFramePr>
            <a:graphicFrameLocks noGrp="1" noChangeAspect="1"/>
          </p:cNvGraphicFramePr>
          <p:nvPr>
            <p:extLst>
              <p:ext uri="{D42A27DB-BD31-4B8C-83A1-F6EECF244321}">
                <p14:modId xmlns:p14="http://schemas.microsoft.com/office/powerpoint/2010/main" val="2087851275"/>
              </p:ext>
            </p:extLst>
          </p:nvPr>
        </p:nvGraphicFramePr>
        <p:xfrm>
          <a:off x="9000925" y="299246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6</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8</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00B050"/>
                          </a:solidFill>
                        </a:rPr>
                        <a:t>10</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pSp>
        <p:nvGrpSpPr>
          <p:cNvPr id="3" name="组合 2">
            <a:extLst>
              <a:ext uri="{FF2B5EF4-FFF2-40B4-BE49-F238E27FC236}">
                <a16:creationId xmlns:a16="http://schemas.microsoft.com/office/drawing/2014/main" id="{4A2FD887-3F1F-4FB5-B90B-D3F1A6F46FC7}"/>
              </a:ext>
            </a:extLst>
          </p:cNvPr>
          <p:cNvGrpSpPr/>
          <p:nvPr/>
        </p:nvGrpSpPr>
        <p:grpSpPr>
          <a:xfrm>
            <a:off x="6664175" y="4296602"/>
            <a:ext cx="2103120" cy="1851501"/>
            <a:chOff x="6335283" y="2916918"/>
            <a:chExt cx="2103120" cy="1851501"/>
          </a:xfrm>
        </p:grpSpPr>
        <p:grpSp>
          <p:nvGrpSpPr>
            <p:cNvPr id="40" name="组合 39">
              <a:extLst>
                <a:ext uri="{FF2B5EF4-FFF2-40B4-BE49-F238E27FC236}">
                  <a16:creationId xmlns:a16="http://schemas.microsoft.com/office/drawing/2014/main" id="{92696C72-AA93-4A0C-989B-0FB928D2D3AD}"/>
                </a:ext>
              </a:extLst>
            </p:cNvPr>
            <p:cNvGrpSpPr/>
            <p:nvPr/>
          </p:nvGrpSpPr>
          <p:grpSpPr>
            <a:xfrm>
              <a:off x="6335283" y="3049347"/>
              <a:ext cx="2103120" cy="1719072"/>
              <a:chOff x="9134856" y="2093976"/>
              <a:chExt cx="2103120" cy="1719072"/>
            </a:xfrm>
          </p:grpSpPr>
          <p:sp>
            <p:nvSpPr>
              <p:cNvPr id="41" name="Oval 5">
                <a:extLst>
                  <a:ext uri="{FF2B5EF4-FFF2-40B4-BE49-F238E27FC236}">
                    <a16:creationId xmlns:a16="http://schemas.microsoft.com/office/drawing/2014/main" id="{3D08001A-FEE4-49E7-A528-1EFA765DD34A}"/>
                  </a:ext>
                </a:extLst>
              </p:cNvPr>
              <p:cNvSpPr/>
              <p:nvPr/>
            </p:nvSpPr>
            <p:spPr>
              <a:xfrm>
                <a:off x="9134856" y="3044952"/>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42" name="Oval 6">
                <a:extLst>
                  <a:ext uri="{FF2B5EF4-FFF2-40B4-BE49-F238E27FC236}">
                    <a16:creationId xmlns:a16="http://schemas.microsoft.com/office/drawing/2014/main" id="{26383379-8491-4640-B0E9-C2F8675E41B6}"/>
                  </a:ext>
                </a:extLst>
              </p:cNvPr>
              <p:cNvSpPr/>
              <p:nvPr/>
            </p:nvSpPr>
            <p:spPr>
              <a:xfrm>
                <a:off x="10853928"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43" name="Oval 7">
                <a:extLst>
                  <a:ext uri="{FF2B5EF4-FFF2-40B4-BE49-F238E27FC236}">
                    <a16:creationId xmlns:a16="http://schemas.microsoft.com/office/drawing/2014/main" id="{6382CA94-D162-43CB-8F57-23335B3A30FC}"/>
                  </a:ext>
                </a:extLst>
              </p:cNvPr>
              <p:cNvSpPr/>
              <p:nvPr/>
            </p:nvSpPr>
            <p:spPr>
              <a:xfrm>
                <a:off x="10469880" y="3429000"/>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44" name="Oval 8">
                <a:extLst>
                  <a:ext uri="{FF2B5EF4-FFF2-40B4-BE49-F238E27FC236}">
                    <a16:creationId xmlns:a16="http://schemas.microsoft.com/office/drawing/2014/main" id="{91782D68-9635-4035-A4A4-E19080A46AE3}"/>
                  </a:ext>
                </a:extLst>
              </p:cNvPr>
              <p:cNvSpPr/>
              <p:nvPr/>
            </p:nvSpPr>
            <p:spPr>
              <a:xfrm>
                <a:off x="9765665" y="2093976"/>
                <a:ext cx="384048" cy="384048"/>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45" name="Straight Arrow Connector 9">
                <a:extLst>
                  <a:ext uri="{FF2B5EF4-FFF2-40B4-BE49-F238E27FC236}">
                    <a16:creationId xmlns:a16="http://schemas.microsoft.com/office/drawing/2014/main" id="{2EE44610-4278-485F-8D61-85CD2B656A44}"/>
                  </a:ext>
                </a:extLst>
              </p:cNvPr>
              <p:cNvCxnSpPr>
                <a:stCxn id="44" idx="6"/>
                <a:endCxn id="42" idx="2"/>
              </p:cNvCxnSpPr>
              <p:nvPr/>
            </p:nvCxnSpPr>
            <p:spPr>
              <a:xfrm>
                <a:off x="10149713" y="2286000"/>
                <a:ext cx="70421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10">
                <a:extLst>
                  <a:ext uri="{FF2B5EF4-FFF2-40B4-BE49-F238E27FC236}">
                    <a16:creationId xmlns:a16="http://schemas.microsoft.com/office/drawing/2014/main" id="{A27107C7-EFC6-4769-8957-B96361B28C6F}"/>
                  </a:ext>
                </a:extLst>
              </p:cNvPr>
              <p:cNvCxnSpPr>
                <a:cxnSpLocks/>
                <a:stCxn id="44" idx="3"/>
                <a:endCxn id="41" idx="0"/>
              </p:cNvCxnSpPr>
              <p:nvPr/>
            </p:nvCxnSpPr>
            <p:spPr>
              <a:xfrm flipH="1">
                <a:off x="9326880" y="2421781"/>
                <a:ext cx="495028" cy="6231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1">
                <a:extLst>
                  <a:ext uri="{FF2B5EF4-FFF2-40B4-BE49-F238E27FC236}">
                    <a16:creationId xmlns:a16="http://schemas.microsoft.com/office/drawing/2014/main" id="{DFB60DBF-2755-4AA6-B236-BB12AEB2DC7A}"/>
                  </a:ext>
                </a:extLst>
              </p:cNvPr>
              <p:cNvCxnSpPr>
                <a:cxnSpLocks/>
                <a:stCxn id="41" idx="5"/>
                <a:endCxn id="43" idx="2"/>
              </p:cNvCxnSpPr>
              <p:nvPr/>
            </p:nvCxnSpPr>
            <p:spPr>
              <a:xfrm>
                <a:off x="9462661" y="3372757"/>
                <a:ext cx="1007219" cy="2482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组合 50">
              <a:extLst>
                <a:ext uri="{FF2B5EF4-FFF2-40B4-BE49-F238E27FC236}">
                  <a16:creationId xmlns:a16="http://schemas.microsoft.com/office/drawing/2014/main" id="{6FC30BD0-8BED-44C5-842A-6FF825B1BFA1}"/>
                </a:ext>
              </a:extLst>
            </p:cNvPr>
            <p:cNvGrpSpPr/>
            <p:nvPr/>
          </p:nvGrpSpPr>
          <p:grpSpPr>
            <a:xfrm>
              <a:off x="6414516" y="2916918"/>
              <a:ext cx="1509449" cy="1536610"/>
              <a:chOff x="9324919" y="1863531"/>
              <a:chExt cx="1509449" cy="1536610"/>
            </a:xfrm>
          </p:grpSpPr>
          <p:sp>
            <p:nvSpPr>
              <p:cNvPr id="52" name="文本框 51">
                <a:extLst>
                  <a:ext uri="{FF2B5EF4-FFF2-40B4-BE49-F238E27FC236}">
                    <a16:creationId xmlns:a16="http://schemas.microsoft.com/office/drawing/2014/main" id="{79110DD2-861D-4CDC-B40A-30D68A16BA76}"/>
                  </a:ext>
                </a:extLst>
              </p:cNvPr>
              <p:cNvSpPr txBox="1"/>
              <p:nvPr/>
            </p:nvSpPr>
            <p:spPr>
              <a:xfrm>
                <a:off x="10364907" y="1863531"/>
                <a:ext cx="469461" cy="307777"/>
              </a:xfrm>
              <a:prstGeom prst="rect">
                <a:avLst/>
              </a:prstGeom>
              <a:noFill/>
            </p:spPr>
            <p:txBody>
              <a:bodyPr wrap="square">
                <a:spAutoFit/>
              </a:bodyPr>
              <a:lstStyle/>
              <a:p>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53" name="文本框 52">
                <a:extLst>
                  <a:ext uri="{FF2B5EF4-FFF2-40B4-BE49-F238E27FC236}">
                    <a16:creationId xmlns:a16="http://schemas.microsoft.com/office/drawing/2014/main" id="{A87EA858-3A5C-4DA7-B14D-FE56D9D104DC}"/>
                  </a:ext>
                </a:extLst>
              </p:cNvPr>
              <p:cNvSpPr txBox="1"/>
              <p:nvPr/>
            </p:nvSpPr>
            <p:spPr>
              <a:xfrm>
                <a:off x="9876495" y="3092364"/>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54" name="文本框 53">
                <a:extLst>
                  <a:ext uri="{FF2B5EF4-FFF2-40B4-BE49-F238E27FC236}">
                    <a16:creationId xmlns:a16="http://schemas.microsoft.com/office/drawing/2014/main" id="{945ED8DE-B98B-4922-8029-187C13C8A012}"/>
                  </a:ext>
                </a:extLst>
              </p:cNvPr>
              <p:cNvSpPr txBox="1"/>
              <p:nvPr/>
            </p:nvSpPr>
            <p:spPr>
              <a:xfrm>
                <a:off x="9324919" y="2406835"/>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2" name="组合 1">
            <a:extLst>
              <a:ext uri="{FF2B5EF4-FFF2-40B4-BE49-F238E27FC236}">
                <a16:creationId xmlns:a16="http://schemas.microsoft.com/office/drawing/2014/main" id="{C6AE7A31-1EEE-46FC-AB75-09B53FD83397}"/>
              </a:ext>
            </a:extLst>
          </p:cNvPr>
          <p:cNvGrpSpPr/>
          <p:nvPr/>
        </p:nvGrpSpPr>
        <p:grpSpPr>
          <a:xfrm>
            <a:off x="6664175" y="1924770"/>
            <a:ext cx="2103120" cy="1832347"/>
            <a:chOff x="6371986" y="908673"/>
            <a:chExt cx="2103120" cy="1832347"/>
          </a:xfrm>
        </p:grpSpPr>
        <p:grpSp>
          <p:nvGrpSpPr>
            <p:cNvPr id="30" name="组合 29">
              <a:extLst>
                <a:ext uri="{FF2B5EF4-FFF2-40B4-BE49-F238E27FC236}">
                  <a16:creationId xmlns:a16="http://schemas.microsoft.com/office/drawing/2014/main" id="{A4DAD299-0A80-4219-98C4-54E508536520}"/>
                </a:ext>
              </a:extLst>
            </p:cNvPr>
            <p:cNvGrpSpPr/>
            <p:nvPr/>
          </p:nvGrpSpPr>
          <p:grpSpPr>
            <a:xfrm>
              <a:off x="6371986" y="1021948"/>
              <a:ext cx="2103120" cy="1719072"/>
              <a:chOff x="9134856" y="2093976"/>
              <a:chExt cx="2103120" cy="1719072"/>
            </a:xfrm>
          </p:grpSpPr>
          <p:sp>
            <p:nvSpPr>
              <p:cNvPr id="31" name="Oval 5">
                <a:extLst>
                  <a:ext uri="{FF2B5EF4-FFF2-40B4-BE49-F238E27FC236}">
                    <a16:creationId xmlns:a16="http://schemas.microsoft.com/office/drawing/2014/main" id="{FCA03FFF-F4D4-4162-9F96-8CBAD57A230B}"/>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32" name="Oval 6">
                <a:extLst>
                  <a:ext uri="{FF2B5EF4-FFF2-40B4-BE49-F238E27FC236}">
                    <a16:creationId xmlns:a16="http://schemas.microsoft.com/office/drawing/2014/main" id="{8D773126-3AA9-4CE9-9EF2-24C7C53E4DC0}"/>
                  </a:ext>
                </a:extLst>
              </p:cNvPr>
              <p:cNvSpPr/>
              <p:nvPr/>
            </p:nvSpPr>
            <p:spPr>
              <a:xfrm>
                <a:off x="10853928"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33" name="Oval 7">
                <a:extLst>
                  <a:ext uri="{FF2B5EF4-FFF2-40B4-BE49-F238E27FC236}">
                    <a16:creationId xmlns:a16="http://schemas.microsoft.com/office/drawing/2014/main" id="{0C6D796B-1054-4101-8F35-D50043E19C80}"/>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34" name="Oval 8">
                <a:extLst>
                  <a:ext uri="{FF2B5EF4-FFF2-40B4-BE49-F238E27FC236}">
                    <a16:creationId xmlns:a16="http://schemas.microsoft.com/office/drawing/2014/main" id="{1B4CC2C0-3086-4393-B2FB-CC1C61AF98C1}"/>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37" name="Straight Arrow Connector 9">
                <a:extLst>
                  <a:ext uri="{FF2B5EF4-FFF2-40B4-BE49-F238E27FC236}">
                    <a16:creationId xmlns:a16="http://schemas.microsoft.com/office/drawing/2014/main" id="{A787FA63-2268-4A77-B63B-966201A12D5E}"/>
                  </a:ext>
                </a:extLst>
              </p:cNvPr>
              <p:cNvCxnSpPr>
                <a:stCxn id="34" idx="6"/>
                <a:endCxn id="32" idx="2"/>
              </p:cNvCxnSpPr>
              <p:nvPr/>
            </p:nvCxnSpPr>
            <p:spPr>
              <a:xfrm>
                <a:off x="10149713" y="228600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10">
                <a:extLst>
                  <a:ext uri="{FF2B5EF4-FFF2-40B4-BE49-F238E27FC236}">
                    <a16:creationId xmlns:a16="http://schemas.microsoft.com/office/drawing/2014/main" id="{390E40A7-1440-4FA9-A719-DD2E71468FFB}"/>
                  </a:ext>
                </a:extLst>
              </p:cNvPr>
              <p:cNvCxnSpPr>
                <a:cxnSpLocks/>
                <a:stCxn id="34" idx="3"/>
                <a:endCxn id="31"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1">
                <a:extLst>
                  <a:ext uri="{FF2B5EF4-FFF2-40B4-BE49-F238E27FC236}">
                    <a16:creationId xmlns:a16="http://schemas.microsoft.com/office/drawing/2014/main" id="{BF1FE4D9-36D6-44E2-8546-FACC4BEC6E1F}"/>
                  </a:ext>
                </a:extLst>
              </p:cNvPr>
              <p:cNvCxnSpPr>
                <a:cxnSpLocks/>
                <a:stCxn id="31" idx="5"/>
                <a:endCxn id="33"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C0EB1EC-57CA-4C19-BB2B-E41215D0CA24}"/>
                </a:ext>
              </a:extLst>
            </p:cNvPr>
            <p:cNvGrpSpPr/>
            <p:nvPr/>
          </p:nvGrpSpPr>
          <p:grpSpPr>
            <a:xfrm>
              <a:off x="6462073" y="908673"/>
              <a:ext cx="1509449" cy="1536610"/>
              <a:chOff x="9324919" y="1863531"/>
              <a:chExt cx="1509449" cy="1536610"/>
            </a:xfrm>
          </p:grpSpPr>
          <p:sp>
            <p:nvSpPr>
              <p:cNvPr id="56" name="文本框 55">
                <a:extLst>
                  <a:ext uri="{FF2B5EF4-FFF2-40B4-BE49-F238E27FC236}">
                    <a16:creationId xmlns:a16="http://schemas.microsoft.com/office/drawing/2014/main" id="{7EE8CEF2-848C-4DDA-8645-E90581B8CF2E}"/>
                  </a:ext>
                </a:extLst>
              </p:cNvPr>
              <p:cNvSpPr txBox="1"/>
              <p:nvPr/>
            </p:nvSpPr>
            <p:spPr>
              <a:xfrm>
                <a:off x="10364907" y="1863531"/>
                <a:ext cx="469461" cy="307777"/>
              </a:xfrm>
              <a:prstGeom prst="rect">
                <a:avLst/>
              </a:prstGeom>
              <a:noFill/>
            </p:spPr>
            <p:txBody>
              <a:bodyPr wrap="square">
                <a:spAutoFit/>
              </a:bodyPr>
              <a:lstStyle/>
              <a:p>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57" name="文本框 56">
                <a:extLst>
                  <a:ext uri="{FF2B5EF4-FFF2-40B4-BE49-F238E27FC236}">
                    <a16:creationId xmlns:a16="http://schemas.microsoft.com/office/drawing/2014/main" id="{0FFAE247-579F-4B2C-A0C4-4CF53612BF70}"/>
                  </a:ext>
                </a:extLst>
              </p:cNvPr>
              <p:cNvSpPr txBox="1"/>
              <p:nvPr/>
            </p:nvSpPr>
            <p:spPr>
              <a:xfrm>
                <a:off x="9876495" y="3092364"/>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58" name="文本框 57">
                <a:extLst>
                  <a:ext uri="{FF2B5EF4-FFF2-40B4-BE49-F238E27FC236}">
                    <a16:creationId xmlns:a16="http://schemas.microsoft.com/office/drawing/2014/main" id="{43E0751F-7E2C-4874-9075-E92B6F54860F}"/>
                  </a:ext>
                </a:extLst>
              </p:cNvPr>
              <p:cNvSpPr txBox="1"/>
              <p:nvPr/>
            </p:nvSpPr>
            <p:spPr>
              <a:xfrm>
                <a:off x="9324919" y="2406835"/>
                <a:ext cx="46946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grpSp>
    </p:spTree>
    <p:extLst>
      <p:ext uri="{BB962C8B-B14F-4D97-AF65-F5344CB8AC3E}">
        <p14:creationId xmlns:p14="http://schemas.microsoft.com/office/powerpoint/2010/main" val="41023211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图的遍历</a:t>
                </a:r>
                <a:endParaRPr lang="en-US" altLang="zh-CN" dirty="0"/>
              </a:p>
              <a:p>
                <a:pPr marL="514350" lvl="2" indent="-514350">
                  <a:spcBef>
                    <a:spcPts val="1000"/>
                  </a:spcBef>
                  <a:buFont typeface="Wingdings" panose="05000000000000000000" pitchFamily="2" charset="2"/>
                  <a:buChar char="u"/>
                </a:pPr>
                <a:r>
                  <a:rPr lang="zh-CN" altLang="en-US" dirty="0"/>
                  <a:t>广度优先搜索</a:t>
                </a:r>
                <a:r>
                  <a:rPr lang="en-US" altLang="zh-CN" dirty="0"/>
                  <a:t>(Breadth First Search</a:t>
                </a:r>
                <a:r>
                  <a:rPr lang="zh-CN" altLang="en-US" dirty="0"/>
                  <a:t>，</a:t>
                </a:r>
                <a:r>
                  <a:rPr lang="en-US" altLang="zh-CN" dirty="0" err="1"/>
                  <a:t>BFS</a:t>
                </a:r>
                <a:r>
                  <a:rPr lang="en-US" altLang="zh-CN" dirty="0"/>
                  <a:t>)</a:t>
                </a:r>
              </a:p>
              <a:p>
                <a:pPr marL="457223" lvl="3" indent="0">
                  <a:spcBef>
                    <a:spcPts val="1000"/>
                  </a:spcBef>
                  <a:buNone/>
                </a:pPr>
                <a:r>
                  <a:rPr lang="zh-CN" altLang="en-US" dirty="0"/>
                  <a:t>从顶点</a:t>
                </a:r>
                <a:r>
                  <a:rPr lang="en-US" altLang="zh-CN" dirty="0"/>
                  <a:t>v</a:t>
                </a:r>
                <a:r>
                  <a:rPr lang="zh-CN" altLang="en-US" dirty="0"/>
                  <a:t>出发，依次访问</a:t>
                </a:r>
                <a:r>
                  <a:rPr lang="en-US" altLang="zh-CN" dirty="0"/>
                  <a:t>v</a:t>
                </a:r>
                <a:r>
                  <a:rPr lang="zh-CN" altLang="en-US" dirty="0"/>
                  <a:t>的邻接点</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𝑖</m:t>
                        </m:r>
                      </m:sub>
                    </m:sSub>
                  </m:oMath>
                </a14:m>
                <a:r>
                  <a:rPr lang="zh-CN" altLang="en-US" dirty="0"/>
                  <a:t>，</a:t>
                </a:r>
                <a:br>
                  <a:rPr lang="en-US" altLang="zh-CN" dirty="0"/>
                </a:br>
                <a:r>
                  <a:rPr lang="zh-CN" altLang="en-US" dirty="0"/>
                  <a:t>再依次访问</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oMath>
                </a14:m>
                <a:r>
                  <a:rPr lang="zh-CN" altLang="en-US" dirty="0"/>
                  <a:t>的邻接点</a:t>
                </a:r>
                <a:r>
                  <a:rPr lang="en-US" altLang="zh-CN" dirty="0"/>
                  <a:t>(</a:t>
                </a:r>
                <a:r>
                  <a:rPr lang="zh-CN" altLang="en-US" dirty="0"/>
                  <a:t>不含已经访问的顶点</a:t>
                </a:r>
                <a:r>
                  <a:rPr lang="en-US" altLang="zh-CN" dirty="0"/>
                  <a:t>)</a:t>
                </a:r>
                <a:r>
                  <a:rPr lang="zh-CN" altLang="en-US" dirty="0"/>
                  <a:t>，</a:t>
                </a:r>
                <a:br>
                  <a:rPr lang="en-US" altLang="zh-CN" dirty="0"/>
                </a:br>
                <a:r>
                  <a:rPr lang="zh-CN" altLang="en-US" dirty="0"/>
                  <a:t>依次类推，直到所有顶点被访问一遍为止。</a:t>
                </a:r>
                <a:endParaRPr lang="en-US" altLang="zh-CN" dirty="0"/>
              </a:p>
              <a:p>
                <a:pPr marL="1257346" lvl="4" indent="-342900">
                  <a:spcBef>
                    <a:spcPts val="1000"/>
                  </a:spcBef>
                  <a:buFont typeface="Wingdings" panose="05000000000000000000" pitchFamily="2" charset="2"/>
                  <a:buChar char="l"/>
                </a:pPr>
                <a:r>
                  <a:rPr lang="zh-CN" altLang="en-US" dirty="0">
                    <a:latin typeface="思源黑体 CN Medium" panose="020B0600000000000000" pitchFamily="34" charset="-122"/>
                    <a:ea typeface="思源黑体 CN Medium" panose="020B0600000000000000" pitchFamily="34" charset="-122"/>
                  </a:rPr>
                  <a:t>即</a:t>
                </a:r>
                <a:r>
                  <a:rPr lang="zh-CN" altLang="en-US" dirty="0">
                    <a:solidFill>
                      <a:schemeClr val="accent2"/>
                    </a:solidFill>
                    <a:latin typeface="思源黑体 CN Medium" panose="020B0600000000000000" pitchFamily="34" charset="-122"/>
                    <a:ea typeface="思源黑体 CN Medium" panose="020B0600000000000000" pitchFamily="34" charset="-122"/>
                  </a:rPr>
                  <a:t>分层查找</a:t>
                </a:r>
                <a:r>
                  <a:rPr lang="zh-CN" altLang="en-US" dirty="0">
                    <a:latin typeface="思源黑体 CN Medium" panose="020B0600000000000000" pitchFamily="34" charset="-122"/>
                    <a:ea typeface="思源黑体 CN Medium" panose="020B0600000000000000" pitchFamily="34" charset="-122"/>
                  </a:rPr>
                  <a:t>，每一层内的顶点与顶点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的距离都相同</a:t>
                </a:r>
                <a:endParaRPr lang="en-US" altLang="zh-CN" dirty="0">
                  <a:latin typeface="思源黑体 CN Medium" panose="020B0600000000000000" pitchFamily="34" charset="-122"/>
                  <a:ea typeface="思源黑体 CN Medium" panose="020B0600000000000000" pitchFamily="34" charset="-122"/>
                </a:endParaRPr>
              </a:p>
              <a:p>
                <a:pPr marL="1257346" lvl="4" indent="-342900">
                  <a:spcBef>
                    <a:spcPts val="1000"/>
                  </a:spcBef>
                  <a:buFont typeface="Wingdings" panose="05000000000000000000" pitchFamily="2" charset="2"/>
                  <a:buChar char="l"/>
                </a:pPr>
                <a:r>
                  <a:rPr lang="zh-CN" altLang="en-US" dirty="0">
                    <a:latin typeface="思源黑体 CN Medium" panose="020B0600000000000000" pitchFamily="34" charset="-122"/>
                    <a:ea typeface="思源黑体 CN Medium" panose="020B0600000000000000" pitchFamily="34" charset="-122"/>
                  </a:rPr>
                  <a:t>需要一个</a:t>
                </a:r>
                <a:r>
                  <a:rPr lang="zh-CN" altLang="en-US" dirty="0">
                    <a:solidFill>
                      <a:schemeClr val="accent2"/>
                    </a:solidFill>
                    <a:latin typeface="思源黑体 CN Medium" panose="020B0600000000000000" pitchFamily="34" charset="-122"/>
                    <a:ea typeface="思源黑体 CN Medium" panose="020B0600000000000000" pitchFamily="34" charset="-122"/>
                  </a:rPr>
                  <a:t>数组</a:t>
                </a:r>
                <a:r>
                  <a:rPr lang="zh-CN" altLang="en-US" dirty="0">
                    <a:latin typeface="思源黑体 CN Medium" panose="020B0600000000000000" pitchFamily="34" charset="-122"/>
                    <a:ea typeface="思源黑体 CN Medium" panose="020B0600000000000000" pitchFamily="34" charset="-122"/>
                  </a:rPr>
                  <a:t>记录已访问顶点：</a:t>
                </a:r>
                <a:r>
                  <a:rPr lang="en-US" altLang="zh-CN" dirty="0">
                    <a:latin typeface="思源黑体 CN Medium" panose="020B0600000000000000" pitchFamily="34" charset="-122"/>
                    <a:ea typeface="思源黑体 CN Medium" panose="020B0600000000000000" pitchFamily="34" charset="-122"/>
                  </a:rPr>
                  <a:t>visited[|V|]</a:t>
                </a:r>
              </a:p>
              <a:p>
                <a:pPr marL="1257346" lvl="4" indent="-342900">
                  <a:spcBef>
                    <a:spcPts val="1000"/>
                  </a:spcBef>
                  <a:buFont typeface="Wingdings" panose="05000000000000000000" pitchFamily="2" charset="2"/>
                  <a:buChar char="l"/>
                </a:pPr>
                <a:r>
                  <a:rPr lang="zh-CN" altLang="en-US" dirty="0">
                    <a:latin typeface="思源黑体 CN Medium" panose="020B0600000000000000" pitchFamily="34" charset="-122"/>
                    <a:ea typeface="思源黑体 CN Medium" panose="020B0600000000000000" pitchFamily="34" charset="-122"/>
                  </a:rPr>
                  <a:t>需要一个</a:t>
                </a:r>
                <a:r>
                  <a:rPr lang="zh-CN" altLang="en-US" dirty="0">
                    <a:solidFill>
                      <a:schemeClr val="accent2"/>
                    </a:solidFill>
                  </a:rPr>
                  <a:t>队列</a:t>
                </a:r>
                <a:r>
                  <a:rPr lang="zh-CN" altLang="en-US" dirty="0"/>
                  <a:t>按层次的</a:t>
                </a:r>
                <a:r>
                  <a:rPr lang="zh-CN" altLang="en-US" dirty="0">
                    <a:solidFill>
                      <a:schemeClr val="accent2"/>
                    </a:solidFill>
                  </a:rPr>
                  <a:t>访问顺序</a:t>
                </a:r>
                <a:r>
                  <a:rPr lang="zh-CN" altLang="en-US" dirty="0"/>
                  <a:t>存储该层顶点：</a:t>
                </a:r>
                <a:r>
                  <a:rPr lang="en-US" altLang="zh-CN" dirty="0"/>
                  <a:t>queue</a:t>
                </a:r>
                <a:endParaRPr lang="en-US" altLang="zh-CN" dirty="0">
                  <a:latin typeface="思源黑体 CN Medium" panose="020B0600000000000000" pitchFamily="34" charset="-122"/>
                  <a:ea typeface="思源黑体 CN Medium" panose="020B0600000000000000" pitchFamily="34" charset="-122"/>
                </a:endParaRPr>
              </a:p>
              <a:p>
                <a:pPr marL="1257346" lvl="4" indent="-342900">
                  <a:spcBef>
                    <a:spcPts val="1000"/>
                  </a:spcBef>
                  <a:buFont typeface="Wingdings" panose="05000000000000000000" pitchFamily="2" charset="2"/>
                  <a:buChar char="l"/>
                </a:pPr>
                <a:r>
                  <a:rPr lang="zh-CN" altLang="en-US" dirty="0">
                    <a:latin typeface="思源黑体 CN Medium" panose="020B0600000000000000" pitchFamily="34" charset="-122"/>
                    <a:ea typeface="思源黑体 CN Medium" panose="020B0600000000000000" pitchFamily="34" charset="-122"/>
                  </a:rPr>
                  <a:t>空间复杂度：数组</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辅助队列：</a:t>
                </a:r>
                <a:r>
                  <a:rPr lang="en-US" altLang="zh-CN" dirty="0"/>
                  <a:t>O(|V| + |V|) -&gt; O(|V|) </a:t>
                </a:r>
                <a:endParaRPr lang="en-US" altLang="zh-CN" dirty="0">
                  <a:latin typeface="思源黑体 CN Medium" panose="020B0600000000000000" pitchFamily="34" charset="-122"/>
                  <a:ea typeface="思源黑体 CN Medium" panose="020B0600000000000000" pitchFamily="34" charset="-122"/>
                </a:endParaRPr>
              </a:p>
              <a:p>
                <a:pPr marL="1257346" lvl="4" indent="-342900">
                  <a:spcBef>
                    <a:spcPts val="1000"/>
                  </a:spcBef>
                  <a:buFont typeface="Wingdings" panose="05000000000000000000" pitchFamily="2" charset="2"/>
                  <a:buChar char="l"/>
                </a:pPr>
                <a:r>
                  <a:rPr lang="zh-CN" altLang="en-US" dirty="0">
                    <a:latin typeface="思源黑体 CN Medium" panose="020B0600000000000000" pitchFamily="34" charset="-122"/>
                    <a:ea typeface="思源黑体 CN Medium" panose="020B0600000000000000" pitchFamily="34" charset="-122"/>
                  </a:rPr>
                  <a:t>时间复杂度：邻接矩阵：</a:t>
                </a:r>
                <a:r>
                  <a:rPr lang="en-US" altLang="zh-CN" dirty="0"/>
                  <a:t>O(|V|^2)</a:t>
                </a:r>
                <a:r>
                  <a:rPr lang="zh-CN" altLang="en-US" dirty="0"/>
                  <a:t>；</a:t>
                </a:r>
                <a:r>
                  <a:rPr lang="zh-CN" altLang="en-US" dirty="0">
                    <a:latin typeface="思源黑体 CN Medium" panose="020B0600000000000000" pitchFamily="34" charset="-122"/>
                    <a:ea typeface="思源黑体 CN Medium" panose="020B0600000000000000" pitchFamily="34" charset="-122"/>
                  </a:rPr>
                  <a:t>邻接表：</a:t>
                </a:r>
                <a:r>
                  <a:rPr lang="en-US" altLang="zh-CN" dirty="0"/>
                  <a:t>O(|V| + |E|)</a:t>
                </a:r>
                <a:endParaRPr lang="zh-CN" altLang="en-US" dirty="0">
                  <a:latin typeface="思源黑体 CN Medium" panose="020B0600000000000000" pitchFamily="34" charset="-122"/>
                  <a:ea typeface="思源黑体 CN Medium" panose="020B0600000000000000" pitchFamily="34" charset="-122"/>
                </a:endParaRPr>
              </a:p>
            </p:txBody>
          </p:sp>
        </mc:Choice>
        <mc:Fallback xmlns="">
          <p:sp>
            <p:nvSpPr>
              <p:cNvPr id="4" name="内容占位符 3">
                <a:extLst>
                  <a:ext uri="{FF2B5EF4-FFF2-40B4-BE49-F238E27FC236}">
                    <a16:creationId xmlns:a16="http://schemas.microsoft.com/office/drawing/2014/main" id="{C0B21368-69A2-4F30-9CE8-5FBF34688EBB}"/>
                  </a:ext>
                </a:extLst>
              </p:cNvPr>
              <p:cNvSpPr>
                <a:spLocks noGrp="1" noRot="1" noChangeAspect="1" noMove="1" noResize="1" noEditPoints="1" noAdjustHandles="1" noChangeArrowheads="1" noChangeShapeType="1" noTextEdit="1"/>
              </p:cNvSpPr>
              <p:nvPr>
                <p:ph idx="1"/>
              </p:nvPr>
            </p:nvSpPr>
            <p:spPr>
              <a:blipFill>
                <a:blip r:embed="rId3"/>
                <a:stretch>
                  <a:fillRect l="-1218" b="-711"/>
                </a:stretch>
              </a:blipFill>
            </p:spPr>
            <p:txBody>
              <a:bodyPr/>
              <a:lstStyle/>
              <a:p>
                <a:r>
                  <a:rPr lang="zh-CN" altLang="en-US">
                    <a:noFill/>
                  </a:rPr>
                  <a:t> </a:t>
                </a:r>
              </a:p>
            </p:txBody>
          </p:sp>
        </mc:Fallback>
      </mc:AlternateContent>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2"/>
            </a:pPr>
            <a:r>
              <a:rPr lang="zh-CN" altLang="en-US" dirty="0"/>
              <a:t>怎么操作图？</a:t>
            </a:r>
            <a:endParaRPr lang="en-US" altLang="zh-CN" dirty="0"/>
          </a:p>
        </p:txBody>
      </p:sp>
      <p:grpSp>
        <p:nvGrpSpPr>
          <p:cNvPr id="8" name="组合 7">
            <a:extLst>
              <a:ext uri="{FF2B5EF4-FFF2-40B4-BE49-F238E27FC236}">
                <a16:creationId xmlns:a16="http://schemas.microsoft.com/office/drawing/2014/main" id="{D8980620-ABFD-465C-8BB7-8D771176DCA0}"/>
              </a:ext>
            </a:extLst>
          </p:cNvPr>
          <p:cNvGrpSpPr/>
          <p:nvPr/>
        </p:nvGrpSpPr>
        <p:grpSpPr>
          <a:xfrm>
            <a:off x="6989758" y="2647247"/>
            <a:ext cx="3590249" cy="2691364"/>
            <a:chOff x="6989758" y="2647247"/>
            <a:chExt cx="3590249" cy="2691364"/>
          </a:xfrm>
        </p:grpSpPr>
        <p:sp>
          <p:nvSpPr>
            <p:cNvPr id="40" name="Oval 5">
              <a:extLst>
                <a:ext uri="{FF2B5EF4-FFF2-40B4-BE49-F238E27FC236}">
                  <a16:creationId xmlns:a16="http://schemas.microsoft.com/office/drawing/2014/main" id="{7F697246-452C-4A83-95FE-44C264FA4EA7}"/>
                </a:ext>
              </a:extLst>
            </p:cNvPr>
            <p:cNvSpPr>
              <a:spLocks noChangeAspect="1"/>
            </p:cNvSpPr>
            <p:nvPr/>
          </p:nvSpPr>
          <p:spPr>
            <a:xfrm>
              <a:off x="7015730" y="2967195"/>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1</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2" name="Oval 6">
              <a:extLst>
                <a:ext uri="{FF2B5EF4-FFF2-40B4-BE49-F238E27FC236}">
                  <a16:creationId xmlns:a16="http://schemas.microsoft.com/office/drawing/2014/main" id="{AAE075B6-A917-43AC-9174-D12BCDC3A3F5}"/>
                </a:ext>
              </a:extLst>
            </p:cNvPr>
            <p:cNvSpPr>
              <a:spLocks noChangeAspect="1"/>
            </p:cNvSpPr>
            <p:nvPr/>
          </p:nvSpPr>
          <p:spPr>
            <a:xfrm>
              <a:off x="6989758" y="3847943"/>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2</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1" name="Oval 7">
              <a:extLst>
                <a:ext uri="{FF2B5EF4-FFF2-40B4-BE49-F238E27FC236}">
                  <a16:creationId xmlns:a16="http://schemas.microsoft.com/office/drawing/2014/main" id="{5283DB11-8A52-4011-AFEE-E8F38F0FE015}"/>
                </a:ext>
              </a:extLst>
            </p:cNvPr>
            <p:cNvSpPr>
              <a:spLocks noChangeAspect="1"/>
            </p:cNvSpPr>
            <p:nvPr/>
          </p:nvSpPr>
          <p:spPr>
            <a:xfrm>
              <a:off x="7920888" y="3885606"/>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3</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2" name="Oval 8">
              <a:extLst>
                <a:ext uri="{FF2B5EF4-FFF2-40B4-BE49-F238E27FC236}">
                  <a16:creationId xmlns:a16="http://schemas.microsoft.com/office/drawing/2014/main" id="{2C04F856-108B-4650-9C2D-2D51E939CDAA}"/>
                </a:ext>
              </a:extLst>
            </p:cNvPr>
            <p:cNvSpPr>
              <a:spLocks noChangeAspect="1"/>
            </p:cNvSpPr>
            <p:nvPr/>
          </p:nvSpPr>
          <p:spPr>
            <a:xfrm>
              <a:off x="8756973" y="2647247"/>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6</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56" name="Straight Connector 18">
              <a:extLst>
                <a:ext uri="{FF2B5EF4-FFF2-40B4-BE49-F238E27FC236}">
                  <a16:creationId xmlns:a16="http://schemas.microsoft.com/office/drawing/2014/main" id="{B72DF4AB-D33C-4ECB-A7F8-3852BE9705E1}"/>
                </a:ext>
              </a:extLst>
            </p:cNvPr>
            <p:cNvCxnSpPr>
              <a:cxnSpLocks/>
              <a:stCxn id="52" idx="2"/>
              <a:endCxn id="40" idx="7"/>
            </p:cNvCxnSpPr>
            <p:nvPr/>
          </p:nvCxnSpPr>
          <p:spPr>
            <a:xfrm flipH="1">
              <a:off x="7343535" y="2839271"/>
              <a:ext cx="1413438" cy="18416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A6EA2DD3-983F-4A37-992A-22892ADF16C8}"/>
                </a:ext>
              </a:extLst>
            </p:cNvPr>
            <p:cNvCxnSpPr>
              <a:cxnSpLocks/>
              <a:stCxn id="51" idx="1"/>
              <a:endCxn id="40" idx="5"/>
            </p:cNvCxnSpPr>
            <p:nvPr/>
          </p:nvCxnSpPr>
          <p:spPr>
            <a:xfrm flipH="1" flipV="1">
              <a:off x="7343535" y="3295000"/>
              <a:ext cx="633596" cy="64684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0" name="Oval 7">
              <a:extLst>
                <a:ext uri="{FF2B5EF4-FFF2-40B4-BE49-F238E27FC236}">
                  <a16:creationId xmlns:a16="http://schemas.microsoft.com/office/drawing/2014/main" id="{E7930EBE-376B-4AFE-A385-0380C9B0712E}"/>
                </a:ext>
              </a:extLst>
            </p:cNvPr>
            <p:cNvSpPr>
              <a:spLocks noChangeAspect="1"/>
            </p:cNvSpPr>
            <p:nvPr/>
          </p:nvSpPr>
          <p:spPr>
            <a:xfrm>
              <a:off x="9572478" y="3005406"/>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4</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61" name="Straight Connector 22">
              <a:extLst>
                <a:ext uri="{FF2B5EF4-FFF2-40B4-BE49-F238E27FC236}">
                  <a16:creationId xmlns:a16="http://schemas.microsoft.com/office/drawing/2014/main" id="{9232F740-0ABE-4078-A6C0-7C91CA54426A}"/>
                </a:ext>
              </a:extLst>
            </p:cNvPr>
            <p:cNvCxnSpPr>
              <a:cxnSpLocks/>
              <a:stCxn id="60" idx="3"/>
              <a:endCxn id="63" idx="0"/>
            </p:cNvCxnSpPr>
            <p:nvPr/>
          </p:nvCxnSpPr>
          <p:spPr>
            <a:xfrm flipH="1">
              <a:off x="9468189" y="3333211"/>
              <a:ext cx="160532" cy="5884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3" name="Oval 7">
              <a:extLst>
                <a:ext uri="{FF2B5EF4-FFF2-40B4-BE49-F238E27FC236}">
                  <a16:creationId xmlns:a16="http://schemas.microsoft.com/office/drawing/2014/main" id="{FF7FEF40-0FB1-4F07-84CE-84A49B77EFE8}"/>
                </a:ext>
              </a:extLst>
            </p:cNvPr>
            <p:cNvSpPr>
              <a:spLocks noChangeAspect="1"/>
            </p:cNvSpPr>
            <p:nvPr/>
          </p:nvSpPr>
          <p:spPr>
            <a:xfrm>
              <a:off x="9276165" y="3921611"/>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5</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64" name="Straight Connector 22">
              <a:extLst>
                <a:ext uri="{FF2B5EF4-FFF2-40B4-BE49-F238E27FC236}">
                  <a16:creationId xmlns:a16="http://schemas.microsoft.com/office/drawing/2014/main" id="{EC89D636-A840-4B85-85D4-E5EF2067F0AD}"/>
                </a:ext>
              </a:extLst>
            </p:cNvPr>
            <p:cNvCxnSpPr>
              <a:cxnSpLocks/>
              <a:stCxn id="63" idx="1"/>
              <a:endCxn id="52" idx="4"/>
            </p:cNvCxnSpPr>
            <p:nvPr/>
          </p:nvCxnSpPr>
          <p:spPr>
            <a:xfrm flipH="1" flipV="1">
              <a:off x="8948997" y="3031295"/>
              <a:ext cx="383411" cy="94655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5" name="Straight Connector 22">
              <a:extLst>
                <a:ext uri="{FF2B5EF4-FFF2-40B4-BE49-F238E27FC236}">
                  <a16:creationId xmlns:a16="http://schemas.microsoft.com/office/drawing/2014/main" id="{0A77B460-FCD7-49A0-AF84-B99E7D17AB2B}"/>
                </a:ext>
              </a:extLst>
            </p:cNvPr>
            <p:cNvCxnSpPr>
              <a:cxnSpLocks/>
              <a:stCxn id="42" idx="0"/>
              <a:endCxn id="40" idx="4"/>
            </p:cNvCxnSpPr>
            <p:nvPr/>
          </p:nvCxnSpPr>
          <p:spPr>
            <a:xfrm flipV="1">
              <a:off x="7181782" y="3351243"/>
              <a:ext cx="25972" cy="4967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6" name="Straight Connector 22">
              <a:extLst>
                <a:ext uri="{FF2B5EF4-FFF2-40B4-BE49-F238E27FC236}">
                  <a16:creationId xmlns:a16="http://schemas.microsoft.com/office/drawing/2014/main" id="{4D2B110A-94D6-4FAA-9359-7A8504151A0D}"/>
                </a:ext>
              </a:extLst>
            </p:cNvPr>
            <p:cNvCxnSpPr>
              <a:cxnSpLocks/>
              <a:stCxn id="60" idx="1"/>
              <a:endCxn id="52" idx="5"/>
            </p:cNvCxnSpPr>
            <p:nvPr/>
          </p:nvCxnSpPr>
          <p:spPr>
            <a:xfrm flipH="1" flipV="1">
              <a:off x="9084778" y="2975052"/>
              <a:ext cx="543943" cy="8659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7" name="Straight Connector 22">
              <a:extLst>
                <a:ext uri="{FF2B5EF4-FFF2-40B4-BE49-F238E27FC236}">
                  <a16:creationId xmlns:a16="http://schemas.microsoft.com/office/drawing/2014/main" id="{0DECE70D-E137-4CAB-ADC1-584D690867C4}"/>
                </a:ext>
              </a:extLst>
            </p:cNvPr>
            <p:cNvCxnSpPr>
              <a:cxnSpLocks/>
              <a:stCxn id="51" idx="2"/>
              <a:endCxn id="42" idx="6"/>
            </p:cNvCxnSpPr>
            <p:nvPr/>
          </p:nvCxnSpPr>
          <p:spPr>
            <a:xfrm flipH="1" flipV="1">
              <a:off x="7373806" y="4039967"/>
              <a:ext cx="547082" cy="3766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8" name="Straight Connector 22">
              <a:extLst>
                <a:ext uri="{FF2B5EF4-FFF2-40B4-BE49-F238E27FC236}">
                  <a16:creationId xmlns:a16="http://schemas.microsoft.com/office/drawing/2014/main" id="{493EBF06-604B-435E-BB75-CE4F4DC0D49E}"/>
                </a:ext>
              </a:extLst>
            </p:cNvPr>
            <p:cNvCxnSpPr>
              <a:cxnSpLocks/>
              <a:stCxn id="51" idx="6"/>
              <a:endCxn id="63" idx="2"/>
            </p:cNvCxnSpPr>
            <p:nvPr/>
          </p:nvCxnSpPr>
          <p:spPr>
            <a:xfrm>
              <a:off x="8304936" y="4077630"/>
              <a:ext cx="971229" cy="360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9" name="Oval 6">
              <a:extLst>
                <a:ext uri="{FF2B5EF4-FFF2-40B4-BE49-F238E27FC236}">
                  <a16:creationId xmlns:a16="http://schemas.microsoft.com/office/drawing/2014/main" id="{5B60C9B8-A13F-4B07-AE63-5A96E31C5077}"/>
                </a:ext>
              </a:extLst>
            </p:cNvPr>
            <p:cNvSpPr>
              <a:spLocks noChangeAspect="1"/>
            </p:cNvSpPr>
            <p:nvPr/>
          </p:nvSpPr>
          <p:spPr>
            <a:xfrm>
              <a:off x="7692477" y="4860260"/>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7</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1" name="Oval 7">
              <a:extLst>
                <a:ext uri="{FF2B5EF4-FFF2-40B4-BE49-F238E27FC236}">
                  <a16:creationId xmlns:a16="http://schemas.microsoft.com/office/drawing/2014/main" id="{7A3717DE-D76D-4FF6-A673-43A77DC7BE60}"/>
                </a:ext>
              </a:extLst>
            </p:cNvPr>
            <p:cNvSpPr>
              <a:spLocks noChangeAspect="1"/>
            </p:cNvSpPr>
            <p:nvPr/>
          </p:nvSpPr>
          <p:spPr>
            <a:xfrm>
              <a:off x="8843358" y="4954563"/>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8</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4" name="Oval 7">
              <a:extLst>
                <a:ext uri="{FF2B5EF4-FFF2-40B4-BE49-F238E27FC236}">
                  <a16:creationId xmlns:a16="http://schemas.microsoft.com/office/drawing/2014/main" id="{B1368B38-C5BD-498B-A029-54A3C48662B5}"/>
                </a:ext>
              </a:extLst>
            </p:cNvPr>
            <p:cNvSpPr>
              <a:spLocks noChangeAspect="1"/>
            </p:cNvSpPr>
            <p:nvPr/>
          </p:nvSpPr>
          <p:spPr>
            <a:xfrm>
              <a:off x="10195959" y="4554092"/>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9</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75" name="Straight Connector 22">
              <a:extLst>
                <a:ext uri="{FF2B5EF4-FFF2-40B4-BE49-F238E27FC236}">
                  <a16:creationId xmlns:a16="http://schemas.microsoft.com/office/drawing/2014/main" id="{A3AD1290-EEBD-42CC-A659-470507CC8387}"/>
                </a:ext>
              </a:extLst>
            </p:cNvPr>
            <p:cNvCxnSpPr>
              <a:cxnSpLocks/>
              <a:stCxn id="71" idx="2"/>
              <a:endCxn id="69" idx="6"/>
            </p:cNvCxnSpPr>
            <p:nvPr/>
          </p:nvCxnSpPr>
          <p:spPr>
            <a:xfrm flipH="1" flipV="1">
              <a:off x="8076525" y="5052284"/>
              <a:ext cx="766833" cy="943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6" name="Straight Connector 22">
              <a:extLst>
                <a:ext uri="{FF2B5EF4-FFF2-40B4-BE49-F238E27FC236}">
                  <a16:creationId xmlns:a16="http://schemas.microsoft.com/office/drawing/2014/main" id="{09A1BBD8-0D40-4AEC-BF37-FC06FFF2FE10}"/>
                </a:ext>
              </a:extLst>
            </p:cNvPr>
            <p:cNvCxnSpPr>
              <a:cxnSpLocks/>
              <a:stCxn id="60" idx="5"/>
              <a:endCxn id="74" idx="0"/>
            </p:cNvCxnSpPr>
            <p:nvPr/>
          </p:nvCxnSpPr>
          <p:spPr>
            <a:xfrm>
              <a:off x="9900283" y="3333211"/>
              <a:ext cx="487700" cy="122088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7" name="Straight Connector 22">
              <a:extLst>
                <a:ext uri="{FF2B5EF4-FFF2-40B4-BE49-F238E27FC236}">
                  <a16:creationId xmlns:a16="http://schemas.microsoft.com/office/drawing/2014/main" id="{F6E49B96-BC63-4858-A399-084B9FA93E58}"/>
                </a:ext>
              </a:extLst>
            </p:cNvPr>
            <p:cNvCxnSpPr>
              <a:cxnSpLocks/>
              <a:stCxn id="69" idx="1"/>
              <a:endCxn id="42" idx="5"/>
            </p:cNvCxnSpPr>
            <p:nvPr/>
          </p:nvCxnSpPr>
          <p:spPr>
            <a:xfrm flipH="1" flipV="1">
              <a:off x="7317563" y="4175748"/>
              <a:ext cx="431157" cy="7407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CA4CEFD9-6529-4D63-82D6-D7D26D1DD767}"/>
              </a:ext>
            </a:extLst>
          </p:cNvPr>
          <p:cNvGrpSpPr/>
          <p:nvPr/>
        </p:nvGrpSpPr>
        <p:grpSpPr>
          <a:xfrm>
            <a:off x="3969744" y="1255796"/>
            <a:ext cx="8334646" cy="5966343"/>
            <a:chOff x="3969744" y="1255796"/>
            <a:chExt cx="8334646" cy="5966343"/>
          </a:xfrm>
        </p:grpSpPr>
        <p:sp>
          <p:nvSpPr>
            <p:cNvPr id="78" name="弧形 77">
              <a:extLst>
                <a:ext uri="{FF2B5EF4-FFF2-40B4-BE49-F238E27FC236}">
                  <a16:creationId xmlns:a16="http://schemas.microsoft.com/office/drawing/2014/main" id="{6285F514-BA41-478C-B108-6527AD9659CC}"/>
                </a:ext>
              </a:extLst>
            </p:cNvPr>
            <p:cNvSpPr/>
            <p:nvPr/>
          </p:nvSpPr>
          <p:spPr>
            <a:xfrm rot="3763251">
              <a:off x="5786787" y="588007"/>
              <a:ext cx="1971945" cy="4151229"/>
            </a:xfrm>
            <a:prstGeom prst="arc">
              <a:avLst>
                <a:gd name="adj1" fmla="val 16954474"/>
                <a:gd name="adj2" fmla="val 3082885"/>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弧形 78">
              <a:extLst>
                <a:ext uri="{FF2B5EF4-FFF2-40B4-BE49-F238E27FC236}">
                  <a16:creationId xmlns:a16="http://schemas.microsoft.com/office/drawing/2014/main" id="{464015CD-5853-45E8-9FD5-606D20215DBF}"/>
                </a:ext>
              </a:extLst>
            </p:cNvPr>
            <p:cNvSpPr/>
            <p:nvPr/>
          </p:nvSpPr>
          <p:spPr>
            <a:xfrm rot="3009181">
              <a:off x="6329995" y="327790"/>
              <a:ext cx="2087621" cy="6808124"/>
            </a:xfrm>
            <a:prstGeom prst="arc">
              <a:avLst>
                <a:gd name="adj1" fmla="val 16686014"/>
                <a:gd name="adj2" fmla="val 3082885"/>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弧形 79">
              <a:extLst>
                <a:ext uri="{FF2B5EF4-FFF2-40B4-BE49-F238E27FC236}">
                  <a16:creationId xmlns:a16="http://schemas.microsoft.com/office/drawing/2014/main" id="{43A314B1-3DC5-4E86-8C3F-706C07E01641}"/>
                </a:ext>
              </a:extLst>
            </p:cNvPr>
            <p:cNvSpPr/>
            <p:nvPr/>
          </p:nvSpPr>
          <p:spPr>
            <a:xfrm rot="3294708">
              <a:off x="7486299" y="938438"/>
              <a:ext cx="2088110" cy="5966343"/>
            </a:xfrm>
            <a:prstGeom prst="arc">
              <a:avLst>
                <a:gd name="adj1" fmla="val 16394298"/>
                <a:gd name="adj2" fmla="val 3082885"/>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弧形 80">
              <a:extLst>
                <a:ext uri="{FF2B5EF4-FFF2-40B4-BE49-F238E27FC236}">
                  <a16:creationId xmlns:a16="http://schemas.microsoft.com/office/drawing/2014/main" id="{C0EE3B85-9CCC-40E2-A412-477FDC0FF12D}"/>
                </a:ext>
              </a:extLst>
            </p:cNvPr>
            <p:cNvSpPr/>
            <p:nvPr/>
          </p:nvSpPr>
          <p:spPr>
            <a:xfrm rot="2617558">
              <a:off x="8769899" y="1255796"/>
              <a:ext cx="2088110" cy="5966343"/>
            </a:xfrm>
            <a:prstGeom prst="arc">
              <a:avLst>
                <a:gd name="adj1" fmla="val 16394298"/>
                <a:gd name="adj2" fmla="val 3082885"/>
              </a:avLst>
            </a:prstGeom>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9545D613-FD6C-4035-B256-4A83E40E998B}"/>
                </a:ext>
              </a:extLst>
            </p:cNvPr>
            <p:cNvSpPr txBox="1"/>
            <p:nvPr/>
          </p:nvSpPr>
          <p:spPr>
            <a:xfrm>
              <a:off x="7131656" y="2277704"/>
              <a:ext cx="1548228" cy="400110"/>
            </a:xfrm>
            <a:prstGeom prst="rect">
              <a:avLst/>
            </a:prstGeom>
            <a:noFill/>
          </p:spPr>
          <p:txBody>
            <a:bodyPr wrap="square">
              <a:spAutoFit/>
            </a:bodyPr>
            <a:lstStyle/>
            <a:p>
              <a:pPr algn="ctr"/>
              <a:r>
                <a:rPr lang="zh-CN" altLang="en-US" sz="2000" dirty="0">
                  <a:solidFill>
                    <a:schemeClr val="accent1"/>
                  </a:solidFill>
                  <a:latin typeface="思源黑体 CN Medium" panose="020B0600000000000000" pitchFamily="34" charset="-122"/>
                  <a:ea typeface="思源黑体 CN Medium" panose="020B0600000000000000" pitchFamily="34" charset="-122"/>
                </a:rPr>
                <a:t>第一层</a:t>
              </a:r>
            </a:p>
          </p:txBody>
        </p:sp>
        <p:sp>
          <p:nvSpPr>
            <p:cNvPr id="83" name="文本框 82">
              <a:extLst>
                <a:ext uri="{FF2B5EF4-FFF2-40B4-BE49-F238E27FC236}">
                  <a16:creationId xmlns:a16="http://schemas.microsoft.com/office/drawing/2014/main" id="{3C25401C-3A1B-45F2-AA09-F65B91233FA7}"/>
                </a:ext>
              </a:extLst>
            </p:cNvPr>
            <p:cNvSpPr txBox="1"/>
            <p:nvPr/>
          </p:nvSpPr>
          <p:spPr>
            <a:xfrm>
              <a:off x="8517075" y="2277704"/>
              <a:ext cx="1548228" cy="400110"/>
            </a:xfrm>
            <a:prstGeom prst="rect">
              <a:avLst/>
            </a:prstGeom>
            <a:noFill/>
          </p:spPr>
          <p:txBody>
            <a:bodyPr wrap="square">
              <a:spAutoFit/>
            </a:bodyPr>
            <a:lstStyle/>
            <a:p>
              <a:pPr algn="ctr"/>
              <a:r>
                <a:rPr lang="zh-CN" altLang="en-US" sz="2000" dirty="0">
                  <a:solidFill>
                    <a:schemeClr val="accent1"/>
                  </a:solidFill>
                  <a:latin typeface="思源黑体 CN Medium" panose="020B0600000000000000" pitchFamily="34" charset="-122"/>
                  <a:ea typeface="思源黑体 CN Medium" panose="020B0600000000000000" pitchFamily="34" charset="-122"/>
                </a:rPr>
                <a:t>第二层</a:t>
              </a:r>
            </a:p>
          </p:txBody>
        </p:sp>
        <p:sp>
          <p:nvSpPr>
            <p:cNvPr id="84" name="文本框 83">
              <a:extLst>
                <a:ext uri="{FF2B5EF4-FFF2-40B4-BE49-F238E27FC236}">
                  <a16:creationId xmlns:a16="http://schemas.microsoft.com/office/drawing/2014/main" id="{8DFDEF86-2078-4342-B839-735422CB543C}"/>
                </a:ext>
              </a:extLst>
            </p:cNvPr>
            <p:cNvSpPr txBox="1"/>
            <p:nvPr/>
          </p:nvSpPr>
          <p:spPr>
            <a:xfrm>
              <a:off x="9704293" y="2277704"/>
              <a:ext cx="1548228" cy="400110"/>
            </a:xfrm>
            <a:prstGeom prst="rect">
              <a:avLst/>
            </a:prstGeom>
            <a:noFill/>
          </p:spPr>
          <p:txBody>
            <a:bodyPr wrap="square">
              <a:spAutoFit/>
            </a:bodyPr>
            <a:lstStyle/>
            <a:p>
              <a:pPr algn="ctr"/>
              <a:r>
                <a:rPr lang="zh-CN" altLang="en-US" sz="2000" dirty="0">
                  <a:solidFill>
                    <a:schemeClr val="accent1"/>
                  </a:solidFill>
                  <a:latin typeface="思源黑体 CN Medium" panose="020B0600000000000000" pitchFamily="34" charset="-122"/>
                  <a:ea typeface="思源黑体 CN Medium" panose="020B0600000000000000" pitchFamily="34" charset="-122"/>
                </a:rPr>
                <a:t>第三层</a:t>
              </a:r>
            </a:p>
          </p:txBody>
        </p:sp>
        <p:sp>
          <p:nvSpPr>
            <p:cNvPr id="85" name="文本框 84">
              <a:extLst>
                <a:ext uri="{FF2B5EF4-FFF2-40B4-BE49-F238E27FC236}">
                  <a16:creationId xmlns:a16="http://schemas.microsoft.com/office/drawing/2014/main" id="{548BA25F-7F2B-40B5-8048-4FDFC52F7850}"/>
                </a:ext>
              </a:extLst>
            </p:cNvPr>
            <p:cNvSpPr txBox="1"/>
            <p:nvPr/>
          </p:nvSpPr>
          <p:spPr>
            <a:xfrm>
              <a:off x="10756162" y="2277704"/>
              <a:ext cx="1548228" cy="400110"/>
            </a:xfrm>
            <a:prstGeom prst="rect">
              <a:avLst/>
            </a:prstGeom>
            <a:noFill/>
          </p:spPr>
          <p:txBody>
            <a:bodyPr wrap="square">
              <a:spAutoFit/>
            </a:bodyPr>
            <a:lstStyle/>
            <a:p>
              <a:pPr algn="ctr"/>
              <a:r>
                <a:rPr lang="zh-CN" altLang="en-US" sz="2000" dirty="0">
                  <a:solidFill>
                    <a:schemeClr val="accent1"/>
                  </a:solidFill>
                  <a:latin typeface="思源黑体 CN Medium" panose="020B0600000000000000" pitchFamily="34" charset="-122"/>
                  <a:ea typeface="思源黑体 CN Medium" panose="020B0600000000000000" pitchFamily="34" charset="-122"/>
                </a:rPr>
                <a:t>第四层</a:t>
              </a:r>
            </a:p>
          </p:txBody>
        </p:sp>
      </p:grpSp>
    </p:spTree>
    <p:extLst>
      <p:ext uri="{BB962C8B-B14F-4D97-AF65-F5344CB8AC3E}">
        <p14:creationId xmlns:p14="http://schemas.microsoft.com/office/powerpoint/2010/main" val="836189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left)">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图的遍历</a:t>
                </a:r>
                <a:endParaRPr lang="en-US" altLang="zh-CN" dirty="0"/>
              </a:p>
              <a:p>
                <a:pPr marL="514350" lvl="2" indent="-514350">
                  <a:spcBef>
                    <a:spcPts val="1000"/>
                  </a:spcBef>
                  <a:buFont typeface="Wingdings" panose="05000000000000000000" pitchFamily="2" charset="2"/>
                  <a:buChar char="u"/>
                </a:pPr>
                <a:r>
                  <a:rPr lang="zh-CN" altLang="en-US" dirty="0"/>
                  <a:t>深度优先搜索</a:t>
                </a:r>
                <a:r>
                  <a:rPr lang="en-US" altLang="zh-CN" dirty="0"/>
                  <a:t>(Depth First Search</a:t>
                </a:r>
                <a:r>
                  <a:rPr lang="zh-CN" altLang="en-US" dirty="0"/>
                  <a:t>，</a:t>
                </a:r>
                <a:r>
                  <a:rPr lang="en-US" altLang="zh-CN" dirty="0"/>
                  <a:t>DFS)</a:t>
                </a:r>
              </a:p>
              <a:p>
                <a:pPr marL="457223" lvl="3" indent="0">
                  <a:spcBef>
                    <a:spcPts val="1000"/>
                  </a:spcBef>
                  <a:buNone/>
                </a:pPr>
                <a:r>
                  <a:rPr lang="zh-CN" altLang="en-US" dirty="0"/>
                  <a:t>从顶点</a:t>
                </a:r>
                <a:r>
                  <a:rPr lang="en-US" altLang="zh-CN" dirty="0"/>
                  <a:t>v</a:t>
                </a:r>
                <a:r>
                  <a:rPr lang="zh-CN" altLang="en-US" dirty="0"/>
                  <a:t>出发，访问</a:t>
                </a:r>
                <a:r>
                  <a:rPr lang="en-US" altLang="zh-CN" dirty="0"/>
                  <a:t>v</a:t>
                </a:r>
                <a:r>
                  <a:rPr lang="zh-CN" altLang="en-US" dirty="0"/>
                  <a:t>的某一个邻接点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1</m:t>
                        </m:r>
                      </m:sub>
                    </m:sSub>
                  </m:oMath>
                </a14:m>
                <a:r>
                  <a:rPr lang="zh-CN" altLang="en-US" dirty="0"/>
                  <a:t>，再访问</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1</m:t>
                        </m:r>
                      </m:sub>
                    </m:sSub>
                  </m:oMath>
                </a14:m>
                <a:r>
                  <a:rPr lang="zh-CN" altLang="en-US" dirty="0"/>
                  <a:t>的</a:t>
                </a:r>
                <a:br>
                  <a:rPr lang="en-US" altLang="zh-CN" dirty="0"/>
                </a:br>
                <a:r>
                  <a:rPr lang="zh-CN" altLang="en-US" dirty="0"/>
                  <a:t>邻接点</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y</m:t>
                        </m:r>
                      </m:e>
                      <m:sub>
                        <m:r>
                          <a:rPr lang="en-US" altLang="zh-CN" i="1" dirty="0">
                            <a:latin typeface="Cambria Math" panose="02040503050406030204" pitchFamily="18" charset="0"/>
                          </a:rPr>
                          <m:t>1</m:t>
                        </m:r>
                      </m:sub>
                    </m:sSub>
                  </m:oMath>
                </a14:m>
                <a:r>
                  <a:rPr lang="zh-CN" altLang="en-US" dirty="0"/>
                  <a:t>，重复上述过程，直到无法继续向下访问时，</a:t>
                </a:r>
                <a:br>
                  <a:rPr lang="en-US" altLang="zh-CN" dirty="0"/>
                </a:br>
                <a:r>
                  <a:rPr lang="zh-CN" altLang="en-US" dirty="0"/>
                  <a:t>依次退回到上一次被访问的顶点，从另一个邻接点继续</a:t>
                </a:r>
                <a:br>
                  <a:rPr lang="en-US" altLang="zh-CN" dirty="0"/>
                </a:br>
                <a:r>
                  <a:rPr lang="zh-CN" altLang="en-US" dirty="0"/>
                  <a:t>上述搜索过程，直到所有顶点被访问一遍为止。</a:t>
                </a:r>
                <a:endParaRPr lang="en-US" altLang="zh-CN" dirty="0">
                  <a:latin typeface="思源黑体 CN Medium" panose="020B0600000000000000" pitchFamily="34" charset="-122"/>
                  <a:ea typeface="思源黑体 CN Medium" panose="020B0600000000000000" pitchFamily="34" charset="-122"/>
                </a:endParaRPr>
              </a:p>
              <a:p>
                <a:pPr marL="1257346" lvl="4" indent="-342900">
                  <a:spcBef>
                    <a:spcPts val="1000"/>
                  </a:spcBef>
                  <a:buFont typeface="Wingdings" panose="05000000000000000000" pitchFamily="2" charset="2"/>
                  <a:buChar char="l"/>
                </a:pPr>
                <a:r>
                  <a:rPr lang="zh-CN" altLang="en-US" dirty="0"/>
                  <a:t>尽可能</a:t>
                </a:r>
                <a:r>
                  <a:rPr lang="zh-CN" altLang="en-US" dirty="0">
                    <a:solidFill>
                      <a:schemeClr val="accent2"/>
                    </a:solidFill>
                  </a:rPr>
                  <a:t>深</a:t>
                </a:r>
                <a:r>
                  <a:rPr lang="zh-CN" altLang="en-US" dirty="0"/>
                  <a:t>的搜索，是一种</a:t>
                </a:r>
                <a:r>
                  <a:rPr lang="zh-CN" altLang="en-US" dirty="0">
                    <a:solidFill>
                      <a:schemeClr val="accent2"/>
                    </a:solidFill>
                  </a:rPr>
                  <a:t>递归</a:t>
                </a:r>
                <a:r>
                  <a:rPr lang="zh-CN" altLang="en-US" dirty="0"/>
                  <a:t>搜索，然后</a:t>
                </a:r>
                <a:r>
                  <a:rPr lang="zh-CN" altLang="en-US" dirty="0">
                    <a:solidFill>
                      <a:schemeClr val="accent2"/>
                    </a:solidFill>
                  </a:rPr>
                  <a:t>回溯</a:t>
                </a:r>
                <a:endParaRPr lang="en-US" altLang="zh-CN" dirty="0">
                  <a:solidFill>
                    <a:schemeClr val="accent2"/>
                  </a:solidFill>
                </a:endParaRPr>
              </a:p>
              <a:p>
                <a:pPr marL="1257346" lvl="4" indent="-342900">
                  <a:spcBef>
                    <a:spcPts val="1000"/>
                  </a:spcBef>
                  <a:buFont typeface="Wingdings" panose="05000000000000000000" pitchFamily="2" charset="2"/>
                  <a:buChar char="l"/>
                </a:pPr>
                <a:r>
                  <a:rPr lang="zh-CN" altLang="en-US" dirty="0"/>
                  <a:t>需要一个</a:t>
                </a:r>
                <a:r>
                  <a:rPr lang="zh-CN" altLang="en-US" dirty="0">
                    <a:solidFill>
                      <a:schemeClr val="accent2"/>
                    </a:solidFill>
                  </a:rPr>
                  <a:t>数组</a:t>
                </a:r>
                <a:r>
                  <a:rPr lang="zh-CN" altLang="en-US" dirty="0"/>
                  <a:t>记录已访问顶点：</a:t>
                </a:r>
                <a:r>
                  <a:rPr lang="en-US" altLang="zh-CN" dirty="0"/>
                  <a:t>visited[|V|]</a:t>
                </a:r>
              </a:p>
              <a:p>
                <a:pPr marL="1257346" lvl="4" indent="-342900">
                  <a:spcBef>
                    <a:spcPts val="1000"/>
                  </a:spcBef>
                  <a:buFont typeface="Wingdings" panose="05000000000000000000" pitchFamily="2" charset="2"/>
                  <a:buChar char="l"/>
                </a:pPr>
                <a:r>
                  <a:rPr lang="zh-CN" altLang="en-US" dirty="0"/>
                  <a:t>空间复杂度：数组</a:t>
                </a:r>
                <a:r>
                  <a:rPr lang="en-US" altLang="zh-CN" dirty="0"/>
                  <a:t>+</a:t>
                </a:r>
                <a:r>
                  <a:rPr lang="zh-CN" altLang="en-US" dirty="0"/>
                  <a:t>隐含栈：</a:t>
                </a:r>
                <a:r>
                  <a:rPr lang="en-US" altLang="zh-CN" dirty="0"/>
                  <a:t>O(|V| + |V|) -&gt; O(|V|) </a:t>
                </a:r>
              </a:p>
              <a:p>
                <a:pPr marL="1257346" lvl="4" indent="-342900">
                  <a:spcBef>
                    <a:spcPts val="1000"/>
                  </a:spcBef>
                  <a:buFont typeface="Wingdings" panose="05000000000000000000" pitchFamily="2" charset="2"/>
                  <a:buChar char="l"/>
                </a:pPr>
                <a:r>
                  <a:rPr lang="zh-CN" altLang="en-US" dirty="0"/>
                  <a:t>时间复杂度：邻接矩阵：</a:t>
                </a:r>
                <a:r>
                  <a:rPr lang="en-US" altLang="zh-CN" dirty="0"/>
                  <a:t>O(|V|^2)</a:t>
                </a:r>
                <a:r>
                  <a:rPr lang="zh-CN" altLang="en-US" dirty="0"/>
                  <a:t>；邻接表：</a:t>
                </a:r>
                <a:r>
                  <a:rPr lang="en-US" altLang="zh-CN" dirty="0"/>
                  <a:t>O(|V| + |E|)</a:t>
                </a:r>
                <a:endParaRPr lang="zh-CN" altLang="en-US" dirty="0"/>
              </a:p>
            </p:txBody>
          </p:sp>
        </mc:Choice>
        <mc:Fallback xmlns="">
          <p:sp>
            <p:nvSpPr>
              <p:cNvPr id="4" name="内容占位符 3">
                <a:extLst>
                  <a:ext uri="{FF2B5EF4-FFF2-40B4-BE49-F238E27FC236}">
                    <a16:creationId xmlns:a16="http://schemas.microsoft.com/office/drawing/2014/main" id="{C0B21368-69A2-4F30-9CE8-5FBF34688EBB}"/>
                  </a:ext>
                </a:extLst>
              </p:cNvPr>
              <p:cNvSpPr>
                <a:spLocks noGrp="1" noRot="1" noChangeAspect="1" noMove="1" noResize="1" noEditPoints="1" noAdjustHandles="1" noChangeArrowheads="1" noChangeShapeType="1" noTextEdit="1"/>
              </p:cNvSpPr>
              <p:nvPr>
                <p:ph idx="1"/>
              </p:nvPr>
            </p:nvSpPr>
            <p:spPr>
              <a:blipFill>
                <a:blip r:embed="rId3"/>
                <a:stretch>
                  <a:fillRect l="-1218"/>
                </a:stretch>
              </a:blipFill>
            </p:spPr>
            <p:txBody>
              <a:bodyPr/>
              <a:lstStyle/>
              <a:p>
                <a:r>
                  <a:rPr lang="zh-CN" altLang="en-US">
                    <a:noFill/>
                  </a:rPr>
                  <a:t> </a:t>
                </a:r>
              </a:p>
            </p:txBody>
          </p:sp>
        </mc:Fallback>
      </mc:AlternateContent>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2"/>
            </a:pPr>
            <a:r>
              <a:rPr lang="zh-CN" altLang="en-US" dirty="0"/>
              <a:t>怎么操作图？</a:t>
            </a:r>
            <a:endParaRPr lang="en-US" altLang="zh-CN" dirty="0"/>
          </a:p>
        </p:txBody>
      </p:sp>
      <p:sp>
        <p:nvSpPr>
          <p:cNvPr id="8" name="Oval 5">
            <a:extLst>
              <a:ext uri="{FF2B5EF4-FFF2-40B4-BE49-F238E27FC236}">
                <a16:creationId xmlns:a16="http://schemas.microsoft.com/office/drawing/2014/main" id="{00C266E0-48F8-4998-8C19-34E74DCEDFA4}"/>
              </a:ext>
            </a:extLst>
          </p:cNvPr>
          <p:cNvSpPr>
            <a:spLocks noChangeAspect="1"/>
          </p:cNvSpPr>
          <p:nvPr/>
        </p:nvSpPr>
        <p:spPr>
          <a:xfrm>
            <a:off x="7784102" y="2906436"/>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1</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9" name="Oval 6">
            <a:extLst>
              <a:ext uri="{FF2B5EF4-FFF2-40B4-BE49-F238E27FC236}">
                <a16:creationId xmlns:a16="http://schemas.microsoft.com/office/drawing/2014/main" id="{47D1509A-BF10-4242-816A-22C4AA497F77}"/>
              </a:ext>
            </a:extLst>
          </p:cNvPr>
          <p:cNvSpPr>
            <a:spLocks noChangeAspect="1"/>
          </p:cNvSpPr>
          <p:nvPr/>
        </p:nvSpPr>
        <p:spPr>
          <a:xfrm>
            <a:off x="7758130" y="3787184"/>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2</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 name="Oval 7">
            <a:extLst>
              <a:ext uri="{FF2B5EF4-FFF2-40B4-BE49-F238E27FC236}">
                <a16:creationId xmlns:a16="http://schemas.microsoft.com/office/drawing/2014/main" id="{D1ECF103-4E9A-4EC1-9B58-BFB713B879C9}"/>
              </a:ext>
            </a:extLst>
          </p:cNvPr>
          <p:cNvSpPr>
            <a:spLocks noChangeAspect="1"/>
          </p:cNvSpPr>
          <p:nvPr/>
        </p:nvSpPr>
        <p:spPr>
          <a:xfrm>
            <a:off x="8689260" y="3824847"/>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3</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1" name="Oval 8">
            <a:extLst>
              <a:ext uri="{FF2B5EF4-FFF2-40B4-BE49-F238E27FC236}">
                <a16:creationId xmlns:a16="http://schemas.microsoft.com/office/drawing/2014/main" id="{11178EED-1E59-4D6B-88D3-3E700E42BFDA}"/>
              </a:ext>
            </a:extLst>
          </p:cNvPr>
          <p:cNvSpPr>
            <a:spLocks noChangeAspect="1"/>
          </p:cNvSpPr>
          <p:nvPr/>
        </p:nvSpPr>
        <p:spPr>
          <a:xfrm>
            <a:off x="9525345" y="2586488"/>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6</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18">
            <a:extLst>
              <a:ext uri="{FF2B5EF4-FFF2-40B4-BE49-F238E27FC236}">
                <a16:creationId xmlns:a16="http://schemas.microsoft.com/office/drawing/2014/main" id="{268C5E8B-50B5-4544-A47E-809F1BCD2BC6}"/>
              </a:ext>
            </a:extLst>
          </p:cNvPr>
          <p:cNvCxnSpPr>
            <a:cxnSpLocks/>
            <a:stCxn id="11" idx="2"/>
            <a:endCxn id="8" idx="7"/>
          </p:cNvCxnSpPr>
          <p:nvPr/>
        </p:nvCxnSpPr>
        <p:spPr>
          <a:xfrm flipH="1">
            <a:off x="8111907" y="2778512"/>
            <a:ext cx="1413438" cy="18416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 name="Straight Connector 22">
            <a:extLst>
              <a:ext uri="{FF2B5EF4-FFF2-40B4-BE49-F238E27FC236}">
                <a16:creationId xmlns:a16="http://schemas.microsoft.com/office/drawing/2014/main" id="{24571967-D91D-4C67-928F-32B1415562BB}"/>
              </a:ext>
            </a:extLst>
          </p:cNvPr>
          <p:cNvCxnSpPr>
            <a:cxnSpLocks/>
            <a:stCxn id="10" idx="1"/>
            <a:endCxn id="8" idx="5"/>
          </p:cNvCxnSpPr>
          <p:nvPr/>
        </p:nvCxnSpPr>
        <p:spPr>
          <a:xfrm flipH="1" flipV="1">
            <a:off x="8111907" y="3234241"/>
            <a:ext cx="633596" cy="64684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4" name="Oval 7">
            <a:extLst>
              <a:ext uri="{FF2B5EF4-FFF2-40B4-BE49-F238E27FC236}">
                <a16:creationId xmlns:a16="http://schemas.microsoft.com/office/drawing/2014/main" id="{412193B1-EC1C-49DF-BB42-65BF2FB0DD33}"/>
              </a:ext>
            </a:extLst>
          </p:cNvPr>
          <p:cNvSpPr>
            <a:spLocks noChangeAspect="1"/>
          </p:cNvSpPr>
          <p:nvPr/>
        </p:nvSpPr>
        <p:spPr>
          <a:xfrm>
            <a:off x="10340850" y="2944647"/>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4</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5" name="Straight Connector 22">
            <a:extLst>
              <a:ext uri="{FF2B5EF4-FFF2-40B4-BE49-F238E27FC236}">
                <a16:creationId xmlns:a16="http://schemas.microsoft.com/office/drawing/2014/main" id="{C0A503FB-7EF7-4420-A713-388FFB0570F0}"/>
              </a:ext>
            </a:extLst>
          </p:cNvPr>
          <p:cNvCxnSpPr>
            <a:cxnSpLocks/>
            <a:stCxn id="14" idx="3"/>
            <a:endCxn id="16" idx="0"/>
          </p:cNvCxnSpPr>
          <p:nvPr/>
        </p:nvCxnSpPr>
        <p:spPr>
          <a:xfrm flipH="1">
            <a:off x="10236561" y="3272452"/>
            <a:ext cx="160532" cy="5884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6" name="Oval 7">
            <a:extLst>
              <a:ext uri="{FF2B5EF4-FFF2-40B4-BE49-F238E27FC236}">
                <a16:creationId xmlns:a16="http://schemas.microsoft.com/office/drawing/2014/main" id="{59486F2A-DEE5-4C14-8ECD-9BACB0B14D83}"/>
              </a:ext>
            </a:extLst>
          </p:cNvPr>
          <p:cNvSpPr>
            <a:spLocks noChangeAspect="1"/>
          </p:cNvSpPr>
          <p:nvPr/>
        </p:nvSpPr>
        <p:spPr>
          <a:xfrm>
            <a:off x="10044537" y="3860852"/>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5</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8" name="Straight Connector 22">
            <a:extLst>
              <a:ext uri="{FF2B5EF4-FFF2-40B4-BE49-F238E27FC236}">
                <a16:creationId xmlns:a16="http://schemas.microsoft.com/office/drawing/2014/main" id="{A27A6822-1A30-4551-BC6D-78D850412969}"/>
              </a:ext>
            </a:extLst>
          </p:cNvPr>
          <p:cNvCxnSpPr>
            <a:cxnSpLocks/>
            <a:stCxn id="16" idx="1"/>
            <a:endCxn id="11" idx="4"/>
          </p:cNvCxnSpPr>
          <p:nvPr/>
        </p:nvCxnSpPr>
        <p:spPr>
          <a:xfrm flipH="1" flipV="1">
            <a:off x="9717369" y="2970536"/>
            <a:ext cx="383411" cy="94655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22">
            <a:extLst>
              <a:ext uri="{FF2B5EF4-FFF2-40B4-BE49-F238E27FC236}">
                <a16:creationId xmlns:a16="http://schemas.microsoft.com/office/drawing/2014/main" id="{FDBCD52B-64FF-4868-83FB-11D5AAF44795}"/>
              </a:ext>
            </a:extLst>
          </p:cNvPr>
          <p:cNvCxnSpPr>
            <a:cxnSpLocks/>
            <a:stCxn id="9" idx="0"/>
            <a:endCxn id="8" idx="4"/>
          </p:cNvCxnSpPr>
          <p:nvPr/>
        </p:nvCxnSpPr>
        <p:spPr>
          <a:xfrm flipV="1">
            <a:off x="7950154" y="3290484"/>
            <a:ext cx="25972" cy="4967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1" name="Straight Connector 22">
            <a:extLst>
              <a:ext uri="{FF2B5EF4-FFF2-40B4-BE49-F238E27FC236}">
                <a16:creationId xmlns:a16="http://schemas.microsoft.com/office/drawing/2014/main" id="{05F21616-6541-41D2-8890-8DE6939C3A98}"/>
              </a:ext>
            </a:extLst>
          </p:cNvPr>
          <p:cNvCxnSpPr>
            <a:cxnSpLocks/>
            <a:stCxn id="14" idx="1"/>
            <a:endCxn id="11" idx="5"/>
          </p:cNvCxnSpPr>
          <p:nvPr/>
        </p:nvCxnSpPr>
        <p:spPr>
          <a:xfrm flipH="1" flipV="1">
            <a:off x="9853150" y="2914293"/>
            <a:ext cx="543943" cy="8659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2">
            <a:extLst>
              <a:ext uri="{FF2B5EF4-FFF2-40B4-BE49-F238E27FC236}">
                <a16:creationId xmlns:a16="http://schemas.microsoft.com/office/drawing/2014/main" id="{78FA7BD0-8137-483C-A0BE-CAF2D5147B25}"/>
              </a:ext>
            </a:extLst>
          </p:cNvPr>
          <p:cNvCxnSpPr>
            <a:cxnSpLocks/>
            <a:stCxn id="10" idx="2"/>
            <a:endCxn id="9" idx="6"/>
          </p:cNvCxnSpPr>
          <p:nvPr/>
        </p:nvCxnSpPr>
        <p:spPr>
          <a:xfrm flipH="1" flipV="1">
            <a:off x="8142178" y="3979208"/>
            <a:ext cx="547082" cy="3766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0FB1CD-3B03-4594-92F7-C070CA270CC6}"/>
              </a:ext>
            </a:extLst>
          </p:cNvPr>
          <p:cNvCxnSpPr>
            <a:cxnSpLocks/>
            <a:stCxn id="10" idx="6"/>
            <a:endCxn id="16" idx="2"/>
          </p:cNvCxnSpPr>
          <p:nvPr/>
        </p:nvCxnSpPr>
        <p:spPr>
          <a:xfrm>
            <a:off x="9073308" y="4016871"/>
            <a:ext cx="971229" cy="360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5" name="Oval 6">
            <a:extLst>
              <a:ext uri="{FF2B5EF4-FFF2-40B4-BE49-F238E27FC236}">
                <a16:creationId xmlns:a16="http://schemas.microsoft.com/office/drawing/2014/main" id="{59483849-5BA2-4708-B68E-9646C2725DD6}"/>
              </a:ext>
            </a:extLst>
          </p:cNvPr>
          <p:cNvSpPr>
            <a:spLocks noChangeAspect="1"/>
          </p:cNvSpPr>
          <p:nvPr/>
        </p:nvSpPr>
        <p:spPr>
          <a:xfrm>
            <a:off x="8460849" y="4799501"/>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7</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2D06D0FF-C4A7-45EB-914B-D8CA8A6D6F62}"/>
              </a:ext>
            </a:extLst>
          </p:cNvPr>
          <p:cNvSpPr>
            <a:spLocks noChangeAspect="1"/>
          </p:cNvSpPr>
          <p:nvPr/>
        </p:nvSpPr>
        <p:spPr>
          <a:xfrm>
            <a:off x="9611730" y="4893804"/>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8</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3C5F99FA-3DB7-401C-A0BA-29E97C2D3768}"/>
              </a:ext>
            </a:extLst>
          </p:cNvPr>
          <p:cNvSpPr>
            <a:spLocks noChangeAspect="1"/>
          </p:cNvSpPr>
          <p:nvPr/>
        </p:nvSpPr>
        <p:spPr>
          <a:xfrm>
            <a:off x="10964331" y="4493333"/>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9</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9B8645CB-80C0-4DEC-82AA-78DAAF522A8B}"/>
              </a:ext>
            </a:extLst>
          </p:cNvPr>
          <p:cNvCxnSpPr>
            <a:cxnSpLocks/>
            <a:stCxn id="26" idx="2"/>
            <a:endCxn id="25" idx="6"/>
          </p:cNvCxnSpPr>
          <p:nvPr/>
        </p:nvCxnSpPr>
        <p:spPr>
          <a:xfrm flipH="1" flipV="1">
            <a:off x="8844897" y="4991525"/>
            <a:ext cx="766833" cy="943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95CB24A5-0F19-4320-95BD-09D35CEAAD74}"/>
              </a:ext>
            </a:extLst>
          </p:cNvPr>
          <p:cNvCxnSpPr>
            <a:cxnSpLocks/>
            <a:stCxn id="14" idx="5"/>
            <a:endCxn id="27" idx="0"/>
          </p:cNvCxnSpPr>
          <p:nvPr/>
        </p:nvCxnSpPr>
        <p:spPr>
          <a:xfrm>
            <a:off x="10668655" y="3272452"/>
            <a:ext cx="487700" cy="122088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0C27BB8C-AADE-443B-B335-7ABF8DCB8986}"/>
              </a:ext>
            </a:extLst>
          </p:cNvPr>
          <p:cNvCxnSpPr>
            <a:cxnSpLocks/>
            <a:stCxn id="25" idx="1"/>
            <a:endCxn id="9" idx="5"/>
          </p:cNvCxnSpPr>
          <p:nvPr/>
        </p:nvCxnSpPr>
        <p:spPr>
          <a:xfrm flipH="1" flipV="1">
            <a:off x="8085935" y="4114989"/>
            <a:ext cx="431157" cy="7407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3A36B0A-3A81-448F-9FE3-0EE8C92AAD70}"/>
              </a:ext>
            </a:extLst>
          </p:cNvPr>
          <p:cNvSpPr txBox="1"/>
          <p:nvPr/>
        </p:nvSpPr>
        <p:spPr>
          <a:xfrm>
            <a:off x="6812453" y="2922993"/>
            <a:ext cx="1017666" cy="400110"/>
          </a:xfrm>
          <a:prstGeom prst="rect">
            <a:avLst/>
          </a:prstGeom>
          <a:noFill/>
        </p:spPr>
        <p:txBody>
          <a:bodyPr wrap="square">
            <a:spAutoFit/>
          </a:bodyPr>
          <a:lstStyle/>
          <a:p>
            <a:pPr algn="ctr"/>
            <a:r>
              <a:rPr lang="zh-CN" altLang="en-US" sz="2000" dirty="0">
                <a:solidFill>
                  <a:schemeClr val="accent1"/>
                </a:solidFill>
                <a:latin typeface="思源黑体 CN Medium" panose="020B0600000000000000" pitchFamily="34" charset="-122"/>
                <a:ea typeface="思源黑体 CN Medium" panose="020B0600000000000000" pitchFamily="34" charset="-122"/>
              </a:rPr>
              <a:t>起点</a:t>
            </a:r>
          </a:p>
        </p:txBody>
      </p:sp>
      <p:cxnSp>
        <p:nvCxnSpPr>
          <p:cNvPr id="33" name="直接箭头连接符 32">
            <a:extLst>
              <a:ext uri="{FF2B5EF4-FFF2-40B4-BE49-F238E27FC236}">
                <a16:creationId xmlns:a16="http://schemas.microsoft.com/office/drawing/2014/main" id="{56A7DAA0-B193-4FB0-95EF-89B408EEFA0F}"/>
              </a:ext>
            </a:extLst>
          </p:cNvPr>
          <p:cNvCxnSpPr>
            <a:cxnSpLocks/>
          </p:cNvCxnSpPr>
          <p:nvPr/>
        </p:nvCxnSpPr>
        <p:spPr>
          <a:xfrm>
            <a:off x="6870326" y="2447007"/>
            <a:ext cx="857533" cy="4368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B210E299-C064-4E85-9679-00DCD0D54368}"/>
              </a:ext>
            </a:extLst>
          </p:cNvPr>
          <p:cNvSpPr txBox="1"/>
          <p:nvPr/>
        </p:nvSpPr>
        <p:spPr>
          <a:xfrm>
            <a:off x="9218895" y="2202963"/>
            <a:ext cx="1017666" cy="400110"/>
          </a:xfrm>
          <a:prstGeom prst="rect">
            <a:avLst/>
          </a:prstGeom>
          <a:noFill/>
        </p:spPr>
        <p:txBody>
          <a:bodyPr wrap="square">
            <a:spAutoFit/>
          </a:bodyPr>
          <a:lstStyle/>
          <a:p>
            <a:pPr algn="ctr"/>
            <a:r>
              <a:rPr lang="en-US" altLang="zh-CN" sz="2000" dirty="0">
                <a:solidFill>
                  <a:schemeClr val="accent1"/>
                </a:solidFill>
                <a:latin typeface="思源黑体 CN Medium" panose="020B0600000000000000" pitchFamily="34" charset="-122"/>
                <a:ea typeface="思源黑体 CN Medium" panose="020B0600000000000000" pitchFamily="34" charset="-122"/>
              </a:rPr>
              <a:t>2</a:t>
            </a:r>
            <a:endParaRPr lang="zh-CN" altLang="en-US" sz="20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5" name="文本框 34">
            <a:extLst>
              <a:ext uri="{FF2B5EF4-FFF2-40B4-BE49-F238E27FC236}">
                <a16:creationId xmlns:a16="http://schemas.microsoft.com/office/drawing/2014/main" id="{B1A8EB14-84B3-4119-9E71-70BBDDE8C504}"/>
              </a:ext>
            </a:extLst>
          </p:cNvPr>
          <p:cNvSpPr txBox="1"/>
          <p:nvPr/>
        </p:nvSpPr>
        <p:spPr>
          <a:xfrm>
            <a:off x="10305165" y="2530245"/>
            <a:ext cx="1017666" cy="400110"/>
          </a:xfrm>
          <a:prstGeom prst="rect">
            <a:avLst/>
          </a:prstGeom>
          <a:noFill/>
        </p:spPr>
        <p:txBody>
          <a:bodyPr wrap="square">
            <a:spAutoFit/>
          </a:bodyPr>
          <a:lstStyle/>
          <a:p>
            <a:pPr algn="ctr"/>
            <a:r>
              <a:rPr lang="en-US" altLang="zh-CN" sz="2000" dirty="0">
                <a:solidFill>
                  <a:schemeClr val="accent1"/>
                </a:solidFill>
                <a:latin typeface="思源黑体 CN Medium" panose="020B0600000000000000" pitchFamily="34" charset="-122"/>
                <a:ea typeface="思源黑体 CN Medium" panose="020B0600000000000000" pitchFamily="34" charset="-122"/>
              </a:rPr>
              <a:t>3</a:t>
            </a:r>
            <a:endParaRPr lang="zh-CN" altLang="en-US" sz="20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6" name="文本框 35">
            <a:extLst>
              <a:ext uri="{FF2B5EF4-FFF2-40B4-BE49-F238E27FC236}">
                <a16:creationId xmlns:a16="http://schemas.microsoft.com/office/drawing/2014/main" id="{3D46C86C-449B-4BAE-960A-EF5D008CBF44}"/>
              </a:ext>
            </a:extLst>
          </p:cNvPr>
          <p:cNvSpPr txBox="1"/>
          <p:nvPr/>
        </p:nvSpPr>
        <p:spPr>
          <a:xfrm>
            <a:off x="9788363" y="4249197"/>
            <a:ext cx="1017666" cy="400110"/>
          </a:xfrm>
          <a:prstGeom prst="rect">
            <a:avLst/>
          </a:prstGeom>
          <a:noFill/>
        </p:spPr>
        <p:txBody>
          <a:bodyPr wrap="square">
            <a:spAutoFit/>
          </a:bodyPr>
          <a:lstStyle/>
          <a:p>
            <a:pPr algn="ctr"/>
            <a:r>
              <a:rPr lang="en-US" altLang="zh-CN" sz="2000" dirty="0">
                <a:solidFill>
                  <a:srgbClr val="00B050"/>
                </a:solidFill>
                <a:latin typeface="思源黑体 CN Medium" panose="020B0600000000000000" pitchFamily="34" charset="-122"/>
                <a:ea typeface="思源黑体 CN Medium" panose="020B0600000000000000" pitchFamily="34" charset="-122"/>
              </a:rPr>
              <a:t>5</a:t>
            </a:r>
            <a:endParaRPr lang="zh-CN" altLang="en-US" sz="2000" dirty="0">
              <a:solidFill>
                <a:srgbClr val="00B050"/>
              </a:solidFill>
              <a:latin typeface="思源黑体 CN Medium" panose="020B0600000000000000" pitchFamily="34" charset="-122"/>
              <a:ea typeface="思源黑体 CN Medium" panose="020B0600000000000000" pitchFamily="34" charset="-122"/>
            </a:endParaRPr>
          </a:p>
        </p:txBody>
      </p:sp>
      <p:sp>
        <p:nvSpPr>
          <p:cNvPr id="37" name="文本框 36">
            <a:extLst>
              <a:ext uri="{FF2B5EF4-FFF2-40B4-BE49-F238E27FC236}">
                <a16:creationId xmlns:a16="http://schemas.microsoft.com/office/drawing/2014/main" id="{ABB771F7-C519-4038-9FCD-6290D77D9CE9}"/>
              </a:ext>
            </a:extLst>
          </p:cNvPr>
          <p:cNvSpPr txBox="1"/>
          <p:nvPr/>
        </p:nvSpPr>
        <p:spPr>
          <a:xfrm>
            <a:off x="7671041" y="2402036"/>
            <a:ext cx="1017666" cy="400110"/>
          </a:xfrm>
          <a:prstGeom prst="rect">
            <a:avLst/>
          </a:prstGeom>
          <a:noFill/>
        </p:spPr>
        <p:txBody>
          <a:bodyPr wrap="square">
            <a:spAutoFit/>
          </a:bodyPr>
          <a:lstStyle/>
          <a:p>
            <a:pPr algn="ctr"/>
            <a:r>
              <a:rPr lang="en-US" altLang="zh-CN" sz="2000" dirty="0">
                <a:solidFill>
                  <a:schemeClr val="accent1"/>
                </a:solidFill>
                <a:latin typeface="思源黑体 CN Medium" panose="020B0600000000000000" pitchFamily="34" charset="-122"/>
                <a:ea typeface="思源黑体 CN Medium" panose="020B0600000000000000" pitchFamily="34" charset="-122"/>
              </a:rPr>
              <a:t>1</a:t>
            </a:r>
            <a:endParaRPr lang="zh-CN" altLang="en-US" sz="2000" dirty="0">
              <a:solidFill>
                <a:schemeClr val="accent1"/>
              </a:solidFill>
              <a:latin typeface="思源黑体 CN Medium" panose="020B0600000000000000" pitchFamily="34" charset="-122"/>
              <a:ea typeface="思源黑体 CN Medium" panose="020B0600000000000000" pitchFamily="34" charset="-122"/>
            </a:endParaRPr>
          </a:p>
        </p:txBody>
      </p:sp>
      <p:sp>
        <p:nvSpPr>
          <p:cNvPr id="38" name="文本框 37">
            <a:extLst>
              <a:ext uri="{FF2B5EF4-FFF2-40B4-BE49-F238E27FC236}">
                <a16:creationId xmlns:a16="http://schemas.microsoft.com/office/drawing/2014/main" id="{EB486540-4245-4402-90A2-E65A5C57109F}"/>
              </a:ext>
            </a:extLst>
          </p:cNvPr>
          <p:cNvSpPr txBox="1"/>
          <p:nvPr/>
        </p:nvSpPr>
        <p:spPr>
          <a:xfrm>
            <a:off x="8586725" y="4167661"/>
            <a:ext cx="1017666" cy="400110"/>
          </a:xfrm>
          <a:prstGeom prst="rect">
            <a:avLst/>
          </a:prstGeom>
          <a:noFill/>
        </p:spPr>
        <p:txBody>
          <a:bodyPr wrap="square">
            <a:spAutoFit/>
          </a:bodyPr>
          <a:lstStyle/>
          <a:p>
            <a:pPr algn="ctr"/>
            <a:r>
              <a:rPr lang="en-US" altLang="zh-CN" sz="2000" dirty="0">
                <a:solidFill>
                  <a:srgbClr val="00B050"/>
                </a:solidFill>
                <a:latin typeface="思源黑体 CN Medium" panose="020B0600000000000000" pitchFamily="34" charset="-122"/>
                <a:ea typeface="思源黑体 CN Medium" panose="020B0600000000000000" pitchFamily="34" charset="-122"/>
              </a:rPr>
              <a:t>6</a:t>
            </a:r>
            <a:endParaRPr lang="zh-CN" altLang="en-US" sz="2000" dirty="0">
              <a:solidFill>
                <a:srgbClr val="00B050"/>
              </a:solidFill>
              <a:latin typeface="思源黑体 CN Medium" panose="020B0600000000000000" pitchFamily="34" charset="-122"/>
              <a:ea typeface="思源黑体 CN Medium" panose="020B0600000000000000" pitchFamily="34" charset="-122"/>
            </a:endParaRPr>
          </a:p>
        </p:txBody>
      </p:sp>
      <p:sp>
        <p:nvSpPr>
          <p:cNvPr id="39" name="文本框 38">
            <a:extLst>
              <a:ext uri="{FF2B5EF4-FFF2-40B4-BE49-F238E27FC236}">
                <a16:creationId xmlns:a16="http://schemas.microsoft.com/office/drawing/2014/main" id="{42E43F62-C94C-484D-9E44-A3E7E2D002FB}"/>
              </a:ext>
            </a:extLst>
          </p:cNvPr>
          <p:cNvSpPr txBox="1"/>
          <p:nvPr/>
        </p:nvSpPr>
        <p:spPr>
          <a:xfrm>
            <a:off x="7085395" y="4025640"/>
            <a:ext cx="1017666" cy="400110"/>
          </a:xfrm>
          <a:prstGeom prst="rect">
            <a:avLst/>
          </a:prstGeom>
          <a:noFill/>
        </p:spPr>
        <p:txBody>
          <a:bodyPr wrap="square">
            <a:spAutoFit/>
          </a:bodyPr>
          <a:lstStyle/>
          <a:p>
            <a:pPr algn="ctr"/>
            <a:r>
              <a:rPr lang="en-US" altLang="zh-CN" sz="2000" dirty="0">
                <a:solidFill>
                  <a:srgbClr val="00B050"/>
                </a:solidFill>
                <a:latin typeface="思源黑体 CN Medium" panose="020B0600000000000000" pitchFamily="34" charset="-122"/>
                <a:ea typeface="思源黑体 CN Medium" panose="020B0600000000000000" pitchFamily="34" charset="-122"/>
              </a:rPr>
              <a:t>7</a:t>
            </a:r>
            <a:endParaRPr lang="zh-CN" altLang="en-US" sz="2000" dirty="0">
              <a:solidFill>
                <a:srgbClr val="00B050"/>
              </a:solidFill>
              <a:latin typeface="思源黑体 CN Medium" panose="020B0600000000000000" pitchFamily="34" charset="-122"/>
              <a:ea typeface="思源黑体 CN Medium" panose="020B0600000000000000" pitchFamily="34" charset="-122"/>
            </a:endParaRPr>
          </a:p>
        </p:txBody>
      </p:sp>
      <p:sp>
        <p:nvSpPr>
          <p:cNvPr id="40" name="文本框 39">
            <a:extLst>
              <a:ext uri="{FF2B5EF4-FFF2-40B4-BE49-F238E27FC236}">
                <a16:creationId xmlns:a16="http://schemas.microsoft.com/office/drawing/2014/main" id="{B6A6CC70-A70B-47A7-B1F8-4889BBD822A8}"/>
              </a:ext>
            </a:extLst>
          </p:cNvPr>
          <p:cNvSpPr txBox="1"/>
          <p:nvPr/>
        </p:nvSpPr>
        <p:spPr>
          <a:xfrm>
            <a:off x="7690164" y="4854342"/>
            <a:ext cx="1017666" cy="400110"/>
          </a:xfrm>
          <a:prstGeom prst="rect">
            <a:avLst/>
          </a:prstGeom>
          <a:noFill/>
        </p:spPr>
        <p:txBody>
          <a:bodyPr wrap="square">
            <a:spAutoFit/>
          </a:bodyPr>
          <a:lstStyle/>
          <a:p>
            <a:pPr algn="ctr"/>
            <a:r>
              <a:rPr lang="en-US" altLang="zh-CN" sz="2000" dirty="0">
                <a:solidFill>
                  <a:srgbClr val="00B050"/>
                </a:solidFill>
                <a:latin typeface="思源黑体 CN Medium" panose="020B0600000000000000" pitchFamily="34" charset="-122"/>
                <a:ea typeface="思源黑体 CN Medium" panose="020B0600000000000000" pitchFamily="34" charset="-122"/>
              </a:rPr>
              <a:t>8</a:t>
            </a:r>
            <a:endParaRPr lang="zh-CN" altLang="en-US" sz="2000" dirty="0">
              <a:solidFill>
                <a:srgbClr val="00B050"/>
              </a:solidFill>
              <a:latin typeface="思源黑体 CN Medium" panose="020B0600000000000000" pitchFamily="34" charset="-122"/>
              <a:ea typeface="思源黑体 CN Medium" panose="020B0600000000000000" pitchFamily="34" charset="-122"/>
            </a:endParaRPr>
          </a:p>
        </p:txBody>
      </p:sp>
      <p:sp>
        <p:nvSpPr>
          <p:cNvPr id="41" name="文本框 40">
            <a:extLst>
              <a:ext uri="{FF2B5EF4-FFF2-40B4-BE49-F238E27FC236}">
                <a16:creationId xmlns:a16="http://schemas.microsoft.com/office/drawing/2014/main" id="{5EBBE108-2A25-4B40-AEDD-75B66887D793}"/>
              </a:ext>
            </a:extLst>
          </p:cNvPr>
          <p:cNvSpPr txBox="1"/>
          <p:nvPr/>
        </p:nvSpPr>
        <p:spPr>
          <a:xfrm>
            <a:off x="9107455" y="5369754"/>
            <a:ext cx="1017666" cy="400110"/>
          </a:xfrm>
          <a:prstGeom prst="rect">
            <a:avLst/>
          </a:prstGeom>
          <a:noFill/>
        </p:spPr>
        <p:txBody>
          <a:bodyPr wrap="square">
            <a:spAutoFit/>
          </a:bodyPr>
          <a:lstStyle/>
          <a:p>
            <a:pPr algn="ctr"/>
            <a:r>
              <a:rPr lang="en-US" altLang="zh-CN" sz="2000" dirty="0">
                <a:solidFill>
                  <a:srgbClr val="00B050"/>
                </a:solidFill>
                <a:latin typeface="思源黑体 CN Medium" panose="020B0600000000000000" pitchFamily="34" charset="-122"/>
                <a:ea typeface="思源黑体 CN Medium" panose="020B0600000000000000" pitchFamily="34" charset="-122"/>
              </a:rPr>
              <a:t>9</a:t>
            </a:r>
            <a:endParaRPr lang="zh-CN" altLang="en-US" sz="2000" dirty="0">
              <a:solidFill>
                <a:srgbClr val="00B050"/>
              </a:solidFill>
              <a:latin typeface="思源黑体 CN Medium" panose="020B0600000000000000" pitchFamily="34" charset="-122"/>
              <a:ea typeface="思源黑体 CN Medium" panose="020B0600000000000000" pitchFamily="34" charset="-122"/>
            </a:endParaRPr>
          </a:p>
        </p:txBody>
      </p:sp>
      <p:sp>
        <p:nvSpPr>
          <p:cNvPr id="42" name="文本框 41">
            <a:extLst>
              <a:ext uri="{FF2B5EF4-FFF2-40B4-BE49-F238E27FC236}">
                <a16:creationId xmlns:a16="http://schemas.microsoft.com/office/drawing/2014/main" id="{071201EE-5A6A-4439-9298-3E46635BA46E}"/>
              </a:ext>
            </a:extLst>
          </p:cNvPr>
          <p:cNvSpPr txBox="1"/>
          <p:nvPr/>
        </p:nvSpPr>
        <p:spPr>
          <a:xfrm>
            <a:off x="10974240" y="4207193"/>
            <a:ext cx="1017666" cy="400110"/>
          </a:xfrm>
          <a:prstGeom prst="rect">
            <a:avLst/>
          </a:prstGeom>
          <a:noFill/>
        </p:spPr>
        <p:txBody>
          <a:bodyPr wrap="square">
            <a:spAutoFit/>
          </a:bodyPr>
          <a:lstStyle/>
          <a:p>
            <a:pPr algn="ctr"/>
            <a:r>
              <a:rPr lang="en-US" altLang="zh-CN" sz="2000" dirty="0">
                <a:solidFill>
                  <a:schemeClr val="accent1"/>
                </a:solidFill>
                <a:latin typeface="思源黑体 CN Medium" panose="020B0600000000000000" pitchFamily="34" charset="-122"/>
                <a:ea typeface="思源黑体 CN Medium" panose="020B0600000000000000" pitchFamily="34" charset="-122"/>
              </a:rPr>
              <a:t>4</a:t>
            </a:r>
            <a:endParaRPr lang="zh-CN" altLang="en-US" sz="2000" dirty="0">
              <a:solidFill>
                <a:schemeClr val="accent1"/>
              </a:solidFill>
              <a:latin typeface="思源黑体 CN Medium" panose="020B0600000000000000" pitchFamily="34" charset="-122"/>
              <a:ea typeface="思源黑体 CN Medium" panose="020B0600000000000000" pitchFamily="34" charset="-122"/>
            </a:endParaRPr>
          </a:p>
        </p:txBody>
      </p:sp>
      <p:sp>
        <p:nvSpPr>
          <p:cNvPr id="43" name="对话气泡: 圆角矩形 42">
            <a:extLst>
              <a:ext uri="{FF2B5EF4-FFF2-40B4-BE49-F238E27FC236}">
                <a16:creationId xmlns:a16="http://schemas.microsoft.com/office/drawing/2014/main" id="{CA9C28F6-29AB-4D49-8FB9-ABEE97F2F079}"/>
              </a:ext>
            </a:extLst>
          </p:cNvPr>
          <p:cNvSpPr/>
          <p:nvPr/>
        </p:nvSpPr>
        <p:spPr>
          <a:xfrm>
            <a:off x="527540" y="4537097"/>
            <a:ext cx="1107830" cy="740755"/>
          </a:xfrm>
          <a:prstGeom prst="wedgeRoundRectCallout">
            <a:avLst>
              <a:gd name="adj1" fmla="val 66825"/>
              <a:gd name="adj2" fmla="val -2325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递归方式隐含了一个栈结构</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41972669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left)">
                                      <p:cBhvr>
                                        <p:cTn id="45" dur="500"/>
                                        <p:tgtEl>
                                          <p:spTgt spid="4">
                                            <p:txEl>
                                              <p:pRg st="3" end="3"/>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wipe(left)">
                                      <p:cBhvr>
                                        <p:cTn id="54" dur="500"/>
                                        <p:tgtEl>
                                          <p:spTgt spid="4">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wipe(left)">
                                      <p:cBhvr>
                                        <p:cTn id="59" dur="500"/>
                                        <p:tgtEl>
                                          <p:spTgt spid="4">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
                                            <p:txEl>
                                              <p:pRg st="6" end="6"/>
                                            </p:txEl>
                                          </p:spTgt>
                                        </p:tgtEl>
                                        <p:attrNameLst>
                                          <p:attrName>style.visibility</p:attrName>
                                        </p:attrNameLst>
                                      </p:cBhvr>
                                      <p:to>
                                        <p:strVal val="visible"/>
                                      </p:to>
                                    </p:set>
                                    <p:animEffect transition="in" filter="wipe(left)">
                                      <p:cBhvr>
                                        <p:cTn id="6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EACF0A-FB87-480D-B5E2-493EEBB8295C}"/>
              </a:ext>
            </a:extLst>
          </p:cNvPr>
          <p:cNvSpPr>
            <a:spLocks noGrp="1"/>
          </p:cNvSpPr>
          <p:nvPr>
            <p:ph idx="1"/>
          </p:nvPr>
        </p:nvSpPr>
        <p:spPr/>
        <p:txBody>
          <a:bodyPr/>
          <a:lstStyle/>
          <a:p>
            <a:pPr marL="514350" indent="-514350">
              <a:buFont typeface="+mj-lt"/>
              <a:buAutoNum type="arabicPeriod"/>
            </a:pPr>
            <a:r>
              <a:rPr lang="zh-CN" altLang="en-US" dirty="0"/>
              <a:t>什么是图，怎么表示图？</a:t>
            </a:r>
            <a:endParaRPr lang="en-US" altLang="zh-CN" dirty="0"/>
          </a:p>
          <a:p>
            <a:pPr marL="514350" indent="-514350">
              <a:buFont typeface="+mj-lt"/>
              <a:buAutoNum type="arabicPeriod"/>
            </a:pPr>
            <a:r>
              <a:rPr lang="zh-CN" altLang="en-US" dirty="0"/>
              <a:t>怎么操作图？</a:t>
            </a:r>
            <a:endParaRPr lang="en-US" altLang="zh-CN" dirty="0"/>
          </a:p>
          <a:p>
            <a:pPr marL="514350" indent="-514350">
              <a:buFont typeface="+mj-lt"/>
              <a:buAutoNum type="arabicPeriod"/>
            </a:pPr>
            <a:r>
              <a:rPr lang="zh-CN" altLang="en-US" dirty="0">
                <a:solidFill>
                  <a:schemeClr val="accent2"/>
                </a:solidFill>
              </a:rPr>
              <a:t>图有哪些典型应用</a:t>
            </a:r>
            <a:endParaRPr lang="en-US" altLang="zh-CN" dirty="0">
              <a:solidFill>
                <a:schemeClr val="accent2"/>
              </a:solidFill>
            </a:endParaRPr>
          </a:p>
        </p:txBody>
      </p:sp>
      <p:sp>
        <p:nvSpPr>
          <p:cNvPr id="3" name="标题 2">
            <a:extLst>
              <a:ext uri="{FF2B5EF4-FFF2-40B4-BE49-F238E27FC236}">
                <a16:creationId xmlns:a16="http://schemas.microsoft.com/office/drawing/2014/main" id="{FA72FD6E-79D9-4231-A5BB-DF4B2C531F45}"/>
              </a:ext>
            </a:extLst>
          </p:cNvPr>
          <p:cNvSpPr>
            <a:spLocks noGrp="1"/>
          </p:cNvSpPr>
          <p:nvPr>
            <p:ph type="title"/>
          </p:nvPr>
        </p:nvSpPr>
        <p:spPr/>
        <p:txBody>
          <a:bodyPr/>
          <a:lstStyle/>
          <a:p>
            <a:r>
              <a:rPr lang="zh-CN" altLang="en-US" dirty="0"/>
              <a:t>目录</a:t>
            </a:r>
          </a:p>
        </p:txBody>
      </p:sp>
      <p:grpSp>
        <p:nvGrpSpPr>
          <p:cNvPr id="4" name="组合 3">
            <a:extLst>
              <a:ext uri="{FF2B5EF4-FFF2-40B4-BE49-F238E27FC236}">
                <a16:creationId xmlns:a16="http://schemas.microsoft.com/office/drawing/2014/main" id="{70379761-CAF1-4871-81BD-36679E9EA062}"/>
              </a:ext>
            </a:extLst>
          </p:cNvPr>
          <p:cNvGrpSpPr/>
          <p:nvPr/>
        </p:nvGrpSpPr>
        <p:grpSpPr>
          <a:xfrm>
            <a:off x="6761835" y="2584136"/>
            <a:ext cx="4050642" cy="3328827"/>
            <a:chOff x="6761835" y="1888081"/>
            <a:chExt cx="4050642" cy="3328827"/>
          </a:xfrm>
        </p:grpSpPr>
        <p:sp>
          <p:nvSpPr>
            <p:cNvPr id="5" name="Oval 5">
              <a:extLst>
                <a:ext uri="{FF2B5EF4-FFF2-40B4-BE49-F238E27FC236}">
                  <a16:creationId xmlns:a16="http://schemas.microsoft.com/office/drawing/2014/main" id="{D5B8C985-A16F-4A4C-8957-81C099A5F44A}"/>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6" name="Oval 6">
              <a:extLst>
                <a:ext uri="{FF2B5EF4-FFF2-40B4-BE49-F238E27FC236}">
                  <a16:creationId xmlns:a16="http://schemas.microsoft.com/office/drawing/2014/main" id="{C70AA116-6DD2-459C-A19A-BCC785AC1E81}"/>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Oval 7">
              <a:extLst>
                <a:ext uri="{FF2B5EF4-FFF2-40B4-BE49-F238E27FC236}">
                  <a16:creationId xmlns:a16="http://schemas.microsoft.com/office/drawing/2014/main" id="{10A39F40-5B96-4CF5-B36E-98640B90D83B}"/>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 name="Oval 8">
              <a:extLst>
                <a:ext uri="{FF2B5EF4-FFF2-40B4-BE49-F238E27FC236}">
                  <a16:creationId xmlns:a16="http://schemas.microsoft.com/office/drawing/2014/main" id="{F2DFF597-78DB-4A56-9817-2F8827E1FE4B}"/>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 name="Straight Connector 18">
              <a:extLst>
                <a:ext uri="{FF2B5EF4-FFF2-40B4-BE49-F238E27FC236}">
                  <a16:creationId xmlns:a16="http://schemas.microsoft.com/office/drawing/2014/main" id="{889B8CF2-D58F-4862-A5F0-8A2E776EADAC}"/>
                </a:ext>
              </a:extLst>
            </p:cNvPr>
            <p:cNvCxnSpPr>
              <a:cxnSpLocks/>
              <a:stCxn id="24" idx="2"/>
              <a:endCxn id="5"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22">
              <a:extLst>
                <a:ext uri="{FF2B5EF4-FFF2-40B4-BE49-F238E27FC236}">
                  <a16:creationId xmlns:a16="http://schemas.microsoft.com/office/drawing/2014/main" id="{260080D6-E205-439C-8043-DCD119285D88}"/>
                </a:ext>
              </a:extLst>
            </p:cNvPr>
            <p:cNvCxnSpPr>
              <a:cxnSpLocks/>
              <a:stCxn id="7" idx="1"/>
              <a:endCxn id="5"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 name="Oval 7">
              <a:extLst>
                <a:ext uri="{FF2B5EF4-FFF2-40B4-BE49-F238E27FC236}">
                  <a16:creationId xmlns:a16="http://schemas.microsoft.com/office/drawing/2014/main" id="{43CFDC9D-BE7C-4FA2-AC53-9696C97F4DE1}"/>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22">
              <a:extLst>
                <a:ext uri="{FF2B5EF4-FFF2-40B4-BE49-F238E27FC236}">
                  <a16:creationId xmlns:a16="http://schemas.microsoft.com/office/drawing/2014/main" id="{D5AA7E68-AE1B-4271-AD3D-E6DCF5C573B1}"/>
                </a:ext>
              </a:extLst>
            </p:cNvPr>
            <p:cNvCxnSpPr>
              <a:cxnSpLocks/>
              <a:stCxn id="11" idx="2"/>
              <a:endCxn id="7"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 name="Oval 7">
              <a:extLst>
                <a:ext uri="{FF2B5EF4-FFF2-40B4-BE49-F238E27FC236}">
                  <a16:creationId xmlns:a16="http://schemas.microsoft.com/office/drawing/2014/main" id="{3153DEC8-A9AE-44C9-B418-251D4C9E4AA4}"/>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Straight Connector 22">
              <a:extLst>
                <a:ext uri="{FF2B5EF4-FFF2-40B4-BE49-F238E27FC236}">
                  <a16:creationId xmlns:a16="http://schemas.microsoft.com/office/drawing/2014/main" id="{0416B2F3-E127-4520-A20A-742DFF61619B}"/>
                </a:ext>
              </a:extLst>
            </p:cNvPr>
            <p:cNvCxnSpPr>
              <a:cxnSpLocks/>
              <a:stCxn id="13" idx="0"/>
              <a:endCxn id="11"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22">
              <a:extLst>
                <a:ext uri="{FF2B5EF4-FFF2-40B4-BE49-F238E27FC236}">
                  <a16:creationId xmlns:a16="http://schemas.microsoft.com/office/drawing/2014/main" id="{5B0FB8B1-2BEE-4267-826C-549E516D4E05}"/>
                </a:ext>
              </a:extLst>
            </p:cNvPr>
            <p:cNvCxnSpPr>
              <a:cxnSpLocks/>
              <a:stCxn id="25" idx="0"/>
              <a:endCxn id="8"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 name="Straight Connector 22">
              <a:extLst>
                <a:ext uri="{FF2B5EF4-FFF2-40B4-BE49-F238E27FC236}">
                  <a16:creationId xmlns:a16="http://schemas.microsoft.com/office/drawing/2014/main" id="{EFF7A02D-FE1C-4B77-B2DA-49B1A4110ACC}"/>
                </a:ext>
              </a:extLst>
            </p:cNvPr>
            <p:cNvCxnSpPr>
              <a:cxnSpLocks/>
              <a:stCxn id="21" idx="3"/>
              <a:endCxn id="6"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27F628BF-785F-4939-A797-1A0613F2FC7F}"/>
                </a:ext>
              </a:extLst>
            </p:cNvPr>
            <p:cNvCxnSpPr>
              <a:cxnSpLocks/>
              <a:stCxn id="23" idx="7"/>
              <a:endCxn id="11"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432AA5-55C1-4B70-ADDD-7E89F9A922D6}"/>
                </a:ext>
              </a:extLst>
            </p:cNvPr>
            <p:cNvCxnSpPr>
              <a:cxnSpLocks/>
              <a:stCxn id="21" idx="2"/>
              <a:endCxn id="5"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 name="Oval 7">
              <a:extLst>
                <a:ext uri="{FF2B5EF4-FFF2-40B4-BE49-F238E27FC236}">
                  <a16:creationId xmlns:a16="http://schemas.microsoft.com/office/drawing/2014/main" id="{D69E768D-E46D-4F87-845A-D5522F1E7F29}"/>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59CBD078-1AC6-48F4-A48F-E29D2687D320}"/>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7">
              <a:extLst>
                <a:ext uri="{FF2B5EF4-FFF2-40B4-BE49-F238E27FC236}">
                  <a16:creationId xmlns:a16="http://schemas.microsoft.com/office/drawing/2014/main" id="{2F2677CD-9D01-4325-9898-DCD9E894B974}"/>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Oval 7">
              <a:extLst>
                <a:ext uri="{FF2B5EF4-FFF2-40B4-BE49-F238E27FC236}">
                  <a16:creationId xmlns:a16="http://schemas.microsoft.com/office/drawing/2014/main" id="{090FD9C6-6793-4F77-9A03-723FDB68B426}"/>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0ADADC1C-2AC6-44EE-9A10-0511F283CC6C}"/>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5" name="Oval 7">
              <a:extLst>
                <a:ext uri="{FF2B5EF4-FFF2-40B4-BE49-F238E27FC236}">
                  <a16:creationId xmlns:a16="http://schemas.microsoft.com/office/drawing/2014/main" id="{F4241EAB-2739-4E3E-B7BF-ED332329E966}"/>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6B28AD6D-A5DE-4683-949B-F8EBCE4C4507}"/>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E9E5C377-99EC-42B4-A6D4-7370AA36D3E9}"/>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ABC7508F-6311-4FB5-AA04-E43D9D801C03}"/>
                </a:ext>
              </a:extLst>
            </p:cNvPr>
            <p:cNvCxnSpPr>
              <a:cxnSpLocks/>
              <a:stCxn id="20" idx="5"/>
              <a:endCxn id="22"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BF49203D-7F9A-4D46-9B85-B7ED2F7E4E84}"/>
                </a:ext>
              </a:extLst>
            </p:cNvPr>
            <p:cNvCxnSpPr>
              <a:cxnSpLocks/>
              <a:stCxn id="20" idx="7"/>
              <a:endCxn id="13"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586BE8D4-165D-478C-856D-22F90049ECE6}"/>
                </a:ext>
              </a:extLst>
            </p:cNvPr>
            <p:cNvCxnSpPr>
              <a:cxnSpLocks/>
              <a:stCxn id="13" idx="7"/>
              <a:endCxn id="25"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2C187F59-87EE-41BA-95BA-02C7BF29F4BF}"/>
                </a:ext>
              </a:extLst>
            </p:cNvPr>
            <p:cNvCxnSpPr>
              <a:cxnSpLocks/>
              <a:stCxn id="20" idx="0"/>
              <a:endCxn id="8"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02E5E2CB-A719-45C2-8D99-6A47176B05AA}"/>
                </a:ext>
              </a:extLst>
            </p:cNvPr>
            <p:cNvCxnSpPr>
              <a:cxnSpLocks/>
              <a:stCxn id="20" idx="1"/>
              <a:endCxn id="27"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78732078-3952-4DB7-818C-3EB3814BC2B6}"/>
                </a:ext>
              </a:extLst>
            </p:cNvPr>
            <p:cNvCxnSpPr>
              <a:cxnSpLocks/>
              <a:stCxn id="26" idx="0"/>
              <a:endCxn id="7"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E8409E56-AE81-4F68-91A8-F5F96B1DE10B}"/>
                </a:ext>
              </a:extLst>
            </p:cNvPr>
            <p:cNvCxnSpPr>
              <a:cxnSpLocks/>
              <a:stCxn id="26" idx="2"/>
              <a:endCxn id="23"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9AF98C55-457D-44DD-AEAC-768AC6A46522}"/>
                </a:ext>
              </a:extLst>
            </p:cNvPr>
            <p:cNvCxnSpPr>
              <a:cxnSpLocks/>
              <a:stCxn id="23" idx="1"/>
              <a:endCxn id="6"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3A7836B2-0FAD-4BD1-9DD8-2983642FAE88}"/>
                </a:ext>
              </a:extLst>
            </p:cNvPr>
            <p:cNvCxnSpPr>
              <a:cxnSpLocks/>
              <a:stCxn id="27" idx="1"/>
              <a:endCxn id="21"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961A2829-D7F6-4FB7-AAAB-B68AEEC3F655}"/>
                </a:ext>
              </a:extLst>
            </p:cNvPr>
            <p:cNvCxnSpPr>
              <a:cxnSpLocks/>
              <a:stCxn id="8" idx="2"/>
              <a:endCxn id="24"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4DC0AF11-3C3D-44B1-8C42-479D7714EFEA}"/>
                </a:ext>
              </a:extLst>
            </p:cNvPr>
            <p:cNvCxnSpPr>
              <a:cxnSpLocks/>
              <a:stCxn id="11" idx="1"/>
              <a:endCxn id="24"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92C576CE-6B46-4B72-A975-AC8BA0961A87}"/>
                </a:ext>
              </a:extLst>
            </p:cNvPr>
            <p:cNvCxnSpPr>
              <a:cxnSpLocks/>
              <a:stCxn id="21" idx="0"/>
              <a:endCxn id="24"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356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C9A411-6E5C-44AA-A080-8404B5D54467}"/>
              </a:ext>
            </a:extLst>
          </p:cNvPr>
          <p:cNvSpPr>
            <a:spLocks noGrp="1"/>
          </p:cNvSpPr>
          <p:nvPr>
            <p:ph idx="1"/>
          </p:nvPr>
        </p:nvSpPr>
        <p:spPr/>
        <p:txBody>
          <a:bodyPr>
            <a:normAutofit/>
          </a:bodyPr>
          <a:lstStyle/>
          <a:p>
            <a:pPr marL="457200" lvl="1" indent="-457200">
              <a:spcBef>
                <a:spcPts val="1000"/>
              </a:spcBef>
              <a:buFont typeface="Wingdings" panose="05000000000000000000" pitchFamily="2" charset="2"/>
              <a:buChar char="u"/>
            </a:pPr>
            <a:r>
              <a:rPr lang="zh-CN" altLang="en-US" dirty="0"/>
              <a:t>最小生成树</a:t>
            </a:r>
            <a:endParaRPr lang="en-US" altLang="zh-CN" dirty="0"/>
          </a:p>
          <a:p>
            <a:pPr marL="914423" lvl="2" indent="-457200">
              <a:lnSpc>
                <a:spcPct val="100000"/>
              </a:lnSpc>
              <a:spcBef>
                <a:spcPts val="1000"/>
              </a:spcBef>
              <a:buFont typeface="Wingdings" panose="05000000000000000000" pitchFamily="2" charset="2"/>
              <a:buChar char="u"/>
            </a:pPr>
            <a:r>
              <a:rPr lang="en-US" altLang="zh-CN" dirty="0"/>
              <a:t>Prim</a:t>
            </a:r>
            <a:r>
              <a:rPr lang="zh-CN" altLang="en-US" dirty="0"/>
              <a:t>算法</a:t>
            </a:r>
            <a:endParaRPr lang="en-US" altLang="zh-CN" dirty="0"/>
          </a:p>
          <a:p>
            <a:pPr marL="914423" lvl="2" indent="-457200">
              <a:lnSpc>
                <a:spcPct val="100000"/>
              </a:lnSpc>
              <a:spcBef>
                <a:spcPts val="1000"/>
              </a:spcBef>
              <a:buFont typeface="Wingdings" panose="05000000000000000000" pitchFamily="2" charset="2"/>
              <a:buChar char="u"/>
            </a:pPr>
            <a:r>
              <a:rPr lang="en-US" altLang="zh-CN" dirty="0"/>
              <a:t>Kruskal</a:t>
            </a:r>
            <a:r>
              <a:rPr lang="zh-CN" altLang="en-US" dirty="0"/>
              <a:t>算法</a:t>
            </a:r>
            <a:endParaRPr lang="en-US" altLang="zh-CN" dirty="0"/>
          </a:p>
          <a:p>
            <a:pPr marL="457200" lvl="1" indent="-457200">
              <a:spcBef>
                <a:spcPts val="1000"/>
              </a:spcBef>
              <a:buFont typeface="Wingdings" panose="05000000000000000000" pitchFamily="2" charset="2"/>
              <a:buChar char="u"/>
            </a:pPr>
            <a:r>
              <a:rPr lang="zh-CN" altLang="en-US" dirty="0"/>
              <a:t>最短路径</a:t>
            </a:r>
            <a:endParaRPr lang="en-US" altLang="zh-CN" dirty="0"/>
          </a:p>
          <a:p>
            <a:pPr marL="914423" lvl="2" indent="-457200">
              <a:lnSpc>
                <a:spcPct val="100000"/>
              </a:lnSpc>
              <a:spcBef>
                <a:spcPts val="1000"/>
              </a:spcBef>
              <a:buFont typeface="Wingdings" panose="05000000000000000000" pitchFamily="2" charset="2"/>
              <a:buChar char="u"/>
            </a:pPr>
            <a:r>
              <a:rPr lang="en-US" altLang="zh-CN" dirty="0"/>
              <a:t>DFS</a:t>
            </a:r>
            <a:r>
              <a:rPr lang="zh-CN" altLang="en-US" dirty="0"/>
              <a:t>算法</a:t>
            </a:r>
            <a:endParaRPr lang="en-US" altLang="zh-CN" dirty="0"/>
          </a:p>
          <a:p>
            <a:pPr marL="914423" lvl="2" indent="-457200">
              <a:lnSpc>
                <a:spcPct val="100000"/>
              </a:lnSpc>
              <a:spcBef>
                <a:spcPts val="1000"/>
              </a:spcBef>
              <a:buFont typeface="Wingdings" panose="05000000000000000000" pitchFamily="2" charset="2"/>
              <a:buChar char="u"/>
            </a:pPr>
            <a:r>
              <a:rPr lang="en-US" altLang="zh-CN" dirty="0"/>
              <a:t>Dijkstra</a:t>
            </a:r>
            <a:r>
              <a:rPr lang="zh-CN" altLang="en-US" dirty="0"/>
              <a:t>算法</a:t>
            </a:r>
            <a:endParaRPr lang="en-US" altLang="zh-CN" dirty="0"/>
          </a:p>
          <a:p>
            <a:pPr marL="914423" lvl="2" indent="-457200">
              <a:lnSpc>
                <a:spcPct val="100000"/>
              </a:lnSpc>
              <a:spcBef>
                <a:spcPts val="1000"/>
              </a:spcBef>
              <a:buFont typeface="Wingdings" panose="05000000000000000000" pitchFamily="2" charset="2"/>
              <a:buChar char="u"/>
            </a:pPr>
            <a:r>
              <a:rPr lang="en-US" altLang="zh-CN" dirty="0"/>
              <a:t>Floyd</a:t>
            </a:r>
            <a:r>
              <a:rPr lang="zh-CN" altLang="en-US" dirty="0"/>
              <a:t>算法</a:t>
            </a:r>
            <a:endParaRPr lang="en-US" altLang="zh-CN" dirty="0"/>
          </a:p>
          <a:p>
            <a:pPr marL="457200" indent="-457200">
              <a:buFont typeface="Wingdings" panose="05000000000000000000" pitchFamily="2" charset="2"/>
              <a:buChar char="u"/>
            </a:pPr>
            <a:r>
              <a:rPr lang="zh-CN" altLang="en-US" sz="2400" dirty="0">
                <a:latin typeface="思源黑体 CN Medium" panose="020B0600000000000000" pitchFamily="34" charset="-122"/>
                <a:ea typeface="思源黑体 CN Medium" panose="020B0600000000000000" pitchFamily="34" charset="-122"/>
              </a:rPr>
              <a:t>拓扑排序</a:t>
            </a:r>
            <a:endParaRPr lang="en-US" altLang="zh-CN" sz="2400" dirty="0">
              <a:latin typeface="思源黑体 CN Medium" panose="020B0600000000000000" pitchFamily="34" charset="-122"/>
              <a:ea typeface="思源黑体 CN Medium" panose="020B0600000000000000" pitchFamily="34" charset="-122"/>
            </a:endParaRPr>
          </a:p>
          <a:p>
            <a:pPr marL="457200" indent="-457200">
              <a:buFont typeface="Wingdings" panose="05000000000000000000" pitchFamily="2" charset="2"/>
              <a:buChar char="u"/>
            </a:pPr>
            <a:r>
              <a:rPr lang="zh-CN" altLang="en-US" sz="2400" dirty="0">
                <a:latin typeface="思源黑体 CN Medium" panose="020B0600000000000000" pitchFamily="34" charset="-122"/>
                <a:ea typeface="思源黑体 CN Medium" panose="020B0600000000000000" pitchFamily="34" charset="-122"/>
              </a:rPr>
              <a:t>关键路径 </a:t>
            </a:r>
            <a:endParaRPr lang="en-US" altLang="zh-CN" sz="2400" dirty="0">
              <a:latin typeface="思源黑体 CN Medium" panose="020B0600000000000000" pitchFamily="34" charset="-122"/>
              <a:ea typeface="思源黑体 CN Medium" panose="020B0600000000000000" pitchFamily="34" charset="-122"/>
            </a:endParaRPr>
          </a:p>
          <a:p>
            <a:pPr marL="457200" indent="-457200">
              <a:buFont typeface="Wingdings" panose="05000000000000000000" pitchFamily="2" charset="2"/>
              <a:buChar char="u"/>
            </a:pPr>
            <a:endParaRPr lang="en-US" altLang="zh-CN" sz="2400" dirty="0">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pPr marL="742950" indent="-742950">
              <a:buFont typeface="+mj-lt"/>
              <a:buAutoNum type="arabicPeriod" startAt="3"/>
            </a:pPr>
            <a:r>
              <a:rPr lang="zh-CN" altLang="en-US" dirty="0"/>
              <a:t>图有哪些典型应用？</a:t>
            </a:r>
            <a:endParaRPr lang="en-US" altLang="zh-CN" dirty="0"/>
          </a:p>
        </p:txBody>
      </p:sp>
      <p:grpSp>
        <p:nvGrpSpPr>
          <p:cNvPr id="4" name="组合 3">
            <a:extLst>
              <a:ext uri="{FF2B5EF4-FFF2-40B4-BE49-F238E27FC236}">
                <a16:creationId xmlns:a16="http://schemas.microsoft.com/office/drawing/2014/main" id="{B44E5C38-072E-4698-A204-9DA92A37CBE2}"/>
              </a:ext>
            </a:extLst>
          </p:cNvPr>
          <p:cNvGrpSpPr/>
          <p:nvPr/>
        </p:nvGrpSpPr>
        <p:grpSpPr>
          <a:xfrm>
            <a:off x="6761835" y="2584136"/>
            <a:ext cx="4050642" cy="3328827"/>
            <a:chOff x="6761835" y="1888081"/>
            <a:chExt cx="4050642" cy="3328827"/>
          </a:xfrm>
        </p:grpSpPr>
        <p:sp>
          <p:nvSpPr>
            <p:cNvPr id="5" name="Oval 5">
              <a:extLst>
                <a:ext uri="{FF2B5EF4-FFF2-40B4-BE49-F238E27FC236}">
                  <a16:creationId xmlns:a16="http://schemas.microsoft.com/office/drawing/2014/main" id="{D9722CBC-3843-4167-BCA4-1DEA1134CFA7}"/>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6" name="Oval 6">
              <a:extLst>
                <a:ext uri="{FF2B5EF4-FFF2-40B4-BE49-F238E27FC236}">
                  <a16:creationId xmlns:a16="http://schemas.microsoft.com/office/drawing/2014/main" id="{0CE0C726-0E5C-49AE-821D-826D325C4FB3}"/>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Oval 7">
              <a:extLst>
                <a:ext uri="{FF2B5EF4-FFF2-40B4-BE49-F238E27FC236}">
                  <a16:creationId xmlns:a16="http://schemas.microsoft.com/office/drawing/2014/main" id="{66FC6421-5048-4CA4-8D28-2124CE979B5A}"/>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 name="Oval 8">
              <a:extLst>
                <a:ext uri="{FF2B5EF4-FFF2-40B4-BE49-F238E27FC236}">
                  <a16:creationId xmlns:a16="http://schemas.microsoft.com/office/drawing/2014/main" id="{6D4820DE-EC3C-4A2E-BE12-4E0DC9B988FE}"/>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 name="Straight Connector 18">
              <a:extLst>
                <a:ext uri="{FF2B5EF4-FFF2-40B4-BE49-F238E27FC236}">
                  <a16:creationId xmlns:a16="http://schemas.microsoft.com/office/drawing/2014/main" id="{B8122794-328E-4475-869C-C89D42D57FFB}"/>
                </a:ext>
              </a:extLst>
            </p:cNvPr>
            <p:cNvCxnSpPr>
              <a:cxnSpLocks/>
              <a:stCxn id="24" idx="2"/>
              <a:endCxn id="5"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22">
              <a:extLst>
                <a:ext uri="{FF2B5EF4-FFF2-40B4-BE49-F238E27FC236}">
                  <a16:creationId xmlns:a16="http://schemas.microsoft.com/office/drawing/2014/main" id="{168C6E9A-A1F6-4208-BA04-A0C6B2BD5E7C}"/>
                </a:ext>
              </a:extLst>
            </p:cNvPr>
            <p:cNvCxnSpPr>
              <a:cxnSpLocks/>
              <a:stCxn id="7" idx="1"/>
              <a:endCxn id="5"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 name="Oval 7">
              <a:extLst>
                <a:ext uri="{FF2B5EF4-FFF2-40B4-BE49-F238E27FC236}">
                  <a16:creationId xmlns:a16="http://schemas.microsoft.com/office/drawing/2014/main" id="{0DE5DDD7-0053-4535-8DDF-A7905A1912D4}"/>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22">
              <a:extLst>
                <a:ext uri="{FF2B5EF4-FFF2-40B4-BE49-F238E27FC236}">
                  <a16:creationId xmlns:a16="http://schemas.microsoft.com/office/drawing/2014/main" id="{6FB6CD5A-88D4-4D6A-990D-9E9808C685ED}"/>
                </a:ext>
              </a:extLst>
            </p:cNvPr>
            <p:cNvCxnSpPr>
              <a:cxnSpLocks/>
              <a:stCxn id="11" idx="2"/>
              <a:endCxn id="7"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 name="Oval 7">
              <a:extLst>
                <a:ext uri="{FF2B5EF4-FFF2-40B4-BE49-F238E27FC236}">
                  <a16:creationId xmlns:a16="http://schemas.microsoft.com/office/drawing/2014/main" id="{9D3962AB-4CFB-46B0-8B5E-69A08B9E592E}"/>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Straight Connector 22">
              <a:extLst>
                <a:ext uri="{FF2B5EF4-FFF2-40B4-BE49-F238E27FC236}">
                  <a16:creationId xmlns:a16="http://schemas.microsoft.com/office/drawing/2014/main" id="{D721FB74-9BFB-4B96-92F4-D9DC1449733F}"/>
                </a:ext>
              </a:extLst>
            </p:cNvPr>
            <p:cNvCxnSpPr>
              <a:cxnSpLocks/>
              <a:stCxn id="13" idx="0"/>
              <a:endCxn id="11"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22">
              <a:extLst>
                <a:ext uri="{FF2B5EF4-FFF2-40B4-BE49-F238E27FC236}">
                  <a16:creationId xmlns:a16="http://schemas.microsoft.com/office/drawing/2014/main" id="{F00FBF42-BBBB-4112-BA8A-908D00C900B3}"/>
                </a:ext>
              </a:extLst>
            </p:cNvPr>
            <p:cNvCxnSpPr>
              <a:cxnSpLocks/>
              <a:stCxn id="25" idx="0"/>
              <a:endCxn id="8"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 name="Straight Connector 22">
              <a:extLst>
                <a:ext uri="{FF2B5EF4-FFF2-40B4-BE49-F238E27FC236}">
                  <a16:creationId xmlns:a16="http://schemas.microsoft.com/office/drawing/2014/main" id="{0097C7C8-0E68-4146-8759-3D0B992C16F6}"/>
                </a:ext>
              </a:extLst>
            </p:cNvPr>
            <p:cNvCxnSpPr>
              <a:cxnSpLocks/>
              <a:stCxn id="21" idx="3"/>
              <a:endCxn id="6"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174B4623-3A90-4F4A-A36B-698A1C0BD88F}"/>
                </a:ext>
              </a:extLst>
            </p:cNvPr>
            <p:cNvCxnSpPr>
              <a:cxnSpLocks/>
              <a:stCxn id="23" idx="7"/>
              <a:endCxn id="11"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257550-1584-4C79-9F94-CA394DC688BB}"/>
                </a:ext>
              </a:extLst>
            </p:cNvPr>
            <p:cNvCxnSpPr>
              <a:cxnSpLocks/>
              <a:stCxn id="21" idx="2"/>
              <a:endCxn id="5"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 name="Oval 7">
              <a:extLst>
                <a:ext uri="{FF2B5EF4-FFF2-40B4-BE49-F238E27FC236}">
                  <a16:creationId xmlns:a16="http://schemas.microsoft.com/office/drawing/2014/main" id="{1E0FD9E2-C9A6-4D65-985A-EAD6701625C7}"/>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BF3B2A51-2965-4497-A934-C4CE0CECA140}"/>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7">
              <a:extLst>
                <a:ext uri="{FF2B5EF4-FFF2-40B4-BE49-F238E27FC236}">
                  <a16:creationId xmlns:a16="http://schemas.microsoft.com/office/drawing/2014/main" id="{212C7CDC-A942-41E3-8C92-9AC0B12C2328}"/>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Oval 7">
              <a:extLst>
                <a:ext uri="{FF2B5EF4-FFF2-40B4-BE49-F238E27FC236}">
                  <a16:creationId xmlns:a16="http://schemas.microsoft.com/office/drawing/2014/main" id="{75BC2DAA-7743-4E4B-BEB0-61B5160201CE}"/>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67CB5E4B-2665-4427-9EB5-89D4D5759BCB}"/>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5" name="Oval 7">
              <a:extLst>
                <a:ext uri="{FF2B5EF4-FFF2-40B4-BE49-F238E27FC236}">
                  <a16:creationId xmlns:a16="http://schemas.microsoft.com/office/drawing/2014/main" id="{B77E8ADC-87FB-48FF-8C82-5DACC000E81B}"/>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C02BBA52-2978-4EB9-80D0-5B9E37A62EA4}"/>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186A4FE6-84BD-4919-8C0A-DB242FE7F5C5}"/>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5BB377B4-F062-4303-8AE2-B7283276C771}"/>
                </a:ext>
              </a:extLst>
            </p:cNvPr>
            <p:cNvCxnSpPr>
              <a:cxnSpLocks/>
              <a:stCxn id="20" idx="5"/>
              <a:endCxn id="22"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E3AB220D-6C63-4C3F-B7AD-365EADD76A59}"/>
                </a:ext>
              </a:extLst>
            </p:cNvPr>
            <p:cNvCxnSpPr>
              <a:cxnSpLocks/>
              <a:stCxn id="20" idx="7"/>
              <a:endCxn id="13"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4B2D5E09-7FA7-4417-AE91-905437D4225F}"/>
                </a:ext>
              </a:extLst>
            </p:cNvPr>
            <p:cNvCxnSpPr>
              <a:cxnSpLocks/>
              <a:stCxn id="13" idx="7"/>
              <a:endCxn id="25"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D5B0AE03-4153-4540-868A-013F19DADBB9}"/>
                </a:ext>
              </a:extLst>
            </p:cNvPr>
            <p:cNvCxnSpPr>
              <a:cxnSpLocks/>
              <a:stCxn id="20" idx="0"/>
              <a:endCxn id="8"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30D87A5F-1BE4-4389-AA96-6F3F0B2883E8}"/>
                </a:ext>
              </a:extLst>
            </p:cNvPr>
            <p:cNvCxnSpPr>
              <a:cxnSpLocks/>
              <a:stCxn id="20" idx="1"/>
              <a:endCxn id="27"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1EC686D4-8BBB-424D-BA0A-2A8BAA9BA8FE}"/>
                </a:ext>
              </a:extLst>
            </p:cNvPr>
            <p:cNvCxnSpPr>
              <a:cxnSpLocks/>
              <a:stCxn id="26" idx="0"/>
              <a:endCxn id="7"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74945F5B-0C0A-453B-82C5-A2BDAC1A3A35}"/>
                </a:ext>
              </a:extLst>
            </p:cNvPr>
            <p:cNvCxnSpPr>
              <a:cxnSpLocks/>
              <a:stCxn id="26" idx="2"/>
              <a:endCxn id="23"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9658196B-A1F3-46C1-9FF3-684A3D6E04FE}"/>
                </a:ext>
              </a:extLst>
            </p:cNvPr>
            <p:cNvCxnSpPr>
              <a:cxnSpLocks/>
              <a:stCxn id="23" idx="1"/>
              <a:endCxn id="6"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4647545A-E387-4F37-B0D4-34CE395E0BA2}"/>
                </a:ext>
              </a:extLst>
            </p:cNvPr>
            <p:cNvCxnSpPr>
              <a:cxnSpLocks/>
              <a:stCxn id="27" idx="1"/>
              <a:endCxn id="21"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CC5F8813-DDCB-49B4-95A4-7A731751B1C4}"/>
                </a:ext>
              </a:extLst>
            </p:cNvPr>
            <p:cNvCxnSpPr>
              <a:cxnSpLocks/>
              <a:stCxn id="8" idx="2"/>
              <a:endCxn id="24"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30CAF71F-DED7-4DFA-8CDB-8CE25C2A1AA4}"/>
                </a:ext>
              </a:extLst>
            </p:cNvPr>
            <p:cNvCxnSpPr>
              <a:cxnSpLocks/>
              <a:stCxn id="11" idx="1"/>
              <a:endCxn id="24"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BB99B51B-CA2D-4443-9461-E6D126E5F241}"/>
                </a:ext>
              </a:extLst>
            </p:cNvPr>
            <p:cNvCxnSpPr>
              <a:cxnSpLocks/>
              <a:stCxn id="21" idx="0"/>
              <a:endCxn id="24"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29197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最小生成树</a:t>
            </a:r>
            <a:endParaRPr lang="en-US" altLang="zh-CN" dirty="0"/>
          </a:p>
          <a:p>
            <a:pPr marL="514350" lvl="2" indent="-514350">
              <a:spcBef>
                <a:spcPts val="1000"/>
              </a:spcBef>
              <a:buFont typeface="Wingdings" panose="05000000000000000000" pitchFamily="2" charset="2"/>
              <a:buChar char="u"/>
            </a:pPr>
            <a:r>
              <a:rPr lang="zh-CN" altLang="en-US" sz="2000" dirty="0"/>
              <a:t>生成树（</a:t>
            </a:r>
            <a:r>
              <a:rPr lang="en-US" altLang="zh-CN" sz="2000" dirty="0"/>
              <a:t>Spanning Tree</a:t>
            </a:r>
            <a:r>
              <a:rPr lang="zh-CN" altLang="en-US" sz="2000" dirty="0"/>
              <a:t>）</a:t>
            </a:r>
            <a:endParaRPr lang="en-US" altLang="zh-CN" dirty="0"/>
          </a:p>
          <a:p>
            <a:pPr marL="457223" lvl="3" indent="0">
              <a:spcBef>
                <a:spcPts val="1000"/>
              </a:spcBef>
              <a:buNone/>
            </a:pPr>
            <a:r>
              <a:rPr lang="zh-CN" altLang="en-US" sz="1800" dirty="0">
                <a:latin typeface="思源黑体 CN Medium" panose="020B0600000000000000" pitchFamily="34" charset="-122"/>
                <a:ea typeface="思源黑体 CN Medium" panose="020B0600000000000000" pitchFamily="34" charset="-122"/>
              </a:rPr>
              <a:t>在</a:t>
            </a:r>
            <a:r>
              <a:rPr lang="zh-CN" altLang="en-US" sz="1800" dirty="0">
                <a:solidFill>
                  <a:schemeClr val="accent2"/>
                </a:solidFill>
                <a:latin typeface="思源黑体 CN Medium" panose="020B0600000000000000" pitchFamily="34" charset="-122"/>
                <a:ea typeface="思源黑体 CN Medium" panose="020B0600000000000000" pitchFamily="34" charset="-122"/>
              </a:rPr>
              <a:t>无向连通图</a:t>
            </a:r>
            <a:r>
              <a:rPr lang="zh-CN" altLang="en-US" sz="1800" dirty="0">
                <a:latin typeface="思源黑体 CN Medium" panose="020B0600000000000000" pitchFamily="34" charset="-122"/>
                <a:ea typeface="思源黑体 CN Medium" panose="020B0600000000000000" pitchFamily="34" charset="-122"/>
              </a:rPr>
              <a:t>中，生成树是将图中</a:t>
            </a:r>
            <a:r>
              <a:rPr lang="zh-CN" altLang="en-US" sz="1800" dirty="0">
                <a:solidFill>
                  <a:schemeClr val="accent2"/>
                </a:solidFill>
                <a:latin typeface="思源黑体 CN Medium" panose="020B0600000000000000" pitchFamily="34" charset="-122"/>
                <a:ea typeface="思源黑体 CN Medium" panose="020B0600000000000000" pitchFamily="34" charset="-122"/>
              </a:rPr>
              <a:t>所有顶点</a:t>
            </a:r>
            <a:r>
              <a:rPr lang="zh-CN" altLang="en-US" sz="1800" dirty="0">
                <a:latin typeface="思源黑体 CN Medium" panose="020B0600000000000000" pitchFamily="34" charset="-122"/>
                <a:ea typeface="思源黑体 CN Medium" panose="020B0600000000000000" pitchFamily="34" charset="-122"/>
              </a:rPr>
              <a:t>以 </a:t>
            </a:r>
            <a:r>
              <a:rPr lang="zh-CN" altLang="en-US" sz="1800" dirty="0">
                <a:solidFill>
                  <a:schemeClr val="accent2"/>
                </a:solidFill>
                <a:latin typeface="思源黑体 CN Medium" panose="020B0600000000000000" pitchFamily="34" charset="-122"/>
                <a:ea typeface="思源黑体 CN Medium" panose="020B0600000000000000" pitchFamily="34" charset="-122"/>
              </a:rPr>
              <a:t>最少的边</a:t>
            </a:r>
            <a:r>
              <a:rPr lang="zh-CN" altLang="en-US" sz="1800" dirty="0">
                <a:latin typeface="思源黑体 CN Medium" panose="020B0600000000000000" pitchFamily="34" charset="-122"/>
                <a:ea typeface="思源黑体 CN Medium" panose="020B0600000000000000" pitchFamily="34" charset="-122"/>
              </a:rPr>
              <a:t> 连通的子图</a:t>
            </a:r>
            <a:endParaRPr lang="en-US" altLang="zh-CN" dirty="0"/>
          </a:p>
          <a:p>
            <a:pPr marL="914446" lvl="4" indent="0">
              <a:lnSpc>
                <a:spcPct val="100000"/>
              </a:lnSpc>
              <a:spcBef>
                <a:spcPts val="1000"/>
              </a:spcBef>
              <a:buNone/>
            </a:pPr>
            <a:r>
              <a:rPr lang="zh-CN" altLang="en-US" dirty="0"/>
              <a:t>必须是</a:t>
            </a:r>
            <a:r>
              <a:rPr lang="zh-CN" altLang="en-US" dirty="0">
                <a:solidFill>
                  <a:schemeClr val="accent2"/>
                </a:solidFill>
              </a:rPr>
              <a:t>无向连通图</a:t>
            </a:r>
            <a:r>
              <a:rPr lang="zh-CN" altLang="en-US" dirty="0"/>
              <a:t>，非连通图和有向图都没有生成树的概念</a:t>
            </a:r>
            <a:endParaRPr lang="en-US" altLang="zh-CN" dirty="0"/>
          </a:p>
          <a:p>
            <a:pPr marL="914446" lvl="4" indent="0">
              <a:lnSpc>
                <a:spcPct val="100000"/>
              </a:lnSpc>
              <a:spcBef>
                <a:spcPts val="1000"/>
              </a:spcBef>
              <a:buNone/>
            </a:pPr>
            <a:r>
              <a:rPr lang="zh-CN" altLang="en-US" dirty="0"/>
              <a:t>生成树是一个</a:t>
            </a:r>
            <a:r>
              <a:rPr lang="zh-CN" altLang="en-US" dirty="0">
                <a:solidFill>
                  <a:schemeClr val="accent2"/>
                </a:solidFill>
              </a:rPr>
              <a:t>连通子图</a:t>
            </a:r>
            <a:r>
              <a:rPr lang="zh-CN" altLang="en-US" dirty="0"/>
              <a:t>，是给定图的一个子集，它连接了所有节点且</a:t>
            </a:r>
            <a:r>
              <a:rPr lang="zh-CN" altLang="en-US" dirty="0">
                <a:solidFill>
                  <a:schemeClr val="accent2"/>
                </a:solidFill>
              </a:rPr>
              <a:t>没有环</a:t>
            </a:r>
            <a:endParaRPr lang="en-US" altLang="zh-CN" dirty="0">
              <a:solidFill>
                <a:schemeClr val="accent2"/>
              </a:solidFill>
            </a:endParaRPr>
          </a:p>
          <a:p>
            <a:pPr marL="914446" lvl="4" indent="0">
              <a:lnSpc>
                <a:spcPct val="100000"/>
              </a:lnSpc>
              <a:spcBef>
                <a:spcPts val="1000"/>
              </a:spcBef>
              <a:buNone/>
            </a:pPr>
            <a:r>
              <a:rPr lang="zh-CN" altLang="en-US" dirty="0"/>
              <a:t>生成树</a:t>
            </a:r>
            <a:r>
              <a:rPr lang="zh-CN" altLang="en-US" dirty="0">
                <a:solidFill>
                  <a:schemeClr val="accent2"/>
                </a:solidFill>
              </a:rPr>
              <a:t>不止一种</a:t>
            </a:r>
            <a:r>
              <a:rPr lang="zh-CN" altLang="en-US" dirty="0"/>
              <a:t>，生成树含有图中全部</a:t>
            </a:r>
            <a:r>
              <a:rPr lang="en-US" altLang="zh-CN" dirty="0"/>
              <a:t>n</a:t>
            </a:r>
            <a:r>
              <a:rPr lang="zh-CN" altLang="en-US" dirty="0"/>
              <a:t>个顶点，以及包含图中</a:t>
            </a:r>
            <a:r>
              <a:rPr lang="en-US" altLang="zh-CN" dirty="0"/>
              <a:t>n-1</a:t>
            </a:r>
            <a:r>
              <a:rPr lang="zh-CN" altLang="en-US" dirty="0"/>
              <a:t>条边</a:t>
            </a:r>
            <a:endParaRPr lang="en-US" altLang="zh-CN" dirty="0"/>
          </a:p>
          <a:p>
            <a:pPr marL="514350" lvl="2" indent="-514350">
              <a:spcBef>
                <a:spcPts val="1000"/>
              </a:spcBef>
              <a:buFont typeface="Wingdings" panose="05000000000000000000" pitchFamily="2" charset="2"/>
              <a:buChar char="u"/>
            </a:pPr>
            <a:r>
              <a:rPr lang="zh-CN" altLang="en-US" sz="2000" dirty="0"/>
              <a:t>最小生成树（</a:t>
            </a:r>
            <a:r>
              <a:rPr lang="en-US" altLang="zh-CN" sz="2000" dirty="0"/>
              <a:t>Minimum Spanning Tree</a:t>
            </a:r>
            <a:r>
              <a:rPr lang="zh-CN" altLang="en-US" sz="2000" dirty="0"/>
              <a:t>，</a:t>
            </a:r>
            <a:r>
              <a:rPr lang="en-US" altLang="zh-CN" sz="2000" dirty="0"/>
              <a:t>MST </a:t>
            </a:r>
            <a:r>
              <a:rPr lang="zh-CN" altLang="en-US" sz="2000" dirty="0"/>
              <a:t>）</a:t>
            </a:r>
            <a:endParaRPr lang="en-US" altLang="zh-CN" sz="1600" dirty="0"/>
          </a:p>
          <a:p>
            <a:pPr marL="457223" lvl="3" indent="0">
              <a:spcBef>
                <a:spcPts val="1000"/>
              </a:spcBef>
              <a:buNone/>
            </a:pPr>
            <a:r>
              <a:rPr lang="zh-CN" altLang="en-US" dirty="0"/>
              <a:t>生成树中，边的</a:t>
            </a:r>
            <a:r>
              <a:rPr lang="zh-CN" altLang="en-US" dirty="0">
                <a:solidFill>
                  <a:schemeClr val="accent2"/>
                </a:solidFill>
              </a:rPr>
              <a:t>权值和最小</a:t>
            </a:r>
            <a:r>
              <a:rPr lang="zh-CN" altLang="en-US" dirty="0"/>
              <a:t>，也叫</a:t>
            </a:r>
            <a:r>
              <a:rPr lang="zh-CN" altLang="en-US" dirty="0">
                <a:solidFill>
                  <a:schemeClr val="accent2"/>
                </a:solidFill>
              </a:rPr>
              <a:t>最小权重生成树、最小代价树</a:t>
            </a:r>
            <a:endParaRPr lang="en-US" altLang="zh-CN" dirty="0"/>
          </a:p>
          <a:p>
            <a:pPr marL="914446" lvl="4" indent="0">
              <a:lnSpc>
                <a:spcPct val="100000"/>
              </a:lnSpc>
              <a:spcBef>
                <a:spcPts val="1000"/>
              </a:spcBef>
              <a:buNone/>
            </a:pPr>
            <a:r>
              <a:rPr lang="zh-CN" altLang="en-US" dirty="0">
                <a:latin typeface="思源黑体 CN Medium" panose="020B0600000000000000" pitchFamily="34" charset="-122"/>
                <a:ea typeface="思源黑体 CN Medium" panose="020B0600000000000000" pitchFamily="34" charset="-122"/>
              </a:rPr>
              <a:t>必须是带权图</a:t>
            </a:r>
            <a:endParaRPr lang="en-US" altLang="zh-CN" dirty="0">
              <a:latin typeface="思源黑体 CN Medium" panose="020B0600000000000000" pitchFamily="34" charset="-122"/>
              <a:ea typeface="思源黑体 CN Medium" panose="020B0600000000000000" pitchFamily="34" charset="-122"/>
            </a:endParaRPr>
          </a:p>
          <a:p>
            <a:pPr marL="914446" lvl="4" indent="0">
              <a:lnSpc>
                <a:spcPct val="100000"/>
              </a:lnSpc>
              <a:spcBef>
                <a:spcPts val="1000"/>
              </a:spcBef>
              <a:buNone/>
            </a:pPr>
            <a:r>
              <a:rPr lang="zh-CN" altLang="en-US" dirty="0">
                <a:latin typeface="思源黑体 CN Medium" panose="020B0600000000000000" pitchFamily="34" charset="-122"/>
                <a:ea typeface="思源黑体 CN Medium" panose="020B0600000000000000" pitchFamily="34" charset="-122"/>
              </a:rPr>
              <a:t>可能有多个，但边的权值和相同且最小</a:t>
            </a:r>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5" name="组合 4">
            <a:extLst>
              <a:ext uri="{FF2B5EF4-FFF2-40B4-BE49-F238E27FC236}">
                <a16:creationId xmlns:a16="http://schemas.microsoft.com/office/drawing/2014/main" id="{25A79356-C269-4B4B-96CE-E96227447D2C}"/>
              </a:ext>
            </a:extLst>
          </p:cNvPr>
          <p:cNvGrpSpPr/>
          <p:nvPr/>
        </p:nvGrpSpPr>
        <p:grpSpPr>
          <a:xfrm>
            <a:off x="8612580" y="1533433"/>
            <a:ext cx="2538067" cy="2108712"/>
            <a:chOff x="8608992" y="1022585"/>
            <a:chExt cx="2538067" cy="2108712"/>
          </a:xfrm>
        </p:grpSpPr>
        <p:grpSp>
          <p:nvGrpSpPr>
            <p:cNvPr id="15" name="组合 14">
              <a:extLst>
                <a:ext uri="{FF2B5EF4-FFF2-40B4-BE49-F238E27FC236}">
                  <a16:creationId xmlns:a16="http://schemas.microsoft.com/office/drawing/2014/main" id="{B84A9016-BE3F-49CF-BF88-D840353A5ACE}"/>
                </a:ext>
              </a:extLst>
            </p:cNvPr>
            <p:cNvGrpSpPr>
              <a:grpSpLocks noChangeAspect="1"/>
            </p:cNvGrpSpPr>
            <p:nvPr/>
          </p:nvGrpSpPr>
          <p:grpSpPr>
            <a:xfrm>
              <a:off x="8608992" y="1022585"/>
              <a:ext cx="2538067" cy="1954825"/>
              <a:chOff x="7623099" y="764643"/>
              <a:chExt cx="2247477" cy="1731012"/>
            </a:xfrm>
          </p:grpSpPr>
          <p:sp>
            <p:nvSpPr>
              <p:cNvPr id="17" name="Oval 5">
                <a:extLst>
                  <a:ext uri="{FF2B5EF4-FFF2-40B4-BE49-F238E27FC236}">
                    <a16:creationId xmlns:a16="http://schemas.microsoft.com/office/drawing/2014/main" id="{C6483210-9152-4087-9CB0-5BAA4B190019}"/>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9" name="Straight Connector 18">
                <a:extLst>
                  <a:ext uri="{FF2B5EF4-FFF2-40B4-BE49-F238E27FC236}">
                    <a16:creationId xmlns:a16="http://schemas.microsoft.com/office/drawing/2014/main" id="{5F5902F1-0529-4A66-A2FA-2B1F721BD608}"/>
                  </a:ext>
                </a:extLst>
              </p:cNvPr>
              <p:cNvCxnSpPr>
                <a:cxnSpLocks/>
                <a:stCxn id="24" idx="2"/>
                <a:endCxn id="17"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3" name="Oval 7">
                <a:extLst>
                  <a:ext uri="{FF2B5EF4-FFF2-40B4-BE49-F238E27FC236}">
                    <a16:creationId xmlns:a16="http://schemas.microsoft.com/office/drawing/2014/main" id="{ADC97EA0-8E4C-4FB4-97CD-F344E43AD1DF}"/>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175147F4-8505-4462-A9D9-2EE8EC59A72A}"/>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5" name="Straight Connector 18">
                <a:extLst>
                  <a:ext uri="{FF2B5EF4-FFF2-40B4-BE49-F238E27FC236}">
                    <a16:creationId xmlns:a16="http://schemas.microsoft.com/office/drawing/2014/main" id="{D45F807B-064E-474C-881E-1584D198FFC4}"/>
                  </a:ext>
                </a:extLst>
              </p:cNvPr>
              <p:cNvCxnSpPr>
                <a:cxnSpLocks/>
                <a:stCxn id="23" idx="0"/>
                <a:endCxn id="24"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6" name="Oval 7">
                <a:extLst>
                  <a:ext uri="{FF2B5EF4-FFF2-40B4-BE49-F238E27FC236}">
                    <a16:creationId xmlns:a16="http://schemas.microsoft.com/office/drawing/2014/main" id="{0D6F3C28-3A9F-47FD-A5C7-8CDC482E1D1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7" name="Straight Connector 18">
                <a:extLst>
                  <a:ext uri="{FF2B5EF4-FFF2-40B4-BE49-F238E27FC236}">
                    <a16:creationId xmlns:a16="http://schemas.microsoft.com/office/drawing/2014/main" id="{88961D85-0F36-425D-95BE-1E29899667FA}"/>
                  </a:ext>
                </a:extLst>
              </p:cNvPr>
              <p:cNvCxnSpPr>
                <a:cxnSpLocks/>
                <a:stCxn id="26" idx="7"/>
                <a:endCxn id="23"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8" name="Straight Connector 18">
                <a:extLst>
                  <a:ext uri="{FF2B5EF4-FFF2-40B4-BE49-F238E27FC236}">
                    <a16:creationId xmlns:a16="http://schemas.microsoft.com/office/drawing/2014/main" id="{3B0F6A56-2DB2-4C41-B260-ECC5F620935E}"/>
                  </a:ext>
                </a:extLst>
              </p:cNvPr>
              <p:cNvCxnSpPr>
                <a:cxnSpLocks/>
                <a:stCxn id="26" idx="1"/>
                <a:endCxn id="17"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9" name="Oval 7">
                <a:extLst>
                  <a:ext uri="{FF2B5EF4-FFF2-40B4-BE49-F238E27FC236}">
                    <a16:creationId xmlns:a16="http://schemas.microsoft.com/office/drawing/2014/main" id="{B02F7ED6-C754-41AE-9FBD-3871B4486A9D}"/>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31" name="Straight Connector 18">
                <a:extLst>
                  <a:ext uri="{FF2B5EF4-FFF2-40B4-BE49-F238E27FC236}">
                    <a16:creationId xmlns:a16="http://schemas.microsoft.com/office/drawing/2014/main" id="{9305CBBD-67A8-4185-970C-BA08CFF15D08}"/>
                  </a:ext>
                </a:extLst>
              </p:cNvPr>
              <p:cNvCxnSpPr>
                <a:cxnSpLocks/>
                <a:stCxn id="29" idx="0"/>
                <a:endCxn id="24"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18">
                <a:extLst>
                  <a:ext uri="{FF2B5EF4-FFF2-40B4-BE49-F238E27FC236}">
                    <a16:creationId xmlns:a16="http://schemas.microsoft.com/office/drawing/2014/main" id="{BB079AE9-9BAD-4BF4-99FB-EA3928167C13}"/>
                  </a:ext>
                </a:extLst>
              </p:cNvPr>
              <p:cNvCxnSpPr>
                <a:cxnSpLocks/>
                <a:stCxn id="26" idx="6"/>
                <a:endCxn id="29"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18">
                <a:extLst>
                  <a:ext uri="{FF2B5EF4-FFF2-40B4-BE49-F238E27FC236}">
                    <a16:creationId xmlns:a16="http://schemas.microsoft.com/office/drawing/2014/main" id="{6947E70C-5207-4BCA-A265-55AC6CA97B38}"/>
                  </a:ext>
                </a:extLst>
              </p:cNvPr>
              <p:cNvCxnSpPr>
                <a:cxnSpLocks/>
                <a:stCxn id="26" idx="0"/>
                <a:endCxn id="24"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18">
                <a:extLst>
                  <a:ext uri="{FF2B5EF4-FFF2-40B4-BE49-F238E27FC236}">
                    <a16:creationId xmlns:a16="http://schemas.microsoft.com/office/drawing/2014/main" id="{47044250-BDE9-45D2-99F9-930BC77238DC}"/>
                  </a:ext>
                </a:extLst>
              </p:cNvPr>
              <p:cNvCxnSpPr>
                <a:cxnSpLocks/>
                <a:stCxn id="17" idx="5"/>
                <a:endCxn id="29"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F28D61E-6221-4D93-8F79-B6879E89C576}"/>
                </a:ext>
              </a:extLst>
            </p:cNvPr>
            <p:cNvGrpSpPr/>
            <p:nvPr/>
          </p:nvGrpSpPr>
          <p:grpSpPr>
            <a:xfrm>
              <a:off x="8810832" y="1158434"/>
              <a:ext cx="2301996" cy="1972863"/>
              <a:chOff x="8810832" y="1158434"/>
              <a:chExt cx="2301996" cy="1972863"/>
            </a:xfrm>
          </p:grpSpPr>
          <p:sp>
            <p:nvSpPr>
              <p:cNvPr id="37" name="文本框 36">
                <a:extLst>
                  <a:ext uri="{FF2B5EF4-FFF2-40B4-BE49-F238E27FC236}">
                    <a16:creationId xmlns:a16="http://schemas.microsoft.com/office/drawing/2014/main" id="{A2602D3A-9A38-4F43-AC79-7FD5197D9E0C}"/>
                  </a:ext>
                </a:extLst>
              </p:cNvPr>
              <p:cNvSpPr txBox="1"/>
              <p:nvPr/>
            </p:nvSpPr>
            <p:spPr>
              <a:xfrm>
                <a:off x="9058676" y="1158434"/>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sp>
            <p:nvSpPr>
              <p:cNvPr id="38" name="文本框 37">
                <a:extLst>
                  <a:ext uri="{FF2B5EF4-FFF2-40B4-BE49-F238E27FC236}">
                    <a16:creationId xmlns:a16="http://schemas.microsoft.com/office/drawing/2014/main" id="{AAB7FC84-D36C-4C9F-9849-DF982BD230A6}"/>
                  </a:ext>
                </a:extLst>
              </p:cNvPr>
              <p:cNvSpPr txBox="1"/>
              <p:nvPr/>
            </p:nvSpPr>
            <p:spPr>
              <a:xfrm>
                <a:off x="9961316" y="152861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sp>
            <p:nvSpPr>
              <p:cNvPr id="39" name="文本框 38">
                <a:extLst>
                  <a:ext uri="{FF2B5EF4-FFF2-40B4-BE49-F238E27FC236}">
                    <a16:creationId xmlns:a16="http://schemas.microsoft.com/office/drawing/2014/main" id="{C1A64A46-773B-4B39-8D01-29F2FD7FAE1D}"/>
                  </a:ext>
                </a:extLst>
              </p:cNvPr>
              <p:cNvSpPr txBox="1"/>
              <p:nvPr/>
            </p:nvSpPr>
            <p:spPr>
              <a:xfrm>
                <a:off x="10602097" y="1781569"/>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0" name="文本框 39">
                <a:extLst>
                  <a:ext uri="{FF2B5EF4-FFF2-40B4-BE49-F238E27FC236}">
                    <a16:creationId xmlns:a16="http://schemas.microsoft.com/office/drawing/2014/main" id="{E440E407-C8E8-456B-B56E-FA2EC4B1963F}"/>
                  </a:ext>
                </a:extLst>
              </p:cNvPr>
              <p:cNvSpPr txBox="1"/>
              <p:nvPr/>
            </p:nvSpPr>
            <p:spPr>
              <a:xfrm>
                <a:off x="9411493" y="163716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50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1" name="文本框 40">
                <a:extLst>
                  <a:ext uri="{FF2B5EF4-FFF2-40B4-BE49-F238E27FC236}">
                    <a16:creationId xmlns:a16="http://schemas.microsoft.com/office/drawing/2014/main" id="{1B396FF9-9079-4377-9F25-4399B3721FED}"/>
                  </a:ext>
                </a:extLst>
              </p:cNvPr>
              <p:cNvSpPr txBox="1"/>
              <p:nvPr/>
            </p:nvSpPr>
            <p:spPr>
              <a:xfrm>
                <a:off x="10243405" y="223495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2" name="文本框 41">
                <a:extLst>
                  <a:ext uri="{FF2B5EF4-FFF2-40B4-BE49-F238E27FC236}">
                    <a16:creationId xmlns:a16="http://schemas.microsoft.com/office/drawing/2014/main" id="{03BB750D-CB3D-449E-A6C5-3D81645BCD92}"/>
                  </a:ext>
                </a:extLst>
              </p:cNvPr>
              <p:cNvSpPr txBox="1"/>
              <p:nvPr/>
            </p:nvSpPr>
            <p:spPr>
              <a:xfrm>
                <a:off x="10006581" y="282352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3" name="文本框 42">
                <a:extLst>
                  <a:ext uri="{FF2B5EF4-FFF2-40B4-BE49-F238E27FC236}">
                    <a16:creationId xmlns:a16="http://schemas.microsoft.com/office/drawing/2014/main" id="{FB4EB878-EBC7-4A25-A08B-D5AFCFB8DBB5}"/>
                  </a:ext>
                </a:extLst>
              </p:cNvPr>
              <p:cNvSpPr txBox="1"/>
              <p:nvPr/>
            </p:nvSpPr>
            <p:spPr>
              <a:xfrm>
                <a:off x="8810832" y="231330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45</a:t>
                </a:r>
                <a:endParaRPr lang="zh-CN" altLang="en-US" sz="1400" dirty="0">
                  <a:latin typeface="思源黑体 CN Medium" panose="020B0600000000000000" pitchFamily="34" charset="-122"/>
                  <a:ea typeface="思源黑体 CN Medium" panose="020B0600000000000000" pitchFamily="34" charset="-122"/>
                </a:endParaRPr>
              </a:p>
            </p:txBody>
          </p:sp>
          <p:sp>
            <p:nvSpPr>
              <p:cNvPr id="44" name="文本框 43">
                <a:extLst>
                  <a:ext uri="{FF2B5EF4-FFF2-40B4-BE49-F238E27FC236}">
                    <a16:creationId xmlns:a16="http://schemas.microsoft.com/office/drawing/2014/main" id="{26962D56-4072-4A7E-84F9-C437C0EBA9DB}"/>
                  </a:ext>
                </a:extLst>
              </p:cNvPr>
              <p:cNvSpPr txBox="1"/>
              <p:nvPr/>
            </p:nvSpPr>
            <p:spPr>
              <a:xfrm>
                <a:off x="9688622" y="2425325"/>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3" name="组合 2">
            <a:extLst>
              <a:ext uri="{FF2B5EF4-FFF2-40B4-BE49-F238E27FC236}">
                <a16:creationId xmlns:a16="http://schemas.microsoft.com/office/drawing/2014/main" id="{8A131324-CCB9-4815-AB90-40A18A68A70F}"/>
              </a:ext>
            </a:extLst>
          </p:cNvPr>
          <p:cNvGrpSpPr/>
          <p:nvPr/>
        </p:nvGrpSpPr>
        <p:grpSpPr>
          <a:xfrm>
            <a:off x="8612580" y="4110477"/>
            <a:ext cx="2538067" cy="2108712"/>
            <a:chOff x="8585265" y="3574115"/>
            <a:chExt cx="2538067" cy="2108712"/>
          </a:xfrm>
        </p:grpSpPr>
        <p:grpSp>
          <p:nvGrpSpPr>
            <p:cNvPr id="62" name="组合 61">
              <a:extLst>
                <a:ext uri="{FF2B5EF4-FFF2-40B4-BE49-F238E27FC236}">
                  <a16:creationId xmlns:a16="http://schemas.microsoft.com/office/drawing/2014/main" id="{5B4AE32D-634A-4217-B485-B380695C386F}"/>
                </a:ext>
              </a:extLst>
            </p:cNvPr>
            <p:cNvGrpSpPr>
              <a:grpSpLocks noChangeAspect="1"/>
            </p:cNvGrpSpPr>
            <p:nvPr/>
          </p:nvGrpSpPr>
          <p:grpSpPr>
            <a:xfrm>
              <a:off x="8585265" y="3574115"/>
              <a:ext cx="2538067" cy="1954825"/>
              <a:chOff x="7623099" y="764643"/>
              <a:chExt cx="2247477" cy="1731012"/>
            </a:xfrm>
          </p:grpSpPr>
          <p:sp>
            <p:nvSpPr>
              <p:cNvPr id="63" name="Oval 5">
                <a:extLst>
                  <a:ext uri="{FF2B5EF4-FFF2-40B4-BE49-F238E27FC236}">
                    <a16:creationId xmlns:a16="http://schemas.microsoft.com/office/drawing/2014/main" id="{40DDD737-4CAF-469D-B988-2E3E57E618F2}"/>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4" name="Straight Connector 18">
                <a:extLst>
                  <a:ext uri="{FF2B5EF4-FFF2-40B4-BE49-F238E27FC236}">
                    <a16:creationId xmlns:a16="http://schemas.microsoft.com/office/drawing/2014/main" id="{127A18EE-7A37-4C94-A767-499528A6AEE7}"/>
                  </a:ext>
                </a:extLst>
              </p:cNvPr>
              <p:cNvCxnSpPr>
                <a:cxnSpLocks/>
                <a:stCxn id="66" idx="2"/>
                <a:endCxn id="63"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5" name="Oval 7">
                <a:extLst>
                  <a:ext uri="{FF2B5EF4-FFF2-40B4-BE49-F238E27FC236}">
                    <a16:creationId xmlns:a16="http://schemas.microsoft.com/office/drawing/2014/main" id="{26E7DF03-38CC-4839-92F5-7AF4DEF6CAFD}"/>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6" name="Oval 7">
                <a:extLst>
                  <a:ext uri="{FF2B5EF4-FFF2-40B4-BE49-F238E27FC236}">
                    <a16:creationId xmlns:a16="http://schemas.microsoft.com/office/drawing/2014/main" id="{F3D48808-F236-4CAE-9527-54F4D222B2DE}"/>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7" name="Straight Connector 18">
                <a:extLst>
                  <a:ext uri="{FF2B5EF4-FFF2-40B4-BE49-F238E27FC236}">
                    <a16:creationId xmlns:a16="http://schemas.microsoft.com/office/drawing/2014/main" id="{287549D9-7570-4672-85CA-22D1DFE33E4A}"/>
                  </a:ext>
                </a:extLst>
              </p:cNvPr>
              <p:cNvCxnSpPr>
                <a:cxnSpLocks/>
                <a:stCxn id="65" idx="0"/>
                <a:endCxn id="66"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68" name="Oval 7">
                <a:extLst>
                  <a:ext uri="{FF2B5EF4-FFF2-40B4-BE49-F238E27FC236}">
                    <a16:creationId xmlns:a16="http://schemas.microsoft.com/office/drawing/2014/main" id="{F4DC211F-E30A-409E-8668-71803F91660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9" name="Straight Connector 18">
                <a:extLst>
                  <a:ext uri="{FF2B5EF4-FFF2-40B4-BE49-F238E27FC236}">
                    <a16:creationId xmlns:a16="http://schemas.microsoft.com/office/drawing/2014/main" id="{BF98C956-DCEF-4CF6-9994-0105A8BB54FF}"/>
                  </a:ext>
                </a:extLst>
              </p:cNvPr>
              <p:cNvCxnSpPr>
                <a:cxnSpLocks/>
                <a:stCxn id="68" idx="7"/>
                <a:endCxn id="65"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4" name="Oval 7">
                <a:extLst>
                  <a:ext uri="{FF2B5EF4-FFF2-40B4-BE49-F238E27FC236}">
                    <a16:creationId xmlns:a16="http://schemas.microsoft.com/office/drawing/2014/main" id="{BD91C795-0B6C-443A-9DA5-98564F68FBAD}"/>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6" name="Straight Connector 18">
                <a:extLst>
                  <a:ext uri="{FF2B5EF4-FFF2-40B4-BE49-F238E27FC236}">
                    <a16:creationId xmlns:a16="http://schemas.microsoft.com/office/drawing/2014/main" id="{13BFBDC4-35C5-451F-898D-DA57620DE466}"/>
                  </a:ext>
                </a:extLst>
              </p:cNvPr>
              <p:cNvCxnSpPr>
                <a:cxnSpLocks/>
                <a:stCxn id="68" idx="6"/>
                <a:endCxn id="74"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79" name="组合 78">
              <a:extLst>
                <a:ext uri="{FF2B5EF4-FFF2-40B4-BE49-F238E27FC236}">
                  <a16:creationId xmlns:a16="http://schemas.microsoft.com/office/drawing/2014/main" id="{4DD1A044-068D-4E2C-8E42-941A8DB5DECB}"/>
                </a:ext>
              </a:extLst>
            </p:cNvPr>
            <p:cNvGrpSpPr/>
            <p:nvPr/>
          </p:nvGrpSpPr>
          <p:grpSpPr>
            <a:xfrm>
              <a:off x="9034949" y="3709964"/>
              <a:ext cx="1458636" cy="1972863"/>
              <a:chOff x="9058676" y="1158434"/>
              <a:chExt cx="1458636" cy="1972863"/>
            </a:xfrm>
          </p:grpSpPr>
          <p:sp>
            <p:nvSpPr>
              <p:cNvPr id="80" name="文本框 79">
                <a:extLst>
                  <a:ext uri="{FF2B5EF4-FFF2-40B4-BE49-F238E27FC236}">
                    <a16:creationId xmlns:a16="http://schemas.microsoft.com/office/drawing/2014/main" id="{1BC6D86A-E757-4F4E-A1D7-C6395FCB7A83}"/>
                  </a:ext>
                </a:extLst>
              </p:cNvPr>
              <p:cNvSpPr txBox="1"/>
              <p:nvPr/>
            </p:nvSpPr>
            <p:spPr>
              <a:xfrm>
                <a:off x="9058676" y="1158434"/>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sp>
            <p:nvSpPr>
              <p:cNvPr id="81" name="文本框 80">
                <a:extLst>
                  <a:ext uri="{FF2B5EF4-FFF2-40B4-BE49-F238E27FC236}">
                    <a16:creationId xmlns:a16="http://schemas.microsoft.com/office/drawing/2014/main" id="{785132E3-E9B0-4910-AACA-A5C76B23F9C5}"/>
                  </a:ext>
                </a:extLst>
              </p:cNvPr>
              <p:cNvSpPr txBox="1"/>
              <p:nvPr/>
            </p:nvSpPr>
            <p:spPr>
              <a:xfrm>
                <a:off x="9961316" y="152861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sp>
            <p:nvSpPr>
              <p:cNvPr id="85" name="文本框 84">
                <a:extLst>
                  <a:ext uri="{FF2B5EF4-FFF2-40B4-BE49-F238E27FC236}">
                    <a16:creationId xmlns:a16="http://schemas.microsoft.com/office/drawing/2014/main" id="{6328D8E8-23C9-4FC8-9A2B-AC468DAB3732}"/>
                  </a:ext>
                </a:extLst>
              </p:cNvPr>
              <p:cNvSpPr txBox="1"/>
              <p:nvPr/>
            </p:nvSpPr>
            <p:spPr>
              <a:xfrm>
                <a:off x="10006581" y="282352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sp>
            <p:nvSpPr>
              <p:cNvPr id="87" name="文本框 86">
                <a:extLst>
                  <a:ext uri="{FF2B5EF4-FFF2-40B4-BE49-F238E27FC236}">
                    <a16:creationId xmlns:a16="http://schemas.microsoft.com/office/drawing/2014/main" id="{C448CE3B-B8BA-49C1-ABB4-E8646543132F}"/>
                  </a:ext>
                </a:extLst>
              </p:cNvPr>
              <p:cNvSpPr txBox="1"/>
              <p:nvPr/>
            </p:nvSpPr>
            <p:spPr>
              <a:xfrm>
                <a:off x="9688622" y="2425325"/>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grpSp>
    </p:spTree>
    <p:extLst>
      <p:ext uri="{BB962C8B-B14F-4D97-AF65-F5344CB8AC3E}">
        <p14:creationId xmlns:p14="http://schemas.microsoft.com/office/powerpoint/2010/main" val="3086887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最小生成树</a:t>
            </a:r>
            <a:endParaRPr lang="en-US" altLang="zh-CN" dirty="0"/>
          </a:p>
          <a:p>
            <a:pPr marL="514350" lvl="2" indent="-514350">
              <a:spcBef>
                <a:spcPts val="1000"/>
              </a:spcBef>
              <a:buFont typeface="Wingdings" panose="05000000000000000000" pitchFamily="2" charset="2"/>
              <a:buChar char="u"/>
            </a:pPr>
            <a:r>
              <a:rPr lang="zh-CN" altLang="en-US" sz="2000" dirty="0"/>
              <a:t>最小生成树算法：</a:t>
            </a:r>
            <a:r>
              <a:rPr lang="en-US" altLang="zh-CN" sz="2000" dirty="0"/>
              <a:t>Kruskal(</a:t>
            </a:r>
            <a:r>
              <a:rPr lang="zh-CN" altLang="en-US" sz="2000" dirty="0"/>
              <a:t>克鲁斯卡尔</a:t>
            </a:r>
            <a:r>
              <a:rPr lang="en-US" altLang="zh-CN" sz="2000" dirty="0"/>
              <a:t>)</a:t>
            </a:r>
            <a:r>
              <a:rPr lang="zh-CN" altLang="en-US" sz="2000" dirty="0"/>
              <a:t>算法</a:t>
            </a:r>
            <a:endParaRPr lang="en-US" altLang="zh-CN" dirty="0"/>
          </a:p>
          <a:p>
            <a:pPr marL="457223" lvl="3" indent="0">
              <a:spcBef>
                <a:spcPts val="1000"/>
              </a:spcBef>
              <a:buNone/>
            </a:pPr>
            <a:r>
              <a:rPr lang="zh-CN" altLang="en-US" sz="1800" dirty="0">
                <a:latin typeface="思源黑体 CN Medium" panose="020B0600000000000000" pitchFamily="34" charset="-122"/>
                <a:ea typeface="思源黑体 CN Medium" panose="020B0600000000000000" pitchFamily="34" charset="-122"/>
              </a:rPr>
              <a:t>从</a:t>
            </a:r>
            <a:r>
              <a:rPr lang="zh-CN" altLang="en-US" sz="1800" dirty="0">
                <a:solidFill>
                  <a:schemeClr val="accent2"/>
                </a:solidFill>
                <a:latin typeface="思源黑体 CN Medium" panose="020B0600000000000000" pitchFamily="34" charset="-122"/>
                <a:ea typeface="思源黑体 CN Medium" panose="020B0600000000000000" pitchFamily="34" charset="-122"/>
              </a:rPr>
              <a:t>权值最小的边</a:t>
            </a:r>
            <a:r>
              <a:rPr lang="zh-CN" altLang="en-US" sz="1800" dirty="0">
                <a:latin typeface="思源黑体 CN Medium" panose="020B0600000000000000" pitchFamily="34" charset="-122"/>
                <a:ea typeface="思源黑体 CN Medium" panose="020B0600000000000000" pitchFamily="34" charset="-122"/>
              </a:rPr>
              <a:t>开始，按</a:t>
            </a:r>
            <a:r>
              <a:rPr lang="zh-CN" altLang="en-US" sz="1800" dirty="0">
                <a:solidFill>
                  <a:schemeClr val="accent2"/>
                </a:solidFill>
                <a:latin typeface="思源黑体 CN Medium" panose="020B0600000000000000" pitchFamily="34" charset="-122"/>
                <a:ea typeface="思源黑体 CN Medium" panose="020B0600000000000000" pitchFamily="34" charset="-122"/>
              </a:rPr>
              <a:t>权值递增</a:t>
            </a:r>
            <a:r>
              <a:rPr lang="zh-CN" altLang="en-US" sz="1800" dirty="0">
                <a:latin typeface="思源黑体 CN Medium" panose="020B0600000000000000" pitchFamily="34" charset="-122"/>
                <a:ea typeface="思源黑体 CN Medium" panose="020B0600000000000000" pitchFamily="34" charset="-122"/>
              </a:rPr>
              <a:t>的顺序选择合适的</a:t>
            </a:r>
            <a:r>
              <a:rPr lang="zh-CN" altLang="en-US" sz="1800" dirty="0">
                <a:solidFill>
                  <a:schemeClr val="accent2"/>
                </a:solidFill>
                <a:latin typeface="思源黑体 CN Medium" panose="020B0600000000000000" pitchFamily="34" charset="-122"/>
                <a:ea typeface="思源黑体 CN Medium" panose="020B0600000000000000" pitchFamily="34" charset="-122"/>
              </a:rPr>
              <a:t>边</a:t>
            </a:r>
            <a:r>
              <a:rPr lang="zh-CN" altLang="en-US" sz="1800" dirty="0">
                <a:latin typeface="思源黑体 CN Medium" panose="020B0600000000000000" pitchFamily="34" charset="-122"/>
                <a:ea typeface="思源黑体 CN Medium" panose="020B0600000000000000" pitchFamily="34" charset="-122"/>
              </a:rPr>
              <a:t>加入</a:t>
            </a:r>
            <a:r>
              <a:rPr lang="en-US" altLang="zh-CN" sz="1800" dirty="0">
                <a:latin typeface="思源黑体 CN Medium" panose="020B0600000000000000" pitchFamily="34" charset="-122"/>
                <a:ea typeface="思源黑体 CN Medium" panose="020B0600000000000000" pitchFamily="34" charset="-122"/>
              </a:rPr>
              <a:t>MST</a:t>
            </a:r>
          </a:p>
          <a:p>
            <a:pPr marL="914446" lvl="4" indent="0">
              <a:spcBef>
                <a:spcPts val="1000"/>
              </a:spcBef>
              <a:buNone/>
            </a:pPr>
            <a:r>
              <a:rPr lang="zh-CN" altLang="en-US" dirty="0"/>
              <a:t>以</a:t>
            </a:r>
            <a:r>
              <a:rPr lang="zh-CN" altLang="en-US" dirty="0">
                <a:solidFill>
                  <a:schemeClr val="accent2"/>
                </a:solidFill>
              </a:rPr>
              <a:t>边</a:t>
            </a:r>
            <a:r>
              <a:rPr lang="zh-CN" altLang="en-US" dirty="0"/>
              <a:t>为着眼点，将所有边</a:t>
            </a:r>
            <a:r>
              <a:rPr lang="zh-CN" altLang="en-US" dirty="0">
                <a:solidFill>
                  <a:schemeClr val="accent2"/>
                </a:solidFill>
              </a:rPr>
              <a:t>按权重从小到大</a:t>
            </a:r>
            <a:r>
              <a:rPr lang="zh-CN" altLang="en-US" dirty="0"/>
              <a:t>排序</a:t>
            </a:r>
            <a:endParaRPr lang="en-US" altLang="zh-CN" dirty="0"/>
          </a:p>
          <a:p>
            <a:pPr marL="914446" lvl="4" indent="0">
              <a:spcBef>
                <a:spcPts val="1000"/>
              </a:spcBef>
              <a:buNone/>
            </a:pPr>
            <a:r>
              <a:rPr lang="zh-CN" altLang="en-US" dirty="0"/>
              <a:t>将边加入</a:t>
            </a:r>
            <a:r>
              <a:rPr lang="en-US" altLang="zh-CN" dirty="0"/>
              <a:t>MST</a:t>
            </a:r>
            <a:r>
              <a:rPr lang="zh-CN" altLang="en-US" dirty="0"/>
              <a:t>，其实也要把顶点加入</a:t>
            </a:r>
            <a:endParaRPr lang="en-US" altLang="zh-CN" dirty="0"/>
          </a:p>
          <a:p>
            <a:pPr marL="914446" lvl="4" indent="0">
              <a:spcBef>
                <a:spcPts val="1000"/>
              </a:spcBef>
              <a:buNone/>
            </a:pPr>
            <a:r>
              <a:rPr lang="zh-CN" altLang="en-US" dirty="0"/>
              <a:t>反证法证明：最小边属于</a:t>
            </a:r>
            <a:r>
              <a:rPr lang="en-US" altLang="zh-CN" dirty="0"/>
              <a:t>MST</a:t>
            </a:r>
          </a:p>
          <a:p>
            <a:pPr marL="914446" lvl="4" indent="0">
              <a:spcBef>
                <a:spcPts val="1000"/>
              </a:spcBef>
              <a:buNone/>
            </a:pPr>
            <a:r>
              <a:rPr lang="zh-CN" altLang="en-US" dirty="0">
                <a:solidFill>
                  <a:schemeClr val="accent2"/>
                </a:solidFill>
              </a:rPr>
              <a:t>如何避免</a:t>
            </a:r>
            <a:r>
              <a:rPr lang="en-US" altLang="zh-CN" dirty="0">
                <a:solidFill>
                  <a:schemeClr val="accent2"/>
                </a:solidFill>
              </a:rPr>
              <a:t>MST</a:t>
            </a:r>
            <a:r>
              <a:rPr lang="zh-CN" altLang="en-US" dirty="0">
                <a:solidFill>
                  <a:schemeClr val="accent2"/>
                </a:solidFill>
              </a:rPr>
              <a:t>中出现环？</a:t>
            </a:r>
            <a:endParaRPr lang="en-US" altLang="zh-CN" dirty="0">
              <a:solidFill>
                <a:schemeClr val="accent2"/>
              </a:solidFill>
            </a:endParaRPr>
          </a:p>
          <a:p>
            <a:pPr marL="914446" lvl="4" indent="0">
              <a:spcBef>
                <a:spcPts val="1000"/>
              </a:spcBef>
              <a:buNone/>
            </a:pPr>
            <a:endParaRPr lang="zh-CN" altLang="en-US"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5" name="组合 4">
            <a:extLst>
              <a:ext uri="{FF2B5EF4-FFF2-40B4-BE49-F238E27FC236}">
                <a16:creationId xmlns:a16="http://schemas.microsoft.com/office/drawing/2014/main" id="{25A79356-C269-4B4B-96CE-E96227447D2C}"/>
              </a:ext>
            </a:extLst>
          </p:cNvPr>
          <p:cNvGrpSpPr/>
          <p:nvPr/>
        </p:nvGrpSpPr>
        <p:grpSpPr>
          <a:xfrm>
            <a:off x="8612580" y="1533433"/>
            <a:ext cx="2538067" cy="2108712"/>
            <a:chOff x="8608992" y="1022585"/>
            <a:chExt cx="2538067" cy="2108712"/>
          </a:xfrm>
        </p:grpSpPr>
        <p:grpSp>
          <p:nvGrpSpPr>
            <p:cNvPr id="15" name="组合 14">
              <a:extLst>
                <a:ext uri="{FF2B5EF4-FFF2-40B4-BE49-F238E27FC236}">
                  <a16:creationId xmlns:a16="http://schemas.microsoft.com/office/drawing/2014/main" id="{B84A9016-BE3F-49CF-BF88-D840353A5ACE}"/>
                </a:ext>
              </a:extLst>
            </p:cNvPr>
            <p:cNvGrpSpPr>
              <a:grpSpLocks noChangeAspect="1"/>
            </p:cNvGrpSpPr>
            <p:nvPr/>
          </p:nvGrpSpPr>
          <p:grpSpPr>
            <a:xfrm>
              <a:off x="8608992" y="1022585"/>
              <a:ext cx="2538067" cy="1954825"/>
              <a:chOff x="7623099" y="764643"/>
              <a:chExt cx="2247477" cy="1731012"/>
            </a:xfrm>
          </p:grpSpPr>
          <p:sp>
            <p:nvSpPr>
              <p:cNvPr id="17" name="Oval 5">
                <a:extLst>
                  <a:ext uri="{FF2B5EF4-FFF2-40B4-BE49-F238E27FC236}">
                    <a16:creationId xmlns:a16="http://schemas.microsoft.com/office/drawing/2014/main" id="{C6483210-9152-4087-9CB0-5BAA4B190019}"/>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9" name="Straight Connector 18">
                <a:extLst>
                  <a:ext uri="{FF2B5EF4-FFF2-40B4-BE49-F238E27FC236}">
                    <a16:creationId xmlns:a16="http://schemas.microsoft.com/office/drawing/2014/main" id="{5F5902F1-0529-4A66-A2FA-2B1F721BD608}"/>
                  </a:ext>
                </a:extLst>
              </p:cNvPr>
              <p:cNvCxnSpPr>
                <a:cxnSpLocks/>
                <a:stCxn id="24" idx="2"/>
                <a:endCxn id="17"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3" name="Oval 7">
                <a:extLst>
                  <a:ext uri="{FF2B5EF4-FFF2-40B4-BE49-F238E27FC236}">
                    <a16:creationId xmlns:a16="http://schemas.microsoft.com/office/drawing/2014/main" id="{ADC97EA0-8E4C-4FB4-97CD-F344E43AD1DF}"/>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175147F4-8505-4462-A9D9-2EE8EC59A72A}"/>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5" name="Straight Connector 18">
                <a:extLst>
                  <a:ext uri="{FF2B5EF4-FFF2-40B4-BE49-F238E27FC236}">
                    <a16:creationId xmlns:a16="http://schemas.microsoft.com/office/drawing/2014/main" id="{D45F807B-064E-474C-881E-1584D198FFC4}"/>
                  </a:ext>
                </a:extLst>
              </p:cNvPr>
              <p:cNvCxnSpPr>
                <a:cxnSpLocks/>
                <a:stCxn id="23" idx="0"/>
                <a:endCxn id="24"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6" name="Oval 7">
                <a:extLst>
                  <a:ext uri="{FF2B5EF4-FFF2-40B4-BE49-F238E27FC236}">
                    <a16:creationId xmlns:a16="http://schemas.microsoft.com/office/drawing/2014/main" id="{0D6F3C28-3A9F-47FD-A5C7-8CDC482E1D1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7" name="Straight Connector 18">
                <a:extLst>
                  <a:ext uri="{FF2B5EF4-FFF2-40B4-BE49-F238E27FC236}">
                    <a16:creationId xmlns:a16="http://schemas.microsoft.com/office/drawing/2014/main" id="{88961D85-0F36-425D-95BE-1E29899667FA}"/>
                  </a:ext>
                </a:extLst>
              </p:cNvPr>
              <p:cNvCxnSpPr>
                <a:cxnSpLocks/>
                <a:stCxn id="26" idx="7"/>
                <a:endCxn id="23"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8" name="Straight Connector 18">
                <a:extLst>
                  <a:ext uri="{FF2B5EF4-FFF2-40B4-BE49-F238E27FC236}">
                    <a16:creationId xmlns:a16="http://schemas.microsoft.com/office/drawing/2014/main" id="{3B0F6A56-2DB2-4C41-B260-ECC5F620935E}"/>
                  </a:ext>
                </a:extLst>
              </p:cNvPr>
              <p:cNvCxnSpPr>
                <a:cxnSpLocks/>
                <a:stCxn id="26" idx="1"/>
                <a:endCxn id="17"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9" name="Oval 7">
                <a:extLst>
                  <a:ext uri="{FF2B5EF4-FFF2-40B4-BE49-F238E27FC236}">
                    <a16:creationId xmlns:a16="http://schemas.microsoft.com/office/drawing/2014/main" id="{B02F7ED6-C754-41AE-9FBD-3871B4486A9D}"/>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31" name="Straight Connector 18">
                <a:extLst>
                  <a:ext uri="{FF2B5EF4-FFF2-40B4-BE49-F238E27FC236}">
                    <a16:creationId xmlns:a16="http://schemas.microsoft.com/office/drawing/2014/main" id="{9305CBBD-67A8-4185-970C-BA08CFF15D08}"/>
                  </a:ext>
                </a:extLst>
              </p:cNvPr>
              <p:cNvCxnSpPr>
                <a:cxnSpLocks/>
                <a:stCxn id="29" idx="0"/>
                <a:endCxn id="24"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18">
                <a:extLst>
                  <a:ext uri="{FF2B5EF4-FFF2-40B4-BE49-F238E27FC236}">
                    <a16:creationId xmlns:a16="http://schemas.microsoft.com/office/drawing/2014/main" id="{BB079AE9-9BAD-4BF4-99FB-EA3928167C13}"/>
                  </a:ext>
                </a:extLst>
              </p:cNvPr>
              <p:cNvCxnSpPr>
                <a:cxnSpLocks/>
                <a:stCxn id="26" idx="6"/>
                <a:endCxn id="29"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18">
                <a:extLst>
                  <a:ext uri="{FF2B5EF4-FFF2-40B4-BE49-F238E27FC236}">
                    <a16:creationId xmlns:a16="http://schemas.microsoft.com/office/drawing/2014/main" id="{6947E70C-5207-4BCA-A265-55AC6CA97B38}"/>
                  </a:ext>
                </a:extLst>
              </p:cNvPr>
              <p:cNvCxnSpPr>
                <a:cxnSpLocks/>
                <a:stCxn id="26" idx="0"/>
                <a:endCxn id="24"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18">
                <a:extLst>
                  <a:ext uri="{FF2B5EF4-FFF2-40B4-BE49-F238E27FC236}">
                    <a16:creationId xmlns:a16="http://schemas.microsoft.com/office/drawing/2014/main" id="{47044250-BDE9-45D2-99F9-930BC77238DC}"/>
                  </a:ext>
                </a:extLst>
              </p:cNvPr>
              <p:cNvCxnSpPr>
                <a:cxnSpLocks/>
                <a:stCxn id="17" idx="5"/>
                <a:endCxn id="29"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F28D61E-6221-4D93-8F79-B6879E89C576}"/>
                </a:ext>
              </a:extLst>
            </p:cNvPr>
            <p:cNvGrpSpPr/>
            <p:nvPr/>
          </p:nvGrpSpPr>
          <p:grpSpPr>
            <a:xfrm>
              <a:off x="8810832" y="1158434"/>
              <a:ext cx="2301996" cy="1972863"/>
              <a:chOff x="8810832" y="1158434"/>
              <a:chExt cx="2301996" cy="1972863"/>
            </a:xfrm>
          </p:grpSpPr>
          <p:sp>
            <p:nvSpPr>
              <p:cNvPr id="37" name="文本框 36">
                <a:extLst>
                  <a:ext uri="{FF2B5EF4-FFF2-40B4-BE49-F238E27FC236}">
                    <a16:creationId xmlns:a16="http://schemas.microsoft.com/office/drawing/2014/main" id="{A2602D3A-9A38-4F43-AC79-7FD5197D9E0C}"/>
                  </a:ext>
                </a:extLst>
              </p:cNvPr>
              <p:cNvSpPr txBox="1"/>
              <p:nvPr/>
            </p:nvSpPr>
            <p:spPr>
              <a:xfrm>
                <a:off x="9058676" y="1158434"/>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sp>
            <p:nvSpPr>
              <p:cNvPr id="38" name="文本框 37">
                <a:extLst>
                  <a:ext uri="{FF2B5EF4-FFF2-40B4-BE49-F238E27FC236}">
                    <a16:creationId xmlns:a16="http://schemas.microsoft.com/office/drawing/2014/main" id="{AAB7FC84-D36C-4C9F-9849-DF982BD230A6}"/>
                  </a:ext>
                </a:extLst>
              </p:cNvPr>
              <p:cNvSpPr txBox="1"/>
              <p:nvPr/>
            </p:nvSpPr>
            <p:spPr>
              <a:xfrm>
                <a:off x="9961316" y="152861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sp>
            <p:nvSpPr>
              <p:cNvPr id="39" name="文本框 38">
                <a:extLst>
                  <a:ext uri="{FF2B5EF4-FFF2-40B4-BE49-F238E27FC236}">
                    <a16:creationId xmlns:a16="http://schemas.microsoft.com/office/drawing/2014/main" id="{C1A64A46-773B-4B39-8D01-29F2FD7FAE1D}"/>
                  </a:ext>
                </a:extLst>
              </p:cNvPr>
              <p:cNvSpPr txBox="1"/>
              <p:nvPr/>
            </p:nvSpPr>
            <p:spPr>
              <a:xfrm>
                <a:off x="10602097" y="1781569"/>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0" name="文本框 39">
                <a:extLst>
                  <a:ext uri="{FF2B5EF4-FFF2-40B4-BE49-F238E27FC236}">
                    <a16:creationId xmlns:a16="http://schemas.microsoft.com/office/drawing/2014/main" id="{E440E407-C8E8-456B-B56E-FA2EC4B1963F}"/>
                  </a:ext>
                </a:extLst>
              </p:cNvPr>
              <p:cNvSpPr txBox="1"/>
              <p:nvPr/>
            </p:nvSpPr>
            <p:spPr>
              <a:xfrm>
                <a:off x="9411493" y="163716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50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1" name="文本框 40">
                <a:extLst>
                  <a:ext uri="{FF2B5EF4-FFF2-40B4-BE49-F238E27FC236}">
                    <a16:creationId xmlns:a16="http://schemas.microsoft.com/office/drawing/2014/main" id="{1B396FF9-9079-4377-9F25-4399B3721FED}"/>
                  </a:ext>
                </a:extLst>
              </p:cNvPr>
              <p:cNvSpPr txBox="1"/>
              <p:nvPr/>
            </p:nvSpPr>
            <p:spPr>
              <a:xfrm>
                <a:off x="10243405" y="223495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2" name="文本框 41">
                <a:extLst>
                  <a:ext uri="{FF2B5EF4-FFF2-40B4-BE49-F238E27FC236}">
                    <a16:creationId xmlns:a16="http://schemas.microsoft.com/office/drawing/2014/main" id="{03BB750D-CB3D-449E-A6C5-3D81645BCD92}"/>
                  </a:ext>
                </a:extLst>
              </p:cNvPr>
              <p:cNvSpPr txBox="1"/>
              <p:nvPr/>
            </p:nvSpPr>
            <p:spPr>
              <a:xfrm>
                <a:off x="10006581" y="282352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3" name="文本框 42">
                <a:extLst>
                  <a:ext uri="{FF2B5EF4-FFF2-40B4-BE49-F238E27FC236}">
                    <a16:creationId xmlns:a16="http://schemas.microsoft.com/office/drawing/2014/main" id="{FB4EB878-EBC7-4A25-A08B-D5AFCFB8DBB5}"/>
                  </a:ext>
                </a:extLst>
              </p:cNvPr>
              <p:cNvSpPr txBox="1"/>
              <p:nvPr/>
            </p:nvSpPr>
            <p:spPr>
              <a:xfrm>
                <a:off x="8810832" y="231330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45</a:t>
                </a:r>
                <a:endParaRPr lang="zh-CN" altLang="en-US" sz="1400" dirty="0">
                  <a:latin typeface="思源黑体 CN Medium" panose="020B0600000000000000" pitchFamily="34" charset="-122"/>
                  <a:ea typeface="思源黑体 CN Medium" panose="020B0600000000000000" pitchFamily="34" charset="-122"/>
                </a:endParaRPr>
              </a:p>
            </p:txBody>
          </p:sp>
          <p:sp>
            <p:nvSpPr>
              <p:cNvPr id="44" name="文本框 43">
                <a:extLst>
                  <a:ext uri="{FF2B5EF4-FFF2-40B4-BE49-F238E27FC236}">
                    <a16:creationId xmlns:a16="http://schemas.microsoft.com/office/drawing/2014/main" id="{26962D56-4072-4A7E-84F9-C437C0EBA9DB}"/>
                  </a:ext>
                </a:extLst>
              </p:cNvPr>
              <p:cNvSpPr txBox="1"/>
              <p:nvPr/>
            </p:nvSpPr>
            <p:spPr>
              <a:xfrm>
                <a:off x="9688622" y="2425325"/>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9" name="组合 8">
            <a:extLst>
              <a:ext uri="{FF2B5EF4-FFF2-40B4-BE49-F238E27FC236}">
                <a16:creationId xmlns:a16="http://schemas.microsoft.com/office/drawing/2014/main" id="{CF92C571-8CB6-450D-916A-E68CD2D60921}"/>
              </a:ext>
            </a:extLst>
          </p:cNvPr>
          <p:cNvGrpSpPr/>
          <p:nvPr/>
        </p:nvGrpSpPr>
        <p:grpSpPr>
          <a:xfrm>
            <a:off x="8612580" y="4246326"/>
            <a:ext cx="1225142" cy="865152"/>
            <a:chOff x="8612580" y="4246326"/>
            <a:chExt cx="1225142" cy="865152"/>
          </a:xfrm>
        </p:grpSpPr>
        <p:sp>
          <p:nvSpPr>
            <p:cNvPr id="63" name="Oval 5">
              <a:extLst>
                <a:ext uri="{FF2B5EF4-FFF2-40B4-BE49-F238E27FC236}">
                  <a16:creationId xmlns:a16="http://schemas.microsoft.com/office/drawing/2014/main" id="{40DDD737-4CAF-469D-B988-2E3E57E618F2}"/>
                </a:ext>
              </a:extLst>
            </p:cNvPr>
            <p:cNvSpPr>
              <a:spLocks noChangeAspect="1"/>
            </p:cNvSpPr>
            <p:nvPr/>
          </p:nvSpPr>
          <p:spPr>
            <a:xfrm>
              <a:off x="8612580" y="4737097"/>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8" name="组合 7">
              <a:extLst>
                <a:ext uri="{FF2B5EF4-FFF2-40B4-BE49-F238E27FC236}">
                  <a16:creationId xmlns:a16="http://schemas.microsoft.com/office/drawing/2014/main" id="{63183BED-878F-4AAB-83B7-5244E6078502}"/>
                </a:ext>
              </a:extLst>
            </p:cNvPr>
            <p:cNvGrpSpPr/>
            <p:nvPr/>
          </p:nvGrpSpPr>
          <p:grpSpPr>
            <a:xfrm>
              <a:off x="8932134" y="4246326"/>
              <a:ext cx="905588" cy="545599"/>
              <a:chOff x="8932134" y="4246326"/>
              <a:chExt cx="905588" cy="545599"/>
            </a:xfrm>
          </p:grpSpPr>
          <p:cxnSp>
            <p:nvCxnSpPr>
              <p:cNvPr id="64" name="Straight Connector 18">
                <a:extLst>
                  <a:ext uri="{FF2B5EF4-FFF2-40B4-BE49-F238E27FC236}">
                    <a16:creationId xmlns:a16="http://schemas.microsoft.com/office/drawing/2014/main" id="{127A18EE-7A37-4C94-A767-499528A6AEE7}"/>
                  </a:ext>
                </a:extLst>
              </p:cNvPr>
              <p:cNvCxnSpPr>
                <a:cxnSpLocks/>
                <a:stCxn id="66" idx="2"/>
                <a:endCxn id="63" idx="7"/>
              </p:cNvCxnSpPr>
              <p:nvPr/>
            </p:nvCxnSpPr>
            <p:spPr>
              <a:xfrm flipH="1">
                <a:off x="8932134" y="4297668"/>
                <a:ext cx="905588" cy="49425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1BC6D86A-E757-4F4E-A1D7-C6395FCB7A83}"/>
                  </a:ext>
                </a:extLst>
              </p:cNvPr>
              <p:cNvSpPr txBox="1"/>
              <p:nvPr/>
            </p:nvSpPr>
            <p:spPr>
              <a:xfrm>
                <a:off x="9062264" y="4246326"/>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7" name="组合 6">
            <a:extLst>
              <a:ext uri="{FF2B5EF4-FFF2-40B4-BE49-F238E27FC236}">
                <a16:creationId xmlns:a16="http://schemas.microsoft.com/office/drawing/2014/main" id="{60BEAB0E-9303-41AF-9698-289F99D61A0E}"/>
              </a:ext>
            </a:extLst>
          </p:cNvPr>
          <p:cNvGrpSpPr/>
          <p:nvPr/>
        </p:nvGrpSpPr>
        <p:grpSpPr>
          <a:xfrm>
            <a:off x="9828081" y="4110477"/>
            <a:ext cx="647554" cy="1205993"/>
            <a:chOff x="9828081" y="4110477"/>
            <a:chExt cx="647554" cy="1205993"/>
          </a:xfrm>
        </p:grpSpPr>
        <p:sp>
          <p:nvSpPr>
            <p:cNvPr id="65" name="Oval 7">
              <a:extLst>
                <a:ext uri="{FF2B5EF4-FFF2-40B4-BE49-F238E27FC236}">
                  <a16:creationId xmlns:a16="http://schemas.microsoft.com/office/drawing/2014/main" id="{26E7DF03-38CC-4839-92F5-7AF4DEF6CAFD}"/>
                </a:ext>
              </a:extLst>
            </p:cNvPr>
            <p:cNvSpPr>
              <a:spLocks noChangeAspect="1"/>
            </p:cNvSpPr>
            <p:nvPr/>
          </p:nvSpPr>
          <p:spPr>
            <a:xfrm>
              <a:off x="9828081" y="4942089"/>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6" name="Oval 7">
              <a:extLst>
                <a:ext uri="{FF2B5EF4-FFF2-40B4-BE49-F238E27FC236}">
                  <a16:creationId xmlns:a16="http://schemas.microsoft.com/office/drawing/2014/main" id="{F3D48808-F236-4CAE-9527-54F4D222B2DE}"/>
                </a:ext>
              </a:extLst>
            </p:cNvPr>
            <p:cNvSpPr>
              <a:spLocks noChangeAspect="1"/>
            </p:cNvSpPr>
            <p:nvPr/>
          </p:nvSpPr>
          <p:spPr>
            <a:xfrm>
              <a:off x="9837722" y="4110477"/>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6" name="组合 5">
              <a:extLst>
                <a:ext uri="{FF2B5EF4-FFF2-40B4-BE49-F238E27FC236}">
                  <a16:creationId xmlns:a16="http://schemas.microsoft.com/office/drawing/2014/main" id="{BF088230-DE16-46D5-8AB5-2CBB4D9E97BA}"/>
                </a:ext>
              </a:extLst>
            </p:cNvPr>
            <p:cNvGrpSpPr/>
            <p:nvPr/>
          </p:nvGrpSpPr>
          <p:grpSpPr>
            <a:xfrm>
              <a:off x="9964904" y="4484858"/>
              <a:ext cx="510731" cy="457232"/>
              <a:chOff x="9964904" y="4484858"/>
              <a:chExt cx="510731" cy="457232"/>
            </a:xfrm>
          </p:grpSpPr>
          <p:cxnSp>
            <p:nvCxnSpPr>
              <p:cNvPr id="67" name="Straight Connector 18">
                <a:extLst>
                  <a:ext uri="{FF2B5EF4-FFF2-40B4-BE49-F238E27FC236}">
                    <a16:creationId xmlns:a16="http://schemas.microsoft.com/office/drawing/2014/main" id="{287549D9-7570-4672-85CA-22D1DFE33E4A}"/>
                  </a:ext>
                </a:extLst>
              </p:cNvPr>
              <p:cNvCxnSpPr>
                <a:cxnSpLocks/>
                <a:stCxn id="65" idx="0"/>
                <a:endCxn id="66" idx="4"/>
              </p:cNvCxnSpPr>
              <p:nvPr/>
            </p:nvCxnSpPr>
            <p:spPr>
              <a:xfrm flipV="1">
                <a:off x="10015272" y="4484858"/>
                <a:ext cx="9641" cy="45723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785132E3-E9B0-4910-AACA-A5C76B23F9C5}"/>
                  </a:ext>
                </a:extLst>
              </p:cNvPr>
              <p:cNvSpPr txBox="1"/>
              <p:nvPr/>
            </p:nvSpPr>
            <p:spPr>
              <a:xfrm>
                <a:off x="9964904" y="461651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13" name="组合 12">
            <a:extLst>
              <a:ext uri="{FF2B5EF4-FFF2-40B4-BE49-F238E27FC236}">
                <a16:creationId xmlns:a16="http://schemas.microsoft.com/office/drawing/2014/main" id="{95C97952-2821-4D1D-91DC-2753B5FB31BB}"/>
              </a:ext>
            </a:extLst>
          </p:cNvPr>
          <p:cNvGrpSpPr/>
          <p:nvPr/>
        </p:nvGrpSpPr>
        <p:grpSpPr>
          <a:xfrm>
            <a:off x="9702409" y="5690920"/>
            <a:ext cx="1448238" cy="528269"/>
            <a:chOff x="9702409" y="5690920"/>
            <a:chExt cx="1448238" cy="528269"/>
          </a:xfrm>
        </p:grpSpPr>
        <p:sp>
          <p:nvSpPr>
            <p:cNvPr id="74" name="Oval 7">
              <a:extLst>
                <a:ext uri="{FF2B5EF4-FFF2-40B4-BE49-F238E27FC236}">
                  <a16:creationId xmlns:a16="http://schemas.microsoft.com/office/drawing/2014/main" id="{BD91C795-0B6C-443A-9DA5-98564F68FBAD}"/>
                </a:ext>
              </a:extLst>
            </p:cNvPr>
            <p:cNvSpPr>
              <a:spLocks noChangeAspect="1"/>
            </p:cNvSpPr>
            <p:nvPr/>
          </p:nvSpPr>
          <p:spPr>
            <a:xfrm>
              <a:off x="10776266" y="5690920"/>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12" name="组合 11">
              <a:extLst>
                <a:ext uri="{FF2B5EF4-FFF2-40B4-BE49-F238E27FC236}">
                  <a16:creationId xmlns:a16="http://schemas.microsoft.com/office/drawing/2014/main" id="{7B7EE4AA-2621-4210-BD72-2AFA07931AEC}"/>
                </a:ext>
              </a:extLst>
            </p:cNvPr>
            <p:cNvGrpSpPr/>
            <p:nvPr/>
          </p:nvGrpSpPr>
          <p:grpSpPr>
            <a:xfrm>
              <a:off x="9702409" y="5878111"/>
              <a:ext cx="1073856" cy="341078"/>
              <a:chOff x="9702409" y="5878111"/>
              <a:chExt cx="1073856" cy="341078"/>
            </a:xfrm>
          </p:grpSpPr>
          <p:cxnSp>
            <p:nvCxnSpPr>
              <p:cNvPr id="76" name="Straight Connector 18">
                <a:extLst>
                  <a:ext uri="{FF2B5EF4-FFF2-40B4-BE49-F238E27FC236}">
                    <a16:creationId xmlns:a16="http://schemas.microsoft.com/office/drawing/2014/main" id="{13BFBDC4-35C5-451F-898D-DA57620DE466}"/>
                  </a:ext>
                </a:extLst>
              </p:cNvPr>
              <p:cNvCxnSpPr>
                <a:cxnSpLocks/>
                <a:stCxn id="68" idx="6"/>
                <a:endCxn id="74" idx="2"/>
              </p:cNvCxnSpPr>
              <p:nvPr/>
            </p:nvCxnSpPr>
            <p:spPr>
              <a:xfrm flipV="1">
                <a:off x="9702409" y="5878111"/>
                <a:ext cx="1073856"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6328D8E8-23C9-4FC8-9A2B-AC468DAB3732}"/>
                  </a:ext>
                </a:extLst>
              </p:cNvPr>
              <p:cNvSpPr txBox="1"/>
              <p:nvPr/>
            </p:nvSpPr>
            <p:spPr>
              <a:xfrm>
                <a:off x="10010169" y="5911412"/>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grpSp>
      </p:grpSp>
      <p:grpSp>
        <p:nvGrpSpPr>
          <p:cNvPr id="11" name="组合 10">
            <a:extLst>
              <a:ext uri="{FF2B5EF4-FFF2-40B4-BE49-F238E27FC236}">
                <a16:creationId xmlns:a16="http://schemas.microsoft.com/office/drawing/2014/main" id="{7AD67C4B-3B74-4609-B5E9-5BBCC8F91D6F}"/>
              </a:ext>
            </a:extLst>
          </p:cNvPr>
          <p:cNvGrpSpPr/>
          <p:nvPr/>
        </p:nvGrpSpPr>
        <p:grpSpPr>
          <a:xfrm>
            <a:off x="9328029" y="5316470"/>
            <a:ext cx="874912" cy="748832"/>
            <a:chOff x="9328029" y="5316470"/>
            <a:chExt cx="874912" cy="748832"/>
          </a:xfrm>
        </p:grpSpPr>
        <p:sp>
          <p:nvSpPr>
            <p:cNvPr id="68" name="Oval 7">
              <a:extLst>
                <a:ext uri="{FF2B5EF4-FFF2-40B4-BE49-F238E27FC236}">
                  <a16:creationId xmlns:a16="http://schemas.microsoft.com/office/drawing/2014/main" id="{F4DC211F-E30A-409E-8668-71803F916608}"/>
                </a:ext>
              </a:extLst>
            </p:cNvPr>
            <p:cNvSpPr>
              <a:spLocks noChangeAspect="1"/>
            </p:cNvSpPr>
            <p:nvPr/>
          </p:nvSpPr>
          <p:spPr>
            <a:xfrm>
              <a:off x="9328029" y="5690921"/>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10" name="组合 9">
              <a:extLst>
                <a:ext uri="{FF2B5EF4-FFF2-40B4-BE49-F238E27FC236}">
                  <a16:creationId xmlns:a16="http://schemas.microsoft.com/office/drawing/2014/main" id="{A2C16C76-11B0-4BB8-960A-ABD911D6DB6E}"/>
                </a:ext>
              </a:extLst>
            </p:cNvPr>
            <p:cNvGrpSpPr/>
            <p:nvPr/>
          </p:nvGrpSpPr>
          <p:grpSpPr>
            <a:xfrm>
              <a:off x="9647583" y="5316470"/>
              <a:ext cx="555358" cy="504524"/>
              <a:chOff x="9647583" y="5316470"/>
              <a:chExt cx="555358" cy="504524"/>
            </a:xfrm>
          </p:grpSpPr>
          <p:cxnSp>
            <p:nvCxnSpPr>
              <p:cNvPr id="69" name="Straight Connector 18">
                <a:extLst>
                  <a:ext uri="{FF2B5EF4-FFF2-40B4-BE49-F238E27FC236}">
                    <a16:creationId xmlns:a16="http://schemas.microsoft.com/office/drawing/2014/main" id="{BF98C956-DCEF-4CF6-9994-0105A8BB54FF}"/>
                  </a:ext>
                </a:extLst>
              </p:cNvPr>
              <p:cNvCxnSpPr>
                <a:cxnSpLocks/>
                <a:stCxn id="68" idx="7"/>
                <a:endCxn id="65" idx="4"/>
              </p:cNvCxnSpPr>
              <p:nvPr/>
            </p:nvCxnSpPr>
            <p:spPr>
              <a:xfrm flipV="1">
                <a:off x="9647583" y="5316470"/>
                <a:ext cx="367689" cy="4292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C448CE3B-B8BA-49C1-ABB4-E8646543132F}"/>
                  </a:ext>
                </a:extLst>
              </p:cNvPr>
              <p:cNvSpPr txBox="1"/>
              <p:nvPr/>
            </p:nvSpPr>
            <p:spPr>
              <a:xfrm>
                <a:off x="9692210" y="551321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grpSp>
    </p:spTree>
    <p:extLst>
      <p:ext uri="{BB962C8B-B14F-4D97-AF65-F5344CB8AC3E}">
        <p14:creationId xmlns:p14="http://schemas.microsoft.com/office/powerpoint/2010/main" val="20675967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最小生成树</a:t>
            </a:r>
            <a:endParaRPr lang="en-US" altLang="zh-CN" dirty="0"/>
          </a:p>
          <a:p>
            <a:pPr marL="514350" lvl="2" indent="-514350">
              <a:spcBef>
                <a:spcPts val="1000"/>
              </a:spcBef>
              <a:buFont typeface="Wingdings" panose="05000000000000000000" pitchFamily="2" charset="2"/>
              <a:buChar char="u"/>
            </a:pPr>
            <a:r>
              <a:rPr lang="zh-CN" altLang="en-US" sz="2000" dirty="0"/>
              <a:t>最小生成树算法：</a:t>
            </a:r>
            <a:r>
              <a:rPr lang="en-US" altLang="zh-CN" sz="2000" dirty="0"/>
              <a:t>Prim(</a:t>
            </a:r>
            <a:r>
              <a:rPr lang="zh-CN" altLang="en-US" sz="2000" dirty="0"/>
              <a:t>普里姆</a:t>
            </a:r>
            <a:r>
              <a:rPr lang="en-US" altLang="zh-CN" sz="2000" dirty="0"/>
              <a:t>)</a:t>
            </a:r>
            <a:r>
              <a:rPr lang="zh-CN" altLang="en-US" sz="2000" dirty="0"/>
              <a:t>算法</a:t>
            </a:r>
            <a:endParaRPr lang="en-US" altLang="zh-CN" dirty="0"/>
          </a:p>
          <a:p>
            <a:pPr marL="457223" lvl="3" indent="0">
              <a:spcBef>
                <a:spcPts val="1000"/>
              </a:spcBef>
              <a:buNone/>
            </a:pPr>
            <a:r>
              <a:rPr lang="zh-CN" altLang="en-US" sz="1800" dirty="0">
                <a:latin typeface="思源黑体 CN Medium" panose="020B0600000000000000" pitchFamily="34" charset="-122"/>
                <a:ea typeface="思源黑体 CN Medium" panose="020B0600000000000000" pitchFamily="34" charset="-122"/>
              </a:rPr>
              <a:t>从</a:t>
            </a:r>
            <a:r>
              <a:rPr lang="zh-CN" altLang="en-US" sz="1800" dirty="0">
                <a:solidFill>
                  <a:schemeClr val="accent2"/>
                </a:solidFill>
                <a:latin typeface="思源黑体 CN Medium" panose="020B0600000000000000" pitchFamily="34" charset="-122"/>
                <a:ea typeface="思源黑体 CN Medium" panose="020B0600000000000000" pitchFamily="34" charset="-122"/>
              </a:rPr>
              <a:t>某一个顶点</a:t>
            </a:r>
            <a:r>
              <a:rPr lang="zh-CN" altLang="en-US" sz="1800" dirty="0">
                <a:latin typeface="思源黑体 CN Medium" panose="020B0600000000000000" pitchFamily="34" charset="-122"/>
                <a:ea typeface="思源黑体 CN Medium" panose="020B0600000000000000" pitchFamily="34" charset="-122"/>
              </a:rPr>
              <a:t>开始，每次选择</a:t>
            </a:r>
            <a:r>
              <a:rPr lang="zh-CN" altLang="en-US" sz="1800" dirty="0">
                <a:solidFill>
                  <a:schemeClr val="accent2"/>
                </a:solidFill>
                <a:latin typeface="思源黑体 CN Medium" panose="020B0600000000000000" pitchFamily="34" charset="-122"/>
                <a:ea typeface="思源黑体 CN Medium" panose="020B0600000000000000" pitchFamily="34" charset="-122"/>
              </a:rPr>
              <a:t>与</a:t>
            </a:r>
            <a:r>
              <a:rPr lang="en-US" altLang="zh-CN" sz="1800" dirty="0">
                <a:solidFill>
                  <a:schemeClr val="accent2"/>
                </a:solidFill>
                <a:latin typeface="思源黑体 CN Medium" panose="020B0600000000000000" pitchFamily="34" charset="-122"/>
                <a:ea typeface="思源黑体 CN Medium" panose="020B0600000000000000" pitchFamily="34" charset="-122"/>
              </a:rPr>
              <a:t>MST</a:t>
            </a:r>
            <a:r>
              <a:rPr lang="zh-CN" altLang="en-US" sz="1800" dirty="0">
                <a:solidFill>
                  <a:schemeClr val="accent2"/>
                </a:solidFill>
                <a:latin typeface="思源黑体 CN Medium" panose="020B0600000000000000" pitchFamily="34" charset="-122"/>
                <a:ea typeface="思源黑体 CN Medium" panose="020B0600000000000000" pitchFamily="34" charset="-122"/>
              </a:rPr>
              <a:t>顶点连接</a:t>
            </a:r>
            <a:r>
              <a:rPr lang="zh-CN" altLang="en-US" sz="1800" dirty="0">
                <a:latin typeface="思源黑体 CN Medium" panose="020B0600000000000000" pitchFamily="34" charset="-122"/>
                <a:ea typeface="思源黑体 CN Medium" panose="020B0600000000000000" pitchFamily="34" charset="-122"/>
              </a:rPr>
              <a:t>的权值最小的</a:t>
            </a:r>
            <a:r>
              <a:rPr lang="zh-CN" altLang="en-US" sz="1800" dirty="0">
                <a:solidFill>
                  <a:schemeClr val="accent2"/>
                </a:solidFill>
                <a:latin typeface="思源黑体 CN Medium" panose="020B0600000000000000" pitchFamily="34" charset="-122"/>
                <a:ea typeface="思源黑体 CN Medium" panose="020B0600000000000000" pitchFamily="34" charset="-122"/>
              </a:rPr>
              <a:t>顶点</a:t>
            </a:r>
            <a:r>
              <a:rPr lang="zh-CN" altLang="en-US" sz="1800" dirty="0">
                <a:latin typeface="思源黑体 CN Medium" panose="020B0600000000000000" pitchFamily="34" charset="-122"/>
                <a:ea typeface="思源黑体 CN Medium" panose="020B0600000000000000" pitchFamily="34" charset="-122"/>
              </a:rPr>
              <a:t>加入</a:t>
            </a:r>
            <a:r>
              <a:rPr lang="en-US" altLang="zh-CN" sz="1800" dirty="0">
                <a:latin typeface="思源黑体 CN Medium" panose="020B0600000000000000" pitchFamily="34" charset="-122"/>
                <a:ea typeface="思源黑体 CN Medium" panose="020B0600000000000000" pitchFamily="34" charset="-122"/>
              </a:rPr>
              <a:t>MST</a:t>
            </a:r>
          </a:p>
          <a:p>
            <a:pPr marL="914446" lvl="4" indent="0">
              <a:spcBef>
                <a:spcPts val="1000"/>
              </a:spcBef>
              <a:buNone/>
            </a:pPr>
            <a:r>
              <a:rPr lang="zh-CN" altLang="en-US" dirty="0"/>
              <a:t>随意选择一个节点加入</a:t>
            </a:r>
            <a:r>
              <a:rPr lang="en-US" altLang="zh-CN" dirty="0"/>
              <a:t>MST(</a:t>
            </a:r>
            <a:r>
              <a:rPr lang="zh-CN" altLang="en-US" dirty="0"/>
              <a:t>以</a:t>
            </a:r>
            <a:r>
              <a:rPr lang="zh-CN" altLang="en-US" dirty="0">
                <a:solidFill>
                  <a:schemeClr val="accent2"/>
                </a:solidFill>
              </a:rPr>
              <a:t>顶点</a:t>
            </a:r>
            <a:r>
              <a:rPr lang="zh-CN" altLang="en-US" dirty="0"/>
              <a:t>为着眼点</a:t>
            </a:r>
            <a:r>
              <a:rPr lang="en-US" altLang="zh-CN" dirty="0"/>
              <a:t>)</a:t>
            </a:r>
          </a:p>
          <a:p>
            <a:pPr marL="914446" lvl="4" indent="0">
              <a:spcBef>
                <a:spcPts val="1000"/>
              </a:spcBef>
              <a:buNone/>
            </a:pPr>
            <a:r>
              <a:rPr lang="zh-CN" altLang="en-US" dirty="0"/>
              <a:t>选择该节点权值最小边的</a:t>
            </a:r>
            <a:r>
              <a:rPr lang="zh-CN" altLang="en-US" dirty="0">
                <a:solidFill>
                  <a:schemeClr val="accent2"/>
                </a:solidFill>
              </a:rPr>
              <a:t>另一端顶点</a:t>
            </a:r>
            <a:r>
              <a:rPr lang="zh-CN" altLang="en-US" dirty="0"/>
              <a:t>加入</a:t>
            </a:r>
            <a:r>
              <a:rPr lang="en-US" altLang="zh-CN" dirty="0"/>
              <a:t>MST</a:t>
            </a:r>
            <a:r>
              <a:rPr lang="zh-CN" altLang="en-US" dirty="0"/>
              <a:t>，其边也加入</a:t>
            </a:r>
            <a:r>
              <a:rPr lang="en-US" altLang="zh-CN" dirty="0"/>
              <a:t>MST</a:t>
            </a:r>
            <a:r>
              <a:rPr lang="zh-CN" altLang="en-US" dirty="0"/>
              <a:t> </a:t>
            </a:r>
            <a:endParaRPr lang="en-US" altLang="zh-CN" dirty="0"/>
          </a:p>
          <a:p>
            <a:pPr marL="914446" lvl="4" indent="0">
              <a:spcBef>
                <a:spcPts val="1000"/>
              </a:spcBef>
              <a:buNone/>
            </a:pPr>
            <a:r>
              <a:rPr lang="zh-CN" altLang="en-US" dirty="0"/>
              <a:t>选择与</a:t>
            </a:r>
            <a:r>
              <a:rPr lang="en-US" altLang="zh-CN" dirty="0"/>
              <a:t>MST</a:t>
            </a:r>
            <a:r>
              <a:rPr lang="zh-CN" altLang="en-US" dirty="0"/>
              <a:t>中顶点连接的</a:t>
            </a:r>
            <a:r>
              <a:rPr lang="zh-CN" altLang="en-US" dirty="0">
                <a:solidFill>
                  <a:schemeClr val="accent2"/>
                </a:solidFill>
              </a:rPr>
              <a:t>所有边中权值最小的边</a:t>
            </a:r>
            <a:r>
              <a:rPr lang="zh-CN" altLang="en-US" dirty="0"/>
              <a:t>加入</a:t>
            </a:r>
            <a:r>
              <a:rPr lang="en-US" altLang="zh-CN" dirty="0"/>
              <a:t>MST</a:t>
            </a:r>
          </a:p>
          <a:p>
            <a:pPr marL="914446" lvl="4" indent="0">
              <a:spcBef>
                <a:spcPts val="1000"/>
              </a:spcBef>
              <a:buNone/>
            </a:pPr>
            <a:r>
              <a:rPr lang="zh-CN" altLang="en-US" dirty="0"/>
              <a:t>重复上述操作，直到</a:t>
            </a:r>
            <a:r>
              <a:rPr lang="en-US" altLang="zh-CN" dirty="0"/>
              <a:t>MST</a:t>
            </a:r>
            <a:r>
              <a:rPr lang="zh-CN" altLang="en-US" dirty="0"/>
              <a:t>包含所有顶点</a:t>
            </a:r>
            <a:endParaRPr lang="en-US" altLang="zh-CN" dirty="0"/>
          </a:p>
          <a:p>
            <a:pPr marL="914446" lvl="4" indent="0">
              <a:spcBef>
                <a:spcPts val="1000"/>
              </a:spcBef>
              <a:buNone/>
            </a:pPr>
            <a:r>
              <a:rPr lang="zh-CN" altLang="en-US" dirty="0">
                <a:solidFill>
                  <a:schemeClr val="accent2"/>
                </a:solidFill>
              </a:rPr>
              <a:t>如何避免</a:t>
            </a:r>
            <a:r>
              <a:rPr lang="en-US" altLang="zh-CN" dirty="0">
                <a:solidFill>
                  <a:schemeClr val="accent2"/>
                </a:solidFill>
              </a:rPr>
              <a:t>MST</a:t>
            </a:r>
            <a:r>
              <a:rPr lang="zh-CN" altLang="en-US" dirty="0">
                <a:solidFill>
                  <a:schemeClr val="accent2"/>
                </a:solidFill>
              </a:rPr>
              <a:t>中出现环？</a:t>
            </a:r>
            <a:endParaRPr lang="en-US" altLang="zh-CN" dirty="0">
              <a:solidFill>
                <a:schemeClr val="accent2"/>
              </a:solidFill>
            </a:endParaRPr>
          </a:p>
          <a:p>
            <a:pPr marL="914446" lvl="4" indent="0">
              <a:spcBef>
                <a:spcPts val="1000"/>
              </a:spcBef>
              <a:buNone/>
            </a:pPr>
            <a:endParaRPr lang="zh-CN" altLang="en-US" dirty="0">
              <a:latin typeface="思源黑体 CN Medium" panose="020B0600000000000000" pitchFamily="34" charset="-122"/>
              <a:ea typeface="思源黑体 CN Medium" panose="020B0600000000000000" pitchFamily="34" charset="-122"/>
            </a:endParaRPr>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5" name="组合 4">
            <a:extLst>
              <a:ext uri="{FF2B5EF4-FFF2-40B4-BE49-F238E27FC236}">
                <a16:creationId xmlns:a16="http://schemas.microsoft.com/office/drawing/2014/main" id="{25A79356-C269-4B4B-96CE-E96227447D2C}"/>
              </a:ext>
            </a:extLst>
          </p:cNvPr>
          <p:cNvGrpSpPr/>
          <p:nvPr/>
        </p:nvGrpSpPr>
        <p:grpSpPr>
          <a:xfrm>
            <a:off x="8612580" y="1533433"/>
            <a:ext cx="2538067" cy="2108712"/>
            <a:chOff x="8608992" y="1022585"/>
            <a:chExt cx="2538067" cy="2108712"/>
          </a:xfrm>
        </p:grpSpPr>
        <p:grpSp>
          <p:nvGrpSpPr>
            <p:cNvPr id="15" name="组合 14">
              <a:extLst>
                <a:ext uri="{FF2B5EF4-FFF2-40B4-BE49-F238E27FC236}">
                  <a16:creationId xmlns:a16="http://schemas.microsoft.com/office/drawing/2014/main" id="{B84A9016-BE3F-49CF-BF88-D840353A5ACE}"/>
                </a:ext>
              </a:extLst>
            </p:cNvPr>
            <p:cNvGrpSpPr>
              <a:grpSpLocks noChangeAspect="1"/>
            </p:cNvGrpSpPr>
            <p:nvPr/>
          </p:nvGrpSpPr>
          <p:grpSpPr>
            <a:xfrm>
              <a:off x="8608992" y="1022585"/>
              <a:ext cx="2538067" cy="1954825"/>
              <a:chOff x="7623099" y="764643"/>
              <a:chExt cx="2247477" cy="1731012"/>
            </a:xfrm>
          </p:grpSpPr>
          <p:sp>
            <p:nvSpPr>
              <p:cNvPr id="17" name="Oval 5">
                <a:extLst>
                  <a:ext uri="{FF2B5EF4-FFF2-40B4-BE49-F238E27FC236}">
                    <a16:creationId xmlns:a16="http://schemas.microsoft.com/office/drawing/2014/main" id="{C6483210-9152-4087-9CB0-5BAA4B190019}"/>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9" name="Straight Connector 18">
                <a:extLst>
                  <a:ext uri="{FF2B5EF4-FFF2-40B4-BE49-F238E27FC236}">
                    <a16:creationId xmlns:a16="http://schemas.microsoft.com/office/drawing/2014/main" id="{5F5902F1-0529-4A66-A2FA-2B1F721BD608}"/>
                  </a:ext>
                </a:extLst>
              </p:cNvPr>
              <p:cNvCxnSpPr>
                <a:cxnSpLocks/>
                <a:stCxn id="24" idx="2"/>
                <a:endCxn id="17"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3" name="Oval 7">
                <a:extLst>
                  <a:ext uri="{FF2B5EF4-FFF2-40B4-BE49-F238E27FC236}">
                    <a16:creationId xmlns:a16="http://schemas.microsoft.com/office/drawing/2014/main" id="{ADC97EA0-8E4C-4FB4-97CD-F344E43AD1DF}"/>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175147F4-8505-4462-A9D9-2EE8EC59A72A}"/>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5" name="Straight Connector 18">
                <a:extLst>
                  <a:ext uri="{FF2B5EF4-FFF2-40B4-BE49-F238E27FC236}">
                    <a16:creationId xmlns:a16="http://schemas.microsoft.com/office/drawing/2014/main" id="{D45F807B-064E-474C-881E-1584D198FFC4}"/>
                  </a:ext>
                </a:extLst>
              </p:cNvPr>
              <p:cNvCxnSpPr>
                <a:cxnSpLocks/>
                <a:stCxn id="23" idx="0"/>
                <a:endCxn id="24"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6" name="Oval 7">
                <a:extLst>
                  <a:ext uri="{FF2B5EF4-FFF2-40B4-BE49-F238E27FC236}">
                    <a16:creationId xmlns:a16="http://schemas.microsoft.com/office/drawing/2014/main" id="{0D6F3C28-3A9F-47FD-A5C7-8CDC482E1D1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7" name="Straight Connector 18">
                <a:extLst>
                  <a:ext uri="{FF2B5EF4-FFF2-40B4-BE49-F238E27FC236}">
                    <a16:creationId xmlns:a16="http://schemas.microsoft.com/office/drawing/2014/main" id="{88961D85-0F36-425D-95BE-1E29899667FA}"/>
                  </a:ext>
                </a:extLst>
              </p:cNvPr>
              <p:cNvCxnSpPr>
                <a:cxnSpLocks/>
                <a:stCxn id="26" idx="7"/>
                <a:endCxn id="23"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8" name="Straight Connector 18">
                <a:extLst>
                  <a:ext uri="{FF2B5EF4-FFF2-40B4-BE49-F238E27FC236}">
                    <a16:creationId xmlns:a16="http://schemas.microsoft.com/office/drawing/2014/main" id="{3B0F6A56-2DB2-4C41-B260-ECC5F620935E}"/>
                  </a:ext>
                </a:extLst>
              </p:cNvPr>
              <p:cNvCxnSpPr>
                <a:cxnSpLocks/>
                <a:stCxn id="26" idx="1"/>
                <a:endCxn id="17"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9" name="Oval 7">
                <a:extLst>
                  <a:ext uri="{FF2B5EF4-FFF2-40B4-BE49-F238E27FC236}">
                    <a16:creationId xmlns:a16="http://schemas.microsoft.com/office/drawing/2014/main" id="{B02F7ED6-C754-41AE-9FBD-3871B4486A9D}"/>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31" name="Straight Connector 18">
                <a:extLst>
                  <a:ext uri="{FF2B5EF4-FFF2-40B4-BE49-F238E27FC236}">
                    <a16:creationId xmlns:a16="http://schemas.microsoft.com/office/drawing/2014/main" id="{9305CBBD-67A8-4185-970C-BA08CFF15D08}"/>
                  </a:ext>
                </a:extLst>
              </p:cNvPr>
              <p:cNvCxnSpPr>
                <a:cxnSpLocks/>
                <a:stCxn id="29" idx="0"/>
                <a:endCxn id="24"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18">
                <a:extLst>
                  <a:ext uri="{FF2B5EF4-FFF2-40B4-BE49-F238E27FC236}">
                    <a16:creationId xmlns:a16="http://schemas.microsoft.com/office/drawing/2014/main" id="{BB079AE9-9BAD-4BF4-99FB-EA3928167C13}"/>
                  </a:ext>
                </a:extLst>
              </p:cNvPr>
              <p:cNvCxnSpPr>
                <a:cxnSpLocks/>
                <a:stCxn id="26" idx="6"/>
                <a:endCxn id="29"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18">
                <a:extLst>
                  <a:ext uri="{FF2B5EF4-FFF2-40B4-BE49-F238E27FC236}">
                    <a16:creationId xmlns:a16="http://schemas.microsoft.com/office/drawing/2014/main" id="{6947E70C-5207-4BCA-A265-55AC6CA97B38}"/>
                  </a:ext>
                </a:extLst>
              </p:cNvPr>
              <p:cNvCxnSpPr>
                <a:cxnSpLocks/>
                <a:stCxn id="26" idx="0"/>
                <a:endCxn id="24"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18">
                <a:extLst>
                  <a:ext uri="{FF2B5EF4-FFF2-40B4-BE49-F238E27FC236}">
                    <a16:creationId xmlns:a16="http://schemas.microsoft.com/office/drawing/2014/main" id="{47044250-BDE9-45D2-99F9-930BC77238DC}"/>
                  </a:ext>
                </a:extLst>
              </p:cNvPr>
              <p:cNvCxnSpPr>
                <a:cxnSpLocks/>
                <a:stCxn id="17" idx="5"/>
                <a:endCxn id="29"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F28D61E-6221-4D93-8F79-B6879E89C576}"/>
                </a:ext>
              </a:extLst>
            </p:cNvPr>
            <p:cNvGrpSpPr/>
            <p:nvPr/>
          </p:nvGrpSpPr>
          <p:grpSpPr>
            <a:xfrm>
              <a:off x="8810832" y="1158434"/>
              <a:ext cx="2301996" cy="1972863"/>
              <a:chOff x="8810832" y="1158434"/>
              <a:chExt cx="2301996" cy="1972863"/>
            </a:xfrm>
          </p:grpSpPr>
          <p:sp>
            <p:nvSpPr>
              <p:cNvPr id="37" name="文本框 36">
                <a:extLst>
                  <a:ext uri="{FF2B5EF4-FFF2-40B4-BE49-F238E27FC236}">
                    <a16:creationId xmlns:a16="http://schemas.microsoft.com/office/drawing/2014/main" id="{A2602D3A-9A38-4F43-AC79-7FD5197D9E0C}"/>
                  </a:ext>
                </a:extLst>
              </p:cNvPr>
              <p:cNvSpPr txBox="1"/>
              <p:nvPr/>
            </p:nvSpPr>
            <p:spPr>
              <a:xfrm>
                <a:off x="9058676" y="1158434"/>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sp>
            <p:nvSpPr>
              <p:cNvPr id="38" name="文本框 37">
                <a:extLst>
                  <a:ext uri="{FF2B5EF4-FFF2-40B4-BE49-F238E27FC236}">
                    <a16:creationId xmlns:a16="http://schemas.microsoft.com/office/drawing/2014/main" id="{AAB7FC84-D36C-4C9F-9849-DF982BD230A6}"/>
                  </a:ext>
                </a:extLst>
              </p:cNvPr>
              <p:cNvSpPr txBox="1"/>
              <p:nvPr/>
            </p:nvSpPr>
            <p:spPr>
              <a:xfrm>
                <a:off x="9961316" y="152861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sp>
            <p:nvSpPr>
              <p:cNvPr id="39" name="文本框 38">
                <a:extLst>
                  <a:ext uri="{FF2B5EF4-FFF2-40B4-BE49-F238E27FC236}">
                    <a16:creationId xmlns:a16="http://schemas.microsoft.com/office/drawing/2014/main" id="{C1A64A46-773B-4B39-8D01-29F2FD7FAE1D}"/>
                  </a:ext>
                </a:extLst>
              </p:cNvPr>
              <p:cNvSpPr txBox="1"/>
              <p:nvPr/>
            </p:nvSpPr>
            <p:spPr>
              <a:xfrm>
                <a:off x="10602097" y="1781569"/>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100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0" name="文本框 39">
                <a:extLst>
                  <a:ext uri="{FF2B5EF4-FFF2-40B4-BE49-F238E27FC236}">
                    <a16:creationId xmlns:a16="http://schemas.microsoft.com/office/drawing/2014/main" id="{E440E407-C8E8-456B-B56E-FA2EC4B1963F}"/>
                  </a:ext>
                </a:extLst>
              </p:cNvPr>
              <p:cNvSpPr txBox="1"/>
              <p:nvPr/>
            </p:nvSpPr>
            <p:spPr>
              <a:xfrm>
                <a:off x="9411493" y="163716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50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1" name="文本框 40">
                <a:extLst>
                  <a:ext uri="{FF2B5EF4-FFF2-40B4-BE49-F238E27FC236}">
                    <a16:creationId xmlns:a16="http://schemas.microsoft.com/office/drawing/2014/main" id="{1B396FF9-9079-4377-9F25-4399B3721FED}"/>
                  </a:ext>
                </a:extLst>
              </p:cNvPr>
              <p:cNvSpPr txBox="1"/>
              <p:nvPr/>
            </p:nvSpPr>
            <p:spPr>
              <a:xfrm>
                <a:off x="10243405" y="2234958"/>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110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2" name="文本框 41">
                <a:extLst>
                  <a:ext uri="{FF2B5EF4-FFF2-40B4-BE49-F238E27FC236}">
                    <a16:creationId xmlns:a16="http://schemas.microsoft.com/office/drawing/2014/main" id="{03BB750D-CB3D-449E-A6C5-3D81645BCD92}"/>
                  </a:ext>
                </a:extLst>
              </p:cNvPr>
              <p:cNvSpPr txBox="1"/>
              <p:nvPr/>
            </p:nvSpPr>
            <p:spPr>
              <a:xfrm>
                <a:off x="10006581" y="282352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sp>
            <p:nvSpPr>
              <p:cNvPr id="43" name="文本框 42">
                <a:extLst>
                  <a:ext uri="{FF2B5EF4-FFF2-40B4-BE49-F238E27FC236}">
                    <a16:creationId xmlns:a16="http://schemas.microsoft.com/office/drawing/2014/main" id="{FB4EB878-EBC7-4A25-A08B-D5AFCFB8DBB5}"/>
                  </a:ext>
                </a:extLst>
              </p:cNvPr>
              <p:cNvSpPr txBox="1"/>
              <p:nvPr/>
            </p:nvSpPr>
            <p:spPr>
              <a:xfrm>
                <a:off x="8810832" y="231330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45</a:t>
                </a:r>
                <a:endParaRPr lang="zh-CN" altLang="en-US" sz="1400" dirty="0">
                  <a:latin typeface="思源黑体 CN Medium" panose="020B0600000000000000" pitchFamily="34" charset="-122"/>
                  <a:ea typeface="思源黑体 CN Medium" panose="020B0600000000000000" pitchFamily="34" charset="-122"/>
                </a:endParaRPr>
              </a:p>
            </p:txBody>
          </p:sp>
          <p:sp>
            <p:nvSpPr>
              <p:cNvPr id="44" name="文本框 43">
                <a:extLst>
                  <a:ext uri="{FF2B5EF4-FFF2-40B4-BE49-F238E27FC236}">
                    <a16:creationId xmlns:a16="http://schemas.microsoft.com/office/drawing/2014/main" id="{26962D56-4072-4A7E-84F9-C437C0EBA9DB}"/>
                  </a:ext>
                </a:extLst>
              </p:cNvPr>
              <p:cNvSpPr txBox="1"/>
              <p:nvPr/>
            </p:nvSpPr>
            <p:spPr>
              <a:xfrm>
                <a:off x="9688622" y="2425325"/>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grpSp>
      <p:sp>
        <p:nvSpPr>
          <p:cNvPr id="63" name="Oval 5">
            <a:extLst>
              <a:ext uri="{FF2B5EF4-FFF2-40B4-BE49-F238E27FC236}">
                <a16:creationId xmlns:a16="http://schemas.microsoft.com/office/drawing/2014/main" id="{40DDD737-4CAF-469D-B988-2E3E57E618F2}"/>
              </a:ext>
            </a:extLst>
          </p:cNvPr>
          <p:cNvSpPr>
            <a:spLocks noChangeAspect="1"/>
          </p:cNvSpPr>
          <p:nvPr/>
        </p:nvSpPr>
        <p:spPr>
          <a:xfrm>
            <a:off x="8612580" y="4737097"/>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5" name="Oval 7">
            <a:extLst>
              <a:ext uri="{FF2B5EF4-FFF2-40B4-BE49-F238E27FC236}">
                <a16:creationId xmlns:a16="http://schemas.microsoft.com/office/drawing/2014/main" id="{26E7DF03-38CC-4839-92F5-7AF4DEF6CAFD}"/>
              </a:ext>
            </a:extLst>
          </p:cNvPr>
          <p:cNvSpPr>
            <a:spLocks noChangeAspect="1"/>
          </p:cNvSpPr>
          <p:nvPr/>
        </p:nvSpPr>
        <p:spPr>
          <a:xfrm>
            <a:off x="9828081" y="4942089"/>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6" name="Oval 7">
            <a:extLst>
              <a:ext uri="{FF2B5EF4-FFF2-40B4-BE49-F238E27FC236}">
                <a16:creationId xmlns:a16="http://schemas.microsoft.com/office/drawing/2014/main" id="{F3D48808-F236-4CAE-9527-54F4D222B2DE}"/>
              </a:ext>
            </a:extLst>
          </p:cNvPr>
          <p:cNvSpPr>
            <a:spLocks noChangeAspect="1"/>
          </p:cNvSpPr>
          <p:nvPr/>
        </p:nvSpPr>
        <p:spPr>
          <a:xfrm>
            <a:off x="9837722" y="4110477"/>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68" name="Oval 7">
            <a:extLst>
              <a:ext uri="{FF2B5EF4-FFF2-40B4-BE49-F238E27FC236}">
                <a16:creationId xmlns:a16="http://schemas.microsoft.com/office/drawing/2014/main" id="{F4DC211F-E30A-409E-8668-71803F916608}"/>
              </a:ext>
            </a:extLst>
          </p:cNvPr>
          <p:cNvSpPr>
            <a:spLocks noChangeAspect="1"/>
          </p:cNvSpPr>
          <p:nvPr/>
        </p:nvSpPr>
        <p:spPr>
          <a:xfrm>
            <a:off x="9328029" y="5690921"/>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74" name="Oval 7">
            <a:extLst>
              <a:ext uri="{FF2B5EF4-FFF2-40B4-BE49-F238E27FC236}">
                <a16:creationId xmlns:a16="http://schemas.microsoft.com/office/drawing/2014/main" id="{BD91C795-0B6C-443A-9DA5-98564F68FBAD}"/>
              </a:ext>
            </a:extLst>
          </p:cNvPr>
          <p:cNvSpPr>
            <a:spLocks noChangeAspect="1"/>
          </p:cNvSpPr>
          <p:nvPr/>
        </p:nvSpPr>
        <p:spPr>
          <a:xfrm>
            <a:off x="10776266" y="5690920"/>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7" name="组合 6">
            <a:extLst>
              <a:ext uri="{FF2B5EF4-FFF2-40B4-BE49-F238E27FC236}">
                <a16:creationId xmlns:a16="http://schemas.microsoft.com/office/drawing/2014/main" id="{43D50F81-7416-4A2F-AAE6-FAC5BF134CFD}"/>
              </a:ext>
            </a:extLst>
          </p:cNvPr>
          <p:cNvGrpSpPr/>
          <p:nvPr/>
        </p:nvGrpSpPr>
        <p:grpSpPr>
          <a:xfrm>
            <a:off x="8932134" y="4246326"/>
            <a:ext cx="905588" cy="545599"/>
            <a:chOff x="8932134" y="4246326"/>
            <a:chExt cx="905588" cy="545599"/>
          </a:xfrm>
        </p:grpSpPr>
        <p:cxnSp>
          <p:nvCxnSpPr>
            <p:cNvPr id="64" name="Straight Connector 18">
              <a:extLst>
                <a:ext uri="{FF2B5EF4-FFF2-40B4-BE49-F238E27FC236}">
                  <a16:creationId xmlns:a16="http://schemas.microsoft.com/office/drawing/2014/main" id="{127A18EE-7A37-4C94-A767-499528A6AEE7}"/>
                </a:ext>
              </a:extLst>
            </p:cNvPr>
            <p:cNvCxnSpPr>
              <a:cxnSpLocks/>
              <a:stCxn id="66" idx="2"/>
              <a:endCxn id="63" idx="7"/>
            </p:cNvCxnSpPr>
            <p:nvPr/>
          </p:nvCxnSpPr>
          <p:spPr>
            <a:xfrm flipH="1">
              <a:off x="8932134" y="4297668"/>
              <a:ext cx="905588" cy="49425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1BC6D86A-E757-4F4E-A1D7-C6395FCB7A83}"/>
                </a:ext>
              </a:extLst>
            </p:cNvPr>
            <p:cNvSpPr txBox="1"/>
            <p:nvPr/>
          </p:nvSpPr>
          <p:spPr>
            <a:xfrm>
              <a:off x="9062264" y="4246326"/>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6" name="组合 5">
            <a:extLst>
              <a:ext uri="{FF2B5EF4-FFF2-40B4-BE49-F238E27FC236}">
                <a16:creationId xmlns:a16="http://schemas.microsoft.com/office/drawing/2014/main" id="{57A4F236-A3FE-4982-897F-6A4A2BD57359}"/>
              </a:ext>
            </a:extLst>
          </p:cNvPr>
          <p:cNvGrpSpPr/>
          <p:nvPr/>
        </p:nvGrpSpPr>
        <p:grpSpPr>
          <a:xfrm>
            <a:off x="9964904" y="4484858"/>
            <a:ext cx="510731" cy="457232"/>
            <a:chOff x="9964904" y="4484858"/>
            <a:chExt cx="510731" cy="457232"/>
          </a:xfrm>
        </p:grpSpPr>
        <p:cxnSp>
          <p:nvCxnSpPr>
            <p:cNvPr id="67" name="Straight Connector 18">
              <a:extLst>
                <a:ext uri="{FF2B5EF4-FFF2-40B4-BE49-F238E27FC236}">
                  <a16:creationId xmlns:a16="http://schemas.microsoft.com/office/drawing/2014/main" id="{287549D9-7570-4672-85CA-22D1DFE33E4A}"/>
                </a:ext>
              </a:extLst>
            </p:cNvPr>
            <p:cNvCxnSpPr>
              <a:cxnSpLocks/>
              <a:stCxn id="65" idx="0"/>
              <a:endCxn id="66" idx="4"/>
            </p:cNvCxnSpPr>
            <p:nvPr/>
          </p:nvCxnSpPr>
          <p:spPr>
            <a:xfrm flipV="1">
              <a:off x="10015272" y="4484858"/>
              <a:ext cx="9641" cy="45723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785132E3-E9B0-4910-AACA-A5C76B23F9C5}"/>
                </a:ext>
              </a:extLst>
            </p:cNvPr>
            <p:cNvSpPr txBox="1"/>
            <p:nvPr/>
          </p:nvSpPr>
          <p:spPr>
            <a:xfrm>
              <a:off x="9964904" y="461651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9" name="组合 8">
            <a:extLst>
              <a:ext uri="{FF2B5EF4-FFF2-40B4-BE49-F238E27FC236}">
                <a16:creationId xmlns:a16="http://schemas.microsoft.com/office/drawing/2014/main" id="{ADC8DA31-3D13-4A89-94AE-ADA7A697A694}"/>
              </a:ext>
            </a:extLst>
          </p:cNvPr>
          <p:cNvGrpSpPr/>
          <p:nvPr/>
        </p:nvGrpSpPr>
        <p:grpSpPr>
          <a:xfrm>
            <a:off x="9702409" y="5878111"/>
            <a:ext cx="1073856" cy="341078"/>
            <a:chOff x="9702409" y="5878111"/>
            <a:chExt cx="1073856" cy="341078"/>
          </a:xfrm>
        </p:grpSpPr>
        <p:cxnSp>
          <p:nvCxnSpPr>
            <p:cNvPr id="76" name="Straight Connector 18">
              <a:extLst>
                <a:ext uri="{FF2B5EF4-FFF2-40B4-BE49-F238E27FC236}">
                  <a16:creationId xmlns:a16="http://schemas.microsoft.com/office/drawing/2014/main" id="{13BFBDC4-35C5-451F-898D-DA57620DE466}"/>
                </a:ext>
              </a:extLst>
            </p:cNvPr>
            <p:cNvCxnSpPr>
              <a:cxnSpLocks/>
              <a:stCxn id="68" idx="6"/>
              <a:endCxn id="74" idx="2"/>
            </p:cNvCxnSpPr>
            <p:nvPr/>
          </p:nvCxnSpPr>
          <p:spPr>
            <a:xfrm flipV="1">
              <a:off x="9702409" y="5878111"/>
              <a:ext cx="1073856"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6328D8E8-23C9-4FC8-9A2B-AC468DAB3732}"/>
                </a:ext>
              </a:extLst>
            </p:cNvPr>
            <p:cNvSpPr txBox="1"/>
            <p:nvPr/>
          </p:nvSpPr>
          <p:spPr>
            <a:xfrm>
              <a:off x="10010169" y="5911412"/>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8" name="组合 7">
            <a:extLst>
              <a:ext uri="{FF2B5EF4-FFF2-40B4-BE49-F238E27FC236}">
                <a16:creationId xmlns:a16="http://schemas.microsoft.com/office/drawing/2014/main" id="{44108C4F-5A40-4C1D-BA2A-C7C5CDB5950A}"/>
              </a:ext>
            </a:extLst>
          </p:cNvPr>
          <p:cNvGrpSpPr/>
          <p:nvPr/>
        </p:nvGrpSpPr>
        <p:grpSpPr>
          <a:xfrm>
            <a:off x="9647583" y="5316470"/>
            <a:ext cx="555358" cy="504524"/>
            <a:chOff x="9647583" y="5316470"/>
            <a:chExt cx="555358" cy="504524"/>
          </a:xfrm>
        </p:grpSpPr>
        <p:cxnSp>
          <p:nvCxnSpPr>
            <p:cNvPr id="69" name="Straight Connector 18">
              <a:extLst>
                <a:ext uri="{FF2B5EF4-FFF2-40B4-BE49-F238E27FC236}">
                  <a16:creationId xmlns:a16="http://schemas.microsoft.com/office/drawing/2014/main" id="{BF98C956-DCEF-4CF6-9994-0105A8BB54FF}"/>
                </a:ext>
              </a:extLst>
            </p:cNvPr>
            <p:cNvCxnSpPr>
              <a:cxnSpLocks/>
              <a:stCxn id="68" idx="7"/>
              <a:endCxn id="65" idx="4"/>
            </p:cNvCxnSpPr>
            <p:nvPr/>
          </p:nvCxnSpPr>
          <p:spPr>
            <a:xfrm flipV="1">
              <a:off x="9647583" y="5316470"/>
              <a:ext cx="367689" cy="4292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C448CE3B-B8BA-49C1-ABB4-E8646543132F}"/>
                </a:ext>
              </a:extLst>
            </p:cNvPr>
            <p:cNvSpPr txBox="1"/>
            <p:nvPr/>
          </p:nvSpPr>
          <p:spPr>
            <a:xfrm>
              <a:off x="9692210" y="551321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sp>
        <p:nvSpPr>
          <p:cNvPr id="52" name="Oval 5">
            <a:extLst>
              <a:ext uri="{FF2B5EF4-FFF2-40B4-BE49-F238E27FC236}">
                <a16:creationId xmlns:a16="http://schemas.microsoft.com/office/drawing/2014/main" id="{1E511BD8-126D-4F02-95B3-E428412D9997}"/>
              </a:ext>
            </a:extLst>
          </p:cNvPr>
          <p:cNvSpPr>
            <a:spLocks noChangeAspect="1"/>
          </p:cNvSpPr>
          <p:nvPr/>
        </p:nvSpPr>
        <p:spPr>
          <a:xfrm>
            <a:off x="5600421" y="5194328"/>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3" name="Oval 7">
            <a:extLst>
              <a:ext uri="{FF2B5EF4-FFF2-40B4-BE49-F238E27FC236}">
                <a16:creationId xmlns:a16="http://schemas.microsoft.com/office/drawing/2014/main" id="{17BD4A9E-6F6E-494E-8559-405AE4D43306}"/>
              </a:ext>
            </a:extLst>
          </p:cNvPr>
          <p:cNvSpPr>
            <a:spLocks noChangeAspect="1"/>
          </p:cNvSpPr>
          <p:nvPr/>
        </p:nvSpPr>
        <p:spPr>
          <a:xfrm>
            <a:off x="6815922" y="5399320"/>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4" name="Oval 7">
            <a:extLst>
              <a:ext uri="{FF2B5EF4-FFF2-40B4-BE49-F238E27FC236}">
                <a16:creationId xmlns:a16="http://schemas.microsoft.com/office/drawing/2014/main" id="{08F0BACF-6A5F-4913-A222-06CAC8E48CA7}"/>
              </a:ext>
            </a:extLst>
          </p:cNvPr>
          <p:cNvSpPr>
            <a:spLocks noChangeAspect="1"/>
          </p:cNvSpPr>
          <p:nvPr/>
        </p:nvSpPr>
        <p:spPr>
          <a:xfrm>
            <a:off x="6825563" y="4567708"/>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5" name="Oval 7">
            <a:extLst>
              <a:ext uri="{FF2B5EF4-FFF2-40B4-BE49-F238E27FC236}">
                <a16:creationId xmlns:a16="http://schemas.microsoft.com/office/drawing/2014/main" id="{3B7CC731-654B-4E27-814E-50F94C9323EB}"/>
              </a:ext>
            </a:extLst>
          </p:cNvPr>
          <p:cNvSpPr>
            <a:spLocks noChangeAspect="1"/>
          </p:cNvSpPr>
          <p:nvPr/>
        </p:nvSpPr>
        <p:spPr>
          <a:xfrm>
            <a:off x="6315870" y="6148152"/>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6" name="Oval 7">
            <a:extLst>
              <a:ext uri="{FF2B5EF4-FFF2-40B4-BE49-F238E27FC236}">
                <a16:creationId xmlns:a16="http://schemas.microsoft.com/office/drawing/2014/main" id="{69B881A8-B26B-49EC-AA42-F25546543444}"/>
              </a:ext>
            </a:extLst>
          </p:cNvPr>
          <p:cNvSpPr>
            <a:spLocks noChangeAspect="1"/>
          </p:cNvSpPr>
          <p:nvPr/>
        </p:nvSpPr>
        <p:spPr>
          <a:xfrm>
            <a:off x="7764107" y="6148151"/>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57" name="组合 56">
            <a:extLst>
              <a:ext uri="{FF2B5EF4-FFF2-40B4-BE49-F238E27FC236}">
                <a16:creationId xmlns:a16="http://schemas.microsoft.com/office/drawing/2014/main" id="{10BBFEA1-2F74-4E8E-8E73-3651397C242F}"/>
              </a:ext>
            </a:extLst>
          </p:cNvPr>
          <p:cNvGrpSpPr/>
          <p:nvPr/>
        </p:nvGrpSpPr>
        <p:grpSpPr>
          <a:xfrm>
            <a:off x="5919975" y="4703557"/>
            <a:ext cx="905588" cy="545599"/>
            <a:chOff x="8932134" y="4246326"/>
            <a:chExt cx="905588" cy="545599"/>
          </a:xfrm>
        </p:grpSpPr>
        <p:cxnSp>
          <p:nvCxnSpPr>
            <p:cNvPr id="58" name="Straight Connector 18">
              <a:extLst>
                <a:ext uri="{FF2B5EF4-FFF2-40B4-BE49-F238E27FC236}">
                  <a16:creationId xmlns:a16="http://schemas.microsoft.com/office/drawing/2014/main" id="{0A04AB42-6573-4EC6-ACB6-950D1695FD40}"/>
                </a:ext>
              </a:extLst>
            </p:cNvPr>
            <p:cNvCxnSpPr>
              <a:cxnSpLocks/>
              <a:stCxn id="54" idx="2"/>
              <a:endCxn id="52" idx="7"/>
            </p:cNvCxnSpPr>
            <p:nvPr/>
          </p:nvCxnSpPr>
          <p:spPr>
            <a:xfrm flipH="1">
              <a:off x="8932134" y="4297668"/>
              <a:ext cx="905588" cy="49425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34A119E1-5863-4F44-A2F6-4D58D8131301}"/>
                </a:ext>
              </a:extLst>
            </p:cNvPr>
            <p:cNvSpPr txBox="1"/>
            <p:nvPr/>
          </p:nvSpPr>
          <p:spPr>
            <a:xfrm>
              <a:off x="9062264" y="4246326"/>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28</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60" name="组合 59">
            <a:extLst>
              <a:ext uri="{FF2B5EF4-FFF2-40B4-BE49-F238E27FC236}">
                <a16:creationId xmlns:a16="http://schemas.microsoft.com/office/drawing/2014/main" id="{997AC5F8-BF20-4649-852F-9951176A3AEC}"/>
              </a:ext>
            </a:extLst>
          </p:cNvPr>
          <p:cNvGrpSpPr/>
          <p:nvPr/>
        </p:nvGrpSpPr>
        <p:grpSpPr>
          <a:xfrm>
            <a:off x="6952745" y="4942089"/>
            <a:ext cx="510731" cy="457232"/>
            <a:chOff x="9964904" y="4484858"/>
            <a:chExt cx="510731" cy="457232"/>
          </a:xfrm>
        </p:grpSpPr>
        <p:cxnSp>
          <p:nvCxnSpPr>
            <p:cNvPr id="61" name="Straight Connector 18">
              <a:extLst>
                <a:ext uri="{FF2B5EF4-FFF2-40B4-BE49-F238E27FC236}">
                  <a16:creationId xmlns:a16="http://schemas.microsoft.com/office/drawing/2014/main" id="{61914763-64A7-4196-883B-24117F38EC78}"/>
                </a:ext>
              </a:extLst>
            </p:cNvPr>
            <p:cNvCxnSpPr>
              <a:cxnSpLocks/>
              <a:stCxn id="53" idx="0"/>
              <a:endCxn id="54" idx="4"/>
            </p:cNvCxnSpPr>
            <p:nvPr/>
          </p:nvCxnSpPr>
          <p:spPr>
            <a:xfrm flipV="1">
              <a:off x="10015272" y="4484858"/>
              <a:ext cx="9641" cy="45723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5239E644-FB78-437C-974C-6A36E490A3B7}"/>
                </a:ext>
              </a:extLst>
            </p:cNvPr>
            <p:cNvSpPr txBox="1"/>
            <p:nvPr/>
          </p:nvSpPr>
          <p:spPr>
            <a:xfrm>
              <a:off x="9964904" y="4616510"/>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22</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71" name="组合 70">
            <a:extLst>
              <a:ext uri="{FF2B5EF4-FFF2-40B4-BE49-F238E27FC236}">
                <a16:creationId xmlns:a16="http://schemas.microsoft.com/office/drawing/2014/main" id="{D2327F34-BCC9-4367-AAF4-791222A126E7}"/>
              </a:ext>
            </a:extLst>
          </p:cNvPr>
          <p:cNvGrpSpPr/>
          <p:nvPr/>
        </p:nvGrpSpPr>
        <p:grpSpPr>
          <a:xfrm>
            <a:off x="6690250" y="6335342"/>
            <a:ext cx="1073856" cy="341078"/>
            <a:chOff x="9702409" y="5878111"/>
            <a:chExt cx="1073856" cy="341078"/>
          </a:xfrm>
        </p:grpSpPr>
        <p:cxnSp>
          <p:nvCxnSpPr>
            <p:cNvPr id="72" name="Straight Connector 18">
              <a:extLst>
                <a:ext uri="{FF2B5EF4-FFF2-40B4-BE49-F238E27FC236}">
                  <a16:creationId xmlns:a16="http://schemas.microsoft.com/office/drawing/2014/main" id="{D6524C32-297D-4E2B-9964-DE57C8ADFC80}"/>
                </a:ext>
              </a:extLst>
            </p:cNvPr>
            <p:cNvCxnSpPr>
              <a:cxnSpLocks/>
              <a:stCxn id="55" idx="6"/>
              <a:endCxn id="56" idx="2"/>
            </p:cNvCxnSpPr>
            <p:nvPr/>
          </p:nvCxnSpPr>
          <p:spPr>
            <a:xfrm flipV="1">
              <a:off x="9702409" y="5878111"/>
              <a:ext cx="1073856"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86A22225-DD37-47F4-BBC4-F91706641455}"/>
                </a:ext>
              </a:extLst>
            </p:cNvPr>
            <p:cNvSpPr txBox="1"/>
            <p:nvPr/>
          </p:nvSpPr>
          <p:spPr>
            <a:xfrm>
              <a:off x="10010169" y="5911412"/>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latin typeface="思源黑体 CN Medium" panose="020B0600000000000000" pitchFamily="34" charset="-122"/>
                <a:ea typeface="思源黑体 CN Medium" panose="020B0600000000000000" pitchFamily="34" charset="-122"/>
              </a:endParaRPr>
            </a:p>
          </p:txBody>
        </p:sp>
      </p:grpSp>
      <p:grpSp>
        <p:nvGrpSpPr>
          <p:cNvPr id="75" name="组合 74">
            <a:extLst>
              <a:ext uri="{FF2B5EF4-FFF2-40B4-BE49-F238E27FC236}">
                <a16:creationId xmlns:a16="http://schemas.microsoft.com/office/drawing/2014/main" id="{8F799B55-89B4-404A-81AB-578E56CADEC6}"/>
              </a:ext>
            </a:extLst>
          </p:cNvPr>
          <p:cNvGrpSpPr/>
          <p:nvPr/>
        </p:nvGrpSpPr>
        <p:grpSpPr>
          <a:xfrm>
            <a:off x="6635424" y="5773701"/>
            <a:ext cx="555358" cy="504524"/>
            <a:chOff x="9647583" y="5316470"/>
            <a:chExt cx="555358" cy="504524"/>
          </a:xfrm>
        </p:grpSpPr>
        <p:cxnSp>
          <p:nvCxnSpPr>
            <p:cNvPr id="77" name="Straight Connector 18">
              <a:extLst>
                <a:ext uri="{FF2B5EF4-FFF2-40B4-BE49-F238E27FC236}">
                  <a16:creationId xmlns:a16="http://schemas.microsoft.com/office/drawing/2014/main" id="{CB3A9D33-577F-403D-ACDC-AAFA5DB5A5B4}"/>
                </a:ext>
              </a:extLst>
            </p:cNvPr>
            <p:cNvCxnSpPr>
              <a:cxnSpLocks/>
              <a:stCxn id="55" idx="7"/>
              <a:endCxn id="53" idx="4"/>
            </p:cNvCxnSpPr>
            <p:nvPr/>
          </p:nvCxnSpPr>
          <p:spPr>
            <a:xfrm flipV="1">
              <a:off x="9647583" y="5316470"/>
              <a:ext cx="367689" cy="4292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3F115563-AED2-419B-A0BD-FC7B0174392F}"/>
                </a:ext>
              </a:extLst>
            </p:cNvPr>
            <p:cNvSpPr txBox="1"/>
            <p:nvPr/>
          </p:nvSpPr>
          <p:spPr>
            <a:xfrm>
              <a:off x="9692210" y="5513217"/>
              <a:ext cx="510731" cy="307777"/>
            </a:xfrm>
            <a:prstGeom prst="rect">
              <a:avLst/>
            </a:prstGeom>
            <a:noFill/>
          </p:spPr>
          <p:txBody>
            <a:bodyPr wrap="square">
              <a:spAutoFit/>
            </a:bodyPr>
            <a:lstStyle/>
            <a:p>
              <a:r>
                <a:rPr lang="en-US" altLang="zh-CN" sz="1400" dirty="0">
                  <a:latin typeface="思源黑体 CN Medium" panose="020B0600000000000000" pitchFamily="34" charset="-122"/>
                  <a:ea typeface="思源黑体 CN Medium" panose="020B0600000000000000" pitchFamily="34" charset="-122"/>
                </a:rPr>
                <a:t>35</a:t>
              </a:r>
              <a:endParaRPr lang="zh-CN" altLang="en-US" sz="1400" dirty="0">
                <a:latin typeface="思源黑体 CN Medium" panose="020B0600000000000000" pitchFamily="34" charset="-122"/>
                <a:ea typeface="思源黑体 CN Medium" panose="020B0600000000000000" pitchFamily="34" charset="-122"/>
              </a:endParaRPr>
            </a:p>
          </p:txBody>
        </p:sp>
      </p:grpSp>
    </p:spTree>
    <p:extLst>
      <p:ext uri="{BB962C8B-B14F-4D97-AF65-F5344CB8AC3E}">
        <p14:creationId xmlns:p14="http://schemas.microsoft.com/office/powerpoint/2010/main" val="5065523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left)">
                                      <p:cBhvr>
                                        <p:cTn id="49" dur="500"/>
                                        <p:tgtEl>
                                          <p:spTgt spid="57"/>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500"/>
                                        <p:tgtEl>
                                          <p:spTgt spid="5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up)">
                                      <p:cBhvr>
                                        <p:cTn id="58" dur="500"/>
                                        <p:tgtEl>
                                          <p:spTgt spid="60"/>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up)">
                                      <p:cBhvr>
                                        <p:cTn id="67" dur="50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wipe(left)">
                                      <p:cBhvr>
                                        <p:cTn id="75" dur="500"/>
                                        <p:tgtEl>
                                          <p:spTgt spid="7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6" grpId="0" animBg="1"/>
      <p:bldP spid="68" grpId="0" animBg="1"/>
      <p:bldP spid="74" grpId="0" animBg="1"/>
      <p:bldP spid="52" grpId="0" animBg="1"/>
      <p:bldP spid="53" grpId="0" animBg="1"/>
      <p:bldP spid="54" grpId="0" animBg="1"/>
      <p:bldP spid="55"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EACF0A-FB87-480D-B5E2-493EEBB8295C}"/>
              </a:ext>
            </a:extLst>
          </p:cNvPr>
          <p:cNvSpPr>
            <a:spLocks noGrp="1"/>
          </p:cNvSpPr>
          <p:nvPr>
            <p:ph idx="1"/>
          </p:nvPr>
        </p:nvSpPr>
        <p:spPr/>
        <p:txBody>
          <a:bodyPr/>
          <a:lstStyle/>
          <a:p>
            <a:pPr marL="514350" indent="-514350">
              <a:buFont typeface="+mj-lt"/>
              <a:buAutoNum type="arabicPeriod"/>
            </a:pPr>
            <a:r>
              <a:rPr lang="zh-CN" altLang="en-US" dirty="0">
                <a:solidFill>
                  <a:schemeClr val="accent2"/>
                </a:solidFill>
              </a:rPr>
              <a:t>什么是图，怎么表示图？</a:t>
            </a:r>
            <a:endParaRPr lang="en-US" altLang="zh-CN" dirty="0">
              <a:solidFill>
                <a:schemeClr val="accent2"/>
              </a:solidFill>
            </a:endParaRPr>
          </a:p>
          <a:p>
            <a:pPr marL="514350" indent="-514350">
              <a:buFont typeface="+mj-lt"/>
              <a:buAutoNum type="arabicPeriod"/>
            </a:pPr>
            <a:r>
              <a:rPr lang="zh-CN" altLang="en-US" dirty="0"/>
              <a:t>怎么操作图？</a:t>
            </a:r>
            <a:endParaRPr lang="en-US" altLang="zh-CN" dirty="0"/>
          </a:p>
          <a:p>
            <a:pPr marL="514350" indent="-514350">
              <a:buFont typeface="+mj-lt"/>
              <a:buAutoNum type="arabicPeriod"/>
            </a:pPr>
            <a:r>
              <a:rPr lang="zh-CN" altLang="en-US" dirty="0"/>
              <a:t>图有哪些典型应用</a:t>
            </a:r>
            <a:endParaRPr lang="en-US" altLang="zh-CN" dirty="0"/>
          </a:p>
        </p:txBody>
      </p:sp>
      <p:sp>
        <p:nvSpPr>
          <p:cNvPr id="3" name="标题 2">
            <a:extLst>
              <a:ext uri="{FF2B5EF4-FFF2-40B4-BE49-F238E27FC236}">
                <a16:creationId xmlns:a16="http://schemas.microsoft.com/office/drawing/2014/main" id="{FA72FD6E-79D9-4231-A5BB-DF4B2C531F45}"/>
              </a:ext>
            </a:extLst>
          </p:cNvPr>
          <p:cNvSpPr>
            <a:spLocks noGrp="1"/>
          </p:cNvSpPr>
          <p:nvPr>
            <p:ph type="title"/>
          </p:nvPr>
        </p:nvSpPr>
        <p:spPr/>
        <p:txBody>
          <a:bodyPr/>
          <a:lstStyle/>
          <a:p>
            <a:r>
              <a:rPr lang="zh-CN" altLang="en-US" dirty="0"/>
              <a:t>目录</a:t>
            </a:r>
          </a:p>
        </p:txBody>
      </p:sp>
      <p:grpSp>
        <p:nvGrpSpPr>
          <p:cNvPr id="4" name="组合 3">
            <a:extLst>
              <a:ext uri="{FF2B5EF4-FFF2-40B4-BE49-F238E27FC236}">
                <a16:creationId xmlns:a16="http://schemas.microsoft.com/office/drawing/2014/main" id="{BDB0A8F0-9A3F-43F7-971C-A85C6F30FB2C}"/>
              </a:ext>
            </a:extLst>
          </p:cNvPr>
          <p:cNvGrpSpPr/>
          <p:nvPr/>
        </p:nvGrpSpPr>
        <p:grpSpPr>
          <a:xfrm>
            <a:off x="6761835" y="2584136"/>
            <a:ext cx="4050642" cy="3328827"/>
            <a:chOff x="6761835" y="1888081"/>
            <a:chExt cx="4050642" cy="3328827"/>
          </a:xfrm>
        </p:grpSpPr>
        <p:sp>
          <p:nvSpPr>
            <p:cNvPr id="5" name="Oval 5">
              <a:extLst>
                <a:ext uri="{FF2B5EF4-FFF2-40B4-BE49-F238E27FC236}">
                  <a16:creationId xmlns:a16="http://schemas.microsoft.com/office/drawing/2014/main" id="{E9759BD4-2E35-4496-94F6-12A4FFBC2C47}"/>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6" name="Oval 6">
              <a:extLst>
                <a:ext uri="{FF2B5EF4-FFF2-40B4-BE49-F238E27FC236}">
                  <a16:creationId xmlns:a16="http://schemas.microsoft.com/office/drawing/2014/main" id="{48DFC2E1-BE88-42D2-97BA-B4E19FA887FE}"/>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Oval 7">
              <a:extLst>
                <a:ext uri="{FF2B5EF4-FFF2-40B4-BE49-F238E27FC236}">
                  <a16:creationId xmlns:a16="http://schemas.microsoft.com/office/drawing/2014/main" id="{45C48A8C-45C2-49B0-A54A-D36B78AE76CB}"/>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 name="Oval 8">
              <a:extLst>
                <a:ext uri="{FF2B5EF4-FFF2-40B4-BE49-F238E27FC236}">
                  <a16:creationId xmlns:a16="http://schemas.microsoft.com/office/drawing/2014/main" id="{10540FBE-4396-4CE0-B9E3-D5A7BC9A7A03}"/>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 name="Straight Connector 18">
              <a:extLst>
                <a:ext uri="{FF2B5EF4-FFF2-40B4-BE49-F238E27FC236}">
                  <a16:creationId xmlns:a16="http://schemas.microsoft.com/office/drawing/2014/main" id="{F2C5D361-0855-4E82-9703-8915B01BD2F5}"/>
                </a:ext>
              </a:extLst>
            </p:cNvPr>
            <p:cNvCxnSpPr>
              <a:cxnSpLocks/>
              <a:stCxn id="24" idx="2"/>
              <a:endCxn id="5"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 name="Straight Connector 22">
              <a:extLst>
                <a:ext uri="{FF2B5EF4-FFF2-40B4-BE49-F238E27FC236}">
                  <a16:creationId xmlns:a16="http://schemas.microsoft.com/office/drawing/2014/main" id="{05D95748-5334-4998-9754-34FDAC1FD10F}"/>
                </a:ext>
              </a:extLst>
            </p:cNvPr>
            <p:cNvCxnSpPr>
              <a:cxnSpLocks/>
              <a:stCxn id="7" idx="1"/>
              <a:endCxn id="5"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 name="Oval 7">
              <a:extLst>
                <a:ext uri="{FF2B5EF4-FFF2-40B4-BE49-F238E27FC236}">
                  <a16:creationId xmlns:a16="http://schemas.microsoft.com/office/drawing/2014/main" id="{B76F18BF-1FED-4B74-B65C-7C122C3F095E}"/>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2" name="Straight Connector 22">
              <a:extLst>
                <a:ext uri="{FF2B5EF4-FFF2-40B4-BE49-F238E27FC236}">
                  <a16:creationId xmlns:a16="http://schemas.microsoft.com/office/drawing/2014/main" id="{03EF0715-8F57-4CB2-AE59-28D9FC235CC9}"/>
                </a:ext>
              </a:extLst>
            </p:cNvPr>
            <p:cNvCxnSpPr>
              <a:cxnSpLocks/>
              <a:stCxn id="11" idx="2"/>
              <a:endCxn id="7"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 name="Oval 7">
              <a:extLst>
                <a:ext uri="{FF2B5EF4-FFF2-40B4-BE49-F238E27FC236}">
                  <a16:creationId xmlns:a16="http://schemas.microsoft.com/office/drawing/2014/main" id="{88759CC7-9EA6-4463-9B76-02474757C411}"/>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 name="Straight Connector 22">
              <a:extLst>
                <a:ext uri="{FF2B5EF4-FFF2-40B4-BE49-F238E27FC236}">
                  <a16:creationId xmlns:a16="http://schemas.microsoft.com/office/drawing/2014/main" id="{238177BA-B9BD-446D-BE40-E7C9B207A76F}"/>
                </a:ext>
              </a:extLst>
            </p:cNvPr>
            <p:cNvCxnSpPr>
              <a:cxnSpLocks/>
              <a:stCxn id="13" idx="0"/>
              <a:endCxn id="11"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 name="Straight Connector 22">
              <a:extLst>
                <a:ext uri="{FF2B5EF4-FFF2-40B4-BE49-F238E27FC236}">
                  <a16:creationId xmlns:a16="http://schemas.microsoft.com/office/drawing/2014/main" id="{0CEAE911-FFA7-4E27-A7A3-DFF47E400B7A}"/>
                </a:ext>
              </a:extLst>
            </p:cNvPr>
            <p:cNvCxnSpPr>
              <a:cxnSpLocks/>
              <a:stCxn id="25" idx="0"/>
              <a:endCxn id="8"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 name="Straight Connector 22">
              <a:extLst>
                <a:ext uri="{FF2B5EF4-FFF2-40B4-BE49-F238E27FC236}">
                  <a16:creationId xmlns:a16="http://schemas.microsoft.com/office/drawing/2014/main" id="{CB951F97-3B16-44CB-B9C1-D5D00D25F19A}"/>
                </a:ext>
              </a:extLst>
            </p:cNvPr>
            <p:cNvCxnSpPr>
              <a:cxnSpLocks/>
              <a:stCxn id="21" idx="3"/>
              <a:endCxn id="6"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D94221F9-6888-413B-9FD7-4346AE7561AB}"/>
                </a:ext>
              </a:extLst>
            </p:cNvPr>
            <p:cNvCxnSpPr>
              <a:cxnSpLocks/>
              <a:stCxn id="23" idx="7"/>
              <a:endCxn id="11"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AC8681-A2A1-4250-895B-6BFC5BCA1D6E}"/>
                </a:ext>
              </a:extLst>
            </p:cNvPr>
            <p:cNvCxnSpPr>
              <a:cxnSpLocks/>
              <a:stCxn id="21" idx="2"/>
              <a:endCxn id="5"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 name="Oval 7">
              <a:extLst>
                <a:ext uri="{FF2B5EF4-FFF2-40B4-BE49-F238E27FC236}">
                  <a16:creationId xmlns:a16="http://schemas.microsoft.com/office/drawing/2014/main" id="{F3106AFE-0476-40B5-BC2A-E7E2ADE91D98}"/>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F7759EA4-319C-4898-9BAD-6C8EB1807E75}"/>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7">
              <a:extLst>
                <a:ext uri="{FF2B5EF4-FFF2-40B4-BE49-F238E27FC236}">
                  <a16:creationId xmlns:a16="http://schemas.microsoft.com/office/drawing/2014/main" id="{BD2BA2B1-7DEE-4FF3-AF6F-5FD5CAC38721}"/>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Oval 7">
              <a:extLst>
                <a:ext uri="{FF2B5EF4-FFF2-40B4-BE49-F238E27FC236}">
                  <a16:creationId xmlns:a16="http://schemas.microsoft.com/office/drawing/2014/main" id="{AA723805-19E6-42B6-8ECD-5DABE11437EE}"/>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4" name="Oval 7">
              <a:extLst>
                <a:ext uri="{FF2B5EF4-FFF2-40B4-BE49-F238E27FC236}">
                  <a16:creationId xmlns:a16="http://schemas.microsoft.com/office/drawing/2014/main" id="{47CC56CE-5809-4FBE-AA0F-37993235488E}"/>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5" name="Oval 7">
              <a:extLst>
                <a:ext uri="{FF2B5EF4-FFF2-40B4-BE49-F238E27FC236}">
                  <a16:creationId xmlns:a16="http://schemas.microsoft.com/office/drawing/2014/main" id="{A388F0FA-41F6-41CC-96DB-EABA68D3749D}"/>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6" name="Oval 7">
              <a:extLst>
                <a:ext uri="{FF2B5EF4-FFF2-40B4-BE49-F238E27FC236}">
                  <a16:creationId xmlns:a16="http://schemas.microsoft.com/office/drawing/2014/main" id="{EF717C06-B173-4959-B09B-DA191502DF6D}"/>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7" name="Oval 7">
              <a:extLst>
                <a:ext uri="{FF2B5EF4-FFF2-40B4-BE49-F238E27FC236}">
                  <a16:creationId xmlns:a16="http://schemas.microsoft.com/office/drawing/2014/main" id="{CC5928AC-C19B-41C6-8B99-915FC62A52CA}"/>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E08F9074-FD7C-44EC-AF80-934189211C93}"/>
                </a:ext>
              </a:extLst>
            </p:cNvPr>
            <p:cNvCxnSpPr>
              <a:cxnSpLocks/>
              <a:stCxn id="20" idx="5"/>
              <a:endCxn id="22"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8AD2D942-B874-487D-B38F-A6CA2EDAB1EA}"/>
                </a:ext>
              </a:extLst>
            </p:cNvPr>
            <p:cNvCxnSpPr>
              <a:cxnSpLocks/>
              <a:stCxn id="20" idx="7"/>
              <a:endCxn id="13"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65DDB5C9-A2D3-491C-9182-1D25577313D8}"/>
                </a:ext>
              </a:extLst>
            </p:cNvPr>
            <p:cNvCxnSpPr>
              <a:cxnSpLocks/>
              <a:stCxn id="13" idx="7"/>
              <a:endCxn id="25"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4E7A175B-BB80-42D1-80FF-815BA13041F6}"/>
                </a:ext>
              </a:extLst>
            </p:cNvPr>
            <p:cNvCxnSpPr>
              <a:cxnSpLocks/>
              <a:stCxn id="20" idx="0"/>
              <a:endCxn id="8"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DB78CF24-70E7-4143-B80F-74B67EA2051D}"/>
                </a:ext>
              </a:extLst>
            </p:cNvPr>
            <p:cNvCxnSpPr>
              <a:cxnSpLocks/>
              <a:stCxn id="20" idx="1"/>
              <a:endCxn id="27"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2">
              <a:extLst>
                <a:ext uri="{FF2B5EF4-FFF2-40B4-BE49-F238E27FC236}">
                  <a16:creationId xmlns:a16="http://schemas.microsoft.com/office/drawing/2014/main" id="{E59AEE75-FE77-41D5-8701-F180889B0F99}"/>
                </a:ext>
              </a:extLst>
            </p:cNvPr>
            <p:cNvCxnSpPr>
              <a:cxnSpLocks/>
              <a:stCxn id="26" idx="0"/>
              <a:endCxn id="7"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2B602C08-9DB0-46F6-900C-1B959DD54AFB}"/>
                </a:ext>
              </a:extLst>
            </p:cNvPr>
            <p:cNvCxnSpPr>
              <a:cxnSpLocks/>
              <a:stCxn id="26" idx="2"/>
              <a:endCxn id="23"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4E5E9F09-A178-40A4-B545-6D11C7435B69}"/>
                </a:ext>
              </a:extLst>
            </p:cNvPr>
            <p:cNvCxnSpPr>
              <a:cxnSpLocks/>
              <a:stCxn id="23" idx="1"/>
              <a:endCxn id="6"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6" name="Straight Connector 18">
              <a:extLst>
                <a:ext uri="{FF2B5EF4-FFF2-40B4-BE49-F238E27FC236}">
                  <a16:creationId xmlns:a16="http://schemas.microsoft.com/office/drawing/2014/main" id="{6F9CD705-5BEA-4373-9B20-5805C8329296}"/>
                </a:ext>
              </a:extLst>
            </p:cNvPr>
            <p:cNvCxnSpPr>
              <a:cxnSpLocks/>
              <a:stCxn id="27" idx="1"/>
              <a:endCxn id="21"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54622F0A-4D76-4B15-A2CD-1D6A0D6280D0}"/>
                </a:ext>
              </a:extLst>
            </p:cNvPr>
            <p:cNvCxnSpPr>
              <a:cxnSpLocks/>
              <a:stCxn id="8" idx="2"/>
              <a:endCxn id="24"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AB537E3C-C0E1-4865-AAB5-B8836DE326B2}"/>
                </a:ext>
              </a:extLst>
            </p:cNvPr>
            <p:cNvCxnSpPr>
              <a:cxnSpLocks/>
              <a:stCxn id="11" idx="1"/>
              <a:endCxn id="24"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9" name="Straight Connector 18">
              <a:extLst>
                <a:ext uri="{FF2B5EF4-FFF2-40B4-BE49-F238E27FC236}">
                  <a16:creationId xmlns:a16="http://schemas.microsoft.com/office/drawing/2014/main" id="{8757FC3D-1014-4C1C-8CFE-FCC352E55700}"/>
                </a:ext>
              </a:extLst>
            </p:cNvPr>
            <p:cNvCxnSpPr>
              <a:cxnSpLocks/>
              <a:stCxn id="21" idx="0"/>
              <a:endCxn id="24"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84118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dirty="0"/>
              <a:t>DFS</a:t>
            </a:r>
            <a:r>
              <a:rPr lang="zh-CN" altLang="en-US" dirty="0"/>
              <a:t>算法</a:t>
            </a:r>
            <a:endParaRPr lang="en-US" altLang="zh-CN" dirty="0"/>
          </a:p>
          <a:p>
            <a:pPr marL="514350" lvl="2" indent="-514350">
              <a:spcBef>
                <a:spcPts val="1000"/>
              </a:spcBef>
              <a:buFont typeface="Wingdings" panose="05000000000000000000" pitchFamily="2" charset="2"/>
              <a:buChar char="u"/>
            </a:pPr>
            <a:r>
              <a:rPr lang="en-US" altLang="zh-CN" dirty="0"/>
              <a:t>Dijkstra</a:t>
            </a:r>
            <a:r>
              <a:rPr lang="zh-CN" altLang="en-US" dirty="0"/>
              <a:t>算法</a:t>
            </a:r>
            <a:endParaRPr lang="en-US" altLang="zh-CN" dirty="0"/>
          </a:p>
          <a:p>
            <a:pPr marL="514350" lvl="2" indent="-514350">
              <a:spcBef>
                <a:spcPts val="1000"/>
              </a:spcBef>
              <a:buFont typeface="Wingdings" panose="05000000000000000000" pitchFamily="2" charset="2"/>
              <a:buChar char="u"/>
            </a:pPr>
            <a:r>
              <a:rPr lang="en-US" altLang="zh-CN" dirty="0"/>
              <a:t>Floyd</a:t>
            </a:r>
            <a:r>
              <a:rPr lang="zh-CN" altLang="en-US" dirty="0"/>
              <a:t>算法</a:t>
            </a: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62" name="组合 61">
            <a:extLst>
              <a:ext uri="{FF2B5EF4-FFF2-40B4-BE49-F238E27FC236}">
                <a16:creationId xmlns:a16="http://schemas.microsoft.com/office/drawing/2014/main" id="{3801317F-8BB5-4CF9-8767-F842E4859F5F}"/>
              </a:ext>
            </a:extLst>
          </p:cNvPr>
          <p:cNvGrpSpPr/>
          <p:nvPr/>
        </p:nvGrpSpPr>
        <p:grpSpPr>
          <a:xfrm>
            <a:off x="6761835" y="2584136"/>
            <a:ext cx="4050642" cy="3328827"/>
            <a:chOff x="6761835" y="1888081"/>
            <a:chExt cx="4050642" cy="3328827"/>
          </a:xfrm>
        </p:grpSpPr>
        <p:sp>
          <p:nvSpPr>
            <p:cNvPr id="79" name="Oval 5">
              <a:extLst>
                <a:ext uri="{FF2B5EF4-FFF2-40B4-BE49-F238E27FC236}">
                  <a16:creationId xmlns:a16="http://schemas.microsoft.com/office/drawing/2014/main" id="{98FA9BA9-A315-4F3B-965B-61DA972D5ECD}"/>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2" name="Oval 6">
              <a:extLst>
                <a:ext uri="{FF2B5EF4-FFF2-40B4-BE49-F238E27FC236}">
                  <a16:creationId xmlns:a16="http://schemas.microsoft.com/office/drawing/2014/main" id="{B99C1326-405D-4309-96ED-F9A845F8055A}"/>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3" name="Oval 7">
              <a:extLst>
                <a:ext uri="{FF2B5EF4-FFF2-40B4-BE49-F238E27FC236}">
                  <a16:creationId xmlns:a16="http://schemas.microsoft.com/office/drawing/2014/main" id="{49C0542C-A78E-4F96-8CDC-D83C4D483692}"/>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4" name="Oval 8">
              <a:extLst>
                <a:ext uri="{FF2B5EF4-FFF2-40B4-BE49-F238E27FC236}">
                  <a16:creationId xmlns:a16="http://schemas.microsoft.com/office/drawing/2014/main" id="{298B3021-0233-4646-BC47-68AE6A8BCE86}"/>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86" name="Straight Connector 18">
              <a:extLst>
                <a:ext uri="{FF2B5EF4-FFF2-40B4-BE49-F238E27FC236}">
                  <a16:creationId xmlns:a16="http://schemas.microsoft.com/office/drawing/2014/main" id="{E1DC3BF4-FADE-45DA-9944-B84235ACF77E}"/>
                </a:ext>
              </a:extLst>
            </p:cNvPr>
            <p:cNvCxnSpPr>
              <a:cxnSpLocks/>
              <a:stCxn id="101" idx="2"/>
              <a:endCxn id="79"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8" name="Straight Connector 22">
              <a:extLst>
                <a:ext uri="{FF2B5EF4-FFF2-40B4-BE49-F238E27FC236}">
                  <a16:creationId xmlns:a16="http://schemas.microsoft.com/office/drawing/2014/main" id="{1A794EA7-A160-4B96-8ED7-0BED8F6F37D8}"/>
                </a:ext>
              </a:extLst>
            </p:cNvPr>
            <p:cNvCxnSpPr>
              <a:cxnSpLocks/>
              <a:stCxn id="83" idx="1"/>
              <a:endCxn id="79"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89" name="Oval 7">
              <a:extLst>
                <a:ext uri="{FF2B5EF4-FFF2-40B4-BE49-F238E27FC236}">
                  <a16:creationId xmlns:a16="http://schemas.microsoft.com/office/drawing/2014/main" id="{F95E18D7-CEC2-4FF2-8852-81869254A940}"/>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0" name="Straight Connector 22">
              <a:extLst>
                <a:ext uri="{FF2B5EF4-FFF2-40B4-BE49-F238E27FC236}">
                  <a16:creationId xmlns:a16="http://schemas.microsoft.com/office/drawing/2014/main" id="{2286FF60-E36C-4BEC-B5A2-6983E28624BB}"/>
                </a:ext>
              </a:extLst>
            </p:cNvPr>
            <p:cNvCxnSpPr>
              <a:cxnSpLocks/>
              <a:stCxn id="89" idx="2"/>
              <a:endCxn id="83"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1" name="Oval 7">
              <a:extLst>
                <a:ext uri="{FF2B5EF4-FFF2-40B4-BE49-F238E27FC236}">
                  <a16:creationId xmlns:a16="http://schemas.microsoft.com/office/drawing/2014/main" id="{61C7FD53-87F1-4D58-91EB-E245EBA9E568}"/>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2" name="Straight Connector 22">
              <a:extLst>
                <a:ext uri="{FF2B5EF4-FFF2-40B4-BE49-F238E27FC236}">
                  <a16:creationId xmlns:a16="http://schemas.microsoft.com/office/drawing/2014/main" id="{42D215BC-A4B4-4AA2-AC68-D548E0315C02}"/>
                </a:ext>
              </a:extLst>
            </p:cNvPr>
            <p:cNvCxnSpPr>
              <a:cxnSpLocks/>
              <a:stCxn id="91" idx="0"/>
              <a:endCxn id="89"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3" name="Straight Connector 22">
              <a:extLst>
                <a:ext uri="{FF2B5EF4-FFF2-40B4-BE49-F238E27FC236}">
                  <a16:creationId xmlns:a16="http://schemas.microsoft.com/office/drawing/2014/main" id="{EC570BFC-934A-4E8E-8726-312CDF7CABFE}"/>
                </a:ext>
              </a:extLst>
            </p:cNvPr>
            <p:cNvCxnSpPr>
              <a:cxnSpLocks/>
              <a:stCxn id="102" idx="0"/>
              <a:endCxn id="84"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4" name="Straight Connector 22">
              <a:extLst>
                <a:ext uri="{FF2B5EF4-FFF2-40B4-BE49-F238E27FC236}">
                  <a16:creationId xmlns:a16="http://schemas.microsoft.com/office/drawing/2014/main" id="{BC5A4BB1-F736-45FF-86EB-B9A8AAA762F2}"/>
                </a:ext>
              </a:extLst>
            </p:cNvPr>
            <p:cNvCxnSpPr>
              <a:cxnSpLocks/>
              <a:stCxn id="98" idx="3"/>
              <a:endCxn id="82"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5" name="Straight Connector 22">
              <a:extLst>
                <a:ext uri="{FF2B5EF4-FFF2-40B4-BE49-F238E27FC236}">
                  <a16:creationId xmlns:a16="http://schemas.microsoft.com/office/drawing/2014/main" id="{F46EC0E8-2D7B-4E6A-864D-A85FFA87FE73}"/>
                </a:ext>
              </a:extLst>
            </p:cNvPr>
            <p:cNvCxnSpPr>
              <a:cxnSpLocks/>
              <a:stCxn id="100" idx="7"/>
              <a:endCxn id="89"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6" name="Straight Connector 18">
              <a:extLst>
                <a:ext uri="{FF2B5EF4-FFF2-40B4-BE49-F238E27FC236}">
                  <a16:creationId xmlns:a16="http://schemas.microsoft.com/office/drawing/2014/main" id="{40C4EAB8-0786-4B8A-969D-AA00E5B93D2B}"/>
                </a:ext>
              </a:extLst>
            </p:cNvPr>
            <p:cNvCxnSpPr>
              <a:cxnSpLocks/>
              <a:stCxn id="98" idx="2"/>
              <a:endCxn id="79"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7" name="Oval 7">
              <a:extLst>
                <a:ext uri="{FF2B5EF4-FFF2-40B4-BE49-F238E27FC236}">
                  <a16:creationId xmlns:a16="http://schemas.microsoft.com/office/drawing/2014/main" id="{38011065-D149-4FBC-BEF1-36257EB8B78A}"/>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98" name="Oval 7">
              <a:extLst>
                <a:ext uri="{FF2B5EF4-FFF2-40B4-BE49-F238E27FC236}">
                  <a16:creationId xmlns:a16="http://schemas.microsoft.com/office/drawing/2014/main" id="{44E993E3-1FBB-4293-ACC4-C0ED1F6C42BC}"/>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99" name="Oval 7">
              <a:extLst>
                <a:ext uri="{FF2B5EF4-FFF2-40B4-BE49-F238E27FC236}">
                  <a16:creationId xmlns:a16="http://schemas.microsoft.com/office/drawing/2014/main" id="{A12B5732-9754-4F38-B1B7-3CEAE76D263C}"/>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1841F0F6-3F08-488C-98FC-5A4D96FEA19A}"/>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1" name="Oval 7">
              <a:extLst>
                <a:ext uri="{FF2B5EF4-FFF2-40B4-BE49-F238E27FC236}">
                  <a16:creationId xmlns:a16="http://schemas.microsoft.com/office/drawing/2014/main" id="{2C98F5F7-7628-48E4-9D64-C5657060EDEC}"/>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2" name="Oval 7">
              <a:extLst>
                <a:ext uri="{FF2B5EF4-FFF2-40B4-BE49-F238E27FC236}">
                  <a16:creationId xmlns:a16="http://schemas.microsoft.com/office/drawing/2014/main" id="{45FB797F-2DF5-4056-9A28-1C95790470FA}"/>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3" name="Oval 7">
              <a:extLst>
                <a:ext uri="{FF2B5EF4-FFF2-40B4-BE49-F238E27FC236}">
                  <a16:creationId xmlns:a16="http://schemas.microsoft.com/office/drawing/2014/main" id="{54711EE5-BDF4-4C40-8AB0-3BAD5E17EE44}"/>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04" name="Oval 7">
              <a:extLst>
                <a:ext uri="{FF2B5EF4-FFF2-40B4-BE49-F238E27FC236}">
                  <a16:creationId xmlns:a16="http://schemas.microsoft.com/office/drawing/2014/main" id="{2847C761-2F08-43D3-AE2B-AC2167E2A459}"/>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05" name="Straight Connector 22">
              <a:extLst>
                <a:ext uri="{FF2B5EF4-FFF2-40B4-BE49-F238E27FC236}">
                  <a16:creationId xmlns:a16="http://schemas.microsoft.com/office/drawing/2014/main" id="{1C6A4D2E-2734-494C-8B4E-B63F2CCC326A}"/>
                </a:ext>
              </a:extLst>
            </p:cNvPr>
            <p:cNvCxnSpPr>
              <a:cxnSpLocks/>
              <a:stCxn id="97" idx="5"/>
              <a:endCxn id="99"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6" name="Straight Connector 22">
              <a:extLst>
                <a:ext uri="{FF2B5EF4-FFF2-40B4-BE49-F238E27FC236}">
                  <a16:creationId xmlns:a16="http://schemas.microsoft.com/office/drawing/2014/main" id="{D7CAB8EB-215E-4D73-9988-9AF82D8D02BA}"/>
                </a:ext>
              </a:extLst>
            </p:cNvPr>
            <p:cNvCxnSpPr>
              <a:cxnSpLocks/>
              <a:stCxn id="97" idx="7"/>
              <a:endCxn id="91"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7" name="Straight Connector 22">
              <a:extLst>
                <a:ext uri="{FF2B5EF4-FFF2-40B4-BE49-F238E27FC236}">
                  <a16:creationId xmlns:a16="http://schemas.microsoft.com/office/drawing/2014/main" id="{3356CC92-DADA-489C-802D-0ECC4B5D6C25}"/>
                </a:ext>
              </a:extLst>
            </p:cNvPr>
            <p:cNvCxnSpPr>
              <a:cxnSpLocks/>
              <a:stCxn id="91" idx="7"/>
              <a:endCxn id="102"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8" name="Straight Connector 22">
              <a:extLst>
                <a:ext uri="{FF2B5EF4-FFF2-40B4-BE49-F238E27FC236}">
                  <a16:creationId xmlns:a16="http://schemas.microsoft.com/office/drawing/2014/main" id="{4D78BF97-B4AD-4571-8B5C-356C52E0B714}"/>
                </a:ext>
              </a:extLst>
            </p:cNvPr>
            <p:cNvCxnSpPr>
              <a:cxnSpLocks/>
              <a:stCxn id="97" idx="0"/>
              <a:endCxn id="84"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9" name="Straight Connector 22">
              <a:extLst>
                <a:ext uri="{FF2B5EF4-FFF2-40B4-BE49-F238E27FC236}">
                  <a16:creationId xmlns:a16="http://schemas.microsoft.com/office/drawing/2014/main" id="{2B4636C9-43A6-4CFB-9FEE-580D0CDC0D0A}"/>
                </a:ext>
              </a:extLst>
            </p:cNvPr>
            <p:cNvCxnSpPr>
              <a:cxnSpLocks/>
              <a:stCxn id="97" idx="1"/>
              <a:endCxn id="104"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0" name="Straight Connector 22">
              <a:extLst>
                <a:ext uri="{FF2B5EF4-FFF2-40B4-BE49-F238E27FC236}">
                  <a16:creationId xmlns:a16="http://schemas.microsoft.com/office/drawing/2014/main" id="{32215C44-A9B4-4B8B-B043-8839CADE9553}"/>
                </a:ext>
              </a:extLst>
            </p:cNvPr>
            <p:cNvCxnSpPr>
              <a:cxnSpLocks/>
              <a:stCxn id="103" idx="0"/>
              <a:endCxn id="83"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1" name="Straight Connector 22">
              <a:extLst>
                <a:ext uri="{FF2B5EF4-FFF2-40B4-BE49-F238E27FC236}">
                  <a16:creationId xmlns:a16="http://schemas.microsoft.com/office/drawing/2014/main" id="{999126A2-6758-4BEC-A169-DC3B9B63A4C1}"/>
                </a:ext>
              </a:extLst>
            </p:cNvPr>
            <p:cNvCxnSpPr>
              <a:cxnSpLocks/>
              <a:stCxn id="103" idx="2"/>
              <a:endCxn id="100"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2" name="Straight Connector 22">
              <a:extLst>
                <a:ext uri="{FF2B5EF4-FFF2-40B4-BE49-F238E27FC236}">
                  <a16:creationId xmlns:a16="http://schemas.microsoft.com/office/drawing/2014/main" id="{CD4EF7E0-EA22-48DD-985E-DD0C17C86155}"/>
                </a:ext>
              </a:extLst>
            </p:cNvPr>
            <p:cNvCxnSpPr>
              <a:cxnSpLocks/>
              <a:stCxn id="100" idx="1"/>
              <a:endCxn id="82"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3" name="Straight Connector 18">
              <a:extLst>
                <a:ext uri="{FF2B5EF4-FFF2-40B4-BE49-F238E27FC236}">
                  <a16:creationId xmlns:a16="http://schemas.microsoft.com/office/drawing/2014/main" id="{B7BF4157-3994-493C-9C73-43AAAA892A71}"/>
                </a:ext>
              </a:extLst>
            </p:cNvPr>
            <p:cNvCxnSpPr>
              <a:cxnSpLocks/>
              <a:stCxn id="104" idx="1"/>
              <a:endCxn id="98"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4B239053-67AB-44B8-99BE-8376398D370D}"/>
                </a:ext>
              </a:extLst>
            </p:cNvPr>
            <p:cNvCxnSpPr>
              <a:cxnSpLocks/>
              <a:stCxn id="84" idx="2"/>
              <a:endCxn id="101"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5" name="Straight Connector 18">
              <a:extLst>
                <a:ext uri="{FF2B5EF4-FFF2-40B4-BE49-F238E27FC236}">
                  <a16:creationId xmlns:a16="http://schemas.microsoft.com/office/drawing/2014/main" id="{1376BDD7-6F5E-44C9-99B8-880A058DFC1C}"/>
                </a:ext>
              </a:extLst>
            </p:cNvPr>
            <p:cNvCxnSpPr>
              <a:cxnSpLocks/>
              <a:stCxn id="89" idx="1"/>
              <a:endCxn id="101"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6" name="Straight Connector 18">
              <a:extLst>
                <a:ext uri="{FF2B5EF4-FFF2-40B4-BE49-F238E27FC236}">
                  <a16:creationId xmlns:a16="http://schemas.microsoft.com/office/drawing/2014/main" id="{54FD5ABA-0D60-4942-99C9-673B071ABDE0}"/>
                </a:ext>
              </a:extLst>
            </p:cNvPr>
            <p:cNvCxnSpPr>
              <a:cxnSpLocks/>
              <a:stCxn id="98" idx="0"/>
              <a:endCxn id="101"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C9C738CD-67AA-4A7C-84B4-7CDB85CCD22D}"/>
              </a:ext>
            </a:extLst>
          </p:cNvPr>
          <p:cNvGrpSpPr/>
          <p:nvPr/>
        </p:nvGrpSpPr>
        <p:grpSpPr>
          <a:xfrm>
            <a:off x="3037840" y="2275840"/>
            <a:ext cx="1861368" cy="898141"/>
            <a:chOff x="3037840" y="2275840"/>
            <a:chExt cx="1861368" cy="1450434"/>
          </a:xfrm>
        </p:grpSpPr>
        <p:sp>
          <p:nvSpPr>
            <p:cNvPr id="3" name="右大括号 2">
              <a:extLst>
                <a:ext uri="{FF2B5EF4-FFF2-40B4-BE49-F238E27FC236}">
                  <a16:creationId xmlns:a16="http://schemas.microsoft.com/office/drawing/2014/main" id="{8D641408-3308-4E00-803F-8F82BA95E56B}"/>
                </a:ext>
              </a:extLst>
            </p:cNvPr>
            <p:cNvSpPr/>
            <p:nvPr/>
          </p:nvSpPr>
          <p:spPr>
            <a:xfrm>
              <a:off x="3037840" y="2275840"/>
              <a:ext cx="304800" cy="1450434"/>
            </a:xfrm>
            <a:prstGeom prst="rightBrace">
              <a:avLst>
                <a:gd name="adj1" fmla="val 3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9C71567A-529F-4FE0-A8D1-6F22A1A2F356}"/>
                </a:ext>
              </a:extLst>
            </p:cNvPr>
            <p:cNvSpPr txBox="1"/>
            <p:nvPr/>
          </p:nvSpPr>
          <p:spPr>
            <a:xfrm>
              <a:off x="3380773" y="2499511"/>
              <a:ext cx="1518435" cy="1043779"/>
            </a:xfrm>
            <a:prstGeom prst="rect">
              <a:avLst/>
            </a:prstGeom>
            <a:noFill/>
          </p:spPr>
          <p:txBody>
            <a:bodyPr wrap="square">
              <a:spAutoFit/>
            </a:bodyPr>
            <a:lstStyle/>
            <a:p>
              <a:pPr algn="ctr"/>
              <a:r>
                <a:rPr lang="zh-CN" altLang="en-US" sz="1800" dirty="0">
                  <a:latin typeface="思源黑体 CN Medium" panose="020B0600000000000000" pitchFamily="34" charset="-122"/>
                  <a:ea typeface="思源黑体 CN Medium" panose="020B0600000000000000" pitchFamily="34" charset="-122"/>
                </a:rPr>
                <a:t>求单源</a:t>
              </a:r>
              <a:endParaRPr lang="en-US" altLang="zh-CN" sz="1800" dirty="0">
                <a:latin typeface="思源黑体 CN Medium" panose="020B0600000000000000" pitchFamily="34" charset="-122"/>
                <a:ea typeface="思源黑体 CN Medium" panose="020B0600000000000000" pitchFamily="34" charset="-122"/>
              </a:endParaRPr>
            </a:p>
            <a:p>
              <a:pPr algn="ctr"/>
              <a:r>
                <a:rPr lang="zh-CN" altLang="en-US" sz="1800" dirty="0">
                  <a:latin typeface="思源黑体 CN Medium" panose="020B0600000000000000" pitchFamily="34" charset="-122"/>
                  <a:ea typeface="思源黑体 CN Medium" panose="020B0600000000000000" pitchFamily="34" charset="-122"/>
                </a:rPr>
                <a:t>最短路径</a:t>
              </a:r>
            </a:p>
          </p:txBody>
        </p:sp>
      </p:grpSp>
      <p:grpSp>
        <p:nvGrpSpPr>
          <p:cNvPr id="12" name="组合 11">
            <a:extLst>
              <a:ext uri="{FF2B5EF4-FFF2-40B4-BE49-F238E27FC236}">
                <a16:creationId xmlns:a16="http://schemas.microsoft.com/office/drawing/2014/main" id="{9173FD92-CED5-4E0A-91B5-06551ADF3807}"/>
              </a:ext>
            </a:extLst>
          </p:cNvPr>
          <p:cNvGrpSpPr/>
          <p:nvPr/>
        </p:nvGrpSpPr>
        <p:grpSpPr>
          <a:xfrm>
            <a:off x="3037840" y="3265973"/>
            <a:ext cx="1671948" cy="646331"/>
            <a:chOff x="3037840" y="3833214"/>
            <a:chExt cx="1671948" cy="646331"/>
          </a:xfrm>
        </p:grpSpPr>
        <p:sp>
          <p:nvSpPr>
            <p:cNvPr id="118" name="右大括号 117">
              <a:extLst>
                <a:ext uri="{FF2B5EF4-FFF2-40B4-BE49-F238E27FC236}">
                  <a16:creationId xmlns:a16="http://schemas.microsoft.com/office/drawing/2014/main" id="{9DC6C6CC-B671-4ABF-962B-BB2EE19ED879}"/>
                </a:ext>
              </a:extLst>
            </p:cNvPr>
            <p:cNvSpPr/>
            <p:nvPr/>
          </p:nvSpPr>
          <p:spPr>
            <a:xfrm>
              <a:off x="3037840" y="3894341"/>
              <a:ext cx="304800" cy="524076"/>
            </a:xfrm>
            <a:prstGeom prst="rightBrace">
              <a:avLst>
                <a:gd name="adj1" fmla="val 3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501AC2F8-8DE4-4640-BB98-F67002F4BB71}"/>
                </a:ext>
              </a:extLst>
            </p:cNvPr>
            <p:cNvSpPr txBox="1"/>
            <p:nvPr/>
          </p:nvSpPr>
          <p:spPr>
            <a:xfrm>
              <a:off x="3380774" y="3833214"/>
              <a:ext cx="1329014" cy="646331"/>
            </a:xfrm>
            <a:prstGeom prst="rect">
              <a:avLst/>
            </a:prstGeom>
            <a:noFill/>
          </p:spPr>
          <p:txBody>
            <a:bodyPr wrap="square">
              <a:spAutoFit/>
            </a:bodyPr>
            <a:lstStyle/>
            <a:p>
              <a:pPr algn="ctr"/>
              <a:r>
                <a:rPr lang="zh-CN" altLang="en-US" sz="1800" dirty="0">
                  <a:latin typeface="思源黑体 CN Medium" panose="020B0600000000000000" pitchFamily="34" charset="-122"/>
                  <a:ea typeface="思源黑体 CN Medium" panose="020B0600000000000000" pitchFamily="34" charset="-122"/>
                </a:rPr>
                <a:t>求各顶点间</a:t>
              </a:r>
              <a:endParaRPr lang="en-US" altLang="zh-CN" sz="1800" dirty="0">
                <a:latin typeface="思源黑体 CN Medium" panose="020B0600000000000000" pitchFamily="34" charset="-122"/>
                <a:ea typeface="思源黑体 CN Medium" panose="020B0600000000000000" pitchFamily="34" charset="-122"/>
              </a:endParaRPr>
            </a:p>
            <a:p>
              <a:pPr algn="ctr"/>
              <a:r>
                <a:rPr lang="zh-CN" altLang="en-US" sz="1800" dirty="0">
                  <a:latin typeface="思源黑体 CN Medium" panose="020B0600000000000000" pitchFamily="34" charset="-122"/>
                  <a:ea typeface="思源黑体 CN Medium" panose="020B0600000000000000" pitchFamily="34" charset="-122"/>
                </a:rPr>
                <a:t>最短路径</a:t>
              </a:r>
            </a:p>
          </p:txBody>
        </p:sp>
      </p:grpSp>
      <p:sp>
        <p:nvSpPr>
          <p:cNvPr id="45" name="对话气泡: 圆角矩形 44">
            <a:extLst>
              <a:ext uri="{FF2B5EF4-FFF2-40B4-BE49-F238E27FC236}">
                <a16:creationId xmlns:a16="http://schemas.microsoft.com/office/drawing/2014/main" id="{063B2B4D-7218-4689-B941-C5ED490E5007}"/>
              </a:ext>
            </a:extLst>
          </p:cNvPr>
          <p:cNvSpPr/>
          <p:nvPr/>
        </p:nvSpPr>
        <p:spPr>
          <a:xfrm>
            <a:off x="3013592" y="1306620"/>
            <a:ext cx="1696196" cy="816101"/>
          </a:xfrm>
          <a:prstGeom prst="wedgeRoundRectCallout">
            <a:avLst>
              <a:gd name="adj1" fmla="val -63770"/>
              <a:gd name="adj2" fmla="val -329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本节假设所有的图存储结构都是邻接矩阵</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841655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DFS</a:t>
            </a:r>
            <a:r>
              <a:rPr lang="zh-CN" altLang="en-US" sz="2000" dirty="0"/>
              <a:t>算法 </a:t>
            </a:r>
            <a:r>
              <a:rPr lang="en-US" altLang="zh-CN" sz="2000" dirty="0"/>
              <a:t>(</a:t>
            </a:r>
            <a:r>
              <a:rPr lang="zh-CN" altLang="en-US" sz="2000" dirty="0"/>
              <a:t>源点</a:t>
            </a:r>
            <a:r>
              <a:rPr lang="en-US" altLang="zh-CN" sz="2000" dirty="0"/>
              <a:t>K=2</a:t>
            </a:r>
            <a:r>
              <a:rPr lang="zh-CN" altLang="en-US" sz="2000" dirty="0"/>
              <a:t>，目标</a:t>
            </a:r>
            <a:r>
              <a:rPr lang="en-US" altLang="zh-CN" sz="2000" dirty="0"/>
              <a:t>T=7)</a:t>
            </a:r>
            <a:endParaRPr lang="en-US" altLang="zh-CN" dirty="0"/>
          </a:p>
          <a:p>
            <a:pPr marL="457223" lvl="3" indent="0">
              <a:spcBef>
                <a:spcPts val="1000"/>
              </a:spcBef>
              <a:buNone/>
            </a:pPr>
            <a:r>
              <a:rPr lang="zh-CN" altLang="en-US" dirty="0"/>
              <a:t>使用</a:t>
            </a:r>
            <a:r>
              <a:rPr lang="en-US" altLang="zh-CN" dirty="0"/>
              <a:t>DFS</a:t>
            </a:r>
            <a:r>
              <a:rPr lang="zh-CN" altLang="en-US" dirty="0">
                <a:solidFill>
                  <a:schemeClr val="accent2"/>
                </a:solidFill>
              </a:rPr>
              <a:t>穷举</a:t>
            </a:r>
            <a:r>
              <a:rPr lang="zh-CN" altLang="en-US" dirty="0"/>
              <a:t>所有路径，找到并记录最短路径</a:t>
            </a:r>
            <a:endParaRPr lang="en-US" altLang="zh-CN" dirty="0"/>
          </a:p>
          <a:p>
            <a:pPr marL="1257346" lvl="4" indent="-342900">
              <a:spcBef>
                <a:spcPts val="1000"/>
              </a:spcBef>
              <a:buFont typeface="+mj-lt"/>
              <a:buAutoNum type="arabicPeriod"/>
            </a:pPr>
            <a:r>
              <a:rPr lang="en-US" altLang="zh-CN" dirty="0"/>
              <a:t>(</a:t>
            </a:r>
            <a:r>
              <a:rPr lang="zh-CN" altLang="en-US" dirty="0"/>
              <a:t>使用</a:t>
            </a:r>
            <a:r>
              <a:rPr lang="zh-CN" altLang="en-US" dirty="0">
                <a:solidFill>
                  <a:schemeClr val="accent2"/>
                </a:solidFill>
              </a:rPr>
              <a:t>数组</a:t>
            </a:r>
            <a:r>
              <a:rPr lang="en-US" altLang="zh-CN" dirty="0"/>
              <a:t>)</a:t>
            </a:r>
            <a:r>
              <a:rPr lang="zh-CN" altLang="en-US" dirty="0"/>
              <a:t>初始化从源点到所有顶点默认距离为无穷大：∞</a:t>
            </a:r>
            <a:endParaRPr lang="en-US" altLang="zh-CN" dirty="0"/>
          </a:p>
          <a:p>
            <a:pPr marL="1257346" lvl="4" indent="-342900">
              <a:spcBef>
                <a:spcPts val="1000"/>
              </a:spcBef>
              <a:buFont typeface="+mj-lt"/>
              <a:buAutoNum type="arabicPeriod"/>
            </a:pPr>
            <a:r>
              <a:rPr lang="zh-CN" altLang="en-US" dirty="0"/>
              <a:t>从源点出发，往某一个邻接点方向，比较当前路径与记录中的大小，</a:t>
            </a:r>
            <a:r>
              <a:rPr lang="zh-CN" altLang="en-US" dirty="0">
                <a:solidFill>
                  <a:schemeClr val="accent2"/>
                </a:solidFill>
              </a:rPr>
              <a:t>小则更新</a:t>
            </a:r>
            <a:endParaRPr lang="en-US" altLang="zh-CN" dirty="0">
              <a:solidFill>
                <a:schemeClr val="accent2"/>
              </a:solidFill>
            </a:endParaRPr>
          </a:p>
          <a:p>
            <a:pPr marL="1257346" lvl="4" indent="-342900">
              <a:spcBef>
                <a:spcPts val="1000"/>
              </a:spcBef>
              <a:buFont typeface="+mj-lt"/>
              <a:buAutoNum type="arabicPeriod"/>
            </a:pPr>
            <a:r>
              <a:rPr lang="zh-CN" altLang="en-US" dirty="0"/>
              <a:t>继续往更大的</a:t>
            </a:r>
            <a:r>
              <a:rPr lang="zh-CN" altLang="en-US" dirty="0">
                <a:solidFill>
                  <a:schemeClr val="accent2"/>
                </a:solidFill>
              </a:rPr>
              <a:t>“深度”</a:t>
            </a:r>
            <a:r>
              <a:rPr lang="zh-CN" altLang="en-US" dirty="0"/>
              <a:t>搜索邻接点，重复上述操作，或</a:t>
            </a:r>
            <a:r>
              <a:rPr lang="zh-CN" altLang="en-US" dirty="0">
                <a:solidFill>
                  <a:schemeClr val="accent2"/>
                </a:solidFill>
              </a:rPr>
              <a:t>回溯</a:t>
            </a:r>
            <a:r>
              <a:rPr lang="zh-CN" altLang="en-US" dirty="0"/>
              <a:t>到上个深度</a:t>
            </a:r>
            <a:endParaRPr lang="en-US" altLang="zh-CN" dirty="0"/>
          </a:p>
          <a:p>
            <a:pPr marL="1257346" lvl="4" indent="-342900">
              <a:spcBef>
                <a:spcPts val="1000"/>
              </a:spcBef>
              <a:buFont typeface="+mj-lt"/>
              <a:buAutoNum type="arabicPeriod"/>
            </a:pPr>
            <a:r>
              <a:rPr lang="zh-CN" altLang="en-US" dirty="0">
                <a:solidFill>
                  <a:schemeClr val="accent2"/>
                </a:solidFill>
              </a:rPr>
              <a:t>递归</a:t>
            </a:r>
            <a:r>
              <a:rPr lang="zh-CN" altLang="en-US" dirty="0"/>
              <a:t>地进行上述操作，直到所有路径搜索完成：最短路径为</a:t>
            </a:r>
            <a:r>
              <a:rPr lang="en-US" altLang="zh-CN" dirty="0"/>
              <a:t>7</a:t>
            </a:r>
          </a:p>
          <a:p>
            <a:pPr marL="914446" lvl="4" indent="0">
              <a:spcBef>
                <a:spcPts val="1000"/>
              </a:spcBef>
              <a:buNone/>
            </a:pPr>
            <a:r>
              <a:rPr lang="zh-CN" altLang="en-US" dirty="0">
                <a:solidFill>
                  <a:schemeClr val="accent2"/>
                </a:solidFill>
              </a:rPr>
              <a:t>剪枝：</a:t>
            </a:r>
            <a:r>
              <a:rPr lang="zh-CN" altLang="en-US" dirty="0"/>
              <a:t>如果到达目标节点的最短距离比当前路径要短，无须在</a:t>
            </a:r>
            <a:br>
              <a:rPr lang="en-US" altLang="zh-CN" dirty="0"/>
            </a:br>
            <a:r>
              <a:rPr lang="zh-CN" altLang="en-US" dirty="0"/>
              <a:t>本次搜索中继续扩展该节点</a:t>
            </a: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sp>
        <p:nvSpPr>
          <p:cNvPr id="62" name="Oval 13">
            <a:extLst>
              <a:ext uri="{FF2B5EF4-FFF2-40B4-BE49-F238E27FC236}">
                <a16:creationId xmlns:a16="http://schemas.microsoft.com/office/drawing/2014/main" id="{51B7B925-BA03-42C0-86FD-4AF646CF1931}"/>
              </a:ext>
            </a:extLst>
          </p:cNvPr>
          <p:cNvSpPr/>
          <p:nvPr/>
        </p:nvSpPr>
        <p:spPr>
          <a:xfrm>
            <a:off x="8520315" y="265080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79" name="Oval 14">
            <a:extLst>
              <a:ext uri="{FF2B5EF4-FFF2-40B4-BE49-F238E27FC236}">
                <a16:creationId xmlns:a16="http://schemas.microsoft.com/office/drawing/2014/main" id="{2E1CA241-F7D9-43BE-9BF2-2B94E4C1AAFF}"/>
              </a:ext>
            </a:extLst>
          </p:cNvPr>
          <p:cNvSpPr/>
          <p:nvPr/>
        </p:nvSpPr>
        <p:spPr>
          <a:xfrm>
            <a:off x="10239387" y="1699826"/>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82" name="Oval 15">
            <a:extLst>
              <a:ext uri="{FF2B5EF4-FFF2-40B4-BE49-F238E27FC236}">
                <a16:creationId xmlns:a16="http://schemas.microsoft.com/office/drawing/2014/main" id="{75D41C96-B90E-4E39-BB33-248B6D7124F7}"/>
              </a:ext>
            </a:extLst>
          </p:cNvPr>
          <p:cNvSpPr/>
          <p:nvPr/>
        </p:nvSpPr>
        <p:spPr>
          <a:xfrm>
            <a:off x="9663315" y="297535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83" name="Oval 16">
            <a:extLst>
              <a:ext uri="{FF2B5EF4-FFF2-40B4-BE49-F238E27FC236}">
                <a16:creationId xmlns:a16="http://schemas.microsoft.com/office/drawing/2014/main" id="{2B30BCC9-162D-4E22-992C-C5B89D5E439F}"/>
              </a:ext>
            </a:extLst>
          </p:cNvPr>
          <p:cNvSpPr/>
          <p:nvPr/>
        </p:nvSpPr>
        <p:spPr>
          <a:xfrm>
            <a:off x="9151124" y="169982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84" name="Straight Arrow Connector 17">
            <a:extLst>
              <a:ext uri="{FF2B5EF4-FFF2-40B4-BE49-F238E27FC236}">
                <a16:creationId xmlns:a16="http://schemas.microsoft.com/office/drawing/2014/main" id="{CCD80A26-8FB9-48E0-91AF-9E382892A1D4}"/>
              </a:ext>
            </a:extLst>
          </p:cNvPr>
          <p:cNvCxnSpPr>
            <a:cxnSpLocks/>
            <a:stCxn id="79" idx="2"/>
            <a:endCxn id="83" idx="6"/>
          </p:cNvCxnSpPr>
          <p:nvPr/>
        </p:nvCxnSpPr>
        <p:spPr>
          <a:xfrm flipH="1">
            <a:off x="9535172" y="189185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03E3BC02-26BD-451E-A1EE-02D5E9CDAA1D}"/>
              </a:ext>
            </a:extLst>
          </p:cNvPr>
          <p:cNvCxnSpPr>
            <a:cxnSpLocks/>
            <a:stCxn id="83" idx="3"/>
            <a:endCxn id="62" idx="0"/>
          </p:cNvCxnSpPr>
          <p:nvPr/>
        </p:nvCxnSpPr>
        <p:spPr>
          <a:xfrm flipH="1">
            <a:off x="8712339" y="202763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21">
            <a:extLst>
              <a:ext uri="{FF2B5EF4-FFF2-40B4-BE49-F238E27FC236}">
                <a16:creationId xmlns:a16="http://schemas.microsoft.com/office/drawing/2014/main" id="{5F484E68-5BF1-4B55-A227-EF23D0C2B441}"/>
              </a:ext>
            </a:extLst>
          </p:cNvPr>
          <p:cNvCxnSpPr>
            <a:cxnSpLocks/>
            <a:stCxn id="62" idx="5"/>
            <a:endCxn id="82" idx="2"/>
          </p:cNvCxnSpPr>
          <p:nvPr/>
        </p:nvCxnSpPr>
        <p:spPr>
          <a:xfrm>
            <a:off x="8848120" y="2978607"/>
            <a:ext cx="815195" cy="188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3">
            <a:extLst>
              <a:ext uri="{FF2B5EF4-FFF2-40B4-BE49-F238E27FC236}">
                <a16:creationId xmlns:a16="http://schemas.microsoft.com/office/drawing/2014/main" id="{8AF7B362-B3AD-4E05-ACFA-89A724245B8E}"/>
              </a:ext>
            </a:extLst>
          </p:cNvPr>
          <p:cNvSpPr/>
          <p:nvPr/>
        </p:nvSpPr>
        <p:spPr>
          <a:xfrm>
            <a:off x="9849802" y="2295848"/>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90" name="Straight Arrow Connector 23">
            <a:extLst>
              <a:ext uri="{FF2B5EF4-FFF2-40B4-BE49-F238E27FC236}">
                <a16:creationId xmlns:a16="http://schemas.microsoft.com/office/drawing/2014/main" id="{6DA2D439-3124-4E51-9681-F1D68ADA84EA}"/>
              </a:ext>
            </a:extLst>
          </p:cNvPr>
          <p:cNvCxnSpPr>
            <a:cxnSpLocks/>
            <a:stCxn id="83" idx="5"/>
            <a:endCxn id="89" idx="1"/>
          </p:cNvCxnSpPr>
          <p:nvPr/>
        </p:nvCxnSpPr>
        <p:spPr>
          <a:xfrm>
            <a:off x="9478929" y="2027631"/>
            <a:ext cx="427116" cy="32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7">
            <a:extLst>
              <a:ext uri="{FF2B5EF4-FFF2-40B4-BE49-F238E27FC236}">
                <a16:creationId xmlns:a16="http://schemas.microsoft.com/office/drawing/2014/main" id="{454B1C10-BC5C-443B-8178-6399582555CE}"/>
              </a:ext>
            </a:extLst>
          </p:cNvPr>
          <p:cNvSpPr/>
          <p:nvPr/>
        </p:nvSpPr>
        <p:spPr>
          <a:xfrm>
            <a:off x="10983618" y="2273369"/>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92" name="Oval 8">
            <a:extLst>
              <a:ext uri="{FF2B5EF4-FFF2-40B4-BE49-F238E27FC236}">
                <a16:creationId xmlns:a16="http://schemas.microsoft.com/office/drawing/2014/main" id="{259ADF91-B03D-4BBF-A481-840147C4189D}"/>
              </a:ext>
            </a:extLst>
          </p:cNvPr>
          <p:cNvSpPr/>
          <p:nvPr/>
        </p:nvSpPr>
        <p:spPr>
          <a:xfrm>
            <a:off x="10697167" y="301332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93" name="Straight Arrow Connector 30">
            <a:extLst>
              <a:ext uri="{FF2B5EF4-FFF2-40B4-BE49-F238E27FC236}">
                <a16:creationId xmlns:a16="http://schemas.microsoft.com/office/drawing/2014/main" id="{B6034B90-9445-4DF1-8605-8C6CA3C730E5}"/>
              </a:ext>
            </a:extLst>
          </p:cNvPr>
          <p:cNvCxnSpPr>
            <a:cxnSpLocks/>
            <a:stCxn id="79" idx="5"/>
            <a:endCxn id="91" idx="1"/>
          </p:cNvCxnSpPr>
          <p:nvPr/>
        </p:nvCxnSpPr>
        <p:spPr>
          <a:xfrm>
            <a:off x="10567192" y="2027631"/>
            <a:ext cx="472669" cy="301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35">
            <a:extLst>
              <a:ext uri="{FF2B5EF4-FFF2-40B4-BE49-F238E27FC236}">
                <a16:creationId xmlns:a16="http://schemas.microsoft.com/office/drawing/2014/main" id="{8C09F669-81C8-4400-9567-80E7CC30213A}"/>
              </a:ext>
            </a:extLst>
          </p:cNvPr>
          <p:cNvCxnSpPr>
            <a:cxnSpLocks/>
            <a:stCxn id="82" idx="6"/>
            <a:endCxn id="92" idx="2"/>
          </p:cNvCxnSpPr>
          <p:nvPr/>
        </p:nvCxnSpPr>
        <p:spPr>
          <a:xfrm>
            <a:off x="10047363" y="3167377"/>
            <a:ext cx="649804" cy="379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38">
            <a:extLst>
              <a:ext uri="{FF2B5EF4-FFF2-40B4-BE49-F238E27FC236}">
                <a16:creationId xmlns:a16="http://schemas.microsoft.com/office/drawing/2014/main" id="{DFF41659-DFE4-4007-B36E-9FC2978B70E4}"/>
              </a:ext>
            </a:extLst>
          </p:cNvPr>
          <p:cNvCxnSpPr>
            <a:cxnSpLocks/>
            <a:stCxn id="91" idx="4"/>
            <a:endCxn id="92" idx="7"/>
          </p:cNvCxnSpPr>
          <p:nvPr/>
        </p:nvCxnSpPr>
        <p:spPr>
          <a:xfrm flipH="1">
            <a:off x="11024972" y="2657417"/>
            <a:ext cx="150670" cy="412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Oval 63">
            <a:extLst>
              <a:ext uri="{FF2B5EF4-FFF2-40B4-BE49-F238E27FC236}">
                <a16:creationId xmlns:a16="http://schemas.microsoft.com/office/drawing/2014/main" id="{61B32FE1-D133-48D4-B851-50EED5294F2B}"/>
              </a:ext>
            </a:extLst>
          </p:cNvPr>
          <p:cNvSpPr/>
          <p:nvPr/>
        </p:nvSpPr>
        <p:spPr>
          <a:xfrm>
            <a:off x="9151124" y="16973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97" name="Oval 65">
            <a:extLst>
              <a:ext uri="{FF2B5EF4-FFF2-40B4-BE49-F238E27FC236}">
                <a16:creationId xmlns:a16="http://schemas.microsoft.com/office/drawing/2014/main" id="{28D254D1-F2C1-4C96-BB10-75CEC24D22D4}"/>
              </a:ext>
            </a:extLst>
          </p:cNvPr>
          <p:cNvSpPr/>
          <p:nvPr/>
        </p:nvSpPr>
        <p:spPr>
          <a:xfrm>
            <a:off x="10983618" y="2270694"/>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98" name="Oval 66">
            <a:extLst>
              <a:ext uri="{FF2B5EF4-FFF2-40B4-BE49-F238E27FC236}">
                <a16:creationId xmlns:a16="http://schemas.microsoft.com/office/drawing/2014/main" id="{C0586570-3DB0-48DC-8C78-6358CEA6C09B}"/>
              </a:ext>
            </a:extLst>
          </p:cNvPr>
          <p:cNvSpPr/>
          <p:nvPr/>
        </p:nvSpPr>
        <p:spPr>
          <a:xfrm>
            <a:off x="8526509" y="264649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99" name="Oval 67">
            <a:extLst>
              <a:ext uri="{FF2B5EF4-FFF2-40B4-BE49-F238E27FC236}">
                <a16:creationId xmlns:a16="http://schemas.microsoft.com/office/drawing/2014/main" id="{7FEDC511-EFB4-43FD-A6BA-D3115D47EF50}"/>
              </a:ext>
            </a:extLst>
          </p:cNvPr>
          <p:cNvSpPr/>
          <p:nvPr/>
        </p:nvSpPr>
        <p:spPr>
          <a:xfrm>
            <a:off x="9856794" y="22909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0" name="Oval 68">
            <a:extLst>
              <a:ext uri="{FF2B5EF4-FFF2-40B4-BE49-F238E27FC236}">
                <a16:creationId xmlns:a16="http://schemas.microsoft.com/office/drawing/2014/main" id="{FD4B6087-E85D-4CC6-8D9C-D33F8D1F87A1}"/>
              </a:ext>
            </a:extLst>
          </p:cNvPr>
          <p:cNvSpPr/>
          <p:nvPr/>
        </p:nvSpPr>
        <p:spPr>
          <a:xfrm>
            <a:off x="10691365" y="301332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01" name="Straight Arrow Connector 36">
            <a:extLst>
              <a:ext uri="{FF2B5EF4-FFF2-40B4-BE49-F238E27FC236}">
                <a16:creationId xmlns:a16="http://schemas.microsoft.com/office/drawing/2014/main" id="{6E23D471-8DF4-4C02-B353-3ECF4447AE4A}"/>
              </a:ext>
            </a:extLst>
          </p:cNvPr>
          <p:cNvCxnSpPr>
            <a:cxnSpLocks/>
            <a:stCxn id="89" idx="4"/>
            <a:endCxn id="82" idx="0"/>
          </p:cNvCxnSpPr>
          <p:nvPr/>
        </p:nvCxnSpPr>
        <p:spPr>
          <a:xfrm flipH="1">
            <a:off x="9855339" y="2679896"/>
            <a:ext cx="186487" cy="2954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40">
            <a:extLst>
              <a:ext uri="{FF2B5EF4-FFF2-40B4-BE49-F238E27FC236}">
                <a16:creationId xmlns:a16="http://schemas.microsoft.com/office/drawing/2014/main" id="{28D331C5-F409-4390-ADE8-8F04E83732FC}"/>
              </a:ext>
            </a:extLst>
          </p:cNvPr>
          <p:cNvCxnSpPr>
            <a:cxnSpLocks/>
            <a:stCxn id="89" idx="6"/>
            <a:endCxn id="91" idx="2"/>
          </p:cNvCxnSpPr>
          <p:nvPr/>
        </p:nvCxnSpPr>
        <p:spPr>
          <a:xfrm flipV="1">
            <a:off x="10233850" y="2465393"/>
            <a:ext cx="749768" cy="2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32">
            <a:extLst>
              <a:ext uri="{FF2B5EF4-FFF2-40B4-BE49-F238E27FC236}">
                <a16:creationId xmlns:a16="http://schemas.microsoft.com/office/drawing/2014/main" id="{B40806C8-87AF-410B-B160-B8CBA595DF09}"/>
              </a:ext>
            </a:extLst>
          </p:cNvPr>
          <p:cNvSpPr txBox="1"/>
          <p:nvPr/>
        </p:nvSpPr>
        <p:spPr>
          <a:xfrm>
            <a:off x="10746270" y="1850043"/>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8</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4" name="TextBox 33">
            <a:extLst>
              <a:ext uri="{FF2B5EF4-FFF2-40B4-BE49-F238E27FC236}">
                <a16:creationId xmlns:a16="http://schemas.microsoft.com/office/drawing/2014/main" id="{C737A0CB-E64B-469B-BC26-1C054BDFA42F}"/>
              </a:ext>
            </a:extLst>
          </p:cNvPr>
          <p:cNvSpPr txBox="1"/>
          <p:nvPr/>
        </p:nvSpPr>
        <p:spPr>
          <a:xfrm>
            <a:off x="9768377" y="155684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5" name="TextBox 34">
            <a:extLst>
              <a:ext uri="{FF2B5EF4-FFF2-40B4-BE49-F238E27FC236}">
                <a16:creationId xmlns:a16="http://schemas.microsoft.com/office/drawing/2014/main" id="{1EDD7B91-C277-42C1-B158-019130D257EE}"/>
              </a:ext>
            </a:extLst>
          </p:cNvPr>
          <p:cNvSpPr txBox="1"/>
          <p:nvPr/>
        </p:nvSpPr>
        <p:spPr>
          <a:xfrm>
            <a:off x="10381257" y="218859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6" name="TextBox 37">
            <a:extLst>
              <a:ext uri="{FF2B5EF4-FFF2-40B4-BE49-F238E27FC236}">
                <a16:creationId xmlns:a16="http://schemas.microsoft.com/office/drawing/2014/main" id="{2639D725-92DD-483A-B651-EF7A08C96E3B}"/>
              </a:ext>
            </a:extLst>
          </p:cNvPr>
          <p:cNvSpPr txBox="1"/>
          <p:nvPr/>
        </p:nvSpPr>
        <p:spPr>
          <a:xfrm>
            <a:off x="9618732" y="1922216"/>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7" name="TextBox 39">
            <a:extLst>
              <a:ext uri="{FF2B5EF4-FFF2-40B4-BE49-F238E27FC236}">
                <a16:creationId xmlns:a16="http://schemas.microsoft.com/office/drawing/2014/main" id="{0A695A9C-D694-4690-B8E0-56D1CD6EF6C7}"/>
              </a:ext>
            </a:extLst>
          </p:cNvPr>
          <p:cNvSpPr txBox="1"/>
          <p:nvPr/>
        </p:nvSpPr>
        <p:spPr>
          <a:xfrm>
            <a:off x="11081215" y="2772868"/>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8" name="TextBox 42">
            <a:extLst>
              <a:ext uri="{FF2B5EF4-FFF2-40B4-BE49-F238E27FC236}">
                <a16:creationId xmlns:a16="http://schemas.microsoft.com/office/drawing/2014/main" id="{46825CB7-5FAC-4909-A0A3-6A38BA5639AD}"/>
              </a:ext>
            </a:extLst>
          </p:cNvPr>
          <p:cNvSpPr txBox="1"/>
          <p:nvPr/>
        </p:nvSpPr>
        <p:spPr>
          <a:xfrm>
            <a:off x="8693484" y="210409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9" name="TextBox 44">
            <a:extLst>
              <a:ext uri="{FF2B5EF4-FFF2-40B4-BE49-F238E27FC236}">
                <a16:creationId xmlns:a16="http://schemas.microsoft.com/office/drawing/2014/main" id="{559A9B84-3B6A-4766-936F-4EFA51B3FE12}"/>
              </a:ext>
            </a:extLst>
          </p:cNvPr>
          <p:cNvSpPr txBox="1"/>
          <p:nvPr/>
        </p:nvSpPr>
        <p:spPr>
          <a:xfrm>
            <a:off x="9042121" y="3094112"/>
            <a:ext cx="301686" cy="338554"/>
          </a:xfrm>
          <a:prstGeom prst="rect">
            <a:avLst/>
          </a:prstGeom>
          <a:noFill/>
        </p:spPr>
        <p:txBody>
          <a:bodyPr wrap="squar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10" name="TextBox 46">
            <a:extLst>
              <a:ext uri="{FF2B5EF4-FFF2-40B4-BE49-F238E27FC236}">
                <a16:creationId xmlns:a16="http://schemas.microsoft.com/office/drawing/2014/main" id="{2F36CA9E-BCC6-4E01-A218-31A2D4850091}"/>
              </a:ext>
            </a:extLst>
          </p:cNvPr>
          <p:cNvSpPr txBox="1"/>
          <p:nvPr/>
        </p:nvSpPr>
        <p:spPr>
          <a:xfrm>
            <a:off x="10213639" y="3171679"/>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11" name="Straight Arrow Connector 59">
            <a:extLst>
              <a:ext uri="{FF2B5EF4-FFF2-40B4-BE49-F238E27FC236}">
                <a16:creationId xmlns:a16="http://schemas.microsoft.com/office/drawing/2014/main" id="{75A75AD4-6C55-4CCD-84DF-2C602D9194E4}"/>
              </a:ext>
            </a:extLst>
          </p:cNvPr>
          <p:cNvCxnSpPr>
            <a:cxnSpLocks/>
            <a:stCxn id="89" idx="2"/>
            <a:endCxn id="62" idx="6"/>
          </p:cNvCxnSpPr>
          <p:nvPr/>
        </p:nvCxnSpPr>
        <p:spPr>
          <a:xfrm flipH="1">
            <a:off x="8904363" y="2487872"/>
            <a:ext cx="945439" cy="354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54">
            <a:extLst>
              <a:ext uri="{FF2B5EF4-FFF2-40B4-BE49-F238E27FC236}">
                <a16:creationId xmlns:a16="http://schemas.microsoft.com/office/drawing/2014/main" id="{2D9E53D8-C59B-4707-BAA1-FB25CBED2903}"/>
              </a:ext>
            </a:extLst>
          </p:cNvPr>
          <p:cNvSpPr txBox="1"/>
          <p:nvPr/>
        </p:nvSpPr>
        <p:spPr>
          <a:xfrm>
            <a:off x="9214359" y="234671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13" name="TextBox 1">
            <a:extLst>
              <a:ext uri="{FF2B5EF4-FFF2-40B4-BE49-F238E27FC236}">
                <a16:creationId xmlns:a16="http://schemas.microsoft.com/office/drawing/2014/main" id="{346D7C4A-494D-4CE2-8D48-8640604C51BC}"/>
              </a:ext>
            </a:extLst>
          </p:cNvPr>
          <p:cNvSpPr txBox="1"/>
          <p:nvPr/>
        </p:nvSpPr>
        <p:spPr>
          <a:xfrm>
            <a:off x="9422412" y="3700485"/>
            <a:ext cx="1337226" cy="369332"/>
          </a:xfrm>
          <a:prstGeom prst="rect">
            <a:avLst/>
          </a:prstGeom>
          <a:noFill/>
        </p:spPr>
        <p:txBody>
          <a:bodyPr wrap="none" rtlCol="0">
            <a:spAutoFit/>
          </a:bodyPr>
          <a:lstStyle/>
          <a:p>
            <a:r>
              <a:rPr lang="en-US" altLang="zh-CN" sz="1800" dirty="0">
                <a:latin typeface="思源黑体 CN Medium" panose="020B0600000000000000" pitchFamily="34" charset="-122"/>
                <a:ea typeface="思源黑体 CN Medium" panose="020B0600000000000000" pitchFamily="34" charset="-122"/>
              </a:rPr>
              <a:t>K = 2</a:t>
            </a:r>
            <a:r>
              <a:rPr lang="zh-CN" altLang="en-US" sz="1800" dirty="0">
                <a:latin typeface="思源黑体 CN Medium" panose="020B0600000000000000" pitchFamily="34" charset="-122"/>
                <a:ea typeface="思源黑体 CN Medium" panose="020B0600000000000000" pitchFamily="34" charset="-122"/>
              </a:rPr>
              <a:t>，</a:t>
            </a:r>
            <a:r>
              <a:rPr lang="en-US" altLang="zh-CN" sz="1800" dirty="0">
                <a:latin typeface="思源黑体 CN Medium" panose="020B0600000000000000" pitchFamily="34" charset="-122"/>
                <a:ea typeface="思源黑体 CN Medium" panose="020B0600000000000000" pitchFamily="34" charset="-122"/>
              </a:rPr>
              <a:t>T=7</a:t>
            </a:r>
            <a:endParaRPr lang="zh-CN" altLang="en-US" sz="1800" dirty="0">
              <a:latin typeface="思源黑体 CN Medium" panose="020B0600000000000000" pitchFamily="34" charset="-122"/>
              <a:ea typeface="思源黑体 CN Medium" panose="020B0600000000000000" pitchFamily="34" charset="-122"/>
            </a:endParaRPr>
          </a:p>
        </p:txBody>
      </p:sp>
      <p:sp>
        <p:nvSpPr>
          <p:cNvPr id="114" name="TextBox 2">
            <a:extLst>
              <a:ext uri="{FF2B5EF4-FFF2-40B4-BE49-F238E27FC236}">
                <a16:creationId xmlns:a16="http://schemas.microsoft.com/office/drawing/2014/main" id="{15F42BE9-D30B-49FC-A7E5-815F4DF60DD7}"/>
              </a:ext>
            </a:extLst>
          </p:cNvPr>
          <p:cNvSpPr txBox="1"/>
          <p:nvPr/>
        </p:nvSpPr>
        <p:spPr>
          <a:xfrm>
            <a:off x="10301350" y="136137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0</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15" name="TextBox 5">
            <a:extLst>
              <a:ext uri="{FF2B5EF4-FFF2-40B4-BE49-F238E27FC236}">
                <a16:creationId xmlns:a16="http://schemas.microsoft.com/office/drawing/2014/main" id="{E9B2C391-57E5-4ADF-BFA2-DE5769FFE5F3}"/>
              </a:ext>
            </a:extLst>
          </p:cNvPr>
          <p:cNvSpPr txBox="1"/>
          <p:nvPr/>
        </p:nvSpPr>
        <p:spPr>
          <a:xfrm>
            <a:off x="9121643" y="1359645"/>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16" name="TextBox 6">
            <a:extLst>
              <a:ext uri="{FF2B5EF4-FFF2-40B4-BE49-F238E27FC236}">
                <a16:creationId xmlns:a16="http://schemas.microsoft.com/office/drawing/2014/main" id="{4C9B2F5B-7867-4938-A253-9F8CAE4A0BA9}"/>
              </a:ext>
            </a:extLst>
          </p:cNvPr>
          <p:cNvSpPr txBox="1"/>
          <p:nvPr/>
        </p:nvSpPr>
        <p:spPr>
          <a:xfrm>
            <a:off x="11081244" y="1957294"/>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17" name="TextBox 9">
            <a:extLst>
              <a:ext uri="{FF2B5EF4-FFF2-40B4-BE49-F238E27FC236}">
                <a16:creationId xmlns:a16="http://schemas.microsoft.com/office/drawing/2014/main" id="{0D365512-EDF2-4F3F-978A-D85B2A4D64D7}"/>
              </a:ext>
            </a:extLst>
          </p:cNvPr>
          <p:cNvSpPr txBox="1"/>
          <p:nvPr/>
        </p:nvSpPr>
        <p:spPr>
          <a:xfrm>
            <a:off x="8189611" y="2755558"/>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18" name="TextBox 10">
            <a:extLst>
              <a:ext uri="{FF2B5EF4-FFF2-40B4-BE49-F238E27FC236}">
                <a16:creationId xmlns:a16="http://schemas.microsoft.com/office/drawing/2014/main" id="{BF7359E8-EC63-4DEC-B9CD-294E23C24DC9}"/>
              </a:ext>
            </a:extLst>
          </p:cNvPr>
          <p:cNvSpPr txBox="1"/>
          <p:nvPr/>
        </p:nvSpPr>
        <p:spPr>
          <a:xfrm>
            <a:off x="9518202" y="3282673"/>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19" name="TextBox 12">
            <a:extLst>
              <a:ext uri="{FF2B5EF4-FFF2-40B4-BE49-F238E27FC236}">
                <a16:creationId xmlns:a16="http://schemas.microsoft.com/office/drawing/2014/main" id="{E6E79F9A-8E74-4BF1-B7F4-E2DE629AB8E5}"/>
              </a:ext>
            </a:extLst>
          </p:cNvPr>
          <p:cNvSpPr txBox="1"/>
          <p:nvPr/>
        </p:nvSpPr>
        <p:spPr>
          <a:xfrm>
            <a:off x="9884978" y="2022116"/>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20" name="TextBox 19">
            <a:extLst>
              <a:ext uri="{FF2B5EF4-FFF2-40B4-BE49-F238E27FC236}">
                <a16:creationId xmlns:a16="http://schemas.microsoft.com/office/drawing/2014/main" id="{5E1A02D3-8F05-4177-8602-389B502EE3D4}"/>
              </a:ext>
            </a:extLst>
          </p:cNvPr>
          <p:cNvSpPr txBox="1"/>
          <p:nvPr/>
        </p:nvSpPr>
        <p:spPr>
          <a:xfrm>
            <a:off x="10873207" y="3350090"/>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21" name="TextBox 53">
            <a:extLst>
              <a:ext uri="{FF2B5EF4-FFF2-40B4-BE49-F238E27FC236}">
                <a16:creationId xmlns:a16="http://schemas.microsoft.com/office/drawing/2014/main" id="{477AE354-93F3-4A43-95EE-DD1255CB1327}"/>
              </a:ext>
            </a:extLst>
          </p:cNvPr>
          <p:cNvSpPr txBox="1"/>
          <p:nvPr/>
        </p:nvSpPr>
        <p:spPr>
          <a:xfrm>
            <a:off x="11124617" y="1944717"/>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8</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22" name="TextBox 20">
            <a:extLst>
              <a:ext uri="{FF2B5EF4-FFF2-40B4-BE49-F238E27FC236}">
                <a16:creationId xmlns:a16="http://schemas.microsoft.com/office/drawing/2014/main" id="{7F3D4572-3CFA-4EE7-9AA3-63DE656C935E}"/>
              </a:ext>
            </a:extLst>
          </p:cNvPr>
          <p:cNvSpPr txBox="1"/>
          <p:nvPr/>
        </p:nvSpPr>
        <p:spPr>
          <a:xfrm>
            <a:off x="10845388" y="3341411"/>
            <a:ext cx="445487"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11</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23" name="Straight Arrow Connector 56">
            <a:extLst>
              <a:ext uri="{FF2B5EF4-FFF2-40B4-BE49-F238E27FC236}">
                <a16:creationId xmlns:a16="http://schemas.microsoft.com/office/drawing/2014/main" id="{2B927395-4DD0-41B8-888D-CADEEE4E3F09}"/>
              </a:ext>
            </a:extLst>
          </p:cNvPr>
          <p:cNvCxnSpPr>
            <a:cxnSpLocks/>
            <a:stCxn id="79" idx="5"/>
            <a:endCxn id="97" idx="1"/>
          </p:cNvCxnSpPr>
          <p:nvPr/>
        </p:nvCxnSpPr>
        <p:spPr>
          <a:xfrm>
            <a:off x="10567192" y="2027631"/>
            <a:ext cx="472669" cy="29930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57">
            <a:extLst>
              <a:ext uri="{FF2B5EF4-FFF2-40B4-BE49-F238E27FC236}">
                <a16:creationId xmlns:a16="http://schemas.microsoft.com/office/drawing/2014/main" id="{8CF1DD2C-62B2-45C7-8D4A-758337990D93}"/>
              </a:ext>
            </a:extLst>
          </p:cNvPr>
          <p:cNvCxnSpPr>
            <a:cxnSpLocks/>
            <a:stCxn id="97" idx="4"/>
            <a:endCxn id="100" idx="7"/>
          </p:cNvCxnSpPr>
          <p:nvPr/>
        </p:nvCxnSpPr>
        <p:spPr>
          <a:xfrm flipH="1">
            <a:off x="11019170" y="2654742"/>
            <a:ext cx="156472" cy="41482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60">
            <a:extLst>
              <a:ext uri="{FF2B5EF4-FFF2-40B4-BE49-F238E27FC236}">
                <a16:creationId xmlns:a16="http://schemas.microsoft.com/office/drawing/2014/main" id="{8E6F3EF8-1635-495D-AA6B-4D0050E7A336}"/>
              </a:ext>
            </a:extLst>
          </p:cNvPr>
          <p:cNvCxnSpPr>
            <a:cxnSpLocks/>
            <a:stCxn id="79" idx="2"/>
            <a:endCxn id="96" idx="6"/>
          </p:cNvCxnSpPr>
          <p:nvPr/>
        </p:nvCxnSpPr>
        <p:spPr>
          <a:xfrm flipH="1" flipV="1">
            <a:off x="9535172" y="1889404"/>
            <a:ext cx="704215" cy="244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64">
            <a:extLst>
              <a:ext uri="{FF2B5EF4-FFF2-40B4-BE49-F238E27FC236}">
                <a16:creationId xmlns:a16="http://schemas.microsoft.com/office/drawing/2014/main" id="{9EBEDB40-1CC8-49AC-B361-0A8CFFC2CB3B}"/>
              </a:ext>
            </a:extLst>
          </p:cNvPr>
          <p:cNvSpPr txBox="1"/>
          <p:nvPr/>
        </p:nvSpPr>
        <p:spPr>
          <a:xfrm>
            <a:off x="9170686" y="1347900"/>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2</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27" name="Straight Arrow Connector 69">
            <a:extLst>
              <a:ext uri="{FF2B5EF4-FFF2-40B4-BE49-F238E27FC236}">
                <a16:creationId xmlns:a16="http://schemas.microsoft.com/office/drawing/2014/main" id="{D0570CA7-CCFD-4E7C-B51E-C1F2A72EC250}"/>
              </a:ext>
            </a:extLst>
          </p:cNvPr>
          <p:cNvCxnSpPr>
            <a:cxnSpLocks/>
            <a:stCxn id="96" idx="5"/>
            <a:endCxn id="89" idx="1"/>
          </p:cNvCxnSpPr>
          <p:nvPr/>
        </p:nvCxnSpPr>
        <p:spPr>
          <a:xfrm>
            <a:off x="9478929" y="2025185"/>
            <a:ext cx="427116" cy="32690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70">
            <a:extLst>
              <a:ext uri="{FF2B5EF4-FFF2-40B4-BE49-F238E27FC236}">
                <a16:creationId xmlns:a16="http://schemas.microsoft.com/office/drawing/2014/main" id="{F61E13F8-C80E-49A7-B359-50172C9D0AC6}"/>
              </a:ext>
            </a:extLst>
          </p:cNvPr>
          <p:cNvSpPr txBox="1"/>
          <p:nvPr/>
        </p:nvSpPr>
        <p:spPr>
          <a:xfrm>
            <a:off x="9921873" y="201062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4</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29" name="Straight Arrow Connector 71">
            <a:extLst>
              <a:ext uri="{FF2B5EF4-FFF2-40B4-BE49-F238E27FC236}">
                <a16:creationId xmlns:a16="http://schemas.microsoft.com/office/drawing/2014/main" id="{BCD78160-11DB-4E27-B6A0-AA747AD1B0A8}"/>
              </a:ext>
            </a:extLst>
          </p:cNvPr>
          <p:cNvCxnSpPr>
            <a:cxnSpLocks/>
            <a:stCxn id="99" idx="6"/>
            <a:endCxn id="97" idx="2"/>
          </p:cNvCxnSpPr>
          <p:nvPr/>
        </p:nvCxnSpPr>
        <p:spPr>
          <a:xfrm flipV="1">
            <a:off x="10240842" y="2462718"/>
            <a:ext cx="742776" cy="2028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72">
            <a:extLst>
              <a:ext uri="{FF2B5EF4-FFF2-40B4-BE49-F238E27FC236}">
                <a16:creationId xmlns:a16="http://schemas.microsoft.com/office/drawing/2014/main" id="{F4BD7939-56B9-49F5-A4CF-A256FDC25C6F}"/>
              </a:ext>
            </a:extLst>
          </p:cNvPr>
          <p:cNvSpPr txBox="1"/>
          <p:nvPr/>
        </p:nvSpPr>
        <p:spPr>
          <a:xfrm>
            <a:off x="11123660" y="1948615"/>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31" name="TextBox 73">
            <a:extLst>
              <a:ext uri="{FF2B5EF4-FFF2-40B4-BE49-F238E27FC236}">
                <a16:creationId xmlns:a16="http://schemas.microsoft.com/office/drawing/2014/main" id="{2E438FD0-95A1-4BD3-AB1B-84143EA01300}"/>
              </a:ext>
            </a:extLst>
          </p:cNvPr>
          <p:cNvSpPr txBox="1"/>
          <p:nvPr/>
        </p:nvSpPr>
        <p:spPr>
          <a:xfrm>
            <a:off x="10901240" y="3340956"/>
            <a:ext cx="445487"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8</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32" name="TextBox 62">
            <a:extLst>
              <a:ext uri="{FF2B5EF4-FFF2-40B4-BE49-F238E27FC236}">
                <a16:creationId xmlns:a16="http://schemas.microsoft.com/office/drawing/2014/main" id="{0DA4EAF3-8E04-44B5-9557-4E8CABC7C62A}"/>
              </a:ext>
            </a:extLst>
          </p:cNvPr>
          <p:cNvSpPr txBox="1"/>
          <p:nvPr/>
        </p:nvSpPr>
        <p:spPr>
          <a:xfrm>
            <a:off x="9669013" y="260016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33" name="Oval 76">
            <a:extLst>
              <a:ext uri="{FF2B5EF4-FFF2-40B4-BE49-F238E27FC236}">
                <a16:creationId xmlns:a16="http://schemas.microsoft.com/office/drawing/2014/main" id="{AF839E07-1441-4156-8813-744793705094}"/>
              </a:ext>
            </a:extLst>
          </p:cNvPr>
          <p:cNvSpPr/>
          <p:nvPr/>
        </p:nvSpPr>
        <p:spPr>
          <a:xfrm>
            <a:off x="9666581" y="297535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34" name="Straight Arrow Connector 77">
            <a:extLst>
              <a:ext uri="{FF2B5EF4-FFF2-40B4-BE49-F238E27FC236}">
                <a16:creationId xmlns:a16="http://schemas.microsoft.com/office/drawing/2014/main" id="{09D246FA-6ABF-4624-A357-BEF9578F05C3}"/>
              </a:ext>
            </a:extLst>
          </p:cNvPr>
          <p:cNvCxnSpPr>
            <a:cxnSpLocks/>
            <a:stCxn id="99" idx="4"/>
            <a:endCxn id="133" idx="0"/>
          </p:cNvCxnSpPr>
          <p:nvPr/>
        </p:nvCxnSpPr>
        <p:spPr>
          <a:xfrm flipH="1">
            <a:off x="9858605" y="2675028"/>
            <a:ext cx="190213" cy="30032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80">
            <a:extLst>
              <a:ext uri="{FF2B5EF4-FFF2-40B4-BE49-F238E27FC236}">
                <a16:creationId xmlns:a16="http://schemas.microsoft.com/office/drawing/2014/main" id="{BA59A511-41A1-4C1F-8C1A-B1B30647DB56}"/>
              </a:ext>
            </a:extLst>
          </p:cNvPr>
          <p:cNvSpPr txBox="1"/>
          <p:nvPr/>
        </p:nvSpPr>
        <p:spPr>
          <a:xfrm>
            <a:off x="9566815" y="3314419"/>
            <a:ext cx="301686"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36" name="Straight Arrow Connector 81">
            <a:extLst>
              <a:ext uri="{FF2B5EF4-FFF2-40B4-BE49-F238E27FC236}">
                <a16:creationId xmlns:a16="http://schemas.microsoft.com/office/drawing/2014/main" id="{3F747F21-D245-43D1-824F-1FECE16E5CF4}"/>
              </a:ext>
            </a:extLst>
          </p:cNvPr>
          <p:cNvCxnSpPr>
            <a:cxnSpLocks/>
            <a:stCxn id="133" idx="6"/>
            <a:endCxn id="100" idx="2"/>
          </p:cNvCxnSpPr>
          <p:nvPr/>
        </p:nvCxnSpPr>
        <p:spPr>
          <a:xfrm>
            <a:off x="10050629" y="3167377"/>
            <a:ext cx="640736" cy="3797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4">
            <a:extLst>
              <a:ext uri="{FF2B5EF4-FFF2-40B4-BE49-F238E27FC236}">
                <a16:creationId xmlns:a16="http://schemas.microsoft.com/office/drawing/2014/main" id="{838FFFB5-4FAE-4535-AEC9-F5B883CD6E42}"/>
              </a:ext>
            </a:extLst>
          </p:cNvPr>
          <p:cNvSpPr txBox="1"/>
          <p:nvPr/>
        </p:nvSpPr>
        <p:spPr>
          <a:xfrm>
            <a:off x="10897113" y="3370650"/>
            <a:ext cx="294644"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38" name="Straight Arrow Connector 85">
            <a:extLst>
              <a:ext uri="{FF2B5EF4-FFF2-40B4-BE49-F238E27FC236}">
                <a16:creationId xmlns:a16="http://schemas.microsoft.com/office/drawing/2014/main" id="{7E6AC100-8778-4148-B061-825ED87B8AE9}"/>
              </a:ext>
            </a:extLst>
          </p:cNvPr>
          <p:cNvCxnSpPr>
            <a:cxnSpLocks/>
            <a:stCxn id="99" idx="2"/>
            <a:endCxn id="98" idx="6"/>
          </p:cNvCxnSpPr>
          <p:nvPr/>
        </p:nvCxnSpPr>
        <p:spPr>
          <a:xfrm flipH="1">
            <a:off x="8910557" y="2483004"/>
            <a:ext cx="946237" cy="35551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88">
            <a:extLst>
              <a:ext uri="{FF2B5EF4-FFF2-40B4-BE49-F238E27FC236}">
                <a16:creationId xmlns:a16="http://schemas.microsoft.com/office/drawing/2014/main" id="{6036927E-DC2A-4223-B901-C5E0F3536899}"/>
              </a:ext>
            </a:extLst>
          </p:cNvPr>
          <p:cNvSpPr txBox="1"/>
          <p:nvPr/>
        </p:nvSpPr>
        <p:spPr>
          <a:xfrm>
            <a:off x="8234590" y="2764019"/>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40" name="Straight Arrow Connector 89">
            <a:extLst>
              <a:ext uri="{FF2B5EF4-FFF2-40B4-BE49-F238E27FC236}">
                <a16:creationId xmlns:a16="http://schemas.microsoft.com/office/drawing/2014/main" id="{F9BF627C-FE28-4668-A5AA-D38D8E786A75}"/>
              </a:ext>
            </a:extLst>
          </p:cNvPr>
          <p:cNvCxnSpPr>
            <a:cxnSpLocks/>
            <a:stCxn id="98" idx="5"/>
            <a:endCxn id="133" idx="2"/>
          </p:cNvCxnSpPr>
          <p:nvPr/>
        </p:nvCxnSpPr>
        <p:spPr>
          <a:xfrm>
            <a:off x="8854314" y="2974298"/>
            <a:ext cx="812267" cy="19307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92">
            <a:extLst>
              <a:ext uri="{FF2B5EF4-FFF2-40B4-BE49-F238E27FC236}">
                <a16:creationId xmlns:a16="http://schemas.microsoft.com/office/drawing/2014/main" id="{2EFBC04E-CADD-4361-A920-6E2A12376B44}"/>
              </a:ext>
            </a:extLst>
          </p:cNvPr>
          <p:cNvCxnSpPr>
            <a:cxnSpLocks/>
            <a:stCxn id="96" idx="3"/>
            <a:endCxn id="98" idx="0"/>
          </p:cNvCxnSpPr>
          <p:nvPr/>
        </p:nvCxnSpPr>
        <p:spPr>
          <a:xfrm flipH="1">
            <a:off x="8718533" y="2025185"/>
            <a:ext cx="488834" cy="62130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组合 141">
            <a:extLst>
              <a:ext uri="{FF2B5EF4-FFF2-40B4-BE49-F238E27FC236}">
                <a16:creationId xmlns:a16="http://schemas.microsoft.com/office/drawing/2014/main" id="{A46BCA3D-34B1-435C-B44B-921FB0D8C5B4}"/>
              </a:ext>
            </a:extLst>
          </p:cNvPr>
          <p:cNvGrpSpPr>
            <a:grpSpLocks noChangeAspect="1"/>
          </p:cNvGrpSpPr>
          <p:nvPr/>
        </p:nvGrpSpPr>
        <p:grpSpPr>
          <a:xfrm>
            <a:off x="8637011" y="4237313"/>
            <a:ext cx="2538067" cy="1954825"/>
            <a:chOff x="7623099" y="764643"/>
            <a:chExt cx="2247477" cy="1731012"/>
          </a:xfrm>
        </p:grpSpPr>
        <p:sp>
          <p:nvSpPr>
            <p:cNvPr id="143" name="Oval 5">
              <a:extLst>
                <a:ext uri="{FF2B5EF4-FFF2-40B4-BE49-F238E27FC236}">
                  <a16:creationId xmlns:a16="http://schemas.microsoft.com/office/drawing/2014/main" id="{BD231C18-654E-4EC9-B7C8-95ADFBFF8C53}"/>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4" name="Straight Connector 18">
              <a:extLst>
                <a:ext uri="{FF2B5EF4-FFF2-40B4-BE49-F238E27FC236}">
                  <a16:creationId xmlns:a16="http://schemas.microsoft.com/office/drawing/2014/main" id="{A2DF2DE9-1C26-4012-8C35-E3353C74CC00}"/>
                </a:ext>
              </a:extLst>
            </p:cNvPr>
            <p:cNvCxnSpPr>
              <a:cxnSpLocks/>
              <a:stCxn id="147" idx="2"/>
              <a:endCxn id="143" idx="7"/>
            </p:cNvCxnSpPr>
            <p:nvPr/>
          </p:nvCxnSpPr>
          <p:spPr>
            <a:xfrm flipH="1">
              <a:off x="7906066" y="930402"/>
              <a:ext cx="801905" cy="437668"/>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8">
              <a:extLst>
                <a:ext uri="{FF2B5EF4-FFF2-40B4-BE49-F238E27FC236}">
                  <a16:creationId xmlns:a16="http://schemas.microsoft.com/office/drawing/2014/main" id="{CF613FDB-4FD8-4C4C-B373-2525AA511EC1}"/>
                </a:ext>
              </a:extLst>
            </p:cNvPr>
            <p:cNvCxnSpPr>
              <a:cxnSpLocks/>
              <a:stCxn id="146" idx="2"/>
              <a:endCxn id="143" idx="5"/>
            </p:cNvCxnSpPr>
            <p:nvPr/>
          </p:nvCxnSpPr>
          <p:spPr>
            <a:xfrm flipH="1" flipV="1">
              <a:off x="7906066" y="1602488"/>
              <a:ext cx="793368" cy="64314"/>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Oval 7">
              <a:extLst>
                <a:ext uri="{FF2B5EF4-FFF2-40B4-BE49-F238E27FC236}">
                  <a16:creationId xmlns:a16="http://schemas.microsoft.com/office/drawing/2014/main" id="{6E01609D-7625-4AF8-A6B0-4D412D9CCC39}"/>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47" name="Oval 7">
              <a:extLst>
                <a:ext uri="{FF2B5EF4-FFF2-40B4-BE49-F238E27FC236}">
                  <a16:creationId xmlns:a16="http://schemas.microsoft.com/office/drawing/2014/main" id="{540C8F4E-1B8A-4D0A-B03D-907A5E3F1BC9}"/>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8" name="Straight Connector 18">
              <a:extLst>
                <a:ext uri="{FF2B5EF4-FFF2-40B4-BE49-F238E27FC236}">
                  <a16:creationId xmlns:a16="http://schemas.microsoft.com/office/drawing/2014/main" id="{4117D60E-A9CD-4C4C-9700-B66336356890}"/>
                </a:ext>
              </a:extLst>
            </p:cNvPr>
            <p:cNvCxnSpPr>
              <a:cxnSpLocks/>
              <a:stCxn id="146" idx="0"/>
              <a:endCxn id="147" idx="4"/>
            </p:cNvCxnSpPr>
            <p:nvPr/>
          </p:nvCxnSpPr>
          <p:spPr>
            <a:xfrm flipV="1">
              <a:off x="8865193" y="1096160"/>
              <a:ext cx="8537" cy="404882"/>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Oval 7">
              <a:extLst>
                <a:ext uri="{FF2B5EF4-FFF2-40B4-BE49-F238E27FC236}">
                  <a16:creationId xmlns:a16="http://schemas.microsoft.com/office/drawing/2014/main" id="{B1D71512-25A6-43D0-A781-EAABACCA75A0}"/>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50" name="Straight Connector 18">
              <a:extLst>
                <a:ext uri="{FF2B5EF4-FFF2-40B4-BE49-F238E27FC236}">
                  <a16:creationId xmlns:a16="http://schemas.microsoft.com/office/drawing/2014/main" id="{0D0B22FF-302A-4BF7-B52D-28E88C612603}"/>
                </a:ext>
              </a:extLst>
            </p:cNvPr>
            <p:cNvCxnSpPr>
              <a:cxnSpLocks/>
              <a:stCxn id="149" idx="7"/>
              <a:endCxn id="146" idx="4"/>
            </p:cNvCxnSpPr>
            <p:nvPr/>
          </p:nvCxnSpPr>
          <p:spPr>
            <a:xfrm flipV="1">
              <a:off x="8539602" y="1832559"/>
              <a:ext cx="325591" cy="380129"/>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8">
              <a:extLst>
                <a:ext uri="{FF2B5EF4-FFF2-40B4-BE49-F238E27FC236}">
                  <a16:creationId xmlns:a16="http://schemas.microsoft.com/office/drawing/2014/main" id="{A1780D94-E33D-49B9-9D11-E4561BC3940A}"/>
                </a:ext>
              </a:extLst>
            </p:cNvPr>
            <p:cNvCxnSpPr>
              <a:cxnSpLocks/>
              <a:stCxn id="149" idx="1"/>
              <a:endCxn id="143" idx="4"/>
            </p:cNvCxnSpPr>
            <p:nvPr/>
          </p:nvCxnSpPr>
          <p:spPr>
            <a:xfrm flipH="1" flipV="1">
              <a:off x="7788858" y="1651038"/>
              <a:ext cx="516326" cy="56165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2" name="Oval 7">
              <a:extLst>
                <a:ext uri="{FF2B5EF4-FFF2-40B4-BE49-F238E27FC236}">
                  <a16:creationId xmlns:a16="http://schemas.microsoft.com/office/drawing/2014/main" id="{EF8B1413-AD5B-43EE-84F1-69B1776478A3}"/>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53" name="Straight Connector 18">
              <a:extLst>
                <a:ext uri="{FF2B5EF4-FFF2-40B4-BE49-F238E27FC236}">
                  <a16:creationId xmlns:a16="http://schemas.microsoft.com/office/drawing/2014/main" id="{8A78FE90-02AE-4740-8DA5-7482DA4FF9BC}"/>
                </a:ext>
              </a:extLst>
            </p:cNvPr>
            <p:cNvCxnSpPr>
              <a:cxnSpLocks/>
              <a:stCxn id="152" idx="0"/>
              <a:endCxn id="146" idx="6"/>
            </p:cNvCxnSpPr>
            <p:nvPr/>
          </p:nvCxnSpPr>
          <p:spPr>
            <a:xfrm flipH="1" flipV="1">
              <a:off x="9030951" y="1666801"/>
              <a:ext cx="673867" cy="497336"/>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Connector 18">
              <a:extLst>
                <a:ext uri="{FF2B5EF4-FFF2-40B4-BE49-F238E27FC236}">
                  <a16:creationId xmlns:a16="http://schemas.microsoft.com/office/drawing/2014/main" id="{5BD5D6A6-AF2D-412A-B489-00C92715406B}"/>
                </a:ext>
              </a:extLst>
            </p:cNvPr>
            <p:cNvCxnSpPr>
              <a:cxnSpLocks/>
              <a:stCxn id="152" idx="0"/>
              <a:endCxn id="147" idx="5"/>
            </p:cNvCxnSpPr>
            <p:nvPr/>
          </p:nvCxnSpPr>
          <p:spPr>
            <a:xfrm flipH="1" flipV="1">
              <a:off x="8990939" y="1047610"/>
              <a:ext cx="713879"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Connector 18">
              <a:extLst>
                <a:ext uri="{FF2B5EF4-FFF2-40B4-BE49-F238E27FC236}">
                  <a16:creationId xmlns:a16="http://schemas.microsoft.com/office/drawing/2014/main" id="{8332C1B2-7375-4840-A802-7EBAC979B45F}"/>
                </a:ext>
              </a:extLst>
            </p:cNvPr>
            <p:cNvCxnSpPr>
              <a:cxnSpLocks/>
              <a:stCxn id="149" idx="6"/>
              <a:endCxn id="152" idx="2"/>
            </p:cNvCxnSpPr>
            <p:nvPr/>
          </p:nvCxnSpPr>
          <p:spPr>
            <a:xfrm flipV="1">
              <a:off x="8588151" y="2329896"/>
              <a:ext cx="950907" cy="1"/>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Straight Connector 18">
              <a:extLst>
                <a:ext uri="{FF2B5EF4-FFF2-40B4-BE49-F238E27FC236}">
                  <a16:creationId xmlns:a16="http://schemas.microsoft.com/office/drawing/2014/main" id="{497F2F59-B0D1-4C50-9A37-340B5BC4CCBD}"/>
                </a:ext>
              </a:extLst>
            </p:cNvPr>
            <p:cNvCxnSpPr>
              <a:cxnSpLocks/>
              <a:stCxn id="149" idx="0"/>
              <a:endCxn id="147" idx="3"/>
            </p:cNvCxnSpPr>
            <p:nvPr/>
          </p:nvCxnSpPr>
          <p:spPr>
            <a:xfrm flipV="1">
              <a:off x="8422393" y="1047610"/>
              <a:ext cx="334128"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7" name="Straight Connector 18">
              <a:extLst>
                <a:ext uri="{FF2B5EF4-FFF2-40B4-BE49-F238E27FC236}">
                  <a16:creationId xmlns:a16="http://schemas.microsoft.com/office/drawing/2014/main" id="{377F140E-5895-414F-8058-E0C6E652A126}"/>
                </a:ext>
              </a:extLst>
            </p:cNvPr>
            <p:cNvCxnSpPr>
              <a:cxnSpLocks/>
              <a:stCxn id="143" idx="5"/>
              <a:endCxn id="152" idx="1"/>
            </p:cNvCxnSpPr>
            <p:nvPr/>
          </p:nvCxnSpPr>
          <p:spPr>
            <a:xfrm>
              <a:off x="7906066" y="1602487"/>
              <a:ext cx="1681542" cy="61020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7068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124"/>
                                        </p:tgtEl>
                                      </p:cBhvr>
                                    </p:animEffect>
                                    <p:set>
                                      <p:cBhvr>
                                        <p:cTn id="35" dur="1" fill="hold">
                                          <p:stCondLst>
                                            <p:cond delay="499"/>
                                          </p:stCondLst>
                                        </p:cTn>
                                        <p:tgtEl>
                                          <p:spTgt spid="12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500"/>
                                        <p:tgtEl>
                                          <p:spTgt spid="123"/>
                                        </p:tgtEl>
                                      </p:cBhvr>
                                    </p:animEffect>
                                    <p:set>
                                      <p:cBhvr>
                                        <p:cTn id="40" dur="1" fill="hold">
                                          <p:stCondLst>
                                            <p:cond delay="499"/>
                                          </p:stCondLst>
                                        </p:cTn>
                                        <p:tgtEl>
                                          <p:spTgt spid="1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7"/>
                                        </p:tgtEl>
                                        <p:attrNameLst>
                                          <p:attrName>style.visibility</p:attrName>
                                        </p:attrNameLst>
                                      </p:cBhvr>
                                      <p:to>
                                        <p:strVal val="visible"/>
                                      </p:to>
                                    </p:set>
                                  </p:childTnLst>
                                </p:cTn>
                              </p:par>
                              <p:par>
                                <p:cTn id="59" presetID="1" presetClass="exit"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1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2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2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1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nodeType="clickEffect">
                                  <p:stCondLst>
                                    <p:cond delay="0"/>
                                  </p:stCondLst>
                                  <p:childTnLst>
                                    <p:animEffect transition="out" filter="wipe(down)">
                                      <p:cBhvr>
                                        <p:cTn id="92" dur="500"/>
                                        <p:tgtEl>
                                          <p:spTgt spid="124"/>
                                        </p:tgtEl>
                                      </p:cBhvr>
                                    </p:animEffect>
                                    <p:set>
                                      <p:cBhvr>
                                        <p:cTn id="93" dur="1" fill="hold">
                                          <p:stCondLst>
                                            <p:cond delay="499"/>
                                          </p:stCondLst>
                                        </p:cTn>
                                        <p:tgtEl>
                                          <p:spTgt spid="1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2" fill="hold" nodeType="clickEffect">
                                  <p:stCondLst>
                                    <p:cond delay="0"/>
                                  </p:stCondLst>
                                  <p:childTnLst>
                                    <p:animEffect transition="out" filter="wipe(right)">
                                      <p:cBhvr>
                                        <p:cTn id="97" dur="500"/>
                                        <p:tgtEl>
                                          <p:spTgt spid="129"/>
                                        </p:tgtEl>
                                      </p:cBhvr>
                                    </p:animEffect>
                                    <p:set>
                                      <p:cBhvr>
                                        <p:cTn id="98" dur="1" fill="hold">
                                          <p:stCondLst>
                                            <p:cond delay="499"/>
                                          </p:stCondLst>
                                        </p:cTn>
                                        <p:tgtEl>
                                          <p:spTgt spid="12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8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3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13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3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131"/>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13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2" fill="hold" nodeType="clickEffect">
                                  <p:stCondLst>
                                    <p:cond delay="0"/>
                                  </p:stCondLst>
                                  <p:childTnLst>
                                    <p:animEffect transition="out" filter="wipe(right)">
                                      <p:cBhvr>
                                        <p:cTn id="126" dur="500"/>
                                        <p:tgtEl>
                                          <p:spTgt spid="136"/>
                                        </p:tgtEl>
                                      </p:cBhvr>
                                    </p:animEffect>
                                    <p:set>
                                      <p:cBhvr>
                                        <p:cTn id="127" dur="1" fill="hold">
                                          <p:stCondLst>
                                            <p:cond delay="499"/>
                                          </p:stCondLst>
                                        </p:cTn>
                                        <p:tgtEl>
                                          <p:spTgt spid="13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nodeType="clickEffect">
                                  <p:stCondLst>
                                    <p:cond delay="0"/>
                                  </p:stCondLst>
                                  <p:childTnLst>
                                    <p:animEffect transition="out" filter="wipe(down)">
                                      <p:cBhvr>
                                        <p:cTn id="131" dur="500"/>
                                        <p:tgtEl>
                                          <p:spTgt spid="134"/>
                                        </p:tgtEl>
                                      </p:cBhvr>
                                    </p:animEffect>
                                    <p:set>
                                      <p:cBhvr>
                                        <p:cTn id="132" dur="1" fill="hold">
                                          <p:stCondLst>
                                            <p:cond delay="499"/>
                                          </p:stCondLst>
                                        </p:cTn>
                                        <p:tgtEl>
                                          <p:spTgt spid="13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62"/>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3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4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2" fill="hold" nodeType="clickEffect">
                                  <p:stCondLst>
                                    <p:cond delay="0"/>
                                  </p:stCondLst>
                                  <p:childTnLst>
                                    <p:animEffect transition="out" filter="wipe(right)">
                                      <p:cBhvr>
                                        <p:cTn id="154" dur="500"/>
                                        <p:tgtEl>
                                          <p:spTgt spid="140"/>
                                        </p:tgtEl>
                                      </p:cBhvr>
                                    </p:animEffect>
                                    <p:set>
                                      <p:cBhvr>
                                        <p:cTn id="155" dur="1" fill="hold">
                                          <p:stCondLst>
                                            <p:cond delay="499"/>
                                          </p:stCondLst>
                                        </p:cTn>
                                        <p:tgtEl>
                                          <p:spTgt spid="140"/>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nodeType="clickEffect">
                                  <p:stCondLst>
                                    <p:cond delay="0"/>
                                  </p:stCondLst>
                                  <p:childTnLst>
                                    <p:animEffect transition="out" filter="wipe(down)">
                                      <p:cBhvr>
                                        <p:cTn id="159" dur="500"/>
                                        <p:tgtEl>
                                          <p:spTgt spid="138"/>
                                        </p:tgtEl>
                                      </p:cBhvr>
                                    </p:animEffect>
                                    <p:set>
                                      <p:cBhvr>
                                        <p:cTn id="160" dur="1" fill="hold">
                                          <p:stCondLst>
                                            <p:cond delay="499"/>
                                          </p:stCondLst>
                                        </p:cTn>
                                        <p:tgtEl>
                                          <p:spTgt spid="1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xit" presetSubtype="4" fill="hold" nodeType="clickEffect">
                                  <p:stCondLst>
                                    <p:cond delay="0"/>
                                  </p:stCondLst>
                                  <p:childTnLst>
                                    <p:animEffect transition="out" filter="wipe(down)">
                                      <p:cBhvr>
                                        <p:cTn id="164" dur="500"/>
                                        <p:tgtEl>
                                          <p:spTgt spid="127"/>
                                        </p:tgtEl>
                                      </p:cBhvr>
                                    </p:animEffect>
                                    <p:set>
                                      <p:cBhvr>
                                        <p:cTn id="165" dur="1" fill="hold">
                                          <p:stCondLst>
                                            <p:cond delay="499"/>
                                          </p:stCondLst>
                                        </p:cTn>
                                        <p:tgtEl>
                                          <p:spTgt spid="127"/>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141"/>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22" presetClass="exit" presetSubtype="4" fill="hold" nodeType="clickEffect">
                                  <p:stCondLst>
                                    <p:cond delay="0"/>
                                  </p:stCondLst>
                                  <p:childTnLst>
                                    <p:animEffect transition="out" filter="wipe(down)">
                                      <p:cBhvr>
                                        <p:cTn id="173" dur="500"/>
                                        <p:tgtEl>
                                          <p:spTgt spid="141"/>
                                        </p:tgtEl>
                                      </p:cBhvr>
                                    </p:animEffect>
                                    <p:set>
                                      <p:cBhvr>
                                        <p:cTn id="174" dur="1" fill="hold">
                                          <p:stCondLst>
                                            <p:cond delay="499"/>
                                          </p:stCondLst>
                                        </p:cTn>
                                        <p:tgtEl>
                                          <p:spTgt spid="14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2" presetClass="exit" presetSubtype="8" fill="hold" nodeType="clickEffect">
                                  <p:stCondLst>
                                    <p:cond delay="0"/>
                                  </p:stCondLst>
                                  <p:childTnLst>
                                    <p:animEffect transition="out" filter="wipe(left)">
                                      <p:cBhvr>
                                        <p:cTn id="178" dur="500"/>
                                        <p:tgtEl>
                                          <p:spTgt spid="125"/>
                                        </p:tgtEl>
                                      </p:cBhvr>
                                    </p:animEffect>
                                    <p:set>
                                      <p:cBhvr>
                                        <p:cTn id="179" dur="1" fill="hold">
                                          <p:stCondLst>
                                            <p:cond delay="499"/>
                                          </p:stCondLst>
                                        </p:cTn>
                                        <p:tgtEl>
                                          <p:spTgt spid="125"/>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42"/>
                                        </p:tgtEl>
                                        <p:attrNameLst>
                                          <p:attrName>style.visibility</p:attrName>
                                        </p:attrNameLst>
                                      </p:cBhvr>
                                      <p:to>
                                        <p:strVal val="visible"/>
                                      </p:to>
                                    </p:set>
                                    <p:animEffect transition="in" filter="fade">
                                      <p:cBhvr>
                                        <p:cTn id="184"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2" grpId="0" animBg="1"/>
      <p:bldP spid="83" grpId="0" animBg="1"/>
      <p:bldP spid="89" grpId="0" animBg="1"/>
      <p:bldP spid="91" grpId="0" animBg="1"/>
      <p:bldP spid="92" grpId="0" animBg="1"/>
      <p:bldP spid="96" grpId="0" animBg="1"/>
      <p:bldP spid="97" grpId="0" animBg="1"/>
      <p:bldP spid="98" grpId="0" animBg="1"/>
      <p:bldP spid="99" grpId="0" animBg="1"/>
      <p:bldP spid="100" grpId="0" animBg="1"/>
      <p:bldP spid="115" grpId="0"/>
      <p:bldP spid="116" grpId="0"/>
      <p:bldP spid="117" grpId="0"/>
      <p:bldP spid="118" grpId="0"/>
      <p:bldP spid="119" grpId="0"/>
      <p:bldP spid="120" grpId="0"/>
      <p:bldP spid="121" grpId="0"/>
      <p:bldP spid="121" grpId="1"/>
      <p:bldP spid="122" grpId="0"/>
      <p:bldP spid="122" grpId="1"/>
      <p:bldP spid="126" grpId="0"/>
      <p:bldP spid="128" grpId="0"/>
      <p:bldP spid="130" grpId="0"/>
      <p:bldP spid="131" grpId="0"/>
      <p:bldP spid="131" grpId="1"/>
      <p:bldP spid="133" grpId="0" animBg="1"/>
      <p:bldP spid="135" grpId="0"/>
      <p:bldP spid="137" grpId="0"/>
      <p:bldP spid="1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DFS</a:t>
            </a:r>
            <a:r>
              <a:rPr lang="zh-CN" altLang="en-US" sz="2000" dirty="0"/>
              <a:t>算法 </a:t>
            </a:r>
            <a:r>
              <a:rPr lang="en-US" altLang="zh-CN" sz="2000" dirty="0"/>
              <a:t>(</a:t>
            </a:r>
            <a:r>
              <a:rPr lang="zh-CN" altLang="en-US" sz="2000" dirty="0"/>
              <a:t>源点</a:t>
            </a:r>
            <a:r>
              <a:rPr lang="en-US" altLang="zh-CN" sz="2000" dirty="0"/>
              <a:t>K=2</a:t>
            </a:r>
            <a:r>
              <a:rPr lang="zh-CN" altLang="en-US" sz="2000" dirty="0"/>
              <a:t>，目标</a:t>
            </a:r>
            <a:r>
              <a:rPr lang="en-US" altLang="zh-CN" sz="2000" dirty="0"/>
              <a:t>T=7)</a:t>
            </a:r>
            <a:endParaRPr lang="en-US" altLang="zh-CN" dirty="0"/>
          </a:p>
          <a:p>
            <a:pPr marL="457223" lvl="3" indent="0">
              <a:spcBef>
                <a:spcPts val="1000"/>
              </a:spcBef>
              <a:buNone/>
            </a:pPr>
            <a:r>
              <a:rPr lang="zh-CN" altLang="en-US" dirty="0"/>
              <a:t>时间复杂度：</a:t>
            </a:r>
            <a:r>
              <a:rPr lang="en-US" altLang="zh-CN" dirty="0">
                <a:solidFill>
                  <a:schemeClr val="accent2"/>
                </a:solidFill>
              </a:rPr>
              <a:t>O(|V|</a:t>
            </a:r>
            <a:r>
              <a:rPr lang="en-US" altLang="zh-CN" baseline="30000" dirty="0">
                <a:solidFill>
                  <a:schemeClr val="accent2"/>
                </a:solidFill>
              </a:rPr>
              <a:t>|V|</a:t>
            </a:r>
            <a:r>
              <a:rPr lang="en-US" altLang="zh-CN" dirty="0">
                <a:solidFill>
                  <a:schemeClr val="accent2"/>
                </a:solidFill>
              </a:rPr>
              <a:t>)</a:t>
            </a:r>
            <a:r>
              <a:rPr lang="en-US" altLang="zh-CN" sz="1600" dirty="0">
                <a:solidFill>
                  <a:schemeClr val="accent2"/>
                </a:solidFill>
              </a:rPr>
              <a:t> </a:t>
            </a:r>
          </a:p>
          <a:p>
            <a:pPr marL="914446" lvl="4" indent="0">
              <a:spcBef>
                <a:spcPts val="1000"/>
              </a:spcBef>
              <a:buNone/>
            </a:pPr>
            <a:r>
              <a:rPr lang="zh-CN" altLang="en-US" dirty="0"/>
              <a:t>走到每一个顶点，都最多有</a:t>
            </a:r>
            <a:r>
              <a:rPr lang="en-US" altLang="zh-CN" dirty="0"/>
              <a:t>|V|</a:t>
            </a:r>
            <a:r>
              <a:rPr lang="zh-CN" altLang="en-US" dirty="0"/>
              <a:t>个方向</a:t>
            </a:r>
            <a:r>
              <a:rPr lang="en-US" altLang="zh-CN" dirty="0"/>
              <a:t>(</a:t>
            </a:r>
            <a:r>
              <a:rPr lang="zh-CN" altLang="en-US" dirty="0"/>
              <a:t>自环</a:t>
            </a:r>
            <a:r>
              <a:rPr lang="en-US" altLang="zh-CN" dirty="0"/>
              <a:t>)</a:t>
            </a:r>
            <a:r>
              <a:rPr lang="zh-CN" altLang="en-US" dirty="0"/>
              <a:t>，一共</a:t>
            </a:r>
            <a:r>
              <a:rPr lang="en-US" altLang="zh-CN" dirty="0"/>
              <a:t>|V|</a:t>
            </a:r>
            <a:r>
              <a:rPr lang="zh-CN" altLang="en-US" dirty="0"/>
              <a:t>个顶点：</a:t>
            </a:r>
            <a:r>
              <a:rPr lang="en-US" altLang="zh-CN" dirty="0"/>
              <a:t>O(|V|</a:t>
            </a:r>
            <a:r>
              <a:rPr lang="en-US" altLang="zh-CN" baseline="30000" dirty="0"/>
              <a:t>|V|</a:t>
            </a:r>
            <a:r>
              <a:rPr lang="en-US" altLang="zh-CN" dirty="0"/>
              <a:t> )</a:t>
            </a:r>
          </a:p>
          <a:p>
            <a:pPr marL="457223" lvl="3" indent="0">
              <a:spcBef>
                <a:spcPts val="1000"/>
              </a:spcBef>
              <a:buNone/>
            </a:pPr>
            <a:r>
              <a:rPr lang="zh-CN" altLang="en-US" dirty="0"/>
              <a:t>空间复杂度：</a:t>
            </a:r>
            <a:r>
              <a:rPr lang="en-US" altLang="zh-CN" dirty="0">
                <a:solidFill>
                  <a:schemeClr val="accent2"/>
                </a:solidFill>
              </a:rPr>
              <a:t>O(|V|)</a:t>
            </a:r>
          </a:p>
          <a:p>
            <a:pPr marL="914446" lvl="4" indent="0">
              <a:spcBef>
                <a:spcPts val="1000"/>
              </a:spcBef>
              <a:buNone/>
            </a:pPr>
            <a:r>
              <a:rPr lang="zh-CN" altLang="en-US" dirty="0"/>
              <a:t>使用</a:t>
            </a:r>
            <a:r>
              <a:rPr lang="zh-CN" altLang="en-US" dirty="0">
                <a:solidFill>
                  <a:schemeClr val="accent2"/>
                </a:solidFill>
              </a:rPr>
              <a:t>数组</a:t>
            </a:r>
            <a:r>
              <a:rPr lang="zh-CN" altLang="en-US" dirty="0"/>
              <a:t>记录从源点到所有顶点的距离：</a:t>
            </a:r>
            <a:r>
              <a:rPr lang="en-US" altLang="zh-CN" dirty="0"/>
              <a:t>O(|V|)</a:t>
            </a:r>
          </a:p>
          <a:p>
            <a:pPr marL="914446" lvl="4" indent="0">
              <a:spcBef>
                <a:spcPts val="1000"/>
              </a:spcBef>
              <a:buNone/>
            </a:pPr>
            <a:r>
              <a:rPr lang="zh-CN" altLang="en-US" dirty="0"/>
              <a:t>递归操作隐含了一个</a:t>
            </a:r>
            <a:r>
              <a:rPr lang="zh-CN" altLang="en-US" dirty="0">
                <a:solidFill>
                  <a:schemeClr val="accent2"/>
                </a:solidFill>
              </a:rPr>
              <a:t>栈</a:t>
            </a:r>
            <a:r>
              <a:rPr lang="zh-CN" altLang="en-US" dirty="0"/>
              <a:t>结构，栈的最大深度为</a:t>
            </a:r>
            <a:r>
              <a:rPr lang="en-US" altLang="zh-CN" dirty="0"/>
              <a:t>|V|</a:t>
            </a:r>
            <a:r>
              <a:rPr lang="zh-CN" altLang="en-US" dirty="0"/>
              <a:t>：</a:t>
            </a:r>
            <a:r>
              <a:rPr lang="en-US" altLang="zh-CN" dirty="0"/>
              <a:t>O(|V|)</a:t>
            </a:r>
          </a:p>
          <a:p>
            <a:pPr marL="914446" lvl="4" indent="0">
              <a:spcBef>
                <a:spcPts val="1000"/>
              </a:spcBef>
              <a:buNone/>
            </a:pPr>
            <a:r>
              <a:rPr lang="zh-CN" altLang="en-US" dirty="0"/>
              <a:t>需要一个</a:t>
            </a:r>
            <a:r>
              <a:rPr lang="zh-CN" altLang="en-US" dirty="0">
                <a:solidFill>
                  <a:schemeClr val="accent2"/>
                </a:solidFill>
              </a:rPr>
              <a:t>数组</a:t>
            </a:r>
            <a:r>
              <a:rPr lang="zh-CN" altLang="en-US" dirty="0"/>
              <a:t>记录</a:t>
            </a:r>
            <a:r>
              <a:rPr lang="zh-CN" altLang="en-US" dirty="0">
                <a:solidFill>
                  <a:schemeClr val="accent2"/>
                </a:solidFill>
              </a:rPr>
              <a:t>每条路径上</a:t>
            </a:r>
            <a:r>
              <a:rPr lang="zh-CN" altLang="en-US" dirty="0"/>
              <a:t>已访问顶点：</a:t>
            </a:r>
            <a:r>
              <a:rPr lang="en-US" altLang="zh-CN" dirty="0"/>
              <a:t>O(|V|)</a:t>
            </a:r>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sp>
        <p:nvSpPr>
          <p:cNvPr id="62" name="Oval 13">
            <a:extLst>
              <a:ext uri="{FF2B5EF4-FFF2-40B4-BE49-F238E27FC236}">
                <a16:creationId xmlns:a16="http://schemas.microsoft.com/office/drawing/2014/main" id="{51B7B925-BA03-42C0-86FD-4AF646CF1931}"/>
              </a:ext>
            </a:extLst>
          </p:cNvPr>
          <p:cNvSpPr/>
          <p:nvPr/>
        </p:nvSpPr>
        <p:spPr>
          <a:xfrm>
            <a:off x="8520315" y="265080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79" name="Oval 14">
            <a:extLst>
              <a:ext uri="{FF2B5EF4-FFF2-40B4-BE49-F238E27FC236}">
                <a16:creationId xmlns:a16="http://schemas.microsoft.com/office/drawing/2014/main" id="{2E1CA241-F7D9-43BE-9BF2-2B94E4C1AAFF}"/>
              </a:ext>
            </a:extLst>
          </p:cNvPr>
          <p:cNvSpPr/>
          <p:nvPr/>
        </p:nvSpPr>
        <p:spPr>
          <a:xfrm>
            <a:off x="10239387" y="1699826"/>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82" name="Oval 15">
            <a:extLst>
              <a:ext uri="{FF2B5EF4-FFF2-40B4-BE49-F238E27FC236}">
                <a16:creationId xmlns:a16="http://schemas.microsoft.com/office/drawing/2014/main" id="{75D41C96-B90E-4E39-BB33-248B6D7124F7}"/>
              </a:ext>
            </a:extLst>
          </p:cNvPr>
          <p:cNvSpPr/>
          <p:nvPr/>
        </p:nvSpPr>
        <p:spPr>
          <a:xfrm>
            <a:off x="9663315" y="297535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83" name="Oval 16">
            <a:extLst>
              <a:ext uri="{FF2B5EF4-FFF2-40B4-BE49-F238E27FC236}">
                <a16:creationId xmlns:a16="http://schemas.microsoft.com/office/drawing/2014/main" id="{2B30BCC9-162D-4E22-992C-C5B89D5E439F}"/>
              </a:ext>
            </a:extLst>
          </p:cNvPr>
          <p:cNvSpPr/>
          <p:nvPr/>
        </p:nvSpPr>
        <p:spPr>
          <a:xfrm>
            <a:off x="9151124" y="169982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84" name="Straight Arrow Connector 17">
            <a:extLst>
              <a:ext uri="{FF2B5EF4-FFF2-40B4-BE49-F238E27FC236}">
                <a16:creationId xmlns:a16="http://schemas.microsoft.com/office/drawing/2014/main" id="{CCD80A26-8FB9-48E0-91AF-9E382892A1D4}"/>
              </a:ext>
            </a:extLst>
          </p:cNvPr>
          <p:cNvCxnSpPr>
            <a:cxnSpLocks/>
            <a:stCxn id="79" idx="2"/>
            <a:endCxn id="83" idx="6"/>
          </p:cNvCxnSpPr>
          <p:nvPr/>
        </p:nvCxnSpPr>
        <p:spPr>
          <a:xfrm flipH="1">
            <a:off x="9535172" y="189185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03E3BC02-26BD-451E-A1EE-02D5E9CDAA1D}"/>
              </a:ext>
            </a:extLst>
          </p:cNvPr>
          <p:cNvCxnSpPr>
            <a:cxnSpLocks/>
            <a:stCxn id="83" idx="3"/>
            <a:endCxn id="62" idx="0"/>
          </p:cNvCxnSpPr>
          <p:nvPr/>
        </p:nvCxnSpPr>
        <p:spPr>
          <a:xfrm flipH="1">
            <a:off x="8712339" y="202763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21">
            <a:extLst>
              <a:ext uri="{FF2B5EF4-FFF2-40B4-BE49-F238E27FC236}">
                <a16:creationId xmlns:a16="http://schemas.microsoft.com/office/drawing/2014/main" id="{5F484E68-5BF1-4B55-A227-EF23D0C2B441}"/>
              </a:ext>
            </a:extLst>
          </p:cNvPr>
          <p:cNvCxnSpPr>
            <a:cxnSpLocks/>
            <a:stCxn id="62" idx="5"/>
            <a:endCxn id="82" idx="2"/>
          </p:cNvCxnSpPr>
          <p:nvPr/>
        </p:nvCxnSpPr>
        <p:spPr>
          <a:xfrm>
            <a:off x="8848120" y="2978607"/>
            <a:ext cx="815195" cy="188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3">
            <a:extLst>
              <a:ext uri="{FF2B5EF4-FFF2-40B4-BE49-F238E27FC236}">
                <a16:creationId xmlns:a16="http://schemas.microsoft.com/office/drawing/2014/main" id="{8AF7B362-B3AD-4E05-ACFA-89A724245B8E}"/>
              </a:ext>
            </a:extLst>
          </p:cNvPr>
          <p:cNvSpPr/>
          <p:nvPr/>
        </p:nvSpPr>
        <p:spPr>
          <a:xfrm>
            <a:off x="9849802" y="2295848"/>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90" name="Straight Arrow Connector 23">
            <a:extLst>
              <a:ext uri="{FF2B5EF4-FFF2-40B4-BE49-F238E27FC236}">
                <a16:creationId xmlns:a16="http://schemas.microsoft.com/office/drawing/2014/main" id="{6DA2D439-3124-4E51-9681-F1D68ADA84EA}"/>
              </a:ext>
            </a:extLst>
          </p:cNvPr>
          <p:cNvCxnSpPr>
            <a:cxnSpLocks/>
            <a:stCxn id="83" idx="5"/>
            <a:endCxn id="89" idx="1"/>
          </p:cNvCxnSpPr>
          <p:nvPr/>
        </p:nvCxnSpPr>
        <p:spPr>
          <a:xfrm>
            <a:off x="9478929" y="2027631"/>
            <a:ext cx="427116" cy="32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7">
            <a:extLst>
              <a:ext uri="{FF2B5EF4-FFF2-40B4-BE49-F238E27FC236}">
                <a16:creationId xmlns:a16="http://schemas.microsoft.com/office/drawing/2014/main" id="{454B1C10-BC5C-443B-8178-6399582555CE}"/>
              </a:ext>
            </a:extLst>
          </p:cNvPr>
          <p:cNvSpPr/>
          <p:nvPr/>
        </p:nvSpPr>
        <p:spPr>
          <a:xfrm>
            <a:off x="10983618" y="2273369"/>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92" name="Oval 8">
            <a:extLst>
              <a:ext uri="{FF2B5EF4-FFF2-40B4-BE49-F238E27FC236}">
                <a16:creationId xmlns:a16="http://schemas.microsoft.com/office/drawing/2014/main" id="{259ADF91-B03D-4BBF-A481-840147C4189D}"/>
              </a:ext>
            </a:extLst>
          </p:cNvPr>
          <p:cNvSpPr/>
          <p:nvPr/>
        </p:nvSpPr>
        <p:spPr>
          <a:xfrm>
            <a:off x="10697167" y="301332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93" name="Straight Arrow Connector 30">
            <a:extLst>
              <a:ext uri="{FF2B5EF4-FFF2-40B4-BE49-F238E27FC236}">
                <a16:creationId xmlns:a16="http://schemas.microsoft.com/office/drawing/2014/main" id="{B6034B90-9445-4DF1-8605-8C6CA3C730E5}"/>
              </a:ext>
            </a:extLst>
          </p:cNvPr>
          <p:cNvCxnSpPr>
            <a:cxnSpLocks/>
            <a:stCxn id="79" idx="5"/>
            <a:endCxn id="91" idx="1"/>
          </p:cNvCxnSpPr>
          <p:nvPr/>
        </p:nvCxnSpPr>
        <p:spPr>
          <a:xfrm>
            <a:off x="10567192" y="2027631"/>
            <a:ext cx="472669" cy="301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35">
            <a:extLst>
              <a:ext uri="{FF2B5EF4-FFF2-40B4-BE49-F238E27FC236}">
                <a16:creationId xmlns:a16="http://schemas.microsoft.com/office/drawing/2014/main" id="{8C09F669-81C8-4400-9567-80E7CC30213A}"/>
              </a:ext>
            </a:extLst>
          </p:cNvPr>
          <p:cNvCxnSpPr>
            <a:cxnSpLocks/>
            <a:stCxn id="82" idx="6"/>
            <a:endCxn id="92" idx="2"/>
          </p:cNvCxnSpPr>
          <p:nvPr/>
        </p:nvCxnSpPr>
        <p:spPr>
          <a:xfrm>
            <a:off x="10047363" y="3167377"/>
            <a:ext cx="649804" cy="379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38">
            <a:extLst>
              <a:ext uri="{FF2B5EF4-FFF2-40B4-BE49-F238E27FC236}">
                <a16:creationId xmlns:a16="http://schemas.microsoft.com/office/drawing/2014/main" id="{DFF41659-DFE4-4007-B36E-9FC2978B70E4}"/>
              </a:ext>
            </a:extLst>
          </p:cNvPr>
          <p:cNvCxnSpPr>
            <a:cxnSpLocks/>
            <a:stCxn id="91" idx="4"/>
            <a:endCxn id="92" idx="7"/>
          </p:cNvCxnSpPr>
          <p:nvPr/>
        </p:nvCxnSpPr>
        <p:spPr>
          <a:xfrm flipH="1">
            <a:off x="11024972" y="2657417"/>
            <a:ext cx="150670" cy="412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Oval 63">
            <a:extLst>
              <a:ext uri="{FF2B5EF4-FFF2-40B4-BE49-F238E27FC236}">
                <a16:creationId xmlns:a16="http://schemas.microsoft.com/office/drawing/2014/main" id="{61B32FE1-D133-48D4-B851-50EED5294F2B}"/>
              </a:ext>
            </a:extLst>
          </p:cNvPr>
          <p:cNvSpPr/>
          <p:nvPr/>
        </p:nvSpPr>
        <p:spPr>
          <a:xfrm>
            <a:off x="9151124" y="16973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97" name="Oval 65">
            <a:extLst>
              <a:ext uri="{FF2B5EF4-FFF2-40B4-BE49-F238E27FC236}">
                <a16:creationId xmlns:a16="http://schemas.microsoft.com/office/drawing/2014/main" id="{28D254D1-F2C1-4C96-BB10-75CEC24D22D4}"/>
              </a:ext>
            </a:extLst>
          </p:cNvPr>
          <p:cNvSpPr/>
          <p:nvPr/>
        </p:nvSpPr>
        <p:spPr>
          <a:xfrm>
            <a:off x="10983618" y="2270694"/>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98" name="Oval 66">
            <a:extLst>
              <a:ext uri="{FF2B5EF4-FFF2-40B4-BE49-F238E27FC236}">
                <a16:creationId xmlns:a16="http://schemas.microsoft.com/office/drawing/2014/main" id="{C0586570-3DB0-48DC-8C78-6358CEA6C09B}"/>
              </a:ext>
            </a:extLst>
          </p:cNvPr>
          <p:cNvSpPr/>
          <p:nvPr/>
        </p:nvSpPr>
        <p:spPr>
          <a:xfrm>
            <a:off x="8526509" y="264649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99" name="Oval 67">
            <a:extLst>
              <a:ext uri="{FF2B5EF4-FFF2-40B4-BE49-F238E27FC236}">
                <a16:creationId xmlns:a16="http://schemas.microsoft.com/office/drawing/2014/main" id="{7FEDC511-EFB4-43FD-A6BA-D3115D47EF50}"/>
              </a:ext>
            </a:extLst>
          </p:cNvPr>
          <p:cNvSpPr/>
          <p:nvPr/>
        </p:nvSpPr>
        <p:spPr>
          <a:xfrm>
            <a:off x="9856794" y="22909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0" name="Oval 68">
            <a:extLst>
              <a:ext uri="{FF2B5EF4-FFF2-40B4-BE49-F238E27FC236}">
                <a16:creationId xmlns:a16="http://schemas.microsoft.com/office/drawing/2014/main" id="{FD4B6087-E85D-4CC6-8D9C-D33F8D1F87A1}"/>
              </a:ext>
            </a:extLst>
          </p:cNvPr>
          <p:cNvSpPr/>
          <p:nvPr/>
        </p:nvSpPr>
        <p:spPr>
          <a:xfrm>
            <a:off x="10691365" y="301332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01" name="Straight Arrow Connector 36">
            <a:extLst>
              <a:ext uri="{FF2B5EF4-FFF2-40B4-BE49-F238E27FC236}">
                <a16:creationId xmlns:a16="http://schemas.microsoft.com/office/drawing/2014/main" id="{6E23D471-8DF4-4C02-B353-3ECF4447AE4A}"/>
              </a:ext>
            </a:extLst>
          </p:cNvPr>
          <p:cNvCxnSpPr>
            <a:cxnSpLocks/>
            <a:stCxn id="89" idx="4"/>
            <a:endCxn id="82" idx="0"/>
          </p:cNvCxnSpPr>
          <p:nvPr/>
        </p:nvCxnSpPr>
        <p:spPr>
          <a:xfrm flipH="1">
            <a:off x="9855339" y="2679896"/>
            <a:ext cx="186487" cy="2954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40">
            <a:extLst>
              <a:ext uri="{FF2B5EF4-FFF2-40B4-BE49-F238E27FC236}">
                <a16:creationId xmlns:a16="http://schemas.microsoft.com/office/drawing/2014/main" id="{28D331C5-F409-4390-ADE8-8F04E83732FC}"/>
              </a:ext>
            </a:extLst>
          </p:cNvPr>
          <p:cNvCxnSpPr>
            <a:cxnSpLocks/>
            <a:stCxn id="89" idx="6"/>
            <a:endCxn id="91" idx="2"/>
          </p:cNvCxnSpPr>
          <p:nvPr/>
        </p:nvCxnSpPr>
        <p:spPr>
          <a:xfrm flipV="1">
            <a:off x="10233850" y="2465393"/>
            <a:ext cx="749768" cy="2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32">
            <a:extLst>
              <a:ext uri="{FF2B5EF4-FFF2-40B4-BE49-F238E27FC236}">
                <a16:creationId xmlns:a16="http://schemas.microsoft.com/office/drawing/2014/main" id="{B40806C8-87AF-410B-B160-B8CBA595DF09}"/>
              </a:ext>
            </a:extLst>
          </p:cNvPr>
          <p:cNvSpPr txBox="1"/>
          <p:nvPr/>
        </p:nvSpPr>
        <p:spPr>
          <a:xfrm>
            <a:off x="10746270" y="1850043"/>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8</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4" name="TextBox 33">
            <a:extLst>
              <a:ext uri="{FF2B5EF4-FFF2-40B4-BE49-F238E27FC236}">
                <a16:creationId xmlns:a16="http://schemas.microsoft.com/office/drawing/2014/main" id="{C737A0CB-E64B-469B-BC26-1C054BDFA42F}"/>
              </a:ext>
            </a:extLst>
          </p:cNvPr>
          <p:cNvSpPr txBox="1"/>
          <p:nvPr/>
        </p:nvSpPr>
        <p:spPr>
          <a:xfrm>
            <a:off x="9768377" y="155684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5" name="TextBox 34">
            <a:extLst>
              <a:ext uri="{FF2B5EF4-FFF2-40B4-BE49-F238E27FC236}">
                <a16:creationId xmlns:a16="http://schemas.microsoft.com/office/drawing/2014/main" id="{1EDD7B91-C277-42C1-B158-019130D257EE}"/>
              </a:ext>
            </a:extLst>
          </p:cNvPr>
          <p:cNvSpPr txBox="1"/>
          <p:nvPr/>
        </p:nvSpPr>
        <p:spPr>
          <a:xfrm>
            <a:off x="10381257" y="218859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6" name="TextBox 37">
            <a:extLst>
              <a:ext uri="{FF2B5EF4-FFF2-40B4-BE49-F238E27FC236}">
                <a16:creationId xmlns:a16="http://schemas.microsoft.com/office/drawing/2014/main" id="{2639D725-92DD-483A-B651-EF7A08C96E3B}"/>
              </a:ext>
            </a:extLst>
          </p:cNvPr>
          <p:cNvSpPr txBox="1"/>
          <p:nvPr/>
        </p:nvSpPr>
        <p:spPr>
          <a:xfrm>
            <a:off x="9618732" y="1922216"/>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7" name="TextBox 39">
            <a:extLst>
              <a:ext uri="{FF2B5EF4-FFF2-40B4-BE49-F238E27FC236}">
                <a16:creationId xmlns:a16="http://schemas.microsoft.com/office/drawing/2014/main" id="{0A695A9C-D694-4690-B8E0-56D1CD6EF6C7}"/>
              </a:ext>
            </a:extLst>
          </p:cNvPr>
          <p:cNvSpPr txBox="1"/>
          <p:nvPr/>
        </p:nvSpPr>
        <p:spPr>
          <a:xfrm>
            <a:off x="11081215" y="2772868"/>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8" name="TextBox 42">
            <a:extLst>
              <a:ext uri="{FF2B5EF4-FFF2-40B4-BE49-F238E27FC236}">
                <a16:creationId xmlns:a16="http://schemas.microsoft.com/office/drawing/2014/main" id="{46825CB7-5FAC-4909-A0A3-6A38BA5639AD}"/>
              </a:ext>
            </a:extLst>
          </p:cNvPr>
          <p:cNvSpPr txBox="1"/>
          <p:nvPr/>
        </p:nvSpPr>
        <p:spPr>
          <a:xfrm>
            <a:off x="8693484" y="210409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09" name="TextBox 44">
            <a:extLst>
              <a:ext uri="{FF2B5EF4-FFF2-40B4-BE49-F238E27FC236}">
                <a16:creationId xmlns:a16="http://schemas.microsoft.com/office/drawing/2014/main" id="{559A9B84-3B6A-4766-936F-4EFA51B3FE12}"/>
              </a:ext>
            </a:extLst>
          </p:cNvPr>
          <p:cNvSpPr txBox="1"/>
          <p:nvPr/>
        </p:nvSpPr>
        <p:spPr>
          <a:xfrm>
            <a:off x="9042121" y="3094112"/>
            <a:ext cx="301686" cy="338554"/>
          </a:xfrm>
          <a:prstGeom prst="rect">
            <a:avLst/>
          </a:prstGeom>
          <a:noFill/>
        </p:spPr>
        <p:txBody>
          <a:bodyPr wrap="squar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10" name="TextBox 46">
            <a:extLst>
              <a:ext uri="{FF2B5EF4-FFF2-40B4-BE49-F238E27FC236}">
                <a16:creationId xmlns:a16="http://schemas.microsoft.com/office/drawing/2014/main" id="{2F36CA9E-BCC6-4E01-A218-31A2D4850091}"/>
              </a:ext>
            </a:extLst>
          </p:cNvPr>
          <p:cNvSpPr txBox="1"/>
          <p:nvPr/>
        </p:nvSpPr>
        <p:spPr>
          <a:xfrm>
            <a:off x="10213639" y="3171679"/>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11" name="Straight Arrow Connector 59">
            <a:extLst>
              <a:ext uri="{FF2B5EF4-FFF2-40B4-BE49-F238E27FC236}">
                <a16:creationId xmlns:a16="http://schemas.microsoft.com/office/drawing/2014/main" id="{75A75AD4-6C55-4CCD-84DF-2C602D9194E4}"/>
              </a:ext>
            </a:extLst>
          </p:cNvPr>
          <p:cNvCxnSpPr>
            <a:cxnSpLocks/>
            <a:stCxn id="89" idx="2"/>
            <a:endCxn id="62" idx="6"/>
          </p:cNvCxnSpPr>
          <p:nvPr/>
        </p:nvCxnSpPr>
        <p:spPr>
          <a:xfrm flipH="1">
            <a:off x="8904363" y="2487872"/>
            <a:ext cx="945439" cy="354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54">
            <a:extLst>
              <a:ext uri="{FF2B5EF4-FFF2-40B4-BE49-F238E27FC236}">
                <a16:creationId xmlns:a16="http://schemas.microsoft.com/office/drawing/2014/main" id="{2D9E53D8-C59B-4707-BAA1-FB25CBED2903}"/>
              </a:ext>
            </a:extLst>
          </p:cNvPr>
          <p:cNvSpPr txBox="1"/>
          <p:nvPr/>
        </p:nvSpPr>
        <p:spPr>
          <a:xfrm>
            <a:off x="9214359" y="234671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13" name="TextBox 1">
            <a:extLst>
              <a:ext uri="{FF2B5EF4-FFF2-40B4-BE49-F238E27FC236}">
                <a16:creationId xmlns:a16="http://schemas.microsoft.com/office/drawing/2014/main" id="{346D7C4A-494D-4CE2-8D48-8640604C51BC}"/>
              </a:ext>
            </a:extLst>
          </p:cNvPr>
          <p:cNvSpPr txBox="1"/>
          <p:nvPr/>
        </p:nvSpPr>
        <p:spPr>
          <a:xfrm>
            <a:off x="9422412" y="3700485"/>
            <a:ext cx="1337226" cy="369332"/>
          </a:xfrm>
          <a:prstGeom prst="rect">
            <a:avLst/>
          </a:prstGeom>
          <a:noFill/>
        </p:spPr>
        <p:txBody>
          <a:bodyPr wrap="none" rtlCol="0">
            <a:spAutoFit/>
          </a:bodyPr>
          <a:lstStyle/>
          <a:p>
            <a:r>
              <a:rPr lang="en-US" altLang="zh-CN" sz="1800" dirty="0">
                <a:latin typeface="思源黑体 CN Medium" panose="020B0600000000000000" pitchFamily="34" charset="-122"/>
                <a:ea typeface="思源黑体 CN Medium" panose="020B0600000000000000" pitchFamily="34" charset="-122"/>
              </a:rPr>
              <a:t>K = 2</a:t>
            </a:r>
            <a:r>
              <a:rPr lang="zh-CN" altLang="en-US" sz="1800" dirty="0">
                <a:latin typeface="思源黑体 CN Medium" panose="020B0600000000000000" pitchFamily="34" charset="-122"/>
                <a:ea typeface="思源黑体 CN Medium" panose="020B0600000000000000" pitchFamily="34" charset="-122"/>
              </a:rPr>
              <a:t>，</a:t>
            </a:r>
            <a:r>
              <a:rPr lang="en-US" altLang="zh-CN" sz="1800" dirty="0">
                <a:latin typeface="思源黑体 CN Medium" panose="020B0600000000000000" pitchFamily="34" charset="-122"/>
                <a:ea typeface="思源黑体 CN Medium" panose="020B0600000000000000" pitchFamily="34" charset="-122"/>
              </a:rPr>
              <a:t>T=7</a:t>
            </a:r>
            <a:endParaRPr lang="zh-CN" altLang="en-US" sz="1800" dirty="0">
              <a:latin typeface="思源黑体 CN Medium" panose="020B0600000000000000" pitchFamily="34" charset="-122"/>
              <a:ea typeface="思源黑体 CN Medium" panose="020B0600000000000000" pitchFamily="34" charset="-122"/>
            </a:endParaRPr>
          </a:p>
        </p:txBody>
      </p:sp>
      <p:sp>
        <p:nvSpPr>
          <p:cNvPr id="114" name="TextBox 2">
            <a:extLst>
              <a:ext uri="{FF2B5EF4-FFF2-40B4-BE49-F238E27FC236}">
                <a16:creationId xmlns:a16="http://schemas.microsoft.com/office/drawing/2014/main" id="{15F42BE9-D30B-49FC-A7E5-815F4DF60DD7}"/>
              </a:ext>
            </a:extLst>
          </p:cNvPr>
          <p:cNvSpPr txBox="1"/>
          <p:nvPr/>
        </p:nvSpPr>
        <p:spPr>
          <a:xfrm>
            <a:off x="10301350" y="136137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0</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cxnSp>
        <p:nvCxnSpPr>
          <p:cNvPr id="123" name="Straight Arrow Connector 56">
            <a:extLst>
              <a:ext uri="{FF2B5EF4-FFF2-40B4-BE49-F238E27FC236}">
                <a16:creationId xmlns:a16="http://schemas.microsoft.com/office/drawing/2014/main" id="{2B927395-4DD0-41B8-888D-CADEEE4E3F09}"/>
              </a:ext>
            </a:extLst>
          </p:cNvPr>
          <p:cNvCxnSpPr>
            <a:cxnSpLocks/>
            <a:stCxn id="79" idx="5"/>
            <a:endCxn id="97" idx="1"/>
          </p:cNvCxnSpPr>
          <p:nvPr/>
        </p:nvCxnSpPr>
        <p:spPr>
          <a:xfrm>
            <a:off x="10567192" y="2027631"/>
            <a:ext cx="472669" cy="29930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57">
            <a:extLst>
              <a:ext uri="{FF2B5EF4-FFF2-40B4-BE49-F238E27FC236}">
                <a16:creationId xmlns:a16="http://schemas.microsoft.com/office/drawing/2014/main" id="{8CF1DD2C-62B2-45C7-8D4A-758337990D93}"/>
              </a:ext>
            </a:extLst>
          </p:cNvPr>
          <p:cNvCxnSpPr>
            <a:cxnSpLocks/>
            <a:stCxn id="97" idx="4"/>
            <a:endCxn id="100" idx="7"/>
          </p:cNvCxnSpPr>
          <p:nvPr/>
        </p:nvCxnSpPr>
        <p:spPr>
          <a:xfrm flipH="1">
            <a:off x="11019170" y="2654742"/>
            <a:ext cx="156472" cy="41482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60">
            <a:extLst>
              <a:ext uri="{FF2B5EF4-FFF2-40B4-BE49-F238E27FC236}">
                <a16:creationId xmlns:a16="http://schemas.microsoft.com/office/drawing/2014/main" id="{8E6F3EF8-1635-495D-AA6B-4D0050E7A336}"/>
              </a:ext>
            </a:extLst>
          </p:cNvPr>
          <p:cNvCxnSpPr>
            <a:cxnSpLocks/>
            <a:stCxn id="79" idx="2"/>
            <a:endCxn id="96" idx="6"/>
          </p:cNvCxnSpPr>
          <p:nvPr/>
        </p:nvCxnSpPr>
        <p:spPr>
          <a:xfrm flipH="1" flipV="1">
            <a:off x="9535172" y="1889404"/>
            <a:ext cx="704215" cy="244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69">
            <a:extLst>
              <a:ext uri="{FF2B5EF4-FFF2-40B4-BE49-F238E27FC236}">
                <a16:creationId xmlns:a16="http://schemas.microsoft.com/office/drawing/2014/main" id="{D0570CA7-CCFD-4E7C-B51E-C1F2A72EC250}"/>
              </a:ext>
            </a:extLst>
          </p:cNvPr>
          <p:cNvCxnSpPr>
            <a:cxnSpLocks/>
            <a:stCxn id="96" idx="5"/>
            <a:endCxn id="89" idx="1"/>
          </p:cNvCxnSpPr>
          <p:nvPr/>
        </p:nvCxnSpPr>
        <p:spPr>
          <a:xfrm>
            <a:off x="9478929" y="2025185"/>
            <a:ext cx="427116" cy="32690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71">
            <a:extLst>
              <a:ext uri="{FF2B5EF4-FFF2-40B4-BE49-F238E27FC236}">
                <a16:creationId xmlns:a16="http://schemas.microsoft.com/office/drawing/2014/main" id="{BCD78160-11DB-4E27-B6A0-AA747AD1B0A8}"/>
              </a:ext>
            </a:extLst>
          </p:cNvPr>
          <p:cNvCxnSpPr>
            <a:cxnSpLocks/>
            <a:stCxn id="99" idx="6"/>
            <a:endCxn id="97" idx="2"/>
          </p:cNvCxnSpPr>
          <p:nvPr/>
        </p:nvCxnSpPr>
        <p:spPr>
          <a:xfrm flipV="1">
            <a:off x="10240842" y="2462718"/>
            <a:ext cx="742776" cy="2028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62">
            <a:extLst>
              <a:ext uri="{FF2B5EF4-FFF2-40B4-BE49-F238E27FC236}">
                <a16:creationId xmlns:a16="http://schemas.microsoft.com/office/drawing/2014/main" id="{0DA4EAF3-8E04-44B5-9557-4E8CABC7C62A}"/>
              </a:ext>
            </a:extLst>
          </p:cNvPr>
          <p:cNvSpPr txBox="1"/>
          <p:nvPr/>
        </p:nvSpPr>
        <p:spPr>
          <a:xfrm>
            <a:off x="9669013" y="260016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33" name="Oval 76">
            <a:extLst>
              <a:ext uri="{FF2B5EF4-FFF2-40B4-BE49-F238E27FC236}">
                <a16:creationId xmlns:a16="http://schemas.microsoft.com/office/drawing/2014/main" id="{AF839E07-1441-4156-8813-744793705094}"/>
              </a:ext>
            </a:extLst>
          </p:cNvPr>
          <p:cNvSpPr/>
          <p:nvPr/>
        </p:nvSpPr>
        <p:spPr>
          <a:xfrm>
            <a:off x="9666581" y="297535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34" name="Straight Arrow Connector 77">
            <a:extLst>
              <a:ext uri="{FF2B5EF4-FFF2-40B4-BE49-F238E27FC236}">
                <a16:creationId xmlns:a16="http://schemas.microsoft.com/office/drawing/2014/main" id="{09D246FA-6ABF-4624-A357-BEF9578F05C3}"/>
              </a:ext>
            </a:extLst>
          </p:cNvPr>
          <p:cNvCxnSpPr>
            <a:cxnSpLocks/>
            <a:stCxn id="99" idx="4"/>
            <a:endCxn id="133" idx="0"/>
          </p:cNvCxnSpPr>
          <p:nvPr/>
        </p:nvCxnSpPr>
        <p:spPr>
          <a:xfrm flipH="1">
            <a:off x="9858605" y="2675028"/>
            <a:ext cx="190213" cy="30032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81">
            <a:extLst>
              <a:ext uri="{FF2B5EF4-FFF2-40B4-BE49-F238E27FC236}">
                <a16:creationId xmlns:a16="http://schemas.microsoft.com/office/drawing/2014/main" id="{3F747F21-D245-43D1-824F-1FECE16E5CF4}"/>
              </a:ext>
            </a:extLst>
          </p:cNvPr>
          <p:cNvCxnSpPr>
            <a:cxnSpLocks/>
            <a:stCxn id="133" idx="6"/>
            <a:endCxn id="100" idx="2"/>
          </p:cNvCxnSpPr>
          <p:nvPr/>
        </p:nvCxnSpPr>
        <p:spPr>
          <a:xfrm>
            <a:off x="10050629" y="3167377"/>
            <a:ext cx="640736" cy="3797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85">
            <a:extLst>
              <a:ext uri="{FF2B5EF4-FFF2-40B4-BE49-F238E27FC236}">
                <a16:creationId xmlns:a16="http://schemas.microsoft.com/office/drawing/2014/main" id="{7E6AC100-8778-4148-B061-825ED87B8AE9}"/>
              </a:ext>
            </a:extLst>
          </p:cNvPr>
          <p:cNvCxnSpPr>
            <a:cxnSpLocks/>
            <a:stCxn id="99" idx="2"/>
            <a:endCxn id="98" idx="6"/>
          </p:cNvCxnSpPr>
          <p:nvPr/>
        </p:nvCxnSpPr>
        <p:spPr>
          <a:xfrm flipH="1">
            <a:off x="8910557" y="2483004"/>
            <a:ext cx="946237" cy="355513"/>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89">
            <a:extLst>
              <a:ext uri="{FF2B5EF4-FFF2-40B4-BE49-F238E27FC236}">
                <a16:creationId xmlns:a16="http://schemas.microsoft.com/office/drawing/2014/main" id="{F9BF627C-FE28-4668-A5AA-D38D8E786A75}"/>
              </a:ext>
            </a:extLst>
          </p:cNvPr>
          <p:cNvCxnSpPr>
            <a:cxnSpLocks/>
            <a:stCxn id="98" idx="5"/>
            <a:endCxn id="133" idx="2"/>
          </p:cNvCxnSpPr>
          <p:nvPr/>
        </p:nvCxnSpPr>
        <p:spPr>
          <a:xfrm>
            <a:off x="8854314" y="2974298"/>
            <a:ext cx="812267" cy="19307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92">
            <a:extLst>
              <a:ext uri="{FF2B5EF4-FFF2-40B4-BE49-F238E27FC236}">
                <a16:creationId xmlns:a16="http://schemas.microsoft.com/office/drawing/2014/main" id="{2EFBC04E-CADD-4361-A920-6E2A12376B44}"/>
              </a:ext>
            </a:extLst>
          </p:cNvPr>
          <p:cNvCxnSpPr>
            <a:cxnSpLocks/>
            <a:stCxn id="96" idx="3"/>
            <a:endCxn id="98" idx="0"/>
          </p:cNvCxnSpPr>
          <p:nvPr/>
        </p:nvCxnSpPr>
        <p:spPr>
          <a:xfrm flipH="1">
            <a:off x="8718533" y="2025185"/>
            <a:ext cx="488834" cy="62130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组合 141">
            <a:extLst>
              <a:ext uri="{FF2B5EF4-FFF2-40B4-BE49-F238E27FC236}">
                <a16:creationId xmlns:a16="http://schemas.microsoft.com/office/drawing/2014/main" id="{A46BCA3D-34B1-435C-B44B-921FB0D8C5B4}"/>
              </a:ext>
            </a:extLst>
          </p:cNvPr>
          <p:cNvGrpSpPr>
            <a:grpSpLocks noChangeAspect="1"/>
          </p:cNvGrpSpPr>
          <p:nvPr/>
        </p:nvGrpSpPr>
        <p:grpSpPr>
          <a:xfrm>
            <a:off x="8637011" y="4237313"/>
            <a:ext cx="2538067" cy="1954825"/>
            <a:chOff x="7623099" y="764643"/>
            <a:chExt cx="2247477" cy="1731012"/>
          </a:xfrm>
        </p:grpSpPr>
        <p:sp>
          <p:nvSpPr>
            <p:cNvPr id="143" name="Oval 5">
              <a:extLst>
                <a:ext uri="{FF2B5EF4-FFF2-40B4-BE49-F238E27FC236}">
                  <a16:creationId xmlns:a16="http://schemas.microsoft.com/office/drawing/2014/main" id="{BD231C18-654E-4EC9-B7C8-95ADFBFF8C53}"/>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4" name="Straight Connector 18">
              <a:extLst>
                <a:ext uri="{FF2B5EF4-FFF2-40B4-BE49-F238E27FC236}">
                  <a16:creationId xmlns:a16="http://schemas.microsoft.com/office/drawing/2014/main" id="{A2DF2DE9-1C26-4012-8C35-E3353C74CC00}"/>
                </a:ext>
              </a:extLst>
            </p:cNvPr>
            <p:cNvCxnSpPr>
              <a:cxnSpLocks/>
              <a:stCxn id="147" idx="2"/>
              <a:endCxn id="143" idx="7"/>
            </p:cNvCxnSpPr>
            <p:nvPr/>
          </p:nvCxnSpPr>
          <p:spPr>
            <a:xfrm flipH="1">
              <a:off x="7906066" y="930402"/>
              <a:ext cx="801905" cy="437668"/>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8">
              <a:extLst>
                <a:ext uri="{FF2B5EF4-FFF2-40B4-BE49-F238E27FC236}">
                  <a16:creationId xmlns:a16="http://schemas.microsoft.com/office/drawing/2014/main" id="{CF613FDB-4FD8-4C4C-B373-2525AA511EC1}"/>
                </a:ext>
              </a:extLst>
            </p:cNvPr>
            <p:cNvCxnSpPr>
              <a:cxnSpLocks/>
              <a:stCxn id="146" idx="2"/>
              <a:endCxn id="143" idx="5"/>
            </p:cNvCxnSpPr>
            <p:nvPr/>
          </p:nvCxnSpPr>
          <p:spPr>
            <a:xfrm flipH="1" flipV="1">
              <a:off x="7906066" y="1602488"/>
              <a:ext cx="793368" cy="64314"/>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Oval 7">
              <a:extLst>
                <a:ext uri="{FF2B5EF4-FFF2-40B4-BE49-F238E27FC236}">
                  <a16:creationId xmlns:a16="http://schemas.microsoft.com/office/drawing/2014/main" id="{6E01609D-7625-4AF8-A6B0-4D412D9CCC39}"/>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47" name="Oval 7">
              <a:extLst>
                <a:ext uri="{FF2B5EF4-FFF2-40B4-BE49-F238E27FC236}">
                  <a16:creationId xmlns:a16="http://schemas.microsoft.com/office/drawing/2014/main" id="{540C8F4E-1B8A-4D0A-B03D-907A5E3F1BC9}"/>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8" name="Straight Connector 18">
              <a:extLst>
                <a:ext uri="{FF2B5EF4-FFF2-40B4-BE49-F238E27FC236}">
                  <a16:creationId xmlns:a16="http://schemas.microsoft.com/office/drawing/2014/main" id="{4117D60E-A9CD-4C4C-9700-B66336356890}"/>
                </a:ext>
              </a:extLst>
            </p:cNvPr>
            <p:cNvCxnSpPr>
              <a:cxnSpLocks/>
              <a:stCxn id="146" idx="0"/>
              <a:endCxn id="147" idx="4"/>
            </p:cNvCxnSpPr>
            <p:nvPr/>
          </p:nvCxnSpPr>
          <p:spPr>
            <a:xfrm flipV="1">
              <a:off x="8865193" y="1096160"/>
              <a:ext cx="8537" cy="404882"/>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Oval 7">
              <a:extLst>
                <a:ext uri="{FF2B5EF4-FFF2-40B4-BE49-F238E27FC236}">
                  <a16:creationId xmlns:a16="http://schemas.microsoft.com/office/drawing/2014/main" id="{B1D71512-25A6-43D0-A781-EAABACCA75A0}"/>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50" name="Straight Connector 18">
              <a:extLst>
                <a:ext uri="{FF2B5EF4-FFF2-40B4-BE49-F238E27FC236}">
                  <a16:creationId xmlns:a16="http://schemas.microsoft.com/office/drawing/2014/main" id="{0D0B22FF-302A-4BF7-B52D-28E88C612603}"/>
                </a:ext>
              </a:extLst>
            </p:cNvPr>
            <p:cNvCxnSpPr>
              <a:cxnSpLocks/>
              <a:stCxn id="149" idx="7"/>
              <a:endCxn id="146" idx="4"/>
            </p:cNvCxnSpPr>
            <p:nvPr/>
          </p:nvCxnSpPr>
          <p:spPr>
            <a:xfrm flipV="1">
              <a:off x="8539602" y="1832559"/>
              <a:ext cx="325591" cy="380129"/>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8">
              <a:extLst>
                <a:ext uri="{FF2B5EF4-FFF2-40B4-BE49-F238E27FC236}">
                  <a16:creationId xmlns:a16="http://schemas.microsoft.com/office/drawing/2014/main" id="{A1780D94-E33D-49B9-9D11-E4561BC3940A}"/>
                </a:ext>
              </a:extLst>
            </p:cNvPr>
            <p:cNvCxnSpPr>
              <a:cxnSpLocks/>
              <a:stCxn id="149" idx="1"/>
              <a:endCxn id="143" idx="4"/>
            </p:cNvCxnSpPr>
            <p:nvPr/>
          </p:nvCxnSpPr>
          <p:spPr>
            <a:xfrm flipH="1" flipV="1">
              <a:off x="7788858" y="1651038"/>
              <a:ext cx="516326" cy="56165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2" name="Oval 7">
              <a:extLst>
                <a:ext uri="{FF2B5EF4-FFF2-40B4-BE49-F238E27FC236}">
                  <a16:creationId xmlns:a16="http://schemas.microsoft.com/office/drawing/2014/main" id="{EF8B1413-AD5B-43EE-84F1-69B1776478A3}"/>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53" name="Straight Connector 18">
              <a:extLst>
                <a:ext uri="{FF2B5EF4-FFF2-40B4-BE49-F238E27FC236}">
                  <a16:creationId xmlns:a16="http://schemas.microsoft.com/office/drawing/2014/main" id="{8A78FE90-02AE-4740-8DA5-7482DA4FF9BC}"/>
                </a:ext>
              </a:extLst>
            </p:cNvPr>
            <p:cNvCxnSpPr>
              <a:cxnSpLocks/>
              <a:stCxn id="152" idx="0"/>
              <a:endCxn id="146" idx="6"/>
            </p:cNvCxnSpPr>
            <p:nvPr/>
          </p:nvCxnSpPr>
          <p:spPr>
            <a:xfrm flipH="1" flipV="1">
              <a:off x="9030951" y="1666801"/>
              <a:ext cx="673867" cy="497336"/>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Connector 18">
              <a:extLst>
                <a:ext uri="{FF2B5EF4-FFF2-40B4-BE49-F238E27FC236}">
                  <a16:creationId xmlns:a16="http://schemas.microsoft.com/office/drawing/2014/main" id="{5BD5D6A6-AF2D-412A-B489-00C92715406B}"/>
                </a:ext>
              </a:extLst>
            </p:cNvPr>
            <p:cNvCxnSpPr>
              <a:cxnSpLocks/>
              <a:stCxn id="152" idx="0"/>
              <a:endCxn id="147" idx="5"/>
            </p:cNvCxnSpPr>
            <p:nvPr/>
          </p:nvCxnSpPr>
          <p:spPr>
            <a:xfrm flipH="1" flipV="1">
              <a:off x="8990939" y="1047610"/>
              <a:ext cx="713879"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Connector 18">
              <a:extLst>
                <a:ext uri="{FF2B5EF4-FFF2-40B4-BE49-F238E27FC236}">
                  <a16:creationId xmlns:a16="http://schemas.microsoft.com/office/drawing/2014/main" id="{8332C1B2-7375-4840-A802-7EBAC979B45F}"/>
                </a:ext>
              </a:extLst>
            </p:cNvPr>
            <p:cNvCxnSpPr>
              <a:cxnSpLocks/>
              <a:stCxn id="149" idx="6"/>
              <a:endCxn id="152" idx="2"/>
            </p:cNvCxnSpPr>
            <p:nvPr/>
          </p:nvCxnSpPr>
          <p:spPr>
            <a:xfrm flipV="1">
              <a:off x="8588151" y="2329896"/>
              <a:ext cx="950907" cy="1"/>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Straight Connector 18">
              <a:extLst>
                <a:ext uri="{FF2B5EF4-FFF2-40B4-BE49-F238E27FC236}">
                  <a16:creationId xmlns:a16="http://schemas.microsoft.com/office/drawing/2014/main" id="{497F2F59-B0D1-4C50-9A37-340B5BC4CCBD}"/>
                </a:ext>
              </a:extLst>
            </p:cNvPr>
            <p:cNvCxnSpPr>
              <a:cxnSpLocks/>
              <a:stCxn id="149" idx="0"/>
              <a:endCxn id="147" idx="3"/>
            </p:cNvCxnSpPr>
            <p:nvPr/>
          </p:nvCxnSpPr>
          <p:spPr>
            <a:xfrm flipV="1">
              <a:off x="8422393" y="1047610"/>
              <a:ext cx="334128"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7" name="Straight Connector 18">
              <a:extLst>
                <a:ext uri="{FF2B5EF4-FFF2-40B4-BE49-F238E27FC236}">
                  <a16:creationId xmlns:a16="http://schemas.microsoft.com/office/drawing/2014/main" id="{377F140E-5895-414F-8058-E0C6E652A126}"/>
                </a:ext>
              </a:extLst>
            </p:cNvPr>
            <p:cNvCxnSpPr>
              <a:cxnSpLocks/>
              <a:stCxn id="143" idx="5"/>
              <a:endCxn id="152" idx="1"/>
            </p:cNvCxnSpPr>
            <p:nvPr/>
          </p:nvCxnSpPr>
          <p:spPr>
            <a:xfrm>
              <a:off x="7906066" y="1602487"/>
              <a:ext cx="1681542" cy="61020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0" name="TextBox 64">
            <a:extLst>
              <a:ext uri="{FF2B5EF4-FFF2-40B4-BE49-F238E27FC236}">
                <a16:creationId xmlns:a16="http://schemas.microsoft.com/office/drawing/2014/main" id="{7E74CA70-C8F0-4B58-AFD6-D6A81CB8E99B}"/>
              </a:ext>
            </a:extLst>
          </p:cNvPr>
          <p:cNvSpPr txBox="1"/>
          <p:nvPr/>
        </p:nvSpPr>
        <p:spPr>
          <a:xfrm>
            <a:off x="9170686" y="1347900"/>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2</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81" name="TextBox 70">
            <a:extLst>
              <a:ext uri="{FF2B5EF4-FFF2-40B4-BE49-F238E27FC236}">
                <a16:creationId xmlns:a16="http://schemas.microsoft.com/office/drawing/2014/main" id="{DB5C76AF-6DF3-4790-BEA5-3063381FC72C}"/>
              </a:ext>
            </a:extLst>
          </p:cNvPr>
          <p:cNvSpPr txBox="1"/>
          <p:nvPr/>
        </p:nvSpPr>
        <p:spPr>
          <a:xfrm>
            <a:off x="9921873" y="201062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4</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85" name="TextBox 72">
            <a:extLst>
              <a:ext uri="{FF2B5EF4-FFF2-40B4-BE49-F238E27FC236}">
                <a16:creationId xmlns:a16="http://schemas.microsoft.com/office/drawing/2014/main" id="{4166D086-A522-45E8-80C4-514B060F7985}"/>
              </a:ext>
            </a:extLst>
          </p:cNvPr>
          <p:cNvSpPr txBox="1"/>
          <p:nvPr/>
        </p:nvSpPr>
        <p:spPr>
          <a:xfrm>
            <a:off x="11123660" y="1948615"/>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87" name="TextBox 80">
            <a:extLst>
              <a:ext uri="{FF2B5EF4-FFF2-40B4-BE49-F238E27FC236}">
                <a16:creationId xmlns:a16="http://schemas.microsoft.com/office/drawing/2014/main" id="{1C048923-7F32-4DC3-AF86-F324C930A6AE}"/>
              </a:ext>
            </a:extLst>
          </p:cNvPr>
          <p:cNvSpPr txBox="1"/>
          <p:nvPr/>
        </p:nvSpPr>
        <p:spPr>
          <a:xfrm>
            <a:off x="9566815" y="3314419"/>
            <a:ext cx="301686"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58" name="TextBox 84">
            <a:extLst>
              <a:ext uri="{FF2B5EF4-FFF2-40B4-BE49-F238E27FC236}">
                <a16:creationId xmlns:a16="http://schemas.microsoft.com/office/drawing/2014/main" id="{581C59F4-3A1B-4004-80DE-64D16D127A3F}"/>
              </a:ext>
            </a:extLst>
          </p:cNvPr>
          <p:cNvSpPr txBox="1"/>
          <p:nvPr/>
        </p:nvSpPr>
        <p:spPr>
          <a:xfrm>
            <a:off x="10897113" y="3370650"/>
            <a:ext cx="294644"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59" name="TextBox 88">
            <a:extLst>
              <a:ext uri="{FF2B5EF4-FFF2-40B4-BE49-F238E27FC236}">
                <a16:creationId xmlns:a16="http://schemas.microsoft.com/office/drawing/2014/main" id="{456A28F1-A6C9-43BF-8CB4-D83E59DC8FD4}"/>
              </a:ext>
            </a:extLst>
          </p:cNvPr>
          <p:cNvSpPr txBox="1"/>
          <p:nvPr/>
        </p:nvSpPr>
        <p:spPr>
          <a:xfrm>
            <a:off x="8234590" y="2764019"/>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6633845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Dijkstra</a:t>
            </a:r>
            <a:r>
              <a:rPr lang="zh-CN" altLang="en-US" sz="2000" dirty="0"/>
              <a:t>算法 </a:t>
            </a:r>
            <a:r>
              <a:rPr lang="en-US" altLang="zh-CN" sz="2000" dirty="0"/>
              <a:t>(</a:t>
            </a:r>
            <a:r>
              <a:rPr lang="zh-CN" altLang="en-US" sz="2000" dirty="0"/>
              <a:t>源点</a:t>
            </a:r>
            <a:r>
              <a:rPr lang="en-US" altLang="zh-CN" sz="2000" dirty="0"/>
              <a:t>K=2</a:t>
            </a:r>
            <a:r>
              <a:rPr lang="zh-CN" altLang="en-US" sz="2000" dirty="0"/>
              <a:t>，目标</a:t>
            </a:r>
            <a:r>
              <a:rPr lang="en-US" altLang="zh-CN" sz="2000" dirty="0"/>
              <a:t>T=7)</a:t>
            </a:r>
            <a:endParaRPr lang="en-US" altLang="zh-CN" dirty="0"/>
          </a:p>
          <a:p>
            <a:pPr marL="457223" lvl="3" indent="0">
              <a:spcBef>
                <a:spcPts val="1000"/>
              </a:spcBef>
              <a:buNone/>
            </a:pPr>
            <a:r>
              <a:rPr lang="zh-CN" altLang="en-US" dirty="0"/>
              <a:t>以源点为中心，按最短路径</a:t>
            </a:r>
            <a:r>
              <a:rPr lang="zh-CN" altLang="en-US" dirty="0">
                <a:solidFill>
                  <a:schemeClr val="accent2"/>
                </a:solidFill>
              </a:rPr>
              <a:t>递增</a:t>
            </a:r>
            <a:r>
              <a:rPr lang="zh-CN" altLang="en-US" dirty="0"/>
              <a:t>的次序，</a:t>
            </a:r>
            <a:r>
              <a:rPr lang="zh-CN" altLang="en-US" dirty="0">
                <a:solidFill>
                  <a:schemeClr val="accent2"/>
                </a:solidFill>
              </a:rPr>
              <a:t>向外层层扩展</a:t>
            </a:r>
            <a:r>
              <a:rPr lang="zh-CN" altLang="en-US" dirty="0"/>
              <a:t>，直到终点</a:t>
            </a:r>
            <a:endParaRPr lang="en-US" altLang="zh-CN" dirty="0"/>
          </a:p>
          <a:p>
            <a:pPr marL="1257346" lvl="4" indent="-342900">
              <a:spcBef>
                <a:spcPts val="1000"/>
              </a:spcBef>
              <a:buFont typeface="+mj-lt"/>
              <a:buAutoNum type="arabicPeriod"/>
            </a:pPr>
            <a:r>
              <a:rPr lang="zh-CN" altLang="en-US" dirty="0"/>
              <a:t>定义数组</a:t>
            </a:r>
            <a:r>
              <a:rPr lang="en-US" altLang="zh-CN" dirty="0" err="1"/>
              <a:t>Dist</a:t>
            </a:r>
            <a:r>
              <a:rPr lang="zh-CN" altLang="en-US" dirty="0"/>
              <a:t>，记录源点到其它所有顶点的距离，初始值为：∞</a:t>
            </a:r>
            <a:endParaRPr lang="en-US" altLang="zh-CN" dirty="0"/>
          </a:p>
          <a:p>
            <a:pPr marL="1257346" lvl="4" indent="-342900">
              <a:spcBef>
                <a:spcPts val="1000"/>
              </a:spcBef>
              <a:buFont typeface="+mj-lt"/>
              <a:buAutoNum type="arabicPeriod"/>
            </a:pPr>
            <a:r>
              <a:rPr lang="zh-CN" altLang="en-US" dirty="0"/>
              <a:t>定义集合</a:t>
            </a:r>
            <a:r>
              <a:rPr lang="en-US" altLang="zh-CN" dirty="0"/>
              <a:t>D</a:t>
            </a:r>
            <a:r>
              <a:rPr lang="zh-CN" altLang="en-US" dirty="0"/>
              <a:t>，记录已求出的源点到目标点的最短路径，初始</a:t>
            </a:r>
            <a:r>
              <a:rPr lang="en-US" altLang="zh-CN" dirty="0"/>
              <a:t>D={K}</a:t>
            </a:r>
          </a:p>
          <a:p>
            <a:pPr marL="1257346" lvl="4" indent="-342900">
              <a:spcBef>
                <a:spcPts val="1000"/>
              </a:spcBef>
              <a:buFont typeface="+mj-lt"/>
              <a:buAutoNum type="arabicPeriod"/>
            </a:pPr>
            <a:r>
              <a:rPr lang="zh-CN" altLang="en-US" dirty="0"/>
              <a:t>从源点</a:t>
            </a:r>
            <a:r>
              <a:rPr lang="en-US" altLang="zh-CN" dirty="0"/>
              <a:t>K</a:t>
            </a:r>
            <a:r>
              <a:rPr lang="zh-CN" altLang="en-US" dirty="0"/>
              <a:t>开始扩展它的邻接点，将其</a:t>
            </a:r>
            <a:r>
              <a:rPr lang="zh-CN" altLang="en-US" dirty="0">
                <a:solidFill>
                  <a:schemeClr val="accent2"/>
                </a:solidFill>
              </a:rPr>
              <a:t>所有邻接点</a:t>
            </a:r>
            <a:r>
              <a:rPr lang="zh-CN" altLang="en-US" dirty="0"/>
              <a:t>的距离与</a:t>
            </a:r>
            <a:r>
              <a:rPr lang="en-US" altLang="zh-CN" dirty="0" err="1"/>
              <a:t>Dist</a:t>
            </a:r>
            <a:r>
              <a:rPr lang="zh-CN" altLang="en-US" dirty="0"/>
              <a:t>比较并更新</a:t>
            </a:r>
            <a:r>
              <a:rPr lang="en-US" altLang="zh-CN" dirty="0"/>
              <a:t>(</a:t>
            </a:r>
            <a:r>
              <a:rPr lang="zh-CN" altLang="en-US" dirty="0">
                <a:solidFill>
                  <a:schemeClr val="accent2"/>
                </a:solidFill>
              </a:rPr>
              <a:t>小则更新</a:t>
            </a:r>
            <a:r>
              <a:rPr lang="en-US" altLang="zh-CN" dirty="0"/>
              <a:t>)</a:t>
            </a:r>
          </a:p>
          <a:p>
            <a:pPr marL="1257346" lvl="4" indent="-342900">
              <a:spcBef>
                <a:spcPts val="1000"/>
              </a:spcBef>
              <a:buFont typeface="+mj-lt"/>
              <a:buAutoNum type="arabicPeriod"/>
            </a:pPr>
            <a:r>
              <a:rPr lang="zh-CN" altLang="en-US" dirty="0"/>
              <a:t>选择</a:t>
            </a:r>
            <a:r>
              <a:rPr lang="zh-CN" altLang="en-US" dirty="0">
                <a:solidFill>
                  <a:schemeClr val="accent2"/>
                </a:solidFill>
              </a:rPr>
              <a:t>权值最小</a:t>
            </a:r>
            <a:r>
              <a:rPr lang="zh-CN" altLang="en-US" dirty="0"/>
              <a:t>的邻接点方向，将其加入</a:t>
            </a:r>
            <a:r>
              <a:rPr lang="en-US" altLang="zh-CN" dirty="0"/>
              <a:t>D</a:t>
            </a:r>
            <a:r>
              <a:rPr lang="zh-CN" altLang="en-US" dirty="0"/>
              <a:t>集合</a:t>
            </a:r>
            <a:endParaRPr lang="en-US" altLang="zh-CN" dirty="0"/>
          </a:p>
          <a:p>
            <a:pPr marL="1257346" lvl="4" indent="-342900">
              <a:spcBef>
                <a:spcPts val="1000"/>
              </a:spcBef>
              <a:buFont typeface="+mj-lt"/>
              <a:buAutoNum type="arabicPeriod"/>
            </a:pPr>
            <a:r>
              <a:rPr lang="zh-CN" altLang="en-US" dirty="0"/>
              <a:t>以权值最小邻接点为</a:t>
            </a:r>
            <a:r>
              <a:rPr lang="zh-CN" altLang="en-US" dirty="0">
                <a:solidFill>
                  <a:schemeClr val="accent2"/>
                </a:solidFill>
              </a:rPr>
              <a:t>新的源点</a:t>
            </a:r>
            <a:r>
              <a:rPr lang="zh-CN" altLang="en-US" dirty="0"/>
              <a:t>，重复上述操作，直到所有顶点都被更新过为止</a:t>
            </a: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sp>
        <p:nvSpPr>
          <p:cNvPr id="85" name="TextBox 73">
            <a:extLst>
              <a:ext uri="{FF2B5EF4-FFF2-40B4-BE49-F238E27FC236}">
                <a16:creationId xmlns:a16="http://schemas.microsoft.com/office/drawing/2014/main" id="{4E96FE60-0943-45A8-8C73-3DD508D3019D}"/>
              </a:ext>
            </a:extLst>
          </p:cNvPr>
          <p:cNvSpPr txBox="1"/>
          <p:nvPr/>
        </p:nvSpPr>
        <p:spPr>
          <a:xfrm>
            <a:off x="11001683" y="1957294"/>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8</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58" name="Oval 30">
            <a:extLst>
              <a:ext uri="{FF2B5EF4-FFF2-40B4-BE49-F238E27FC236}">
                <a16:creationId xmlns:a16="http://schemas.microsoft.com/office/drawing/2014/main" id="{884E11A9-B671-4300-A916-5E774D547D85}"/>
              </a:ext>
            </a:extLst>
          </p:cNvPr>
          <p:cNvSpPr/>
          <p:nvPr/>
        </p:nvSpPr>
        <p:spPr>
          <a:xfrm>
            <a:off x="8396672" y="265080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59" name="Oval 32">
            <a:extLst>
              <a:ext uri="{FF2B5EF4-FFF2-40B4-BE49-F238E27FC236}">
                <a16:creationId xmlns:a16="http://schemas.microsoft.com/office/drawing/2014/main" id="{E848EFDA-32C5-488E-8317-2D9BC3D3D370}"/>
              </a:ext>
            </a:extLst>
          </p:cNvPr>
          <p:cNvSpPr/>
          <p:nvPr/>
        </p:nvSpPr>
        <p:spPr>
          <a:xfrm>
            <a:off x="10115744" y="1699826"/>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0" name="Oval 33">
            <a:extLst>
              <a:ext uri="{FF2B5EF4-FFF2-40B4-BE49-F238E27FC236}">
                <a16:creationId xmlns:a16="http://schemas.microsoft.com/office/drawing/2014/main" id="{71338D18-35E7-4353-B271-6CBDFF47BB6D}"/>
              </a:ext>
            </a:extLst>
          </p:cNvPr>
          <p:cNvSpPr/>
          <p:nvPr/>
        </p:nvSpPr>
        <p:spPr>
          <a:xfrm>
            <a:off x="9539672" y="297535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1" name="Oval 35">
            <a:extLst>
              <a:ext uri="{FF2B5EF4-FFF2-40B4-BE49-F238E27FC236}">
                <a16:creationId xmlns:a16="http://schemas.microsoft.com/office/drawing/2014/main" id="{5BA3D199-71BE-491C-B9AF-FD7906BC6E42}"/>
              </a:ext>
            </a:extLst>
          </p:cNvPr>
          <p:cNvSpPr/>
          <p:nvPr/>
        </p:nvSpPr>
        <p:spPr>
          <a:xfrm>
            <a:off x="9027481" y="169982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2" name="Straight Arrow Connector 36">
            <a:extLst>
              <a:ext uri="{FF2B5EF4-FFF2-40B4-BE49-F238E27FC236}">
                <a16:creationId xmlns:a16="http://schemas.microsoft.com/office/drawing/2014/main" id="{62818AF6-7F0F-4084-A096-7C36F6EA7126}"/>
              </a:ext>
            </a:extLst>
          </p:cNvPr>
          <p:cNvCxnSpPr>
            <a:cxnSpLocks/>
            <a:stCxn id="159" idx="2"/>
            <a:endCxn id="161" idx="6"/>
          </p:cNvCxnSpPr>
          <p:nvPr/>
        </p:nvCxnSpPr>
        <p:spPr>
          <a:xfrm flipH="1">
            <a:off x="9411529" y="189185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38">
            <a:extLst>
              <a:ext uri="{FF2B5EF4-FFF2-40B4-BE49-F238E27FC236}">
                <a16:creationId xmlns:a16="http://schemas.microsoft.com/office/drawing/2014/main" id="{BD57E360-87B4-44F4-85FB-F30FBE1D2230}"/>
              </a:ext>
            </a:extLst>
          </p:cNvPr>
          <p:cNvCxnSpPr>
            <a:cxnSpLocks/>
            <a:stCxn id="161" idx="3"/>
            <a:endCxn id="158" idx="0"/>
          </p:cNvCxnSpPr>
          <p:nvPr/>
        </p:nvCxnSpPr>
        <p:spPr>
          <a:xfrm flipH="1">
            <a:off x="8588696" y="202763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39">
            <a:extLst>
              <a:ext uri="{FF2B5EF4-FFF2-40B4-BE49-F238E27FC236}">
                <a16:creationId xmlns:a16="http://schemas.microsoft.com/office/drawing/2014/main" id="{152E5340-2F71-412E-8CDA-F3E4EFECD761}"/>
              </a:ext>
            </a:extLst>
          </p:cNvPr>
          <p:cNvCxnSpPr>
            <a:cxnSpLocks/>
            <a:stCxn id="158" idx="5"/>
            <a:endCxn id="160" idx="2"/>
          </p:cNvCxnSpPr>
          <p:nvPr/>
        </p:nvCxnSpPr>
        <p:spPr>
          <a:xfrm>
            <a:off x="8724477" y="2978607"/>
            <a:ext cx="815195" cy="188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Oval 41">
            <a:extLst>
              <a:ext uri="{FF2B5EF4-FFF2-40B4-BE49-F238E27FC236}">
                <a16:creationId xmlns:a16="http://schemas.microsoft.com/office/drawing/2014/main" id="{0ED48A54-1B7B-4546-ABED-50987FE64110}"/>
              </a:ext>
            </a:extLst>
          </p:cNvPr>
          <p:cNvSpPr/>
          <p:nvPr/>
        </p:nvSpPr>
        <p:spPr>
          <a:xfrm>
            <a:off x="9726159" y="2295848"/>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6" name="Straight Arrow Connector 42">
            <a:extLst>
              <a:ext uri="{FF2B5EF4-FFF2-40B4-BE49-F238E27FC236}">
                <a16:creationId xmlns:a16="http://schemas.microsoft.com/office/drawing/2014/main" id="{8F271C6C-773E-433F-96AA-6872FB1D836A}"/>
              </a:ext>
            </a:extLst>
          </p:cNvPr>
          <p:cNvCxnSpPr>
            <a:cxnSpLocks/>
            <a:stCxn id="161" idx="5"/>
            <a:endCxn id="165" idx="1"/>
          </p:cNvCxnSpPr>
          <p:nvPr/>
        </p:nvCxnSpPr>
        <p:spPr>
          <a:xfrm>
            <a:off x="9355286" y="2027631"/>
            <a:ext cx="427116" cy="32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Oval 43">
            <a:extLst>
              <a:ext uri="{FF2B5EF4-FFF2-40B4-BE49-F238E27FC236}">
                <a16:creationId xmlns:a16="http://schemas.microsoft.com/office/drawing/2014/main" id="{E035C896-E632-42C7-80F1-5F36F29C477D}"/>
              </a:ext>
            </a:extLst>
          </p:cNvPr>
          <p:cNvSpPr/>
          <p:nvPr/>
        </p:nvSpPr>
        <p:spPr>
          <a:xfrm>
            <a:off x="10859975" y="2273369"/>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8" name="Oval 44">
            <a:extLst>
              <a:ext uri="{FF2B5EF4-FFF2-40B4-BE49-F238E27FC236}">
                <a16:creationId xmlns:a16="http://schemas.microsoft.com/office/drawing/2014/main" id="{281B85F4-1BBD-48FB-8ED3-531609DFAF29}"/>
              </a:ext>
            </a:extLst>
          </p:cNvPr>
          <p:cNvSpPr/>
          <p:nvPr/>
        </p:nvSpPr>
        <p:spPr>
          <a:xfrm>
            <a:off x="10573524" y="301332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9" name="Straight Arrow Connector 45">
            <a:extLst>
              <a:ext uri="{FF2B5EF4-FFF2-40B4-BE49-F238E27FC236}">
                <a16:creationId xmlns:a16="http://schemas.microsoft.com/office/drawing/2014/main" id="{865C23D8-BC01-4486-B2D5-140D860D880E}"/>
              </a:ext>
            </a:extLst>
          </p:cNvPr>
          <p:cNvCxnSpPr>
            <a:cxnSpLocks/>
            <a:stCxn id="159" idx="5"/>
            <a:endCxn id="167" idx="1"/>
          </p:cNvCxnSpPr>
          <p:nvPr/>
        </p:nvCxnSpPr>
        <p:spPr>
          <a:xfrm>
            <a:off x="10443549" y="2027631"/>
            <a:ext cx="472669" cy="301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46">
            <a:extLst>
              <a:ext uri="{FF2B5EF4-FFF2-40B4-BE49-F238E27FC236}">
                <a16:creationId xmlns:a16="http://schemas.microsoft.com/office/drawing/2014/main" id="{9DAB2284-36DA-468F-8C09-486DFE60B0C2}"/>
              </a:ext>
            </a:extLst>
          </p:cNvPr>
          <p:cNvCxnSpPr>
            <a:cxnSpLocks/>
            <a:stCxn id="160" idx="6"/>
            <a:endCxn id="168" idx="2"/>
          </p:cNvCxnSpPr>
          <p:nvPr/>
        </p:nvCxnSpPr>
        <p:spPr>
          <a:xfrm>
            <a:off x="9923720" y="3167377"/>
            <a:ext cx="649804" cy="379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47">
            <a:extLst>
              <a:ext uri="{FF2B5EF4-FFF2-40B4-BE49-F238E27FC236}">
                <a16:creationId xmlns:a16="http://schemas.microsoft.com/office/drawing/2014/main" id="{0862FEA1-9953-4BC9-AC82-4BE7E9175DB3}"/>
              </a:ext>
            </a:extLst>
          </p:cNvPr>
          <p:cNvCxnSpPr>
            <a:cxnSpLocks/>
            <a:stCxn id="167" idx="4"/>
            <a:endCxn id="168" idx="7"/>
          </p:cNvCxnSpPr>
          <p:nvPr/>
        </p:nvCxnSpPr>
        <p:spPr>
          <a:xfrm flipH="1">
            <a:off x="10901329" y="2657417"/>
            <a:ext cx="150670" cy="412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Oval 48">
            <a:extLst>
              <a:ext uri="{FF2B5EF4-FFF2-40B4-BE49-F238E27FC236}">
                <a16:creationId xmlns:a16="http://schemas.microsoft.com/office/drawing/2014/main" id="{9C9941A9-7C04-49EB-8CAF-BC19232B52FA}"/>
              </a:ext>
            </a:extLst>
          </p:cNvPr>
          <p:cNvSpPr/>
          <p:nvPr/>
        </p:nvSpPr>
        <p:spPr>
          <a:xfrm>
            <a:off x="9027481" y="16973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3" name="Oval 49">
            <a:extLst>
              <a:ext uri="{FF2B5EF4-FFF2-40B4-BE49-F238E27FC236}">
                <a16:creationId xmlns:a16="http://schemas.microsoft.com/office/drawing/2014/main" id="{93F69D83-7642-436C-BAD7-AE805BD0BE6F}"/>
              </a:ext>
            </a:extLst>
          </p:cNvPr>
          <p:cNvSpPr/>
          <p:nvPr/>
        </p:nvSpPr>
        <p:spPr>
          <a:xfrm>
            <a:off x="10859975" y="2270694"/>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4" name="Oval 50">
            <a:extLst>
              <a:ext uri="{FF2B5EF4-FFF2-40B4-BE49-F238E27FC236}">
                <a16:creationId xmlns:a16="http://schemas.microsoft.com/office/drawing/2014/main" id="{43529EC9-E500-4F2F-ABC2-4C4363EF2B31}"/>
              </a:ext>
            </a:extLst>
          </p:cNvPr>
          <p:cNvSpPr/>
          <p:nvPr/>
        </p:nvSpPr>
        <p:spPr>
          <a:xfrm>
            <a:off x="8402866" y="264649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5" name="Oval 51">
            <a:extLst>
              <a:ext uri="{FF2B5EF4-FFF2-40B4-BE49-F238E27FC236}">
                <a16:creationId xmlns:a16="http://schemas.microsoft.com/office/drawing/2014/main" id="{53038543-6EE7-4ACD-96CC-C0EAEE09D921}"/>
              </a:ext>
            </a:extLst>
          </p:cNvPr>
          <p:cNvSpPr/>
          <p:nvPr/>
        </p:nvSpPr>
        <p:spPr>
          <a:xfrm>
            <a:off x="9733151" y="22909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6" name="Oval 52">
            <a:extLst>
              <a:ext uri="{FF2B5EF4-FFF2-40B4-BE49-F238E27FC236}">
                <a16:creationId xmlns:a16="http://schemas.microsoft.com/office/drawing/2014/main" id="{54910086-D09D-48B2-BE89-B398134460E0}"/>
              </a:ext>
            </a:extLst>
          </p:cNvPr>
          <p:cNvSpPr/>
          <p:nvPr/>
        </p:nvSpPr>
        <p:spPr>
          <a:xfrm>
            <a:off x="10567722" y="301332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77" name="Straight Arrow Connector 53">
            <a:extLst>
              <a:ext uri="{FF2B5EF4-FFF2-40B4-BE49-F238E27FC236}">
                <a16:creationId xmlns:a16="http://schemas.microsoft.com/office/drawing/2014/main" id="{4D9BC94E-3DE5-4AD0-B6FD-CA8F0C1CE7CB}"/>
              </a:ext>
            </a:extLst>
          </p:cNvPr>
          <p:cNvCxnSpPr>
            <a:cxnSpLocks/>
            <a:stCxn id="165" idx="4"/>
            <a:endCxn id="160" idx="0"/>
          </p:cNvCxnSpPr>
          <p:nvPr/>
        </p:nvCxnSpPr>
        <p:spPr>
          <a:xfrm flipH="1">
            <a:off x="9731696" y="2679896"/>
            <a:ext cx="186487" cy="2954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54">
            <a:extLst>
              <a:ext uri="{FF2B5EF4-FFF2-40B4-BE49-F238E27FC236}">
                <a16:creationId xmlns:a16="http://schemas.microsoft.com/office/drawing/2014/main" id="{D93734FF-5D2A-4054-977A-6F9662C16D1F}"/>
              </a:ext>
            </a:extLst>
          </p:cNvPr>
          <p:cNvCxnSpPr>
            <a:cxnSpLocks/>
            <a:stCxn id="165" idx="6"/>
            <a:endCxn id="167" idx="2"/>
          </p:cNvCxnSpPr>
          <p:nvPr/>
        </p:nvCxnSpPr>
        <p:spPr>
          <a:xfrm flipV="1">
            <a:off x="10110207" y="2465393"/>
            <a:ext cx="749768" cy="2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55">
            <a:extLst>
              <a:ext uri="{FF2B5EF4-FFF2-40B4-BE49-F238E27FC236}">
                <a16:creationId xmlns:a16="http://schemas.microsoft.com/office/drawing/2014/main" id="{0F695784-1BB8-4BD1-91A1-8E1C72382944}"/>
              </a:ext>
            </a:extLst>
          </p:cNvPr>
          <p:cNvSpPr txBox="1"/>
          <p:nvPr/>
        </p:nvSpPr>
        <p:spPr>
          <a:xfrm>
            <a:off x="10622627" y="1850043"/>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8</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0" name="TextBox 56">
            <a:extLst>
              <a:ext uri="{FF2B5EF4-FFF2-40B4-BE49-F238E27FC236}">
                <a16:creationId xmlns:a16="http://schemas.microsoft.com/office/drawing/2014/main" id="{72F28253-DB28-4313-A232-6DBC6B829EB5}"/>
              </a:ext>
            </a:extLst>
          </p:cNvPr>
          <p:cNvSpPr txBox="1"/>
          <p:nvPr/>
        </p:nvSpPr>
        <p:spPr>
          <a:xfrm>
            <a:off x="9644734" y="155684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1" name="TextBox 57">
            <a:extLst>
              <a:ext uri="{FF2B5EF4-FFF2-40B4-BE49-F238E27FC236}">
                <a16:creationId xmlns:a16="http://schemas.microsoft.com/office/drawing/2014/main" id="{60E0FFFA-8E72-424A-83BF-9D863CF257F1}"/>
              </a:ext>
            </a:extLst>
          </p:cNvPr>
          <p:cNvSpPr txBox="1"/>
          <p:nvPr/>
        </p:nvSpPr>
        <p:spPr>
          <a:xfrm>
            <a:off x="10257614" y="218859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2" name="TextBox 58">
            <a:extLst>
              <a:ext uri="{FF2B5EF4-FFF2-40B4-BE49-F238E27FC236}">
                <a16:creationId xmlns:a16="http://schemas.microsoft.com/office/drawing/2014/main" id="{B35E9A6B-E91B-42B2-BFA8-CB106405C881}"/>
              </a:ext>
            </a:extLst>
          </p:cNvPr>
          <p:cNvSpPr txBox="1"/>
          <p:nvPr/>
        </p:nvSpPr>
        <p:spPr>
          <a:xfrm>
            <a:off x="9495089" y="1922216"/>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3" name="TextBox 59">
            <a:extLst>
              <a:ext uri="{FF2B5EF4-FFF2-40B4-BE49-F238E27FC236}">
                <a16:creationId xmlns:a16="http://schemas.microsoft.com/office/drawing/2014/main" id="{38F4AFC4-8E0A-4469-8B00-FF6BFC33C55E}"/>
              </a:ext>
            </a:extLst>
          </p:cNvPr>
          <p:cNvSpPr txBox="1"/>
          <p:nvPr/>
        </p:nvSpPr>
        <p:spPr>
          <a:xfrm>
            <a:off x="10957572" y="2772868"/>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4" name="TextBox 60">
            <a:extLst>
              <a:ext uri="{FF2B5EF4-FFF2-40B4-BE49-F238E27FC236}">
                <a16:creationId xmlns:a16="http://schemas.microsoft.com/office/drawing/2014/main" id="{40025575-B08A-4956-824B-2E896DF8A158}"/>
              </a:ext>
            </a:extLst>
          </p:cNvPr>
          <p:cNvSpPr txBox="1"/>
          <p:nvPr/>
        </p:nvSpPr>
        <p:spPr>
          <a:xfrm>
            <a:off x="8569841" y="210409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5" name="TextBox 61">
            <a:extLst>
              <a:ext uri="{FF2B5EF4-FFF2-40B4-BE49-F238E27FC236}">
                <a16:creationId xmlns:a16="http://schemas.microsoft.com/office/drawing/2014/main" id="{FF3D61C7-E5D2-4ADE-AB0A-C770EF0FC317}"/>
              </a:ext>
            </a:extLst>
          </p:cNvPr>
          <p:cNvSpPr txBox="1"/>
          <p:nvPr/>
        </p:nvSpPr>
        <p:spPr>
          <a:xfrm>
            <a:off x="8918478" y="3094112"/>
            <a:ext cx="301686" cy="338554"/>
          </a:xfrm>
          <a:prstGeom prst="rect">
            <a:avLst/>
          </a:prstGeom>
          <a:noFill/>
        </p:spPr>
        <p:txBody>
          <a:bodyPr wrap="squar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6" name="TextBox 62">
            <a:extLst>
              <a:ext uri="{FF2B5EF4-FFF2-40B4-BE49-F238E27FC236}">
                <a16:creationId xmlns:a16="http://schemas.microsoft.com/office/drawing/2014/main" id="{F5C89786-A277-4C4B-BC40-1D36762A0FC5}"/>
              </a:ext>
            </a:extLst>
          </p:cNvPr>
          <p:cNvSpPr txBox="1"/>
          <p:nvPr/>
        </p:nvSpPr>
        <p:spPr>
          <a:xfrm>
            <a:off x="10089996" y="3171679"/>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87" name="Straight Arrow Connector 63">
            <a:extLst>
              <a:ext uri="{FF2B5EF4-FFF2-40B4-BE49-F238E27FC236}">
                <a16:creationId xmlns:a16="http://schemas.microsoft.com/office/drawing/2014/main" id="{8E3B667A-9EBC-4356-95EA-BDAD6671F462}"/>
              </a:ext>
            </a:extLst>
          </p:cNvPr>
          <p:cNvCxnSpPr>
            <a:cxnSpLocks/>
            <a:stCxn id="165" idx="2"/>
            <a:endCxn id="158" idx="6"/>
          </p:cNvCxnSpPr>
          <p:nvPr/>
        </p:nvCxnSpPr>
        <p:spPr>
          <a:xfrm flipH="1">
            <a:off x="8780720" y="2487872"/>
            <a:ext cx="945439" cy="354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64">
            <a:extLst>
              <a:ext uri="{FF2B5EF4-FFF2-40B4-BE49-F238E27FC236}">
                <a16:creationId xmlns:a16="http://schemas.microsoft.com/office/drawing/2014/main" id="{C53D1B83-07D9-45A0-AC63-303568EF2206}"/>
              </a:ext>
            </a:extLst>
          </p:cNvPr>
          <p:cNvSpPr txBox="1"/>
          <p:nvPr/>
        </p:nvSpPr>
        <p:spPr>
          <a:xfrm>
            <a:off x="9090716" y="234671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90" name="TextBox 66">
            <a:extLst>
              <a:ext uri="{FF2B5EF4-FFF2-40B4-BE49-F238E27FC236}">
                <a16:creationId xmlns:a16="http://schemas.microsoft.com/office/drawing/2014/main" id="{B87AD8F8-0CA9-4FB1-B8D0-4BC555FBAC29}"/>
              </a:ext>
            </a:extLst>
          </p:cNvPr>
          <p:cNvSpPr txBox="1"/>
          <p:nvPr/>
        </p:nvSpPr>
        <p:spPr>
          <a:xfrm>
            <a:off x="10177707" y="136137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0</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1" name="TextBox 70">
            <a:extLst>
              <a:ext uri="{FF2B5EF4-FFF2-40B4-BE49-F238E27FC236}">
                <a16:creationId xmlns:a16="http://schemas.microsoft.com/office/drawing/2014/main" id="{C09630F1-BCC2-4502-ABCE-27C5228C9F71}"/>
              </a:ext>
            </a:extLst>
          </p:cNvPr>
          <p:cNvSpPr txBox="1"/>
          <p:nvPr/>
        </p:nvSpPr>
        <p:spPr>
          <a:xfrm>
            <a:off x="9394559" y="3282673"/>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92" name="TextBox 72">
            <a:extLst>
              <a:ext uri="{FF2B5EF4-FFF2-40B4-BE49-F238E27FC236}">
                <a16:creationId xmlns:a16="http://schemas.microsoft.com/office/drawing/2014/main" id="{0EF75DA0-FFF6-43EE-A702-AF7A6FCECD0D}"/>
              </a:ext>
            </a:extLst>
          </p:cNvPr>
          <p:cNvSpPr txBox="1"/>
          <p:nvPr/>
        </p:nvSpPr>
        <p:spPr>
          <a:xfrm>
            <a:off x="10749564" y="3350090"/>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193" name="TextBox 82">
            <a:extLst>
              <a:ext uri="{FF2B5EF4-FFF2-40B4-BE49-F238E27FC236}">
                <a16:creationId xmlns:a16="http://schemas.microsoft.com/office/drawing/2014/main" id="{E441063D-5FE8-44AB-88FD-B501438FC12F}"/>
              </a:ext>
            </a:extLst>
          </p:cNvPr>
          <p:cNvSpPr txBox="1"/>
          <p:nvPr/>
        </p:nvSpPr>
        <p:spPr>
          <a:xfrm>
            <a:off x="11001683" y="1957294"/>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4" name="TextBox 84">
            <a:extLst>
              <a:ext uri="{FF2B5EF4-FFF2-40B4-BE49-F238E27FC236}">
                <a16:creationId xmlns:a16="http://schemas.microsoft.com/office/drawing/2014/main" id="{75EF58F0-501C-4C59-A82A-B147A35D85F5}"/>
              </a:ext>
            </a:extLst>
          </p:cNvPr>
          <p:cNvSpPr txBox="1"/>
          <p:nvPr/>
        </p:nvSpPr>
        <p:spPr>
          <a:xfrm>
            <a:off x="9545370" y="260016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95" name="Oval 85">
            <a:extLst>
              <a:ext uri="{FF2B5EF4-FFF2-40B4-BE49-F238E27FC236}">
                <a16:creationId xmlns:a16="http://schemas.microsoft.com/office/drawing/2014/main" id="{38C16674-8175-4D25-B8A0-F77F0DD16FA7}"/>
              </a:ext>
            </a:extLst>
          </p:cNvPr>
          <p:cNvSpPr/>
          <p:nvPr/>
        </p:nvSpPr>
        <p:spPr>
          <a:xfrm>
            <a:off x="9542938" y="297535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96" name="TextBox 87">
            <a:extLst>
              <a:ext uri="{FF2B5EF4-FFF2-40B4-BE49-F238E27FC236}">
                <a16:creationId xmlns:a16="http://schemas.microsoft.com/office/drawing/2014/main" id="{FFF31411-5D72-489C-A6AF-065A60155BF8}"/>
              </a:ext>
            </a:extLst>
          </p:cNvPr>
          <p:cNvSpPr txBox="1"/>
          <p:nvPr/>
        </p:nvSpPr>
        <p:spPr>
          <a:xfrm>
            <a:off x="9443172" y="3314419"/>
            <a:ext cx="301686"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7" name="TextBox 89">
            <a:extLst>
              <a:ext uri="{FF2B5EF4-FFF2-40B4-BE49-F238E27FC236}">
                <a16:creationId xmlns:a16="http://schemas.microsoft.com/office/drawing/2014/main" id="{E74CCAE1-7766-4531-81B0-695388D9237B}"/>
              </a:ext>
            </a:extLst>
          </p:cNvPr>
          <p:cNvSpPr txBox="1"/>
          <p:nvPr/>
        </p:nvSpPr>
        <p:spPr>
          <a:xfrm>
            <a:off x="10793868" y="3384727"/>
            <a:ext cx="294644"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8" name="TextBox 1">
            <a:extLst>
              <a:ext uri="{FF2B5EF4-FFF2-40B4-BE49-F238E27FC236}">
                <a16:creationId xmlns:a16="http://schemas.microsoft.com/office/drawing/2014/main" id="{C1101DBC-8D62-4B8A-9DF3-E5E117E3BC29}"/>
              </a:ext>
            </a:extLst>
          </p:cNvPr>
          <p:cNvSpPr txBox="1"/>
          <p:nvPr/>
        </p:nvSpPr>
        <p:spPr>
          <a:xfrm>
            <a:off x="8107368" y="2772868"/>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9" name="TextBox 69">
            <a:extLst>
              <a:ext uri="{FF2B5EF4-FFF2-40B4-BE49-F238E27FC236}">
                <a16:creationId xmlns:a16="http://schemas.microsoft.com/office/drawing/2014/main" id="{D0B4D4F3-6553-4E68-8F15-B295F0A20BAB}"/>
              </a:ext>
            </a:extLst>
          </p:cNvPr>
          <p:cNvSpPr txBox="1"/>
          <p:nvPr/>
        </p:nvSpPr>
        <p:spPr>
          <a:xfrm>
            <a:off x="8063286" y="2772868"/>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200" name="TextBox 71">
            <a:extLst>
              <a:ext uri="{FF2B5EF4-FFF2-40B4-BE49-F238E27FC236}">
                <a16:creationId xmlns:a16="http://schemas.microsoft.com/office/drawing/2014/main" id="{CF8E0B37-9865-4126-8E7C-6FAE7C1E94BE}"/>
              </a:ext>
            </a:extLst>
          </p:cNvPr>
          <p:cNvSpPr txBox="1"/>
          <p:nvPr/>
        </p:nvSpPr>
        <p:spPr>
          <a:xfrm>
            <a:off x="9748815" y="2023174"/>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201" name="TextBox 67">
            <a:extLst>
              <a:ext uri="{FF2B5EF4-FFF2-40B4-BE49-F238E27FC236}">
                <a16:creationId xmlns:a16="http://schemas.microsoft.com/office/drawing/2014/main" id="{6E564D92-ADD6-45B7-8B8F-8B4E74B5637A}"/>
              </a:ext>
            </a:extLst>
          </p:cNvPr>
          <p:cNvSpPr txBox="1"/>
          <p:nvPr/>
        </p:nvSpPr>
        <p:spPr>
          <a:xfrm>
            <a:off x="9023597" y="1354675"/>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202" name="TextBox 78">
            <a:extLst>
              <a:ext uri="{FF2B5EF4-FFF2-40B4-BE49-F238E27FC236}">
                <a16:creationId xmlns:a16="http://schemas.microsoft.com/office/drawing/2014/main" id="{1B125043-633C-4B39-9630-377CF2ADDA06}"/>
              </a:ext>
            </a:extLst>
          </p:cNvPr>
          <p:cNvSpPr txBox="1"/>
          <p:nvPr/>
        </p:nvSpPr>
        <p:spPr>
          <a:xfrm>
            <a:off x="9067679" y="1354675"/>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2</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203" name="TextBox 80">
            <a:extLst>
              <a:ext uri="{FF2B5EF4-FFF2-40B4-BE49-F238E27FC236}">
                <a16:creationId xmlns:a16="http://schemas.microsoft.com/office/drawing/2014/main" id="{3542044E-68D0-4553-836F-102D3AD7ACEB}"/>
              </a:ext>
            </a:extLst>
          </p:cNvPr>
          <p:cNvSpPr txBox="1"/>
          <p:nvPr/>
        </p:nvSpPr>
        <p:spPr>
          <a:xfrm>
            <a:off x="9792897" y="2023174"/>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4</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204" name="TextBox 91">
            <a:extLst>
              <a:ext uri="{FF2B5EF4-FFF2-40B4-BE49-F238E27FC236}">
                <a16:creationId xmlns:a16="http://schemas.microsoft.com/office/drawing/2014/main" id="{FAA6AD14-A0A8-48C3-B7D0-10AF88D76858}"/>
              </a:ext>
            </a:extLst>
          </p:cNvPr>
          <p:cNvSpPr txBox="1"/>
          <p:nvPr/>
        </p:nvSpPr>
        <p:spPr>
          <a:xfrm>
            <a:off x="8107368" y="2772868"/>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8</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205" name="TextBox 68">
            <a:extLst>
              <a:ext uri="{FF2B5EF4-FFF2-40B4-BE49-F238E27FC236}">
                <a16:creationId xmlns:a16="http://schemas.microsoft.com/office/drawing/2014/main" id="{F6ECCDA9-6DB1-4EEE-AAD6-E77FE9DA8177}"/>
              </a:ext>
            </a:extLst>
          </p:cNvPr>
          <p:cNvSpPr txBox="1"/>
          <p:nvPr/>
        </p:nvSpPr>
        <p:spPr>
          <a:xfrm>
            <a:off x="10957601" y="1957294"/>
            <a:ext cx="389850" cy="338554"/>
          </a:xfrm>
          <a:prstGeom prst="rect">
            <a:avLst/>
          </a:prstGeom>
          <a:noFill/>
        </p:spPr>
        <p:txBody>
          <a:bodyPr wrap="none" rtlCol="0">
            <a:spAutoFit/>
          </a:bodyPr>
          <a:lstStyle/>
          <a:p>
            <a:r>
              <a:rPr lang="zh-CN" altLang="en-US" sz="1600" dirty="0">
                <a:solidFill>
                  <a:srgbClr val="FFC000"/>
                </a:solidFill>
                <a:latin typeface="思源黑体 CN Medium" panose="020B0600000000000000" pitchFamily="34" charset="-122"/>
                <a:ea typeface="思源黑体 CN Medium" panose="020B0600000000000000" pitchFamily="34" charset="-122"/>
              </a:rPr>
              <a:t>∞</a:t>
            </a:r>
          </a:p>
        </p:txBody>
      </p:sp>
      <p:sp>
        <p:nvSpPr>
          <p:cNvPr id="219" name="TextBox 1">
            <a:extLst>
              <a:ext uri="{FF2B5EF4-FFF2-40B4-BE49-F238E27FC236}">
                <a16:creationId xmlns:a16="http://schemas.microsoft.com/office/drawing/2014/main" id="{90C038B9-B1D5-4703-90B9-D65450891D25}"/>
              </a:ext>
            </a:extLst>
          </p:cNvPr>
          <p:cNvSpPr txBox="1"/>
          <p:nvPr/>
        </p:nvSpPr>
        <p:spPr>
          <a:xfrm>
            <a:off x="9342657" y="3918801"/>
            <a:ext cx="1337226" cy="369332"/>
          </a:xfrm>
          <a:prstGeom prst="rect">
            <a:avLst/>
          </a:prstGeom>
          <a:noFill/>
        </p:spPr>
        <p:txBody>
          <a:bodyPr wrap="none" rtlCol="0">
            <a:spAutoFit/>
          </a:bodyPr>
          <a:lstStyle/>
          <a:p>
            <a:r>
              <a:rPr lang="en-US" altLang="zh-CN" sz="1800" dirty="0">
                <a:latin typeface="思源黑体 CN Medium" panose="020B0600000000000000" pitchFamily="34" charset="-122"/>
                <a:ea typeface="思源黑体 CN Medium" panose="020B0600000000000000" pitchFamily="34" charset="-122"/>
              </a:rPr>
              <a:t>K = 2</a:t>
            </a:r>
            <a:r>
              <a:rPr lang="zh-CN" altLang="en-US" sz="1800" dirty="0">
                <a:latin typeface="思源黑体 CN Medium" panose="020B0600000000000000" pitchFamily="34" charset="-122"/>
                <a:ea typeface="思源黑体 CN Medium" panose="020B0600000000000000" pitchFamily="34" charset="-122"/>
              </a:rPr>
              <a:t>，</a:t>
            </a:r>
            <a:r>
              <a:rPr lang="en-US" altLang="zh-CN" sz="1800" dirty="0">
                <a:latin typeface="思源黑体 CN Medium" panose="020B0600000000000000" pitchFamily="34" charset="-122"/>
                <a:ea typeface="思源黑体 CN Medium" panose="020B0600000000000000" pitchFamily="34" charset="-122"/>
              </a:rPr>
              <a:t>T=7</a:t>
            </a:r>
            <a:endParaRPr lang="zh-CN" altLang="en-US" sz="1800" dirty="0">
              <a:latin typeface="思源黑体 CN Medium" panose="020B0600000000000000" pitchFamily="34" charset="-122"/>
              <a:ea typeface="思源黑体 CN Medium" panose="020B0600000000000000" pitchFamily="34" charset="-122"/>
            </a:endParaRPr>
          </a:p>
        </p:txBody>
      </p:sp>
      <p:sp>
        <p:nvSpPr>
          <p:cNvPr id="222" name="文本框 221">
            <a:extLst>
              <a:ext uri="{FF2B5EF4-FFF2-40B4-BE49-F238E27FC236}">
                <a16:creationId xmlns:a16="http://schemas.microsoft.com/office/drawing/2014/main" id="{8488551A-76E0-4E88-9B64-32242AC6EADB}"/>
              </a:ext>
            </a:extLst>
          </p:cNvPr>
          <p:cNvSpPr txBox="1"/>
          <p:nvPr/>
        </p:nvSpPr>
        <p:spPr>
          <a:xfrm>
            <a:off x="8724477" y="4780288"/>
            <a:ext cx="2509558" cy="400110"/>
          </a:xfrm>
          <a:prstGeom prst="rect">
            <a:avLst/>
          </a:prstGeom>
          <a:noFill/>
          <a:ln w="12700">
            <a:solidFill>
              <a:schemeClr val="accent1"/>
            </a:solidFill>
          </a:ln>
        </p:spPr>
        <p:txBody>
          <a:bodyPr wrap="square">
            <a:spAutoFit/>
          </a:bodyPr>
          <a:lstStyle/>
          <a:p>
            <a:r>
              <a:rPr lang="en-US" altLang="zh-CN" sz="2000" dirty="0">
                <a:latin typeface="思源黑体 CN Medium" panose="020B0600000000000000" pitchFamily="34" charset="-122"/>
                <a:ea typeface="思源黑体 CN Medium" panose="020B0600000000000000" pitchFamily="34" charset="-122"/>
              </a:rPr>
              <a:t>D={2</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223" name="文本框 222">
            <a:extLst>
              <a:ext uri="{FF2B5EF4-FFF2-40B4-BE49-F238E27FC236}">
                <a16:creationId xmlns:a16="http://schemas.microsoft.com/office/drawing/2014/main" id="{10144779-0693-4BD6-A1E0-F654DE72E0F4}"/>
              </a:ext>
            </a:extLst>
          </p:cNvPr>
          <p:cNvSpPr txBox="1"/>
          <p:nvPr/>
        </p:nvSpPr>
        <p:spPr>
          <a:xfrm>
            <a:off x="8724477" y="4780288"/>
            <a:ext cx="2509558" cy="400110"/>
          </a:xfrm>
          <a:prstGeom prst="rect">
            <a:avLst/>
          </a:prstGeom>
          <a:noFill/>
          <a:ln w="12700">
            <a:solidFill>
              <a:schemeClr val="accent1"/>
            </a:solidFill>
          </a:ln>
        </p:spPr>
        <p:txBody>
          <a:bodyPr wrap="square">
            <a:spAutoFit/>
          </a:bodyPr>
          <a:lstStyle/>
          <a:p>
            <a:r>
              <a:rPr lang="en-US" altLang="zh-CN" sz="2000" dirty="0">
                <a:latin typeface="思源黑体 CN Medium" panose="020B0600000000000000" pitchFamily="34" charset="-122"/>
                <a:ea typeface="思源黑体 CN Medium" panose="020B0600000000000000" pitchFamily="34" charset="-122"/>
              </a:rPr>
              <a:t>D={2</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6</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224" name="文本框 223">
            <a:extLst>
              <a:ext uri="{FF2B5EF4-FFF2-40B4-BE49-F238E27FC236}">
                <a16:creationId xmlns:a16="http://schemas.microsoft.com/office/drawing/2014/main" id="{F500470B-8712-475A-911E-26E4602DFD43}"/>
              </a:ext>
            </a:extLst>
          </p:cNvPr>
          <p:cNvSpPr txBox="1"/>
          <p:nvPr/>
        </p:nvSpPr>
        <p:spPr>
          <a:xfrm>
            <a:off x="8724477" y="4780288"/>
            <a:ext cx="2509558" cy="400110"/>
          </a:xfrm>
          <a:prstGeom prst="rect">
            <a:avLst/>
          </a:prstGeom>
          <a:noFill/>
          <a:ln w="12700">
            <a:solidFill>
              <a:schemeClr val="accent1"/>
            </a:solidFill>
          </a:ln>
        </p:spPr>
        <p:txBody>
          <a:bodyPr wrap="square">
            <a:spAutoFit/>
          </a:bodyPr>
          <a:lstStyle/>
          <a:p>
            <a:r>
              <a:rPr lang="en-US" altLang="zh-CN" sz="2000" dirty="0">
                <a:latin typeface="思源黑体 CN Medium" panose="020B0600000000000000" pitchFamily="34" charset="-122"/>
                <a:ea typeface="思源黑体 CN Medium" panose="020B0600000000000000" pitchFamily="34" charset="-122"/>
              </a:rPr>
              <a:t>D={2</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6</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4</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          }</a:t>
            </a:r>
            <a:endParaRPr lang="zh-CN" altLang="en-US" sz="2000" dirty="0">
              <a:latin typeface="思源黑体 CN Medium" panose="020B0600000000000000" pitchFamily="34" charset="-122"/>
              <a:ea typeface="思源黑体 CN Medium" panose="020B0600000000000000" pitchFamily="34" charset="-122"/>
            </a:endParaRPr>
          </a:p>
        </p:txBody>
      </p:sp>
      <p:sp>
        <p:nvSpPr>
          <p:cNvPr id="225" name="文本框 224">
            <a:extLst>
              <a:ext uri="{FF2B5EF4-FFF2-40B4-BE49-F238E27FC236}">
                <a16:creationId xmlns:a16="http://schemas.microsoft.com/office/drawing/2014/main" id="{C21343FB-07D4-4035-A9BA-1F7DFD292FE1}"/>
              </a:ext>
            </a:extLst>
          </p:cNvPr>
          <p:cNvSpPr txBox="1"/>
          <p:nvPr/>
        </p:nvSpPr>
        <p:spPr>
          <a:xfrm>
            <a:off x="8724477" y="4780288"/>
            <a:ext cx="2509558" cy="400110"/>
          </a:xfrm>
          <a:prstGeom prst="rect">
            <a:avLst/>
          </a:prstGeom>
          <a:noFill/>
          <a:ln w="12700">
            <a:solidFill>
              <a:schemeClr val="accent1"/>
            </a:solidFill>
          </a:ln>
        </p:spPr>
        <p:txBody>
          <a:bodyPr wrap="square">
            <a:spAutoFit/>
          </a:bodyPr>
          <a:lstStyle/>
          <a:p>
            <a:r>
              <a:rPr lang="en-US" altLang="zh-CN" sz="2000" dirty="0">
                <a:latin typeface="思源黑体 CN Medium" panose="020B0600000000000000" pitchFamily="34" charset="-122"/>
                <a:ea typeface="思源黑体 CN Medium" panose="020B0600000000000000" pitchFamily="34" charset="-122"/>
              </a:rPr>
              <a:t>D={2</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6</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4</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3</a:t>
            </a:r>
            <a:r>
              <a:rPr lang="zh-CN" altLang="en-US" sz="2000" dirty="0">
                <a:latin typeface="思源黑体 CN Medium" panose="020B0600000000000000" pitchFamily="34" charset="-122"/>
                <a:ea typeface="思源黑体 CN Medium" panose="020B0600000000000000" pitchFamily="34" charset="-122"/>
              </a:rPr>
              <a:t>，   </a:t>
            </a:r>
            <a:r>
              <a:rPr lang="en-US" altLang="zh-CN" sz="2000" dirty="0">
                <a:latin typeface="思源黑体 CN Medium" panose="020B0600000000000000" pitchFamily="34" charset="-122"/>
                <a:ea typeface="思源黑体 CN Medium" panose="020B0600000000000000" pitchFamily="34" charset="-122"/>
              </a:rPr>
              <a:t>}</a:t>
            </a:r>
            <a:endParaRPr lang="zh-CN" altLang="en-US" sz="2000" dirty="0">
              <a:latin typeface="思源黑体 CN Medium" panose="020B0600000000000000" pitchFamily="34" charset="-122"/>
              <a:ea typeface="思源黑体 CN Medium" panose="020B0600000000000000" pitchFamily="34" charset="-122"/>
            </a:endParaRPr>
          </a:p>
        </p:txBody>
      </p:sp>
      <p:sp>
        <p:nvSpPr>
          <p:cNvPr id="226" name="文本框 225">
            <a:extLst>
              <a:ext uri="{FF2B5EF4-FFF2-40B4-BE49-F238E27FC236}">
                <a16:creationId xmlns:a16="http://schemas.microsoft.com/office/drawing/2014/main" id="{FF0E1BF1-705F-4BAE-A9B2-88925DC6608B}"/>
              </a:ext>
            </a:extLst>
          </p:cNvPr>
          <p:cNvSpPr txBox="1"/>
          <p:nvPr/>
        </p:nvSpPr>
        <p:spPr>
          <a:xfrm>
            <a:off x="8724477" y="4780288"/>
            <a:ext cx="2509558" cy="400110"/>
          </a:xfrm>
          <a:prstGeom prst="rect">
            <a:avLst/>
          </a:prstGeom>
          <a:noFill/>
          <a:ln w="12700">
            <a:solidFill>
              <a:schemeClr val="accent1"/>
            </a:solidFill>
          </a:ln>
        </p:spPr>
        <p:txBody>
          <a:bodyPr wrap="square">
            <a:spAutoFit/>
          </a:bodyPr>
          <a:lstStyle/>
          <a:p>
            <a:r>
              <a:rPr lang="en-US" altLang="zh-CN" sz="2000" dirty="0">
                <a:latin typeface="思源黑体 CN Medium" panose="020B0600000000000000" pitchFamily="34" charset="-122"/>
                <a:ea typeface="思源黑体 CN Medium" panose="020B0600000000000000" pitchFamily="34" charset="-122"/>
              </a:rPr>
              <a:t>D={2</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6</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4</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3</a:t>
            </a:r>
            <a:r>
              <a:rPr lang="zh-CN" altLang="en-US" sz="2000" dirty="0">
                <a:latin typeface="思源黑体 CN Medium" panose="020B0600000000000000" pitchFamily="34" charset="-122"/>
                <a:ea typeface="思源黑体 CN Medium" panose="020B0600000000000000" pitchFamily="34" charset="-122"/>
              </a:rPr>
              <a:t>，</a:t>
            </a:r>
            <a:r>
              <a:rPr lang="en-US" altLang="zh-CN" sz="2000" dirty="0">
                <a:latin typeface="思源黑体 CN Medium" panose="020B0600000000000000" pitchFamily="34" charset="-122"/>
                <a:ea typeface="思源黑体 CN Medium" panose="020B0600000000000000" pitchFamily="34" charset="-122"/>
              </a:rPr>
              <a:t>7}</a:t>
            </a:r>
            <a:endParaRPr lang="zh-CN" altLang="en-US" sz="2000" dirty="0">
              <a:latin typeface="思源黑体 CN Medium" panose="020B0600000000000000" pitchFamily="34" charset="-122"/>
              <a:ea typeface="思源黑体 CN Medium" panose="020B0600000000000000" pitchFamily="34" charset="-122"/>
            </a:endParaRPr>
          </a:p>
        </p:txBody>
      </p:sp>
      <p:sp>
        <p:nvSpPr>
          <p:cNvPr id="227" name="对话气泡: 圆角矩形 226">
            <a:extLst>
              <a:ext uri="{FF2B5EF4-FFF2-40B4-BE49-F238E27FC236}">
                <a16:creationId xmlns:a16="http://schemas.microsoft.com/office/drawing/2014/main" id="{55EE9425-E166-4E8F-BCC1-3E6CC7DF3C7D}"/>
              </a:ext>
            </a:extLst>
          </p:cNvPr>
          <p:cNvSpPr/>
          <p:nvPr/>
        </p:nvSpPr>
        <p:spPr>
          <a:xfrm>
            <a:off x="5654159" y="1699893"/>
            <a:ext cx="1696196" cy="816101"/>
          </a:xfrm>
          <a:prstGeom prst="wedgeRoundRectCallout">
            <a:avLst>
              <a:gd name="adj1" fmla="val -63770"/>
              <a:gd name="adj2" fmla="val -329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用于求单个源点到其它所有顶点的最短路径</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2426351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left)">
                                      <p:cBhvr>
                                        <p:cTn id="7" dur="5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0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20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61"/>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72"/>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222"/>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2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200"/>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20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199"/>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0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65"/>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175"/>
                                        </p:tgtEl>
                                        <p:attrNameLst>
                                          <p:attrName>style.visibility</p:attrName>
                                        </p:attrNameLst>
                                      </p:cBhvr>
                                      <p:to>
                                        <p:strVal val="visible"/>
                                      </p:to>
                                    </p:set>
                                  </p:childTnLst>
                                </p:cTn>
                              </p:par>
                              <p:par>
                                <p:cTn id="52" presetID="1" presetClass="exit" presetSubtype="0" fill="hold" grpId="1" nodeType="withEffect">
                                  <p:stCondLst>
                                    <p:cond delay="0"/>
                                  </p:stCondLst>
                                  <p:childTnLst>
                                    <p:set>
                                      <p:cBhvr>
                                        <p:cTn id="53" dur="1" fill="hold">
                                          <p:stCondLst>
                                            <p:cond delay="0"/>
                                          </p:stCondLst>
                                        </p:cTn>
                                        <p:tgtEl>
                                          <p:spTgt spid="22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2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8"/>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20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91"/>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9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0" nodeType="clickEffect">
                                  <p:stCondLst>
                                    <p:cond delay="0"/>
                                  </p:stCondLst>
                                  <p:childTnLst>
                                    <p:set>
                                      <p:cBhvr>
                                        <p:cTn id="71" dur="1" fill="hold">
                                          <p:stCondLst>
                                            <p:cond delay="0"/>
                                          </p:stCondLst>
                                        </p:cTn>
                                        <p:tgtEl>
                                          <p:spTgt spid="85"/>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19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167"/>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173"/>
                                        </p:tgtEl>
                                        <p:attrNameLst>
                                          <p:attrName>style.visibility</p:attrName>
                                        </p:attrNameLst>
                                      </p:cBhvr>
                                      <p:to>
                                        <p:strVal val="visible"/>
                                      </p:to>
                                    </p:set>
                                  </p:childTnLst>
                                </p:cTn>
                              </p:par>
                              <p:par>
                                <p:cTn id="80" presetID="1" presetClass="exit" presetSubtype="0" fill="hold" grpId="0" nodeType="withEffect">
                                  <p:stCondLst>
                                    <p:cond delay="0"/>
                                  </p:stCondLst>
                                  <p:childTnLst>
                                    <p:set>
                                      <p:cBhvr>
                                        <p:cTn id="81" dur="1" fill="hold">
                                          <p:stCondLst>
                                            <p:cond delay="0"/>
                                          </p:stCondLst>
                                        </p:cTn>
                                        <p:tgtEl>
                                          <p:spTgt spid="160"/>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195"/>
                                        </p:tgtEl>
                                        <p:attrNameLst>
                                          <p:attrName>style.visibility</p:attrName>
                                        </p:attrNameLst>
                                      </p:cBhvr>
                                      <p:to>
                                        <p:strVal val="visible"/>
                                      </p:to>
                                    </p:set>
                                  </p:childTnLst>
                                </p:cTn>
                              </p:par>
                              <p:par>
                                <p:cTn id="84" presetID="1" presetClass="exit" presetSubtype="0" fill="hold" grpId="1" nodeType="withEffect">
                                  <p:stCondLst>
                                    <p:cond delay="0"/>
                                  </p:stCondLst>
                                  <p:childTnLst>
                                    <p:set>
                                      <p:cBhvr>
                                        <p:cTn id="85" dur="1" fill="hold">
                                          <p:stCondLst>
                                            <p:cond delay="0"/>
                                          </p:stCondLst>
                                        </p:cTn>
                                        <p:tgtEl>
                                          <p:spTgt spid="224"/>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2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7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192"/>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19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0" nodeType="clickEffect">
                                  <p:stCondLst>
                                    <p:cond delay="0"/>
                                  </p:stCondLst>
                                  <p:childTnLst>
                                    <p:set>
                                      <p:cBhvr>
                                        <p:cTn id="101" dur="1" fill="hold">
                                          <p:stCondLst>
                                            <p:cond delay="0"/>
                                          </p:stCondLst>
                                        </p:cTn>
                                        <p:tgtEl>
                                          <p:spTgt spid="168"/>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76"/>
                                        </p:tgtEl>
                                        <p:attrNameLst>
                                          <p:attrName>style.visibility</p:attrName>
                                        </p:attrNameLst>
                                      </p:cBhvr>
                                      <p:to>
                                        <p:strVal val="visible"/>
                                      </p:to>
                                    </p:set>
                                  </p:childTnLst>
                                </p:cTn>
                              </p:par>
                              <p:par>
                                <p:cTn id="104" presetID="1" presetClass="exit" presetSubtype="0" fill="hold" grpId="1" nodeType="withEffect">
                                  <p:stCondLst>
                                    <p:cond delay="0"/>
                                  </p:stCondLst>
                                  <p:childTnLst>
                                    <p:set>
                                      <p:cBhvr>
                                        <p:cTn id="105" dur="1" fill="hold">
                                          <p:stCondLst>
                                            <p:cond delay="0"/>
                                          </p:stCondLst>
                                        </p:cTn>
                                        <p:tgtEl>
                                          <p:spTgt spid="2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P spid="160" grpId="0" animBg="1"/>
      <p:bldP spid="161" grpId="0" animBg="1"/>
      <p:bldP spid="165" grpId="0" animBg="1"/>
      <p:bldP spid="167" grpId="0" animBg="1"/>
      <p:bldP spid="168" grpId="0" animBg="1"/>
      <p:bldP spid="172" grpId="0" animBg="1"/>
      <p:bldP spid="173" grpId="0" animBg="1"/>
      <p:bldP spid="174" grpId="0" animBg="1"/>
      <p:bldP spid="175" grpId="0" animBg="1"/>
      <p:bldP spid="176" grpId="0" animBg="1"/>
      <p:bldP spid="191" grpId="0"/>
      <p:bldP spid="192" grpId="0"/>
      <p:bldP spid="193" grpId="0"/>
      <p:bldP spid="195" grpId="0" animBg="1"/>
      <p:bldP spid="196" grpId="0"/>
      <p:bldP spid="197" grpId="0"/>
      <p:bldP spid="198" grpId="0"/>
      <p:bldP spid="199" grpId="0"/>
      <p:bldP spid="200" grpId="0"/>
      <p:bldP spid="201" grpId="0"/>
      <p:bldP spid="202" grpId="0"/>
      <p:bldP spid="203" grpId="0"/>
      <p:bldP spid="204" grpId="0"/>
      <p:bldP spid="204" grpId="1"/>
      <p:bldP spid="205" grpId="0"/>
      <p:bldP spid="222" grpId="0" animBg="1"/>
      <p:bldP spid="222" grpId="1" animBg="1"/>
      <p:bldP spid="223" grpId="0" animBg="1"/>
      <p:bldP spid="223" grpId="1" animBg="1"/>
      <p:bldP spid="224" grpId="0" animBg="1"/>
      <p:bldP spid="224" grpId="1" animBg="1"/>
      <p:bldP spid="225" grpId="0" animBg="1"/>
      <p:bldP spid="225" grpId="1" animBg="1"/>
      <p:bldP spid="226" grpId="0" animBg="1"/>
      <p:bldP spid="2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Dijkstra</a:t>
            </a:r>
            <a:r>
              <a:rPr lang="zh-CN" altLang="en-US" sz="2000" dirty="0"/>
              <a:t>算法 </a:t>
            </a:r>
            <a:r>
              <a:rPr lang="en-US" altLang="zh-CN" sz="2000" dirty="0"/>
              <a:t>(</a:t>
            </a:r>
            <a:r>
              <a:rPr lang="zh-CN" altLang="en-US" sz="2000" dirty="0"/>
              <a:t>源点</a:t>
            </a:r>
            <a:r>
              <a:rPr lang="en-US" altLang="zh-CN" sz="2000" dirty="0"/>
              <a:t>K=2</a:t>
            </a:r>
            <a:r>
              <a:rPr lang="zh-CN" altLang="en-US" sz="2000" dirty="0"/>
              <a:t>，目标</a:t>
            </a:r>
            <a:r>
              <a:rPr lang="en-US" altLang="zh-CN" sz="2000" dirty="0"/>
              <a:t>T=7)</a:t>
            </a:r>
            <a:endParaRPr lang="en-US" altLang="zh-CN" dirty="0"/>
          </a:p>
          <a:p>
            <a:pPr marL="457223" lvl="3" indent="0">
              <a:spcBef>
                <a:spcPts val="1000"/>
              </a:spcBef>
              <a:buNone/>
            </a:pPr>
            <a:r>
              <a:rPr lang="zh-CN" altLang="en-US" dirty="0"/>
              <a:t>时间复杂度：</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 </a:t>
            </a:r>
            <a:r>
              <a:rPr lang="zh-CN" altLang="en-US" dirty="0"/>
              <a:t>或 </a:t>
            </a:r>
            <a:r>
              <a:rPr lang="en-US" altLang="zh-CN" dirty="0">
                <a:solidFill>
                  <a:schemeClr val="accent2"/>
                </a:solidFill>
              </a:rPr>
              <a:t>O( (|E|+|V|) </a:t>
            </a:r>
            <a:r>
              <a:rPr lang="zh-CN" altLang="en-US" dirty="0">
                <a:solidFill>
                  <a:schemeClr val="accent2"/>
                </a:solidFill>
              </a:rPr>
              <a:t>* </a:t>
            </a:r>
            <a:r>
              <a:rPr lang="en-US" altLang="zh-CN" dirty="0" err="1">
                <a:solidFill>
                  <a:schemeClr val="accent2"/>
                </a:solidFill>
              </a:rPr>
              <a:t>log|V</a:t>
            </a:r>
            <a:r>
              <a:rPr lang="en-US" altLang="zh-CN" dirty="0">
                <a:solidFill>
                  <a:schemeClr val="accent2"/>
                </a:solidFill>
              </a:rPr>
              <a:t>| ) </a:t>
            </a:r>
            <a:endParaRPr lang="en-US" altLang="zh-CN" sz="1600" dirty="0">
              <a:solidFill>
                <a:schemeClr val="accent2"/>
              </a:solidFill>
            </a:endParaRPr>
          </a:p>
          <a:p>
            <a:pPr marL="914446" lvl="4" indent="0">
              <a:spcBef>
                <a:spcPts val="1000"/>
              </a:spcBef>
              <a:buNone/>
            </a:pPr>
            <a:r>
              <a:rPr lang="zh-CN" altLang="en-US" dirty="0"/>
              <a:t>每次选择权值最小的邻接点，有两种做法：</a:t>
            </a:r>
            <a:endParaRPr lang="en-US" altLang="zh-CN" dirty="0"/>
          </a:p>
          <a:p>
            <a:pPr marL="1257346" lvl="4" indent="-342900">
              <a:spcBef>
                <a:spcPts val="1000"/>
              </a:spcBef>
              <a:buFont typeface="+mj-lt"/>
              <a:buAutoNum type="arabicPeriod"/>
            </a:pPr>
            <a:r>
              <a:rPr lang="zh-CN" altLang="en-US" dirty="0"/>
              <a:t>遍历，每个顶点的邻接点最多有</a:t>
            </a:r>
            <a:r>
              <a:rPr lang="en-US" altLang="zh-CN" dirty="0"/>
              <a:t>|V|</a:t>
            </a:r>
            <a:r>
              <a:rPr lang="zh-CN" altLang="en-US" dirty="0"/>
              <a:t>个，一共</a:t>
            </a:r>
            <a:r>
              <a:rPr lang="en-US" altLang="zh-CN" dirty="0"/>
              <a:t>|V|</a:t>
            </a:r>
            <a:r>
              <a:rPr lang="zh-CN" altLang="en-US" dirty="0"/>
              <a:t>个顶点：</a:t>
            </a:r>
            <a:r>
              <a:rPr lang="en-US" altLang="zh-CN" dirty="0"/>
              <a:t>O(|</a:t>
            </a:r>
            <a:r>
              <a:rPr lang="en-US" altLang="zh-CN" dirty="0" err="1"/>
              <a:t>V|</a:t>
            </a:r>
            <a:r>
              <a:rPr lang="en-US" altLang="zh-CN" baseline="30000" dirty="0" err="1"/>
              <a:t>2</a:t>
            </a:r>
            <a:r>
              <a:rPr lang="en-US" altLang="zh-CN" dirty="0"/>
              <a:t>)</a:t>
            </a:r>
          </a:p>
          <a:p>
            <a:pPr marL="1257346" lvl="4" indent="-342900">
              <a:spcBef>
                <a:spcPts val="1000"/>
              </a:spcBef>
              <a:buFont typeface="+mj-lt"/>
              <a:buAutoNum type="arabicPeriod"/>
            </a:pPr>
            <a:r>
              <a:rPr lang="zh-CN" altLang="en-US" dirty="0"/>
              <a:t>维护一个优先队列</a:t>
            </a:r>
            <a:r>
              <a:rPr lang="en-US" altLang="zh-CN" dirty="0"/>
              <a:t>(</a:t>
            </a:r>
            <a:r>
              <a:rPr lang="zh-CN" altLang="en-US" dirty="0"/>
              <a:t>小顶堆</a:t>
            </a:r>
            <a:r>
              <a:rPr lang="en-US" altLang="zh-CN" dirty="0"/>
              <a:t>)</a:t>
            </a:r>
            <a:r>
              <a:rPr lang="zh-CN" altLang="en-US" dirty="0"/>
              <a:t>，每次将邻接点插入堆，调整堆结构后取出：</a:t>
            </a:r>
            <a:endParaRPr lang="en-US" altLang="zh-CN" dirty="0"/>
          </a:p>
          <a:p>
            <a:pPr marL="1371669" lvl="5" indent="0">
              <a:spcBef>
                <a:spcPts val="1000"/>
              </a:spcBef>
              <a:buNone/>
            </a:pPr>
            <a:r>
              <a:rPr lang="zh-CN" altLang="en-US" sz="1400" dirty="0">
                <a:latin typeface="思源黑体 CN Medium" panose="020B0600000000000000" pitchFamily="34" charset="-122"/>
                <a:ea typeface="思源黑体 CN Medium" panose="020B0600000000000000" pitchFamily="34" charset="-122"/>
              </a:rPr>
              <a:t>单次插入并调整堆：</a:t>
            </a:r>
            <a:r>
              <a:rPr lang="en-US" altLang="zh-CN" sz="1400" dirty="0">
                <a:latin typeface="思源黑体 CN Medium" panose="020B0600000000000000" pitchFamily="34" charset="-122"/>
                <a:ea typeface="思源黑体 CN Medium" panose="020B0600000000000000" pitchFamily="34" charset="-122"/>
              </a:rPr>
              <a:t>O(</a:t>
            </a:r>
            <a:r>
              <a:rPr lang="en-US" altLang="zh-CN" sz="1400" dirty="0" err="1">
                <a:latin typeface="思源黑体 CN Medium" panose="020B0600000000000000" pitchFamily="34" charset="-122"/>
                <a:ea typeface="思源黑体 CN Medium" panose="020B0600000000000000" pitchFamily="34" charset="-122"/>
              </a:rPr>
              <a:t>log|V</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；取出：</a:t>
            </a:r>
            <a:r>
              <a:rPr lang="en-US" altLang="zh-CN" sz="1400" dirty="0">
                <a:latin typeface="思源黑体 CN Medium" panose="020B0600000000000000" pitchFamily="34" charset="-122"/>
                <a:ea typeface="思源黑体 CN Medium" panose="020B0600000000000000" pitchFamily="34" charset="-122"/>
              </a:rPr>
              <a:t>O(1)</a:t>
            </a:r>
            <a:r>
              <a:rPr lang="zh-CN" altLang="en-US" sz="1400" dirty="0">
                <a:latin typeface="思源黑体 CN Medium" panose="020B0600000000000000" pitchFamily="34" charset="-122"/>
                <a:ea typeface="思源黑体 CN Medium" panose="020B0600000000000000" pitchFamily="34" charset="-122"/>
              </a:rPr>
              <a:t>，取出后调整：</a:t>
            </a:r>
            <a:r>
              <a:rPr lang="en-US" altLang="zh-CN" sz="1400" dirty="0">
                <a:latin typeface="思源黑体 CN Medium" panose="020B0600000000000000" pitchFamily="34" charset="-122"/>
                <a:ea typeface="思源黑体 CN Medium" panose="020B0600000000000000" pitchFamily="34" charset="-122"/>
              </a:rPr>
              <a:t>O(</a:t>
            </a:r>
            <a:r>
              <a:rPr lang="en-US" altLang="zh-CN" sz="1400" dirty="0" err="1">
                <a:latin typeface="思源黑体 CN Medium" panose="020B0600000000000000" pitchFamily="34" charset="-122"/>
                <a:ea typeface="思源黑体 CN Medium" panose="020B0600000000000000" pitchFamily="34" charset="-122"/>
              </a:rPr>
              <a:t>log|V</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a:t>
            </a:r>
            <a:endParaRPr lang="en-US" altLang="zh-CN" sz="1400" dirty="0">
              <a:latin typeface="思源黑体 CN Medium" panose="020B0600000000000000" pitchFamily="34" charset="-122"/>
              <a:ea typeface="思源黑体 CN Medium" panose="020B0600000000000000" pitchFamily="34" charset="-122"/>
            </a:endParaRPr>
          </a:p>
          <a:p>
            <a:pPr marL="1371669" lvl="5" indent="0">
              <a:spcBef>
                <a:spcPts val="1000"/>
              </a:spcBef>
              <a:buNone/>
            </a:pPr>
            <a:r>
              <a:rPr lang="zh-CN" altLang="en-US" sz="1400" dirty="0">
                <a:latin typeface="思源黑体 CN Medium" panose="020B0600000000000000" pitchFamily="34" charset="-122"/>
                <a:ea typeface="思源黑体 CN Medium" panose="020B0600000000000000" pitchFamily="34" charset="-122"/>
              </a:rPr>
              <a:t>插入堆的总次数为</a:t>
            </a:r>
            <a:r>
              <a:rPr lang="en-US" altLang="zh-CN" sz="1400" dirty="0">
                <a:latin typeface="思源黑体 CN Medium" panose="020B0600000000000000" pitchFamily="34" charset="-122"/>
                <a:ea typeface="思源黑体 CN Medium" panose="020B0600000000000000" pitchFamily="34" charset="-122"/>
              </a:rPr>
              <a:t>|E|</a:t>
            </a:r>
            <a:r>
              <a:rPr lang="zh-CN" altLang="en-US" sz="1400" dirty="0">
                <a:latin typeface="思源黑体 CN Medium" panose="020B0600000000000000" pitchFamily="34" charset="-122"/>
                <a:ea typeface="思源黑体 CN Medium" panose="020B0600000000000000" pitchFamily="34" charset="-122"/>
              </a:rPr>
              <a:t>，取出的总次数为</a:t>
            </a:r>
            <a:r>
              <a:rPr lang="en-US" altLang="zh-CN" sz="1400" dirty="0">
                <a:latin typeface="思源黑体 CN Medium" panose="020B0600000000000000" pitchFamily="34" charset="-122"/>
                <a:ea typeface="思源黑体 CN Medium" panose="020B0600000000000000" pitchFamily="34" charset="-122"/>
              </a:rPr>
              <a:t>|V|</a:t>
            </a:r>
            <a:r>
              <a:rPr lang="zh-CN" altLang="en-US" sz="1400" dirty="0">
                <a:latin typeface="思源黑体 CN Medium" panose="020B0600000000000000" pitchFamily="34" charset="-122"/>
                <a:ea typeface="思源黑体 CN Medium" panose="020B0600000000000000" pitchFamily="34" charset="-122"/>
              </a:rPr>
              <a:t>，所以：</a:t>
            </a:r>
            <a:r>
              <a:rPr lang="en-US" altLang="zh-CN" sz="1400" dirty="0">
                <a:latin typeface="思源黑体 CN Medium" panose="020B0600000000000000" pitchFamily="34" charset="-122"/>
                <a:ea typeface="思源黑体 CN Medium" panose="020B0600000000000000" pitchFamily="34" charset="-122"/>
              </a:rPr>
              <a:t>O((|E| + |V|) * </a:t>
            </a:r>
            <a:r>
              <a:rPr lang="en-US" altLang="zh-CN" sz="1400" dirty="0" err="1">
                <a:latin typeface="思源黑体 CN Medium" panose="020B0600000000000000" pitchFamily="34" charset="-122"/>
                <a:ea typeface="思源黑体 CN Medium" panose="020B0600000000000000" pitchFamily="34" charset="-122"/>
              </a:rPr>
              <a:t>log|V</a:t>
            </a:r>
            <a:r>
              <a:rPr lang="en-US" altLang="zh-CN" sz="1400" dirty="0">
                <a:latin typeface="思源黑体 CN Medium" panose="020B0600000000000000" pitchFamily="34" charset="-122"/>
                <a:ea typeface="思源黑体 CN Medium" panose="020B0600000000000000" pitchFamily="34" charset="-122"/>
              </a:rPr>
              <a:t>|)</a:t>
            </a:r>
          </a:p>
          <a:p>
            <a:pPr marL="457223" lvl="3" indent="0">
              <a:spcBef>
                <a:spcPts val="1000"/>
              </a:spcBef>
              <a:buNone/>
            </a:pPr>
            <a:r>
              <a:rPr lang="zh-CN" altLang="en-US" dirty="0"/>
              <a:t>空间复杂度：</a:t>
            </a:r>
            <a:r>
              <a:rPr lang="en-US" altLang="zh-CN" dirty="0">
                <a:solidFill>
                  <a:schemeClr val="accent2"/>
                </a:solidFill>
              </a:rPr>
              <a:t>O(|V|)</a:t>
            </a:r>
          </a:p>
          <a:p>
            <a:pPr marL="914446" lvl="4" indent="0">
              <a:spcBef>
                <a:spcPts val="1000"/>
              </a:spcBef>
              <a:buNone/>
            </a:pPr>
            <a:r>
              <a:rPr lang="zh-CN" altLang="en-US" dirty="0"/>
              <a:t>目标数组</a:t>
            </a:r>
            <a:r>
              <a:rPr lang="en-US" altLang="zh-CN" dirty="0" err="1"/>
              <a:t>Dist</a:t>
            </a:r>
            <a:r>
              <a:rPr lang="zh-CN" altLang="en-US" dirty="0"/>
              <a:t>、集合</a:t>
            </a:r>
            <a:r>
              <a:rPr lang="en-US" altLang="zh-CN" dirty="0"/>
              <a:t>D</a:t>
            </a:r>
            <a:r>
              <a:rPr lang="zh-CN" altLang="en-US" dirty="0"/>
              <a:t>、优先队列：</a:t>
            </a:r>
            <a:r>
              <a:rPr lang="en-US" altLang="zh-CN" dirty="0"/>
              <a:t>O(|V|) + O(|V|) + O(|V|)</a:t>
            </a:r>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sp>
        <p:nvSpPr>
          <p:cNvPr id="158" name="Oval 30">
            <a:extLst>
              <a:ext uri="{FF2B5EF4-FFF2-40B4-BE49-F238E27FC236}">
                <a16:creationId xmlns:a16="http://schemas.microsoft.com/office/drawing/2014/main" id="{884E11A9-B671-4300-A916-5E774D547D85}"/>
              </a:ext>
            </a:extLst>
          </p:cNvPr>
          <p:cNvSpPr/>
          <p:nvPr/>
        </p:nvSpPr>
        <p:spPr>
          <a:xfrm>
            <a:off x="8396672" y="265080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59" name="Oval 32">
            <a:extLst>
              <a:ext uri="{FF2B5EF4-FFF2-40B4-BE49-F238E27FC236}">
                <a16:creationId xmlns:a16="http://schemas.microsoft.com/office/drawing/2014/main" id="{E848EFDA-32C5-488E-8317-2D9BC3D3D370}"/>
              </a:ext>
            </a:extLst>
          </p:cNvPr>
          <p:cNvSpPr/>
          <p:nvPr/>
        </p:nvSpPr>
        <p:spPr>
          <a:xfrm>
            <a:off x="10115744" y="1699826"/>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0" name="Oval 33">
            <a:extLst>
              <a:ext uri="{FF2B5EF4-FFF2-40B4-BE49-F238E27FC236}">
                <a16:creationId xmlns:a16="http://schemas.microsoft.com/office/drawing/2014/main" id="{71338D18-35E7-4353-B271-6CBDFF47BB6D}"/>
              </a:ext>
            </a:extLst>
          </p:cNvPr>
          <p:cNvSpPr/>
          <p:nvPr/>
        </p:nvSpPr>
        <p:spPr>
          <a:xfrm>
            <a:off x="9539672" y="297535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1" name="Oval 35">
            <a:extLst>
              <a:ext uri="{FF2B5EF4-FFF2-40B4-BE49-F238E27FC236}">
                <a16:creationId xmlns:a16="http://schemas.microsoft.com/office/drawing/2014/main" id="{5BA3D199-71BE-491C-B9AF-FD7906BC6E42}"/>
              </a:ext>
            </a:extLst>
          </p:cNvPr>
          <p:cNvSpPr/>
          <p:nvPr/>
        </p:nvSpPr>
        <p:spPr>
          <a:xfrm>
            <a:off x="9027481" y="169982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2" name="Straight Arrow Connector 36">
            <a:extLst>
              <a:ext uri="{FF2B5EF4-FFF2-40B4-BE49-F238E27FC236}">
                <a16:creationId xmlns:a16="http://schemas.microsoft.com/office/drawing/2014/main" id="{62818AF6-7F0F-4084-A096-7C36F6EA7126}"/>
              </a:ext>
            </a:extLst>
          </p:cNvPr>
          <p:cNvCxnSpPr>
            <a:cxnSpLocks/>
            <a:stCxn id="159" idx="2"/>
            <a:endCxn id="161" idx="6"/>
          </p:cNvCxnSpPr>
          <p:nvPr/>
        </p:nvCxnSpPr>
        <p:spPr>
          <a:xfrm flipH="1">
            <a:off x="9411529" y="1891850"/>
            <a:ext cx="7042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38">
            <a:extLst>
              <a:ext uri="{FF2B5EF4-FFF2-40B4-BE49-F238E27FC236}">
                <a16:creationId xmlns:a16="http://schemas.microsoft.com/office/drawing/2014/main" id="{BD57E360-87B4-44F4-85FB-F30FBE1D2230}"/>
              </a:ext>
            </a:extLst>
          </p:cNvPr>
          <p:cNvCxnSpPr>
            <a:cxnSpLocks/>
            <a:stCxn id="161" idx="3"/>
            <a:endCxn id="158" idx="0"/>
          </p:cNvCxnSpPr>
          <p:nvPr/>
        </p:nvCxnSpPr>
        <p:spPr>
          <a:xfrm flipH="1">
            <a:off x="8588696" y="202763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39">
            <a:extLst>
              <a:ext uri="{FF2B5EF4-FFF2-40B4-BE49-F238E27FC236}">
                <a16:creationId xmlns:a16="http://schemas.microsoft.com/office/drawing/2014/main" id="{152E5340-2F71-412E-8CDA-F3E4EFECD761}"/>
              </a:ext>
            </a:extLst>
          </p:cNvPr>
          <p:cNvCxnSpPr>
            <a:cxnSpLocks/>
            <a:stCxn id="158" idx="5"/>
            <a:endCxn id="160" idx="2"/>
          </p:cNvCxnSpPr>
          <p:nvPr/>
        </p:nvCxnSpPr>
        <p:spPr>
          <a:xfrm>
            <a:off x="8724477" y="2978607"/>
            <a:ext cx="815195" cy="1887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Oval 41">
            <a:extLst>
              <a:ext uri="{FF2B5EF4-FFF2-40B4-BE49-F238E27FC236}">
                <a16:creationId xmlns:a16="http://schemas.microsoft.com/office/drawing/2014/main" id="{0ED48A54-1B7B-4546-ABED-50987FE64110}"/>
              </a:ext>
            </a:extLst>
          </p:cNvPr>
          <p:cNvSpPr/>
          <p:nvPr/>
        </p:nvSpPr>
        <p:spPr>
          <a:xfrm>
            <a:off x="9726159" y="2295848"/>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6" name="Straight Arrow Connector 42">
            <a:extLst>
              <a:ext uri="{FF2B5EF4-FFF2-40B4-BE49-F238E27FC236}">
                <a16:creationId xmlns:a16="http://schemas.microsoft.com/office/drawing/2014/main" id="{8F271C6C-773E-433F-96AA-6872FB1D836A}"/>
              </a:ext>
            </a:extLst>
          </p:cNvPr>
          <p:cNvCxnSpPr>
            <a:cxnSpLocks/>
            <a:stCxn id="161" idx="5"/>
            <a:endCxn id="165" idx="1"/>
          </p:cNvCxnSpPr>
          <p:nvPr/>
        </p:nvCxnSpPr>
        <p:spPr>
          <a:xfrm>
            <a:off x="9355286" y="2027631"/>
            <a:ext cx="427116" cy="324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Oval 43">
            <a:extLst>
              <a:ext uri="{FF2B5EF4-FFF2-40B4-BE49-F238E27FC236}">
                <a16:creationId xmlns:a16="http://schemas.microsoft.com/office/drawing/2014/main" id="{E035C896-E632-42C7-80F1-5F36F29C477D}"/>
              </a:ext>
            </a:extLst>
          </p:cNvPr>
          <p:cNvSpPr/>
          <p:nvPr/>
        </p:nvSpPr>
        <p:spPr>
          <a:xfrm>
            <a:off x="10859975" y="2273369"/>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8" name="Oval 44">
            <a:extLst>
              <a:ext uri="{FF2B5EF4-FFF2-40B4-BE49-F238E27FC236}">
                <a16:creationId xmlns:a16="http://schemas.microsoft.com/office/drawing/2014/main" id="{281B85F4-1BBD-48FB-8ED3-531609DFAF29}"/>
              </a:ext>
            </a:extLst>
          </p:cNvPr>
          <p:cNvSpPr/>
          <p:nvPr/>
        </p:nvSpPr>
        <p:spPr>
          <a:xfrm>
            <a:off x="10573524" y="3013323"/>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9" name="Straight Arrow Connector 45">
            <a:extLst>
              <a:ext uri="{FF2B5EF4-FFF2-40B4-BE49-F238E27FC236}">
                <a16:creationId xmlns:a16="http://schemas.microsoft.com/office/drawing/2014/main" id="{865C23D8-BC01-4486-B2D5-140D860D880E}"/>
              </a:ext>
            </a:extLst>
          </p:cNvPr>
          <p:cNvCxnSpPr>
            <a:cxnSpLocks/>
            <a:stCxn id="159" idx="5"/>
            <a:endCxn id="167" idx="1"/>
          </p:cNvCxnSpPr>
          <p:nvPr/>
        </p:nvCxnSpPr>
        <p:spPr>
          <a:xfrm>
            <a:off x="10443549" y="2027631"/>
            <a:ext cx="472669" cy="301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46">
            <a:extLst>
              <a:ext uri="{FF2B5EF4-FFF2-40B4-BE49-F238E27FC236}">
                <a16:creationId xmlns:a16="http://schemas.microsoft.com/office/drawing/2014/main" id="{9DAB2284-36DA-468F-8C09-486DFE60B0C2}"/>
              </a:ext>
            </a:extLst>
          </p:cNvPr>
          <p:cNvCxnSpPr>
            <a:cxnSpLocks/>
            <a:stCxn id="160" idx="6"/>
            <a:endCxn id="168" idx="2"/>
          </p:cNvCxnSpPr>
          <p:nvPr/>
        </p:nvCxnSpPr>
        <p:spPr>
          <a:xfrm>
            <a:off x="9923720" y="3167377"/>
            <a:ext cx="649804" cy="379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47">
            <a:extLst>
              <a:ext uri="{FF2B5EF4-FFF2-40B4-BE49-F238E27FC236}">
                <a16:creationId xmlns:a16="http://schemas.microsoft.com/office/drawing/2014/main" id="{0862FEA1-9953-4BC9-AC82-4BE7E9175DB3}"/>
              </a:ext>
            </a:extLst>
          </p:cNvPr>
          <p:cNvCxnSpPr>
            <a:cxnSpLocks/>
            <a:stCxn id="167" idx="4"/>
            <a:endCxn id="168" idx="7"/>
          </p:cNvCxnSpPr>
          <p:nvPr/>
        </p:nvCxnSpPr>
        <p:spPr>
          <a:xfrm flipH="1">
            <a:off x="10901329" y="2657417"/>
            <a:ext cx="150670" cy="412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Oval 48">
            <a:extLst>
              <a:ext uri="{FF2B5EF4-FFF2-40B4-BE49-F238E27FC236}">
                <a16:creationId xmlns:a16="http://schemas.microsoft.com/office/drawing/2014/main" id="{9C9941A9-7C04-49EB-8CAF-BC19232B52FA}"/>
              </a:ext>
            </a:extLst>
          </p:cNvPr>
          <p:cNvSpPr/>
          <p:nvPr/>
        </p:nvSpPr>
        <p:spPr>
          <a:xfrm>
            <a:off x="9027481" y="16973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3" name="Oval 49">
            <a:extLst>
              <a:ext uri="{FF2B5EF4-FFF2-40B4-BE49-F238E27FC236}">
                <a16:creationId xmlns:a16="http://schemas.microsoft.com/office/drawing/2014/main" id="{93F69D83-7642-436C-BAD7-AE805BD0BE6F}"/>
              </a:ext>
            </a:extLst>
          </p:cNvPr>
          <p:cNvSpPr/>
          <p:nvPr/>
        </p:nvSpPr>
        <p:spPr>
          <a:xfrm>
            <a:off x="10859975" y="2270694"/>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5</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4" name="Oval 50">
            <a:extLst>
              <a:ext uri="{FF2B5EF4-FFF2-40B4-BE49-F238E27FC236}">
                <a16:creationId xmlns:a16="http://schemas.microsoft.com/office/drawing/2014/main" id="{43529EC9-E500-4F2F-ABC2-4C4363EF2B31}"/>
              </a:ext>
            </a:extLst>
          </p:cNvPr>
          <p:cNvSpPr/>
          <p:nvPr/>
        </p:nvSpPr>
        <p:spPr>
          <a:xfrm>
            <a:off x="8402866" y="264649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5" name="Oval 51">
            <a:extLst>
              <a:ext uri="{FF2B5EF4-FFF2-40B4-BE49-F238E27FC236}">
                <a16:creationId xmlns:a16="http://schemas.microsoft.com/office/drawing/2014/main" id="{53038543-6EE7-4ACD-96CC-C0EAEE09D921}"/>
              </a:ext>
            </a:extLst>
          </p:cNvPr>
          <p:cNvSpPr/>
          <p:nvPr/>
        </p:nvSpPr>
        <p:spPr>
          <a:xfrm>
            <a:off x="9733151" y="2290980"/>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4</a:t>
            </a:r>
            <a:endParaRPr lang="zh-CN" altLang="en-US" sz="1600" dirty="0">
              <a:latin typeface="思源黑体 CN Medium" panose="020B0600000000000000" pitchFamily="34" charset="-122"/>
              <a:ea typeface="思源黑体 CN Medium" panose="020B0600000000000000" pitchFamily="34" charset="-122"/>
            </a:endParaRPr>
          </a:p>
        </p:txBody>
      </p:sp>
      <p:sp>
        <p:nvSpPr>
          <p:cNvPr id="176" name="Oval 52">
            <a:extLst>
              <a:ext uri="{FF2B5EF4-FFF2-40B4-BE49-F238E27FC236}">
                <a16:creationId xmlns:a16="http://schemas.microsoft.com/office/drawing/2014/main" id="{54910086-D09D-48B2-BE89-B398134460E0}"/>
              </a:ext>
            </a:extLst>
          </p:cNvPr>
          <p:cNvSpPr/>
          <p:nvPr/>
        </p:nvSpPr>
        <p:spPr>
          <a:xfrm>
            <a:off x="10567722" y="301332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7</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77" name="Straight Arrow Connector 53">
            <a:extLst>
              <a:ext uri="{FF2B5EF4-FFF2-40B4-BE49-F238E27FC236}">
                <a16:creationId xmlns:a16="http://schemas.microsoft.com/office/drawing/2014/main" id="{4D9BC94E-3DE5-4AD0-B6FD-CA8F0C1CE7CB}"/>
              </a:ext>
            </a:extLst>
          </p:cNvPr>
          <p:cNvCxnSpPr>
            <a:cxnSpLocks/>
            <a:stCxn id="165" idx="4"/>
            <a:endCxn id="160" idx="0"/>
          </p:cNvCxnSpPr>
          <p:nvPr/>
        </p:nvCxnSpPr>
        <p:spPr>
          <a:xfrm flipH="1">
            <a:off x="9731696" y="2679896"/>
            <a:ext cx="186487" cy="2954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54">
            <a:extLst>
              <a:ext uri="{FF2B5EF4-FFF2-40B4-BE49-F238E27FC236}">
                <a16:creationId xmlns:a16="http://schemas.microsoft.com/office/drawing/2014/main" id="{D93734FF-5D2A-4054-977A-6F9662C16D1F}"/>
              </a:ext>
            </a:extLst>
          </p:cNvPr>
          <p:cNvCxnSpPr>
            <a:cxnSpLocks/>
            <a:stCxn id="165" idx="6"/>
            <a:endCxn id="167" idx="2"/>
          </p:cNvCxnSpPr>
          <p:nvPr/>
        </p:nvCxnSpPr>
        <p:spPr>
          <a:xfrm flipV="1">
            <a:off x="10110207" y="2465393"/>
            <a:ext cx="749768" cy="2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55">
            <a:extLst>
              <a:ext uri="{FF2B5EF4-FFF2-40B4-BE49-F238E27FC236}">
                <a16:creationId xmlns:a16="http://schemas.microsoft.com/office/drawing/2014/main" id="{0F695784-1BB8-4BD1-91A1-8E1C72382944}"/>
              </a:ext>
            </a:extLst>
          </p:cNvPr>
          <p:cNvSpPr txBox="1"/>
          <p:nvPr/>
        </p:nvSpPr>
        <p:spPr>
          <a:xfrm>
            <a:off x="10622627" y="1850043"/>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8</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0" name="TextBox 56">
            <a:extLst>
              <a:ext uri="{FF2B5EF4-FFF2-40B4-BE49-F238E27FC236}">
                <a16:creationId xmlns:a16="http://schemas.microsoft.com/office/drawing/2014/main" id="{72F28253-DB28-4313-A232-6DBC6B829EB5}"/>
              </a:ext>
            </a:extLst>
          </p:cNvPr>
          <p:cNvSpPr txBox="1"/>
          <p:nvPr/>
        </p:nvSpPr>
        <p:spPr>
          <a:xfrm>
            <a:off x="9644734" y="155684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1" name="TextBox 57">
            <a:extLst>
              <a:ext uri="{FF2B5EF4-FFF2-40B4-BE49-F238E27FC236}">
                <a16:creationId xmlns:a16="http://schemas.microsoft.com/office/drawing/2014/main" id="{60E0FFFA-8E72-424A-83BF-9D863CF257F1}"/>
              </a:ext>
            </a:extLst>
          </p:cNvPr>
          <p:cNvSpPr txBox="1"/>
          <p:nvPr/>
        </p:nvSpPr>
        <p:spPr>
          <a:xfrm>
            <a:off x="10257614" y="218859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2" name="TextBox 58">
            <a:extLst>
              <a:ext uri="{FF2B5EF4-FFF2-40B4-BE49-F238E27FC236}">
                <a16:creationId xmlns:a16="http://schemas.microsoft.com/office/drawing/2014/main" id="{B35E9A6B-E91B-42B2-BFA8-CB106405C881}"/>
              </a:ext>
            </a:extLst>
          </p:cNvPr>
          <p:cNvSpPr txBox="1"/>
          <p:nvPr/>
        </p:nvSpPr>
        <p:spPr>
          <a:xfrm>
            <a:off x="9495089" y="1922216"/>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3" name="TextBox 59">
            <a:extLst>
              <a:ext uri="{FF2B5EF4-FFF2-40B4-BE49-F238E27FC236}">
                <a16:creationId xmlns:a16="http://schemas.microsoft.com/office/drawing/2014/main" id="{38F4AFC4-8E0A-4469-8B00-FF6BFC33C55E}"/>
              </a:ext>
            </a:extLst>
          </p:cNvPr>
          <p:cNvSpPr txBox="1"/>
          <p:nvPr/>
        </p:nvSpPr>
        <p:spPr>
          <a:xfrm>
            <a:off x="10957572" y="2772868"/>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4" name="TextBox 60">
            <a:extLst>
              <a:ext uri="{FF2B5EF4-FFF2-40B4-BE49-F238E27FC236}">
                <a16:creationId xmlns:a16="http://schemas.microsoft.com/office/drawing/2014/main" id="{40025575-B08A-4956-824B-2E896DF8A158}"/>
              </a:ext>
            </a:extLst>
          </p:cNvPr>
          <p:cNvSpPr txBox="1"/>
          <p:nvPr/>
        </p:nvSpPr>
        <p:spPr>
          <a:xfrm>
            <a:off x="8569841" y="2104092"/>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6</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5" name="TextBox 61">
            <a:extLst>
              <a:ext uri="{FF2B5EF4-FFF2-40B4-BE49-F238E27FC236}">
                <a16:creationId xmlns:a16="http://schemas.microsoft.com/office/drawing/2014/main" id="{FF3D61C7-E5D2-4ADE-AB0A-C770EF0FC317}"/>
              </a:ext>
            </a:extLst>
          </p:cNvPr>
          <p:cNvSpPr txBox="1"/>
          <p:nvPr/>
        </p:nvSpPr>
        <p:spPr>
          <a:xfrm>
            <a:off x="8918478" y="3094112"/>
            <a:ext cx="301686" cy="338554"/>
          </a:xfrm>
          <a:prstGeom prst="rect">
            <a:avLst/>
          </a:prstGeom>
          <a:noFill/>
        </p:spPr>
        <p:txBody>
          <a:bodyPr wrap="squar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86" name="TextBox 62">
            <a:extLst>
              <a:ext uri="{FF2B5EF4-FFF2-40B4-BE49-F238E27FC236}">
                <a16:creationId xmlns:a16="http://schemas.microsoft.com/office/drawing/2014/main" id="{F5C89786-A277-4C4B-BC40-1D36762A0FC5}"/>
              </a:ext>
            </a:extLst>
          </p:cNvPr>
          <p:cNvSpPr txBox="1"/>
          <p:nvPr/>
        </p:nvSpPr>
        <p:spPr>
          <a:xfrm>
            <a:off x="10089996" y="3171679"/>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2</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87" name="Straight Arrow Connector 63">
            <a:extLst>
              <a:ext uri="{FF2B5EF4-FFF2-40B4-BE49-F238E27FC236}">
                <a16:creationId xmlns:a16="http://schemas.microsoft.com/office/drawing/2014/main" id="{8E3B667A-9EBC-4356-95EA-BDAD6671F462}"/>
              </a:ext>
            </a:extLst>
          </p:cNvPr>
          <p:cNvCxnSpPr>
            <a:cxnSpLocks/>
            <a:stCxn id="165" idx="2"/>
            <a:endCxn id="158" idx="6"/>
          </p:cNvCxnSpPr>
          <p:nvPr/>
        </p:nvCxnSpPr>
        <p:spPr>
          <a:xfrm flipH="1">
            <a:off x="8780720" y="2487872"/>
            <a:ext cx="945439" cy="3549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64">
            <a:extLst>
              <a:ext uri="{FF2B5EF4-FFF2-40B4-BE49-F238E27FC236}">
                <a16:creationId xmlns:a16="http://schemas.microsoft.com/office/drawing/2014/main" id="{C53D1B83-07D9-45A0-AC63-303568EF2206}"/>
              </a:ext>
            </a:extLst>
          </p:cNvPr>
          <p:cNvSpPr txBox="1"/>
          <p:nvPr/>
        </p:nvSpPr>
        <p:spPr>
          <a:xfrm>
            <a:off x="9090716" y="234671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190" name="TextBox 66">
            <a:extLst>
              <a:ext uri="{FF2B5EF4-FFF2-40B4-BE49-F238E27FC236}">
                <a16:creationId xmlns:a16="http://schemas.microsoft.com/office/drawing/2014/main" id="{B87AD8F8-0CA9-4FB1-B8D0-4BC555FBAC29}"/>
              </a:ext>
            </a:extLst>
          </p:cNvPr>
          <p:cNvSpPr txBox="1"/>
          <p:nvPr/>
        </p:nvSpPr>
        <p:spPr>
          <a:xfrm>
            <a:off x="10177707" y="1361376"/>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0</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194" name="TextBox 84">
            <a:extLst>
              <a:ext uri="{FF2B5EF4-FFF2-40B4-BE49-F238E27FC236}">
                <a16:creationId xmlns:a16="http://schemas.microsoft.com/office/drawing/2014/main" id="{75EF58F0-501C-4C59-A82A-B147A35D85F5}"/>
              </a:ext>
            </a:extLst>
          </p:cNvPr>
          <p:cNvSpPr txBox="1"/>
          <p:nvPr/>
        </p:nvSpPr>
        <p:spPr>
          <a:xfrm>
            <a:off x="9545370" y="2600167"/>
            <a:ext cx="301686" cy="338554"/>
          </a:xfrm>
          <a:prstGeom prst="rect">
            <a:avLst/>
          </a:prstGeom>
          <a:noFill/>
        </p:spPr>
        <p:txBody>
          <a:bodyPr wrap="none" rtlCol="0">
            <a:spAutoFit/>
          </a:bodyPr>
          <a:lstStyle/>
          <a:p>
            <a:r>
              <a:rPr lang="en-US" altLang="zh-CN" sz="1600" dirty="0">
                <a:latin typeface="思源黑体 CN Medium" panose="020B0600000000000000" pitchFamily="34" charset="-122"/>
                <a:ea typeface="思源黑体 CN Medium" panose="020B0600000000000000" pitchFamily="34" charset="-122"/>
              </a:rPr>
              <a:t>1</a:t>
            </a:r>
            <a:endParaRPr lang="zh-CN" altLang="en-US" sz="1600" dirty="0">
              <a:latin typeface="思源黑体 CN Medium" panose="020B0600000000000000" pitchFamily="34" charset="-122"/>
              <a:ea typeface="思源黑体 CN Medium" panose="020B0600000000000000" pitchFamily="34" charset="-122"/>
            </a:endParaRPr>
          </a:p>
        </p:txBody>
      </p:sp>
      <p:sp>
        <p:nvSpPr>
          <p:cNvPr id="195" name="Oval 85">
            <a:extLst>
              <a:ext uri="{FF2B5EF4-FFF2-40B4-BE49-F238E27FC236}">
                <a16:creationId xmlns:a16="http://schemas.microsoft.com/office/drawing/2014/main" id="{38C16674-8175-4D25-B8A0-F77F0DD16FA7}"/>
              </a:ext>
            </a:extLst>
          </p:cNvPr>
          <p:cNvSpPr/>
          <p:nvPr/>
        </p:nvSpPr>
        <p:spPr>
          <a:xfrm>
            <a:off x="9542938" y="2975353"/>
            <a:ext cx="384048" cy="384048"/>
          </a:xfrm>
          <a:prstGeom prst="ellipse">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3</a:t>
            </a:r>
            <a:endParaRPr lang="zh-CN" altLang="en-US" sz="1600" dirty="0">
              <a:latin typeface="思源黑体 CN Medium" panose="020B0600000000000000" pitchFamily="34" charset="-122"/>
              <a:ea typeface="思源黑体 CN Medium" panose="020B0600000000000000" pitchFamily="34" charset="-122"/>
            </a:endParaRPr>
          </a:p>
        </p:txBody>
      </p:sp>
      <p:sp>
        <p:nvSpPr>
          <p:cNvPr id="59" name="TextBox 87">
            <a:extLst>
              <a:ext uri="{FF2B5EF4-FFF2-40B4-BE49-F238E27FC236}">
                <a16:creationId xmlns:a16="http://schemas.microsoft.com/office/drawing/2014/main" id="{466A2F11-3BB2-4D86-98F9-28949FBE9A1A}"/>
              </a:ext>
            </a:extLst>
          </p:cNvPr>
          <p:cNvSpPr txBox="1"/>
          <p:nvPr/>
        </p:nvSpPr>
        <p:spPr>
          <a:xfrm>
            <a:off x="9443172" y="3314419"/>
            <a:ext cx="301686"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60" name="TextBox 89">
            <a:extLst>
              <a:ext uri="{FF2B5EF4-FFF2-40B4-BE49-F238E27FC236}">
                <a16:creationId xmlns:a16="http://schemas.microsoft.com/office/drawing/2014/main" id="{1481D336-5F65-485F-AA98-D19EA8DCD82E}"/>
              </a:ext>
            </a:extLst>
          </p:cNvPr>
          <p:cNvSpPr txBox="1"/>
          <p:nvPr/>
        </p:nvSpPr>
        <p:spPr>
          <a:xfrm>
            <a:off x="10793868" y="3384727"/>
            <a:ext cx="294644" cy="338554"/>
          </a:xfrm>
          <a:prstGeom prst="rect">
            <a:avLst/>
          </a:prstGeom>
          <a:noFill/>
        </p:spPr>
        <p:txBody>
          <a:bodyPr wrap="squar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61" name="TextBox 78">
            <a:extLst>
              <a:ext uri="{FF2B5EF4-FFF2-40B4-BE49-F238E27FC236}">
                <a16:creationId xmlns:a16="http://schemas.microsoft.com/office/drawing/2014/main" id="{5A33210A-ACFA-4359-BADD-B1E1F74B2AB3}"/>
              </a:ext>
            </a:extLst>
          </p:cNvPr>
          <p:cNvSpPr txBox="1"/>
          <p:nvPr/>
        </p:nvSpPr>
        <p:spPr>
          <a:xfrm>
            <a:off x="9067679" y="1354675"/>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2</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62" name="TextBox 80">
            <a:extLst>
              <a:ext uri="{FF2B5EF4-FFF2-40B4-BE49-F238E27FC236}">
                <a16:creationId xmlns:a16="http://schemas.microsoft.com/office/drawing/2014/main" id="{FBCB525E-3570-42D3-BAD2-157C5862A61F}"/>
              </a:ext>
            </a:extLst>
          </p:cNvPr>
          <p:cNvSpPr txBox="1"/>
          <p:nvPr/>
        </p:nvSpPr>
        <p:spPr>
          <a:xfrm>
            <a:off x="9792897" y="2023174"/>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4</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63" name="TextBox 91">
            <a:extLst>
              <a:ext uri="{FF2B5EF4-FFF2-40B4-BE49-F238E27FC236}">
                <a16:creationId xmlns:a16="http://schemas.microsoft.com/office/drawing/2014/main" id="{BC4F2A82-85B3-444A-A875-A72B907E6912}"/>
              </a:ext>
            </a:extLst>
          </p:cNvPr>
          <p:cNvSpPr txBox="1"/>
          <p:nvPr/>
        </p:nvSpPr>
        <p:spPr>
          <a:xfrm>
            <a:off x="8107368" y="2772868"/>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7</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sp>
        <p:nvSpPr>
          <p:cNvPr id="64" name="TextBox 68">
            <a:extLst>
              <a:ext uri="{FF2B5EF4-FFF2-40B4-BE49-F238E27FC236}">
                <a16:creationId xmlns:a16="http://schemas.microsoft.com/office/drawing/2014/main" id="{CC5377B2-8DEA-4244-91B4-A86FE7D804E9}"/>
              </a:ext>
            </a:extLst>
          </p:cNvPr>
          <p:cNvSpPr txBox="1"/>
          <p:nvPr/>
        </p:nvSpPr>
        <p:spPr>
          <a:xfrm>
            <a:off x="10957601" y="1957294"/>
            <a:ext cx="301686" cy="338554"/>
          </a:xfrm>
          <a:prstGeom prst="rect">
            <a:avLst/>
          </a:prstGeom>
          <a:noFill/>
        </p:spPr>
        <p:txBody>
          <a:bodyPr wrap="none" rtlCol="0">
            <a:spAutoFit/>
          </a:bodyPr>
          <a:lstStyle/>
          <a:p>
            <a:r>
              <a:rPr lang="en-US" altLang="zh-CN" sz="1600" dirty="0">
                <a:solidFill>
                  <a:srgbClr val="FFC000"/>
                </a:solidFill>
                <a:latin typeface="思源黑体 CN Medium" panose="020B0600000000000000" pitchFamily="34" charset="-122"/>
                <a:ea typeface="思源黑体 CN Medium" panose="020B0600000000000000" pitchFamily="34" charset="-122"/>
              </a:rPr>
              <a:t>5</a:t>
            </a:r>
            <a:endParaRPr lang="zh-CN" altLang="en-US" sz="1600" dirty="0">
              <a:solidFill>
                <a:srgbClr val="FFC000"/>
              </a:solidFill>
              <a:latin typeface="思源黑体 CN Medium" panose="020B0600000000000000" pitchFamily="34" charset="-122"/>
              <a:ea typeface="思源黑体 CN Medium" panose="020B0600000000000000" pitchFamily="34" charset="-122"/>
            </a:endParaRPr>
          </a:p>
        </p:txBody>
      </p:sp>
      <p:grpSp>
        <p:nvGrpSpPr>
          <p:cNvPr id="21" name="组合 20">
            <a:extLst>
              <a:ext uri="{FF2B5EF4-FFF2-40B4-BE49-F238E27FC236}">
                <a16:creationId xmlns:a16="http://schemas.microsoft.com/office/drawing/2014/main" id="{5C2A6C27-B844-4FF4-8102-C11380AAB82E}"/>
              </a:ext>
            </a:extLst>
          </p:cNvPr>
          <p:cNvGrpSpPr/>
          <p:nvPr/>
        </p:nvGrpSpPr>
        <p:grpSpPr>
          <a:xfrm>
            <a:off x="8543320" y="4051497"/>
            <a:ext cx="2763709" cy="2109988"/>
            <a:chOff x="8368210" y="3873365"/>
            <a:chExt cx="2763709" cy="2109988"/>
          </a:xfrm>
        </p:grpSpPr>
        <p:sp>
          <p:nvSpPr>
            <p:cNvPr id="66" name="椭圆 65">
              <a:extLst>
                <a:ext uri="{FF2B5EF4-FFF2-40B4-BE49-F238E27FC236}">
                  <a16:creationId xmlns:a16="http://schemas.microsoft.com/office/drawing/2014/main" id="{BAE5FA3B-EC70-4493-B35B-BFA947579F4D}"/>
                </a:ext>
              </a:extLst>
            </p:cNvPr>
            <p:cNvSpPr/>
            <p:nvPr/>
          </p:nvSpPr>
          <p:spPr>
            <a:xfrm>
              <a:off x="9516064" y="3873365"/>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1</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67" name="椭圆 66">
              <a:extLst>
                <a:ext uri="{FF2B5EF4-FFF2-40B4-BE49-F238E27FC236}">
                  <a16:creationId xmlns:a16="http://schemas.microsoft.com/office/drawing/2014/main" id="{FCFDAE02-4F7A-4FAF-A1E7-2380D259721C}"/>
                </a:ext>
              </a:extLst>
            </p:cNvPr>
            <p:cNvSpPr/>
            <p:nvPr/>
          </p:nvSpPr>
          <p:spPr>
            <a:xfrm>
              <a:off x="8750828" y="4697774"/>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3</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68" name="椭圆 67">
              <a:extLst>
                <a:ext uri="{FF2B5EF4-FFF2-40B4-BE49-F238E27FC236}">
                  <a16:creationId xmlns:a16="http://schemas.microsoft.com/office/drawing/2014/main" id="{81F1093E-2875-4253-B118-2EF41AA25D77}"/>
                </a:ext>
              </a:extLst>
            </p:cNvPr>
            <p:cNvSpPr/>
            <p:nvPr/>
          </p:nvSpPr>
          <p:spPr>
            <a:xfrm>
              <a:off x="10281300" y="4697774"/>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2</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69" name="椭圆 68">
              <a:extLst>
                <a:ext uri="{FF2B5EF4-FFF2-40B4-BE49-F238E27FC236}">
                  <a16:creationId xmlns:a16="http://schemas.microsoft.com/office/drawing/2014/main" id="{8019B6EC-3DB1-468E-B45C-556ACE285AA1}"/>
                </a:ext>
              </a:extLst>
            </p:cNvPr>
            <p:cNvSpPr/>
            <p:nvPr/>
          </p:nvSpPr>
          <p:spPr>
            <a:xfrm>
              <a:off x="8368210" y="5515353"/>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4</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70" name="椭圆 69">
              <a:extLst>
                <a:ext uri="{FF2B5EF4-FFF2-40B4-BE49-F238E27FC236}">
                  <a16:creationId xmlns:a16="http://schemas.microsoft.com/office/drawing/2014/main" id="{797E2899-5A44-4C0E-8C91-1ED4B89B605E}"/>
                </a:ext>
              </a:extLst>
            </p:cNvPr>
            <p:cNvSpPr/>
            <p:nvPr/>
          </p:nvSpPr>
          <p:spPr>
            <a:xfrm>
              <a:off x="9133446" y="5515353"/>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6</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71" name="椭圆 70">
              <a:extLst>
                <a:ext uri="{FF2B5EF4-FFF2-40B4-BE49-F238E27FC236}">
                  <a16:creationId xmlns:a16="http://schemas.microsoft.com/office/drawing/2014/main" id="{9476E0CA-E503-4D8A-BDEA-04CBE1EF18A6}"/>
                </a:ext>
              </a:extLst>
            </p:cNvPr>
            <p:cNvSpPr/>
            <p:nvPr/>
          </p:nvSpPr>
          <p:spPr>
            <a:xfrm>
              <a:off x="9898682" y="5515353"/>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7</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72" name="椭圆 71">
              <a:extLst>
                <a:ext uri="{FF2B5EF4-FFF2-40B4-BE49-F238E27FC236}">
                  <a16:creationId xmlns:a16="http://schemas.microsoft.com/office/drawing/2014/main" id="{57EE4877-5529-4FEC-9EA7-00193C624012}"/>
                </a:ext>
              </a:extLst>
            </p:cNvPr>
            <p:cNvSpPr/>
            <p:nvPr/>
          </p:nvSpPr>
          <p:spPr>
            <a:xfrm>
              <a:off x="10663919" y="5515353"/>
              <a:ext cx="468000" cy="46800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ysClr val="windowText" lastClr="000000"/>
                  </a:solidFill>
                  <a:latin typeface="思源黑体 CN Medium" panose="020B0600000000000000" pitchFamily="34" charset="-122"/>
                  <a:ea typeface="思源黑体 CN Medium" panose="020B0600000000000000" pitchFamily="34" charset="-122"/>
                </a:rPr>
                <a:t>5</a:t>
              </a:r>
              <a:endParaRPr kumimoji="1" lang="zh-CN" altLang="en-US" sz="1600" dirty="0">
                <a:solidFill>
                  <a:sysClr val="windowText" lastClr="000000"/>
                </a:solidFill>
                <a:latin typeface="思源黑体 CN Medium" panose="020B0600000000000000" pitchFamily="34" charset="-122"/>
                <a:ea typeface="思源黑体 CN Medium" panose="020B0600000000000000" pitchFamily="34" charset="-122"/>
              </a:endParaRPr>
            </a:p>
          </p:txBody>
        </p:sp>
        <p:cxnSp>
          <p:nvCxnSpPr>
            <p:cNvPr id="73" name="直线箭头连接符 11">
              <a:extLst>
                <a:ext uri="{FF2B5EF4-FFF2-40B4-BE49-F238E27FC236}">
                  <a16:creationId xmlns:a16="http://schemas.microsoft.com/office/drawing/2014/main" id="{7850FE41-E709-4755-83F2-2CB72FFCDBD1}"/>
                </a:ext>
              </a:extLst>
            </p:cNvPr>
            <p:cNvCxnSpPr>
              <a:cxnSpLocks/>
              <a:stCxn id="66" idx="3"/>
              <a:endCxn id="67" idx="0"/>
            </p:cNvCxnSpPr>
            <p:nvPr/>
          </p:nvCxnSpPr>
          <p:spPr>
            <a:xfrm flipH="1">
              <a:off x="8984828" y="4272828"/>
              <a:ext cx="599773" cy="42494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线箭头连接符 12">
              <a:extLst>
                <a:ext uri="{FF2B5EF4-FFF2-40B4-BE49-F238E27FC236}">
                  <a16:creationId xmlns:a16="http://schemas.microsoft.com/office/drawing/2014/main" id="{D86CB43A-5CD9-472D-87DD-6BFF100C49DF}"/>
                </a:ext>
              </a:extLst>
            </p:cNvPr>
            <p:cNvCxnSpPr>
              <a:cxnSpLocks/>
              <a:stCxn id="66" idx="5"/>
              <a:endCxn id="68" idx="0"/>
            </p:cNvCxnSpPr>
            <p:nvPr/>
          </p:nvCxnSpPr>
          <p:spPr>
            <a:xfrm>
              <a:off x="9915527" y="4272828"/>
              <a:ext cx="599773" cy="42494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13">
              <a:extLst>
                <a:ext uri="{FF2B5EF4-FFF2-40B4-BE49-F238E27FC236}">
                  <a16:creationId xmlns:a16="http://schemas.microsoft.com/office/drawing/2014/main" id="{66762469-5179-4816-B117-9F8C0B95C1FE}"/>
                </a:ext>
              </a:extLst>
            </p:cNvPr>
            <p:cNvCxnSpPr>
              <a:cxnSpLocks/>
              <a:stCxn id="67" idx="3"/>
              <a:endCxn id="69" idx="0"/>
            </p:cNvCxnSpPr>
            <p:nvPr/>
          </p:nvCxnSpPr>
          <p:spPr>
            <a:xfrm flipH="1">
              <a:off x="8602210" y="5097237"/>
              <a:ext cx="217155" cy="41811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14">
              <a:extLst>
                <a:ext uri="{FF2B5EF4-FFF2-40B4-BE49-F238E27FC236}">
                  <a16:creationId xmlns:a16="http://schemas.microsoft.com/office/drawing/2014/main" id="{29A6A0FC-2144-4551-8BE4-772D1BC2A0D9}"/>
                </a:ext>
              </a:extLst>
            </p:cNvPr>
            <p:cNvCxnSpPr>
              <a:cxnSpLocks/>
              <a:stCxn id="67" idx="5"/>
              <a:endCxn id="70" idx="0"/>
            </p:cNvCxnSpPr>
            <p:nvPr/>
          </p:nvCxnSpPr>
          <p:spPr>
            <a:xfrm>
              <a:off x="9150291" y="5097237"/>
              <a:ext cx="217155" cy="41811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15">
              <a:extLst>
                <a:ext uri="{FF2B5EF4-FFF2-40B4-BE49-F238E27FC236}">
                  <a16:creationId xmlns:a16="http://schemas.microsoft.com/office/drawing/2014/main" id="{F2F92CBC-F5EF-4400-A5CE-A6DC065531A1}"/>
                </a:ext>
              </a:extLst>
            </p:cNvPr>
            <p:cNvCxnSpPr>
              <a:cxnSpLocks/>
              <a:stCxn id="68" idx="3"/>
              <a:endCxn id="71" idx="0"/>
            </p:cNvCxnSpPr>
            <p:nvPr/>
          </p:nvCxnSpPr>
          <p:spPr>
            <a:xfrm flipH="1">
              <a:off x="10132682" y="5097237"/>
              <a:ext cx="217155" cy="41811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线箭头连接符 16">
              <a:extLst>
                <a:ext uri="{FF2B5EF4-FFF2-40B4-BE49-F238E27FC236}">
                  <a16:creationId xmlns:a16="http://schemas.microsoft.com/office/drawing/2014/main" id="{B1BAF61F-6115-4170-8241-585A37480BAD}"/>
                </a:ext>
              </a:extLst>
            </p:cNvPr>
            <p:cNvCxnSpPr>
              <a:stCxn id="68" idx="5"/>
              <a:endCxn id="72" idx="0"/>
            </p:cNvCxnSpPr>
            <p:nvPr/>
          </p:nvCxnSpPr>
          <p:spPr>
            <a:xfrm>
              <a:off x="10680763" y="5097237"/>
              <a:ext cx="217156" cy="41811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328D5FA9-D8EB-4BA8-98B8-0C9647A3AB2F}"/>
                </a:ext>
              </a:extLst>
            </p:cNvPr>
            <p:cNvSpPr txBox="1"/>
            <p:nvPr/>
          </p:nvSpPr>
          <p:spPr>
            <a:xfrm>
              <a:off x="9311482" y="4718035"/>
              <a:ext cx="877163" cy="369332"/>
            </a:xfrm>
            <a:prstGeom prst="rect">
              <a:avLst/>
            </a:prstGeom>
            <a:noFill/>
          </p:spPr>
          <p:txBody>
            <a:bodyPr wrap="none" rtlCol="0">
              <a:spAutoFit/>
            </a:bodyPr>
            <a:lstStyle/>
            <a:p>
              <a:r>
                <a:rPr kumimoji="1" lang="zh-CN" altLang="en-US" sz="1800" dirty="0">
                  <a:latin typeface="思源黑体 CN Medium" panose="020B0600000000000000" pitchFamily="34" charset="-122"/>
                  <a:ea typeface="思源黑体 CN Medium" panose="020B0600000000000000" pitchFamily="34" charset="-122"/>
                </a:rPr>
                <a:t>小顶堆</a:t>
              </a:r>
            </a:p>
          </p:txBody>
        </p:sp>
      </p:grpSp>
      <p:sp>
        <p:nvSpPr>
          <p:cNvPr id="99" name="对话气泡: 圆角矩形 98">
            <a:extLst>
              <a:ext uri="{FF2B5EF4-FFF2-40B4-BE49-F238E27FC236}">
                <a16:creationId xmlns:a16="http://schemas.microsoft.com/office/drawing/2014/main" id="{3C2E2581-64A5-48AA-A7E6-9CB465BC8983}"/>
              </a:ext>
            </a:extLst>
          </p:cNvPr>
          <p:cNvSpPr/>
          <p:nvPr/>
        </p:nvSpPr>
        <p:spPr>
          <a:xfrm>
            <a:off x="7874141" y="3516982"/>
            <a:ext cx="1606936" cy="790300"/>
          </a:xfrm>
          <a:prstGeom prst="wedgeRoundRectCallout">
            <a:avLst>
              <a:gd name="adj1" fmla="val -61399"/>
              <a:gd name="adj2" fmla="val 4826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调整后权值最小的邻接点就是根，直接取出根节点</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426788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Floyd</a:t>
                </a:r>
                <a:r>
                  <a:rPr lang="zh-CN" altLang="en-US" sz="2000" dirty="0"/>
                  <a:t>算法</a:t>
                </a:r>
                <a:endParaRPr lang="en-US" altLang="zh-CN" dirty="0"/>
              </a:p>
              <a:p>
                <a:pPr marL="457223" lvl="3" indent="0">
                  <a:spcBef>
                    <a:spcPts val="1000"/>
                  </a:spcBef>
                  <a:buNone/>
                </a:pPr>
                <a:r>
                  <a:rPr lang="zh-CN" altLang="en-US" dirty="0"/>
                  <a:t>在两顶点</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j</m:t>
                        </m:r>
                      </m:sub>
                    </m:sSub>
                  </m:oMath>
                </a14:m>
                <a:r>
                  <a:rPr lang="en-US" altLang="zh-CN" dirty="0"/>
                  <a:t>)</a:t>
                </a:r>
                <a:r>
                  <a:rPr lang="zh-CN" altLang="en-US" dirty="0"/>
                  <a:t>之间</a:t>
                </a:r>
                <a:r>
                  <a:rPr lang="zh-CN" altLang="en-US" dirty="0">
                    <a:solidFill>
                      <a:schemeClr val="accent2"/>
                    </a:solidFill>
                  </a:rPr>
                  <a:t>插入</a:t>
                </a:r>
                <a:r>
                  <a:rPr lang="zh-CN" altLang="en-US" dirty="0"/>
                  <a:t>一个顶点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w</m:t>
                        </m:r>
                      </m:sub>
                    </m:sSub>
                  </m:oMath>
                </a14:m>
                <a:r>
                  <a:rPr lang="zh-CN" altLang="en-US" dirty="0"/>
                  <a:t>，看看从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i</m:t>
                        </m:r>
                      </m:sub>
                    </m:sSub>
                  </m:oMath>
                </a14:m>
                <a:r>
                  <a:rPr lang="zh-CN" altLang="en-US" dirty="0"/>
                  <a:t> </a:t>
                </a:r>
                <a:r>
                  <a:rPr lang="en-US" altLang="zh-CN" dirty="0"/>
                  <a:t>-&gt;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w</m:t>
                        </m:r>
                      </m:sub>
                    </m:sSub>
                  </m:oMath>
                </a14:m>
                <a:r>
                  <a:rPr lang="zh-CN" altLang="en-US" dirty="0"/>
                  <a:t> </a:t>
                </a:r>
                <a:r>
                  <a:rPr lang="en-US" altLang="zh-CN" dirty="0"/>
                  <a:t>-&gt;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j</m:t>
                        </m:r>
                      </m:sub>
                    </m:sSub>
                  </m:oMath>
                </a14:m>
                <a:r>
                  <a:rPr lang="zh-CN" altLang="en-US" dirty="0"/>
                  <a:t>比已知的距离是否</a:t>
                </a:r>
                <a:r>
                  <a:rPr lang="zh-CN" altLang="en-US" dirty="0">
                    <a:solidFill>
                      <a:schemeClr val="accent2"/>
                    </a:solidFill>
                  </a:rPr>
                  <a:t>更短</a:t>
                </a:r>
                <a:r>
                  <a:rPr lang="zh-CN" altLang="en-US" dirty="0"/>
                  <a:t>，是则更新。</a:t>
                </a:r>
                <a:endParaRPr lang="en-US" altLang="zh-CN" dirty="0"/>
              </a:p>
              <a:p>
                <a:pPr marL="457223" lvl="3" indent="0">
                  <a:spcBef>
                    <a:spcPts val="1000"/>
                  </a:spcBef>
                  <a:buNone/>
                </a:pPr>
                <a:r>
                  <a:rPr lang="zh-CN" altLang="en-US" dirty="0"/>
                  <a:t>尝试插入</a:t>
                </a:r>
                <a:r>
                  <a:rPr lang="zh-CN" altLang="en-US" dirty="0">
                    <a:solidFill>
                      <a:schemeClr val="accent2"/>
                    </a:solidFill>
                  </a:rPr>
                  <a:t>更多的顶点</a:t>
                </a:r>
                <a:r>
                  <a:rPr lang="zh-CN" altLang="en-US" dirty="0"/>
                  <a:t>，重复上述操作，直到所有的</a:t>
                </a:r>
                <a:r>
                  <a:rPr lang="zh-CN" altLang="en-US" dirty="0">
                    <a:solidFill>
                      <a:schemeClr val="accent2"/>
                    </a:solidFill>
                  </a:rPr>
                  <a:t>顶点对</a:t>
                </a:r>
                <a:r>
                  <a:rPr lang="zh-CN" altLang="en-US" dirty="0"/>
                  <a:t>处理完毕。</a:t>
                </a:r>
                <a:endParaRPr lang="en-US" altLang="zh-CN" dirty="0"/>
              </a:p>
              <a:p>
                <a:pPr marL="457223" lvl="3" indent="0">
                  <a:spcBef>
                    <a:spcPts val="1000"/>
                  </a:spcBef>
                  <a:buNone/>
                </a:pPr>
                <a:r>
                  <a:rPr lang="zh-CN" altLang="en-US" dirty="0">
                    <a:solidFill>
                      <a:schemeClr val="accent2"/>
                    </a:solidFill>
                  </a:rPr>
                  <a:t>动态规划：</a:t>
                </a:r>
                <a:r>
                  <a:rPr lang="zh-CN" altLang="en-US" dirty="0"/>
                  <a:t>将过程分成</a:t>
                </a:r>
                <a:r>
                  <a:rPr lang="zh-CN" altLang="en-US" dirty="0">
                    <a:solidFill>
                      <a:schemeClr val="accent2"/>
                    </a:solidFill>
                  </a:rPr>
                  <a:t>多个互相联系的阶段</a:t>
                </a:r>
                <a:r>
                  <a:rPr lang="zh-CN" altLang="en-US" dirty="0"/>
                  <a:t>，在每个阶段作出</a:t>
                </a:r>
                <a:r>
                  <a:rPr lang="zh-CN" altLang="en-US" dirty="0">
                    <a:solidFill>
                      <a:schemeClr val="accent2"/>
                    </a:solidFill>
                  </a:rPr>
                  <a:t>最优决策</a:t>
                </a:r>
                <a:r>
                  <a:rPr lang="zh-CN" altLang="en-US" dirty="0"/>
                  <a:t>，以达到全局最优</a:t>
                </a:r>
                <a:endParaRPr lang="en-US" altLang="zh-CN" dirty="0"/>
              </a:p>
              <a:p>
                <a:pPr marL="914446" lvl="4" indent="0">
                  <a:spcBef>
                    <a:spcPts val="1000"/>
                  </a:spcBef>
                  <a:buNone/>
                </a:pPr>
                <a:r>
                  <a:rPr lang="zh-CN" altLang="en-US" dirty="0">
                    <a:solidFill>
                      <a:schemeClr val="accent2"/>
                    </a:solidFill>
                  </a:rPr>
                  <a:t>动规：</a:t>
                </a:r>
                <a:r>
                  <a:rPr lang="zh-CN" altLang="en-US" dirty="0"/>
                  <a:t>每个阶段决策依赖于</a:t>
                </a:r>
                <a:r>
                  <a:rPr lang="zh-CN" altLang="en-US" dirty="0">
                    <a:solidFill>
                      <a:schemeClr val="accent2"/>
                    </a:solidFill>
                  </a:rPr>
                  <a:t>当前状态</a:t>
                </a:r>
                <a:r>
                  <a:rPr lang="en-US" altLang="zh-CN" dirty="0">
                    <a:solidFill>
                      <a:schemeClr val="accent2"/>
                    </a:solidFill>
                  </a:rPr>
                  <a:t>(</a:t>
                </a:r>
                <a:r>
                  <a:rPr lang="zh-CN" altLang="en-US" dirty="0">
                    <a:solidFill>
                      <a:schemeClr val="accent2"/>
                    </a:solidFill>
                  </a:rPr>
                  <a:t>由上一个状态决定</a:t>
                </a:r>
                <a:r>
                  <a:rPr lang="en-US" altLang="zh-CN" dirty="0">
                    <a:solidFill>
                      <a:schemeClr val="accent2"/>
                    </a:solidFill>
                  </a:rPr>
                  <a:t>)</a:t>
                </a:r>
                <a:r>
                  <a:rPr lang="zh-CN" altLang="en-US" dirty="0"/>
                  <a:t>，又影响后续阶段的决策</a:t>
                </a:r>
                <a:endParaRPr lang="en-US" altLang="zh-CN" dirty="0"/>
              </a:p>
              <a:p>
                <a:pPr marL="1371669" lvl="5" indent="0">
                  <a:lnSpc>
                    <a:spcPct val="150000"/>
                  </a:lnSpc>
                  <a:spcBef>
                    <a:spcPts val="1000"/>
                  </a:spcBef>
                  <a:buNone/>
                </a:pPr>
                <a:r>
                  <a:rPr lang="zh-CN" altLang="en-US" sz="1400" dirty="0">
                    <a:latin typeface="思源黑体 CN Medium" panose="020B0600000000000000" pitchFamily="34" charset="-122"/>
                    <a:ea typeface="思源黑体 CN Medium" panose="020B0600000000000000" pitchFamily="34" charset="-122"/>
                  </a:rPr>
                  <a:t>根据两顶点之间中转点的个数，可分为阶段：</a:t>
                </a:r>
                <a:r>
                  <a:rPr lang="en-US" altLang="zh-CN" sz="1400" dirty="0">
                    <a:solidFill>
                      <a:schemeClr val="accent2"/>
                    </a:solidFill>
                    <a:latin typeface="思源黑体 CN Medium" panose="020B0600000000000000" pitchFamily="34" charset="-122"/>
                    <a:ea typeface="思源黑体 CN Medium" panose="020B0600000000000000" pitchFamily="34" charset="-122"/>
                  </a:rPr>
                  <a:t> 0</a:t>
                </a:r>
                <a:r>
                  <a:rPr lang="zh-CN" altLang="en-US" sz="1400" dirty="0">
                    <a:solidFill>
                      <a:schemeClr val="accent2"/>
                    </a:solidFill>
                    <a:latin typeface="思源黑体 CN Medium" panose="020B0600000000000000" pitchFamily="34" charset="-122"/>
                    <a:ea typeface="思源黑体 CN Medium" panose="020B0600000000000000" pitchFamily="34" charset="-122"/>
                  </a:rPr>
                  <a:t>个、</a:t>
                </a:r>
                <a:r>
                  <a:rPr lang="en-US" altLang="zh-CN" sz="1400" dirty="0">
                    <a:solidFill>
                      <a:schemeClr val="accent2"/>
                    </a:solidFill>
                    <a:latin typeface="思源黑体 CN Medium" panose="020B0600000000000000" pitchFamily="34" charset="-122"/>
                    <a:ea typeface="思源黑体 CN Medium" panose="020B0600000000000000" pitchFamily="34" charset="-122"/>
                  </a:rPr>
                  <a:t> 1</a:t>
                </a:r>
                <a:r>
                  <a:rPr lang="zh-CN" altLang="en-US" sz="1400" dirty="0">
                    <a:solidFill>
                      <a:schemeClr val="accent2"/>
                    </a:solidFill>
                    <a:latin typeface="思源黑体 CN Medium" panose="020B0600000000000000" pitchFamily="34" charset="-122"/>
                    <a:ea typeface="思源黑体 CN Medium" panose="020B0600000000000000" pitchFamily="34" charset="-122"/>
                  </a:rPr>
                  <a:t>个、</a:t>
                </a:r>
                <a:r>
                  <a:rPr lang="en-US" altLang="zh-CN" sz="1400" dirty="0">
                    <a:solidFill>
                      <a:schemeClr val="accent2"/>
                    </a:solidFill>
                    <a:latin typeface="思源黑体 CN Medium" panose="020B0600000000000000" pitchFamily="34" charset="-122"/>
                    <a:ea typeface="思源黑体 CN Medium" panose="020B0600000000000000" pitchFamily="34" charset="-122"/>
                  </a:rPr>
                  <a:t>2</a:t>
                </a:r>
                <a:r>
                  <a:rPr lang="zh-CN" altLang="en-US" sz="1400" dirty="0">
                    <a:solidFill>
                      <a:schemeClr val="accent2"/>
                    </a:solidFill>
                    <a:latin typeface="思源黑体 CN Medium" panose="020B0600000000000000" pitchFamily="34" charset="-122"/>
                    <a:ea typeface="思源黑体 CN Medium" panose="020B0600000000000000" pitchFamily="34" charset="-122"/>
                  </a:rPr>
                  <a:t>个、</a:t>
                </a:r>
                <a:r>
                  <a:rPr lang="en-US" altLang="zh-CN" sz="1400" dirty="0">
                    <a:solidFill>
                      <a:schemeClr val="accent2"/>
                    </a:solidFill>
                    <a:latin typeface="思源黑体 CN Medium" panose="020B0600000000000000" pitchFamily="34" charset="-122"/>
                    <a:ea typeface="思源黑体 CN Medium" panose="020B0600000000000000" pitchFamily="34" charset="-122"/>
                  </a:rPr>
                  <a:t> ...</a:t>
                </a:r>
                <a:r>
                  <a:rPr lang="zh-CN" altLang="en-US" sz="1400" dirty="0">
                    <a:solidFill>
                      <a:schemeClr val="accent2"/>
                    </a:solidFill>
                    <a:latin typeface="思源黑体 CN Medium" panose="020B0600000000000000" pitchFamily="34" charset="-122"/>
                    <a:ea typeface="思源黑体 CN Medium" panose="020B0600000000000000" pitchFamily="34" charset="-122"/>
                  </a:rPr>
                  <a:t>个、</a:t>
                </a:r>
                <a:r>
                  <a:rPr lang="en-US" altLang="zh-CN" sz="1400" dirty="0">
                    <a:solidFill>
                      <a:schemeClr val="accent2"/>
                    </a:solidFill>
                    <a:latin typeface="思源黑体 CN Medium" panose="020B0600000000000000" pitchFamily="34" charset="-122"/>
                    <a:ea typeface="思源黑体 CN Medium" panose="020B0600000000000000" pitchFamily="34" charset="-122"/>
                  </a:rPr>
                  <a:t> n</a:t>
                </a:r>
                <a:r>
                  <a:rPr lang="zh-CN" altLang="en-US" sz="1400" dirty="0">
                    <a:solidFill>
                      <a:schemeClr val="accent2"/>
                    </a:solidFill>
                    <a:latin typeface="思源黑体 CN Medium" panose="020B0600000000000000" pitchFamily="34" charset="-122"/>
                    <a:ea typeface="思源黑体 CN Medium" panose="020B0600000000000000" pitchFamily="34" charset="-122"/>
                  </a:rPr>
                  <a:t>个</a:t>
                </a:r>
                <a:endParaRPr lang="en-US" altLang="zh-CN" sz="1400" dirty="0">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solidFill>
                      <a:schemeClr val="accent2"/>
                    </a:solidFill>
                  </a:rPr>
                  <a:t>贪心：</a:t>
                </a:r>
                <a:r>
                  <a:rPr lang="zh-CN" altLang="en-US" dirty="0"/>
                  <a:t>都是从局部到整体，贪心并未事先分割好局部，走一步看一步，且不保证最终结果的最优</a:t>
                </a:r>
                <a:endParaRPr lang="en-US" altLang="zh-CN" dirty="0"/>
              </a:p>
              <a:p>
                <a:pPr marL="914446" lvl="4" indent="0">
                  <a:spcBef>
                    <a:spcPts val="1000"/>
                  </a:spcBef>
                  <a:buNone/>
                </a:pPr>
                <a:r>
                  <a:rPr lang="zh-CN" altLang="en-US" dirty="0">
                    <a:solidFill>
                      <a:schemeClr val="accent2"/>
                    </a:solidFill>
                  </a:rPr>
                  <a:t>分治：</a:t>
                </a:r>
                <a:r>
                  <a:rPr lang="zh-CN" altLang="en-US" dirty="0"/>
                  <a:t>都是分成多个部分，分治的每个部分之间没有相互依赖关系</a:t>
                </a:r>
                <a:endParaRPr lang="en-US" altLang="zh-CN" dirty="0"/>
              </a:p>
            </p:txBody>
          </p:sp>
        </mc:Choice>
        <mc:Fallback xmlns="">
          <p:sp>
            <p:nvSpPr>
              <p:cNvPr id="4" name="内容占位符 3">
                <a:extLst>
                  <a:ext uri="{FF2B5EF4-FFF2-40B4-BE49-F238E27FC236}">
                    <a16:creationId xmlns:a16="http://schemas.microsoft.com/office/drawing/2014/main" id="{C0B21368-69A2-4F30-9CE8-5FBF34688EBB}"/>
                  </a:ext>
                </a:extLst>
              </p:cNvPr>
              <p:cNvSpPr>
                <a:spLocks noGrp="1" noRot="1" noChangeAspect="1" noMove="1" noResize="1" noEditPoints="1" noAdjustHandles="1" noChangeArrowheads="1" noChangeShapeType="1" noTextEdit="1"/>
              </p:cNvSpPr>
              <p:nvPr>
                <p:ph idx="1"/>
              </p:nvPr>
            </p:nvSpPr>
            <p:spPr>
              <a:blipFill>
                <a:blip r:embed="rId3"/>
                <a:stretch>
                  <a:fillRect l="-1218"/>
                </a:stretch>
              </a:blipFill>
            </p:spPr>
            <p:txBody>
              <a:bodyPr/>
              <a:lstStyle/>
              <a:p>
                <a:r>
                  <a:rPr lang="zh-CN" altLang="en-US">
                    <a:noFill/>
                  </a:rPr>
                  <a:t> </a:t>
                </a:r>
              </a:p>
            </p:txBody>
          </p:sp>
        </mc:Fallback>
      </mc:AlternateContent>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sp>
        <p:nvSpPr>
          <p:cNvPr id="227" name="对话气泡: 圆角矩形 226">
            <a:extLst>
              <a:ext uri="{FF2B5EF4-FFF2-40B4-BE49-F238E27FC236}">
                <a16:creationId xmlns:a16="http://schemas.microsoft.com/office/drawing/2014/main" id="{55EE9425-E166-4E8F-BCC1-3E6CC7DF3C7D}"/>
              </a:ext>
            </a:extLst>
          </p:cNvPr>
          <p:cNvSpPr/>
          <p:nvPr/>
        </p:nvSpPr>
        <p:spPr>
          <a:xfrm>
            <a:off x="3025605" y="1889840"/>
            <a:ext cx="1696196" cy="694823"/>
          </a:xfrm>
          <a:prstGeom prst="wedgeRoundRectCallout">
            <a:avLst>
              <a:gd name="adj1" fmla="val -63770"/>
              <a:gd name="adj2" fmla="val -329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1600177">
              <a:spcBef>
                <a:spcPts val="1000"/>
              </a:spcBef>
            </a:pPr>
            <a:r>
              <a:rPr lang="zh-CN" altLang="en-US" sz="1400" dirty="0">
                <a:solidFill>
                  <a:schemeClr val="tx1"/>
                </a:solidFill>
                <a:latin typeface="思源黑体 CN Medium" panose="020B0600000000000000" pitchFamily="34" charset="-122"/>
                <a:ea typeface="思源黑体 CN Medium" panose="020B0600000000000000" pitchFamily="34" charset="-122"/>
              </a:rPr>
              <a:t>用于求每一对顶点之间的最短路径</a:t>
            </a:r>
            <a:endParaRPr lang="en-US" altLang="zh-CN" sz="14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79" name="组合 78">
            <a:extLst>
              <a:ext uri="{FF2B5EF4-FFF2-40B4-BE49-F238E27FC236}">
                <a16:creationId xmlns:a16="http://schemas.microsoft.com/office/drawing/2014/main" id="{ABA21E4F-66DC-41EE-96E4-DD0D89F54E78}"/>
              </a:ext>
            </a:extLst>
          </p:cNvPr>
          <p:cNvGrpSpPr/>
          <p:nvPr/>
        </p:nvGrpSpPr>
        <p:grpSpPr>
          <a:xfrm>
            <a:off x="8053634" y="844079"/>
            <a:ext cx="2240533" cy="1815799"/>
            <a:chOff x="8102543" y="1132009"/>
            <a:chExt cx="2240533" cy="1815799"/>
          </a:xfrm>
        </p:grpSpPr>
        <p:grpSp>
          <p:nvGrpSpPr>
            <p:cNvPr id="80" name="组合 79">
              <a:extLst>
                <a:ext uri="{FF2B5EF4-FFF2-40B4-BE49-F238E27FC236}">
                  <a16:creationId xmlns:a16="http://schemas.microsoft.com/office/drawing/2014/main" id="{F4F86D67-6CD0-4363-A277-F0E4A52DFC0D}"/>
                </a:ext>
              </a:extLst>
            </p:cNvPr>
            <p:cNvGrpSpPr/>
            <p:nvPr/>
          </p:nvGrpSpPr>
          <p:grpSpPr>
            <a:xfrm>
              <a:off x="8102543" y="1211810"/>
              <a:ext cx="2240533" cy="1719072"/>
              <a:chOff x="9134856" y="2093976"/>
              <a:chExt cx="2240533" cy="1719072"/>
            </a:xfrm>
          </p:grpSpPr>
          <p:sp>
            <p:nvSpPr>
              <p:cNvPr id="90" name="Oval 5">
                <a:extLst>
                  <a:ext uri="{FF2B5EF4-FFF2-40B4-BE49-F238E27FC236}">
                    <a16:creationId xmlns:a16="http://schemas.microsoft.com/office/drawing/2014/main" id="{6B3753BB-20A5-4DC8-BA1F-16734E49F74A}"/>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91" name="Oval 6">
                <a:extLst>
                  <a:ext uri="{FF2B5EF4-FFF2-40B4-BE49-F238E27FC236}">
                    <a16:creationId xmlns:a16="http://schemas.microsoft.com/office/drawing/2014/main" id="{A0EEE955-0911-468F-A28E-381F75A12D9C}"/>
                  </a:ext>
                </a:extLst>
              </p:cNvPr>
              <p:cNvSpPr/>
              <p:nvPr/>
            </p:nvSpPr>
            <p:spPr>
              <a:xfrm>
                <a:off x="10991341" y="2287087"/>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92" name="Oval 7">
                <a:extLst>
                  <a:ext uri="{FF2B5EF4-FFF2-40B4-BE49-F238E27FC236}">
                    <a16:creationId xmlns:a16="http://schemas.microsoft.com/office/drawing/2014/main" id="{9EC72804-650E-4EA3-BFD1-E07567E07356}"/>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93" name="Oval 8">
                <a:extLst>
                  <a:ext uri="{FF2B5EF4-FFF2-40B4-BE49-F238E27FC236}">
                    <a16:creationId xmlns:a16="http://schemas.microsoft.com/office/drawing/2014/main" id="{FEC39272-C8EA-4162-BFDF-64420FB22FB7}"/>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94" name="Straight Arrow Connector 9">
                <a:extLst>
                  <a:ext uri="{FF2B5EF4-FFF2-40B4-BE49-F238E27FC236}">
                    <a16:creationId xmlns:a16="http://schemas.microsoft.com/office/drawing/2014/main" id="{09DBE210-7A09-41D3-948C-66288CB98CD5}"/>
                  </a:ext>
                </a:extLst>
              </p:cNvPr>
              <p:cNvCxnSpPr>
                <a:cxnSpLocks/>
                <a:endCxn id="91" idx="1"/>
              </p:cNvCxnSpPr>
              <p:nvPr/>
            </p:nvCxnSpPr>
            <p:spPr>
              <a:xfrm>
                <a:off x="10126318" y="2202353"/>
                <a:ext cx="921266" cy="140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0">
                <a:extLst>
                  <a:ext uri="{FF2B5EF4-FFF2-40B4-BE49-F238E27FC236}">
                    <a16:creationId xmlns:a16="http://schemas.microsoft.com/office/drawing/2014/main" id="{FFC24489-8FD8-4A9F-B0E9-CB560CC71C04}"/>
                  </a:ext>
                </a:extLst>
              </p:cNvPr>
              <p:cNvCxnSpPr>
                <a:cxnSpLocks/>
                <a:stCxn id="93" idx="3"/>
                <a:endCxn id="90"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11">
                <a:extLst>
                  <a:ext uri="{FF2B5EF4-FFF2-40B4-BE49-F238E27FC236}">
                    <a16:creationId xmlns:a16="http://schemas.microsoft.com/office/drawing/2014/main" id="{0A894C82-6045-4D36-AE06-D499AAA0B13C}"/>
                  </a:ext>
                </a:extLst>
              </p:cNvPr>
              <p:cNvCxnSpPr>
                <a:cxnSpLocks/>
                <a:stCxn id="90" idx="5"/>
                <a:endCxn id="92"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10">
                <a:extLst>
                  <a:ext uri="{FF2B5EF4-FFF2-40B4-BE49-F238E27FC236}">
                    <a16:creationId xmlns:a16="http://schemas.microsoft.com/office/drawing/2014/main" id="{2C373E43-AF5C-4648-924D-EB9EB96AC6E2}"/>
                  </a:ext>
                </a:extLst>
              </p:cNvPr>
              <p:cNvCxnSpPr>
                <a:cxnSpLocks/>
                <a:stCxn id="91" idx="3"/>
                <a:endCxn id="90" idx="7"/>
              </p:cNvCxnSpPr>
              <p:nvPr/>
            </p:nvCxnSpPr>
            <p:spPr>
              <a:xfrm flipH="1">
                <a:off x="9462661" y="2614892"/>
                <a:ext cx="1584923" cy="486303"/>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10">
                <a:extLst>
                  <a:ext uri="{FF2B5EF4-FFF2-40B4-BE49-F238E27FC236}">
                    <a16:creationId xmlns:a16="http://schemas.microsoft.com/office/drawing/2014/main" id="{69B1BA3D-4357-44BE-9BE4-03A9B2DD3EBB}"/>
                  </a:ext>
                </a:extLst>
              </p:cNvPr>
              <p:cNvCxnSpPr>
                <a:cxnSpLocks/>
                <a:stCxn id="92" idx="0"/>
                <a:endCxn id="93" idx="5"/>
              </p:cNvCxnSpPr>
              <p:nvPr/>
            </p:nvCxnSpPr>
            <p:spPr>
              <a:xfrm flipH="1" flipV="1">
                <a:off x="10093470" y="2421781"/>
                <a:ext cx="568434" cy="100721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0">
                <a:extLst>
                  <a:ext uri="{FF2B5EF4-FFF2-40B4-BE49-F238E27FC236}">
                    <a16:creationId xmlns:a16="http://schemas.microsoft.com/office/drawing/2014/main" id="{5F744742-F624-46EC-B4F7-1E645E0BC80A}"/>
                  </a:ext>
                </a:extLst>
              </p:cNvPr>
              <p:cNvCxnSpPr>
                <a:cxnSpLocks/>
                <a:stCxn id="91" idx="4"/>
                <a:endCxn id="92" idx="7"/>
              </p:cNvCxnSpPr>
              <p:nvPr/>
            </p:nvCxnSpPr>
            <p:spPr>
              <a:xfrm flipH="1">
                <a:off x="10797685" y="2671135"/>
                <a:ext cx="385680" cy="814108"/>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10">
                <a:extLst>
                  <a:ext uri="{FF2B5EF4-FFF2-40B4-BE49-F238E27FC236}">
                    <a16:creationId xmlns:a16="http://schemas.microsoft.com/office/drawing/2014/main" id="{9C1572F0-7B8B-4D21-925E-A5E854A0AB0D}"/>
                  </a:ext>
                </a:extLst>
              </p:cNvPr>
              <p:cNvCxnSpPr>
                <a:cxnSpLocks/>
                <a:stCxn id="92" idx="1"/>
                <a:endCxn id="93" idx="4"/>
              </p:cNvCxnSpPr>
              <p:nvPr/>
            </p:nvCxnSpPr>
            <p:spPr>
              <a:xfrm flipH="1" flipV="1">
                <a:off x="9957689" y="2478024"/>
                <a:ext cx="568434" cy="10072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9">
                <a:extLst>
                  <a:ext uri="{FF2B5EF4-FFF2-40B4-BE49-F238E27FC236}">
                    <a16:creationId xmlns:a16="http://schemas.microsoft.com/office/drawing/2014/main" id="{7B1167CA-BDD9-4C6F-B7BD-23283F244241}"/>
                  </a:ext>
                </a:extLst>
              </p:cNvPr>
              <p:cNvCxnSpPr>
                <a:cxnSpLocks/>
                <a:endCxn id="91" idx="2"/>
              </p:cNvCxnSpPr>
              <p:nvPr/>
            </p:nvCxnSpPr>
            <p:spPr>
              <a:xfrm>
                <a:off x="10126318" y="2353201"/>
                <a:ext cx="865023" cy="12591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1" name="文本框 80">
              <a:extLst>
                <a:ext uri="{FF2B5EF4-FFF2-40B4-BE49-F238E27FC236}">
                  <a16:creationId xmlns:a16="http://schemas.microsoft.com/office/drawing/2014/main" id="{48CF036F-6B57-4786-B319-F4D5FF3E30AA}"/>
                </a:ext>
              </a:extLst>
            </p:cNvPr>
            <p:cNvSpPr txBox="1"/>
            <p:nvPr/>
          </p:nvSpPr>
          <p:spPr>
            <a:xfrm>
              <a:off x="9318821" y="1132009"/>
              <a:ext cx="495029" cy="307777"/>
            </a:xfrm>
            <a:prstGeom prst="rect">
              <a:avLst/>
            </a:prstGeom>
            <a:noFill/>
          </p:spPr>
          <p:txBody>
            <a:bodyPr wrap="square">
              <a:spAutoFit/>
            </a:bodyPr>
            <a:lstStyle/>
            <a:p>
              <a:pPr algn="ctr"/>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82" name="文本框 81">
              <a:extLst>
                <a:ext uri="{FF2B5EF4-FFF2-40B4-BE49-F238E27FC236}">
                  <a16:creationId xmlns:a16="http://schemas.microsoft.com/office/drawing/2014/main" id="{2F42F886-5A65-462D-BF70-47E6A3AC77F4}"/>
                </a:ext>
              </a:extLst>
            </p:cNvPr>
            <p:cNvSpPr txBox="1"/>
            <p:nvPr/>
          </p:nvSpPr>
          <p:spPr>
            <a:xfrm>
              <a:off x="8571410" y="264003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a:t>
              </a:r>
              <a:endParaRPr lang="zh-CN" altLang="en-US" sz="1400" dirty="0">
                <a:latin typeface="思源黑体 CN Medium" panose="020B0600000000000000" pitchFamily="34" charset="-122"/>
                <a:ea typeface="思源黑体 CN Medium" panose="020B0600000000000000" pitchFamily="34" charset="-122"/>
              </a:endParaRPr>
            </a:p>
          </p:txBody>
        </p:sp>
        <p:sp>
          <p:nvSpPr>
            <p:cNvPr id="83" name="文本框 82">
              <a:extLst>
                <a:ext uri="{FF2B5EF4-FFF2-40B4-BE49-F238E27FC236}">
                  <a16:creationId xmlns:a16="http://schemas.microsoft.com/office/drawing/2014/main" id="{1FECC9A7-597A-4A34-8331-EB2C7AAE5FBD}"/>
                </a:ext>
              </a:extLst>
            </p:cNvPr>
            <p:cNvSpPr txBox="1"/>
            <p:nvPr/>
          </p:nvSpPr>
          <p:spPr>
            <a:xfrm>
              <a:off x="8210881" y="159102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a:t>
              </a:r>
              <a:endParaRPr lang="zh-CN" altLang="en-US" sz="1400" dirty="0">
                <a:latin typeface="思源黑体 CN Medium" panose="020B0600000000000000" pitchFamily="34" charset="-122"/>
                <a:ea typeface="思源黑体 CN Medium" panose="020B0600000000000000" pitchFamily="34" charset="-122"/>
              </a:endParaRPr>
            </a:p>
          </p:txBody>
        </p:sp>
        <p:sp>
          <p:nvSpPr>
            <p:cNvPr id="84" name="文本框 83">
              <a:extLst>
                <a:ext uri="{FF2B5EF4-FFF2-40B4-BE49-F238E27FC236}">
                  <a16:creationId xmlns:a16="http://schemas.microsoft.com/office/drawing/2014/main" id="{D12E1FF3-629E-42E2-80C5-A952D038B0ED}"/>
                </a:ext>
              </a:extLst>
            </p:cNvPr>
            <p:cNvSpPr txBox="1"/>
            <p:nvPr/>
          </p:nvSpPr>
          <p:spPr>
            <a:xfrm>
              <a:off x="8508864" y="18682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a:t>
              </a:r>
              <a:endParaRPr lang="zh-CN" altLang="en-US" sz="1400" dirty="0">
                <a:latin typeface="思源黑体 CN Medium" panose="020B0600000000000000" pitchFamily="34" charset="-122"/>
                <a:ea typeface="思源黑体 CN Medium" panose="020B0600000000000000" pitchFamily="34" charset="-122"/>
              </a:endParaRPr>
            </a:p>
          </p:txBody>
        </p:sp>
        <p:sp>
          <p:nvSpPr>
            <p:cNvPr id="86" name="文本框 85">
              <a:extLst>
                <a:ext uri="{FF2B5EF4-FFF2-40B4-BE49-F238E27FC236}">
                  <a16:creationId xmlns:a16="http://schemas.microsoft.com/office/drawing/2014/main" id="{1C5D8750-9E4D-47AD-975C-36580981D8E6}"/>
                </a:ext>
              </a:extLst>
            </p:cNvPr>
            <p:cNvSpPr txBox="1"/>
            <p:nvPr/>
          </p:nvSpPr>
          <p:spPr>
            <a:xfrm>
              <a:off x="9314186" y="2026267"/>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a:t>
              </a:r>
              <a:endParaRPr lang="zh-CN" altLang="en-US" sz="1400" dirty="0">
                <a:latin typeface="思源黑体 CN Medium" panose="020B0600000000000000" pitchFamily="34" charset="-122"/>
                <a:ea typeface="思源黑体 CN Medium" panose="020B0600000000000000" pitchFamily="34" charset="-122"/>
              </a:endParaRPr>
            </a:p>
          </p:txBody>
        </p:sp>
        <p:sp>
          <p:nvSpPr>
            <p:cNvPr id="87" name="文本框 86">
              <a:extLst>
                <a:ext uri="{FF2B5EF4-FFF2-40B4-BE49-F238E27FC236}">
                  <a16:creationId xmlns:a16="http://schemas.microsoft.com/office/drawing/2014/main" id="{04F76837-1F79-4D59-B63C-93813E2E6661}"/>
                </a:ext>
              </a:extLst>
            </p:cNvPr>
            <p:cNvSpPr txBox="1"/>
            <p:nvPr/>
          </p:nvSpPr>
          <p:spPr>
            <a:xfrm>
              <a:off x="9768898" y="21627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a:t>
              </a:r>
              <a:endParaRPr lang="zh-CN" altLang="en-US" sz="1400" dirty="0">
                <a:latin typeface="思源黑体 CN Medium" panose="020B0600000000000000" pitchFamily="34" charset="-122"/>
                <a:ea typeface="思源黑体 CN Medium" panose="020B0600000000000000" pitchFamily="34" charset="-122"/>
              </a:endParaRPr>
            </a:p>
          </p:txBody>
        </p:sp>
        <p:sp>
          <p:nvSpPr>
            <p:cNvPr id="88" name="文本框 87">
              <a:extLst>
                <a:ext uri="{FF2B5EF4-FFF2-40B4-BE49-F238E27FC236}">
                  <a16:creationId xmlns:a16="http://schemas.microsoft.com/office/drawing/2014/main" id="{E841589F-FE25-49BB-8704-1401D6425577}"/>
                </a:ext>
              </a:extLst>
            </p:cNvPr>
            <p:cNvSpPr txBox="1"/>
            <p:nvPr/>
          </p:nvSpPr>
          <p:spPr>
            <a:xfrm>
              <a:off x="8973914" y="215672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9</a:t>
              </a:r>
              <a:endParaRPr lang="zh-CN" altLang="en-US" sz="1400" dirty="0">
                <a:latin typeface="思源黑体 CN Medium" panose="020B0600000000000000" pitchFamily="34" charset="-122"/>
                <a:ea typeface="思源黑体 CN Medium" panose="020B0600000000000000" pitchFamily="34" charset="-122"/>
              </a:endParaRPr>
            </a:p>
          </p:txBody>
        </p:sp>
        <p:sp>
          <p:nvSpPr>
            <p:cNvPr id="89" name="文本框 88">
              <a:extLst>
                <a:ext uri="{FF2B5EF4-FFF2-40B4-BE49-F238E27FC236}">
                  <a16:creationId xmlns:a16="http://schemas.microsoft.com/office/drawing/2014/main" id="{64206CC9-1F5A-4C16-B6AC-F125F4CB8A89}"/>
                </a:ext>
              </a:extLst>
            </p:cNvPr>
            <p:cNvSpPr txBox="1"/>
            <p:nvPr/>
          </p:nvSpPr>
          <p:spPr>
            <a:xfrm>
              <a:off x="9245024" y="151247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spTree>
    <p:extLst>
      <p:ext uri="{BB962C8B-B14F-4D97-AF65-F5344CB8AC3E}">
        <p14:creationId xmlns:p14="http://schemas.microsoft.com/office/powerpoint/2010/main" val="2552906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wipe(left)">
                                      <p:cBhvr>
                                        <p:cTn id="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Floyd</a:t>
                </a:r>
                <a:r>
                  <a:rPr lang="zh-CN" altLang="en-US" sz="2000" dirty="0"/>
                  <a:t>算法</a:t>
                </a:r>
                <a:endParaRPr lang="en-US" altLang="zh-CN" dirty="0"/>
              </a:p>
              <a:p>
                <a:pPr marL="457223" lvl="3" indent="0">
                  <a:lnSpc>
                    <a:spcPct val="100000"/>
                  </a:lnSpc>
                  <a:spcBef>
                    <a:spcPts val="1000"/>
                  </a:spcBef>
                  <a:buNone/>
                </a:pPr>
                <a:r>
                  <a:rPr lang="zh-CN" altLang="en-US" dirty="0"/>
                  <a:t>状态转移方程：</a:t>
                </a:r>
                <a:endParaRPr lang="en-US" altLang="zh-CN" dirty="0"/>
              </a:p>
              <a:p>
                <a:pPr marL="914446" lvl="4" indent="0">
                  <a:lnSpc>
                    <a:spcPct val="100000"/>
                  </a:lnSpc>
                  <a:spcBef>
                    <a:spcPts val="1000"/>
                  </a:spcBef>
                  <a:buNone/>
                </a:pPr>
                <a:r>
                  <a:rPr lang="en-US" altLang="zh-CN" b="1" dirty="0">
                    <a:solidFill>
                      <a:schemeClr val="accent2"/>
                    </a:solidFill>
                  </a:rPr>
                  <a:t> </a:t>
                </a:r>
                <a14:m>
                  <m:oMath xmlns:m="http://schemas.openxmlformats.org/officeDocument/2006/math">
                    <m:r>
                      <m:rPr>
                        <m:sty m:val="p"/>
                      </m:rPr>
                      <a:rPr lang="en-US" altLang="zh-CN" b="1" i="1">
                        <a:solidFill>
                          <a:schemeClr val="accent2"/>
                        </a:solidFill>
                        <a:latin typeface="Cambria Math" panose="02040503050406030204" pitchFamily="18" charset="0"/>
                      </a:rPr>
                      <m:t>map</m:t>
                    </m:r>
                    <m:d>
                      <m:dPr>
                        <m:begChr m:val="["/>
                        <m:endChr m:val="]"/>
                        <m:ctrlPr>
                          <a:rPr lang="en-US" altLang="zh-CN" b="1" i="1" smtClean="0">
                            <a:solidFill>
                              <a:schemeClr val="accent2"/>
                            </a:solidFill>
                            <a:latin typeface="Cambria Math" panose="02040503050406030204" pitchFamily="18" charset="0"/>
                          </a:rPr>
                        </m:ctrlPr>
                      </m:dPr>
                      <m:e>
                        <m:r>
                          <a:rPr lang="en-US" altLang="zh-CN" b="1" i="1" smtClean="0">
                            <a:solidFill>
                              <a:schemeClr val="accent2"/>
                            </a:solidFill>
                            <a:latin typeface="Cambria Math" panose="02040503050406030204" pitchFamily="18" charset="0"/>
                          </a:rPr>
                          <m:t>𝒊</m:t>
                        </m:r>
                        <m:r>
                          <a:rPr lang="en-US" altLang="zh-CN" b="1" i="1" smtClean="0">
                            <a:solidFill>
                              <a:schemeClr val="accent2"/>
                            </a:solidFill>
                            <a:latin typeface="Cambria Math" panose="02040503050406030204" pitchFamily="18" charset="0"/>
                          </a:rPr>
                          <m:t>, </m:t>
                        </m:r>
                        <m:r>
                          <a:rPr lang="en-US" altLang="zh-CN" b="1" i="1" smtClean="0">
                            <a:solidFill>
                              <a:schemeClr val="accent2"/>
                            </a:solidFill>
                            <a:latin typeface="Cambria Math" panose="02040503050406030204" pitchFamily="18" charset="0"/>
                          </a:rPr>
                          <m:t>𝒋</m:t>
                        </m:r>
                      </m:e>
                    </m:d>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𝑴𝒊𝒏</m:t>
                    </m:r>
                    <m:d>
                      <m:dPr>
                        <m:ctrlPr>
                          <a:rPr lang="en-US" altLang="zh-CN" b="1" i="1" smtClean="0">
                            <a:solidFill>
                              <a:schemeClr val="accent2"/>
                            </a:solidFill>
                            <a:latin typeface="Cambria Math" panose="02040503050406030204" pitchFamily="18" charset="0"/>
                          </a:rPr>
                        </m:ctrlPr>
                      </m:dPr>
                      <m:e>
                        <m:r>
                          <a:rPr lang="en-US" altLang="zh-CN" b="1" i="1" smtClean="0">
                            <a:solidFill>
                              <a:schemeClr val="accent2"/>
                            </a:solidFill>
                            <a:latin typeface="Cambria Math" panose="02040503050406030204" pitchFamily="18" charset="0"/>
                          </a:rPr>
                          <m:t>𝒎𝒂𝒑</m:t>
                        </m:r>
                        <m:d>
                          <m:dPr>
                            <m:begChr m:val="["/>
                            <m:endChr m:val="]"/>
                            <m:ctrlPr>
                              <a:rPr lang="en-US" altLang="zh-CN" b="1" i="1" smtClean="0">
                                <a:solidFill>
                                  <a:schemeClr val="accent2"/>
                                </a:solidFill>
                                <a:latin typeface="Cambria Math" panose="02040503050406030204" pitchFamily="18" charset="0"/>
                              </a:rPr>
                            </m:ctrlPr>
                          </m:dPr>
                          <m:e>
                            <m:r>
                              <a:rPr lang="en-US" altLang="zh-CN" b="1" i="1" smtClean="0">
                                <a:solidFill>
                                  <a:schemeClr val="accent2"/>
                                </a:solidFill>
                                <a:latin typeface="Cambria Math" panose="02040503050406030204" pitchFamily="18" charset="0"/>
                              </a:rPr>
                              <m:t>𝒊</m:t>
                            </m:r>
                            <m:r>
                              <a:rPr lang="en-US" altLang="zh-CN" b="1" i="1" smtClean="0">
                                <a:solidFill>
                                  <a:schemeClr val="accent2"/>
                                </a:solidFill>
                                <a:latin typeface="Cambria Math" panose="02040503050406030204" pitchFamily="18" charset="0"/>
                              </a:rPr>
                              <m:t>, </m:t>
                            </m:r>
                            <m:r>
                              <a:rPr lang="en-US" altLang="zh-CN" b="1" i="1" smtClean="0">
                                <a:solidFill>
                                  <a:schemeClr val="accent1"/>
                                </a:solidFill>
                                <a:latin typeface="Cambria Math" panose="02040503050406030204" pitchFamily="18" charset="0"/>
                              </a:rPr>
                              <m:t>𝒌</m:t>
                            </m:r>
                          </m:e>
                        </m:d>
                        <m:r>
                          <a:rPr lang="en-US" altLang="zh-CN" b="1" i="1" smtClean="0">
                            <a:solidFill>
                              <a:schemeClr val="accent2"/>
                            </a:solidFill>
                            <a:latin typeface="Cambria Math" panose="02040503050406030204" pitchFamily="18" charset="0"/>
                          </a:rPr>
                          <m:t>+</m:t>
                        </m:r>
                        <m:r>
                          <a:rPr lang="en-US" altLang="zh-CN" b="1" i="1" smtClean="0">
                            <a:solidFill>
                              <a:schemeClr val="accent2"/>
                            </a:solidFill>
                            <a:latin typeface="Cambria Math" panose="02040503050406030204" pitchFamily="18" charset="0"/>
                          </a:rPr>
                          <m:t>𝒎𝒂𝒑</m:t>
                        </m:r>
                        <m:d>
                          <m:dPr>
                            <m:begChr m:val="["/>
                            <m:endChr m:val="]"/>
                            <m:ctrlPr>
                              <a:rPr lang="en-US" altLang="zh-CN" b="1" i="1" smtClean="0">
                                <a:solidFill>
                                  <a:schemeClr val="accent2"/>
                                </a:solidFill>
                                <a:latin typeface="Cambria Math" panose="02040503050406030204" pitchFamily="18" charset="0"/>
                              </a:rPr>
                            </m:ctrlPr>
                          </m:dPr>
                          <m:e>
                            <m:r>
                              <a:rPr lang="en-US" altLang="zh-CN" b="1" i="1" smtClean="0">
                                <a:solidFill>
                                  <a:schemeClr val="accent1"/>
                                </a:solidFill>
                                <a:latin typeface="Cambria Math" panose="02040503050406030204" pitchFamily="18" charset="0"/>
                              </a:rPr>
                              <m:t>𝒌</m:t>
                            </m:r>
                            <m:r>
                              <a:rPr lang="en-US" altLang="zh-CN" b="1" i="1" smtClean="0">
                                <a:solidFill>
                                  <a:schemeClr val="accent2"/>
                                </a:solidFill>
                                <a:latin typeface="Cambria Math" panose="02040503050406030204" pitchFamily="18" charset="0"/>
                              </a:rPr>
                              <m:t>,  </m:t>
                            </m:r>
                            <m:r>
                              <a:rPr lang="en-US" altLang="zh-CN" b="1" i="1" smtClean="0">
                                <a:solidFill>
                                  <a:schemeClr val="accent2"/>
                                </a:solidFill>
                                <a:latin typeface="Cambria Math" panose="02040503050406030204" pitchFamily="18" charset="0"/>
                              </a:rPr>
                              <m:t>𝒋</m:t>
                            </m:r>
                          </m:e>
                        </m:d>
                        <m:r>
                          <a:rPr lang="en-US" altLang="zh-CN" b="1" i="1" smtClean="0">
                            <a:solidFill>
                              <a:schemeClr val="accent2"/>
                            </a:solidFill>
                            <a:latin typeface="Cambria Math" panose="02040503050406030204" pitchFamily="18" charset="0"/>
                          </a:rPr>
                          <m:t>,  </m:t>
                        </m:r>
                        <m:r>
                          <a:rPr lang="en-US" altLang="zh-CN" b="1" i="1" smtClean="0">
                            <a:solidFill>
                              <a:schemeClr val="accent2"/>
                            </a:solidFill>
                            <a:latin typeface="Cambria Math" panose="02040503050406030204" pitchFamily="18" charset="0"/>
                          </a:rPr>
                          <m:t>𝒎𝒂𝒑</m:t>
                        </m:r>
                        <m:d>
                          <m:dPr>
                            <m:begChr m:val="["/>
                            <m:endChr m:val="]"/>
                            <m:ctrlPr>
                              <a:rPr lang="en-US" altLang="zh-CN" b="1" i="1" smtClean="0">
                                <a:solidFill>
                                  <a:schemeClr val="accent2"/>
                                </a:solidFill>
                                <a:latin typeface="Cambria Math" panose="02040503050406030204" pitchFamily="18" charset="0"/>
                              </a:rPr>
                            </m:ctrlPr>
                          </m:dPr>
                          <m:e>
                            <m:r>
                              <a:rPr lang="en-US" altLang="zh-CN" b="1" i="1" smtClean="0">
                                <a:solidFill>
                                  <a:schemeClr val="accent2"/>
                                </a:solidFill>
                                <a:latin typeface="Cambria Math" panose="02040503050406030204" pitchFamily="18" charset="0"/>
                              </a:rPr>
                              <m:t>𝒊</m:t>
                            </m:r>
                            <m:r>
                              <a:rPr lang="en-US" altLang="zh-CN" b="1" i="1" smtClean="0">
                                <a:solidFill>
                                  <a:schemeClr val="accent2"/>
                                </a:solidFill>
                                <a:latin typeface="Cambria Math" panose="02040503050406030204" pitchFamily="18" charset="0"/>
                              </a:rPr>
                              <m:t>,  </m:t>
                            </m:r>
                            <m:r>
                              <a:rPr lang="en-US" altLang="zh-CN" b="1" i="1" smtClean="0">
                                <a:solidFill>
                                  <a:schemeClr val="accent2"/>
                                </a:solidFill>
                                <a:latin typeface="Cambria Math" panose="02040503050406030204" pitchFamily="18" charset="0"/>
                              </a:rPr>
                              <m:t>𝒋</m:t>
                            </m:r>
                          </m:e>
                        </m:d>
                      </m:e>
                    </m:d>
                    <m:r>
                      <a:rPr lang="en-US" altLang="zh-CN" b="1" i="1" smtClean="0">
                        <a:solidFill>
                          <a:schemeClr val="accent2"/>
                        </a:solidFill>
                        <a:latin typeface="Cambria Math" panose="02040503050406030204" pitchFamily="18" charset="0"/>
                      </a:rPr>
                      <m:t>;</m:t>
                    </m:r>
                  </m:oMath>
                </a14:m>
                <a:endParaRPr lang="en-US" altLang="zh-CN" b="1" dirty="0">
                  <a:solidFill>
                    <a:schemeClr val="accent2"/>
                  </a:solidFill>
                </a:endParaRPr>
              </a:p>
              <a:p>
                <a:pPr marL="457223" lvl="3" indent="0">
                  <a:lnSpc>
                    <a:spcPct val="100000"/>
                  </a:lnSpc>
                  <a:spcBef>
                    <a:spcPts val="1000"/>
                  </a:spcBef>
                  <a:buNone/>
                </a:pPr>
                <a:r>
                  <a:rPr lang="zh-CN" altLang="en-US" dirty="0"/>
                  <a:t>初始阶段：</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smtClean="0">
                            <a:latin typeface="Cambria Math" panose="02040503050406030204" pitchFamily="18" charset="0"/>
                          </a:rPr>
                          <m:t>j</m:t>
                        </m:r>
                      </m:sub>
                    </m:sSub>
                  </m:oMath>
                </a14:m>
                <a:r>
                  <a:rPr lang="en-US" altLang="zh-CN" dirty="0"/>
                  <a:t>)</a:t>
                </a:r>
                <a:r>
                  <a:rPr lang="zh-CN" altLang="en-US" dirty="0"/>
                  <a:t>之间有 </a:t>
                </a:r>
                <a:r>
                  <a:rPr lang="en-US" altLang="zh-CN" dirty="0">
                    <a:solidFill>
                      <a:schemeClr val="accent2"/>
                    </a:solidFill>
                  </a:rPr>
                  <a:t>0</a:t>
                </a:r>
                <a:r>
                  <a:rPr lang="zh-CN" altLang="en-US" dirty="0">
                    <a:solidFill>
                      <a:schemeClr val="accent2"/>
                    </a:solidFill>
                  </a:rPr>
                  <a:t>个</a:t>
                </a:r>
                <a:r>
                  <a:rPr lang="zh-CN" altLang="en-US" dirty="0"/>
                  <a:t> 中转点：初始矩阵，∞</a:t>
                </a:r>
                <a:endParaRPr lang="en-US" altLang="zh-CN" dirty="0"/>
              </a:p>
              <a:p>
                <a:pPr marL="457223" lvl="3" indent="0">
                  <a:lnSpc>
                    <a:spcPct val="100000"/>
                  </a:lnSpc>
                  <a:spcBef>
                    <a:spcPts val="1000"/>
                  </a:spcBef>
                  <a:buNone/>
                </a:pPr>
                <a:r>
                  <a:rPr lang="zh-CN" altLang="en-US" dirty="0"/>
                  <a:t>第一个阶段：</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smtClean="0">
                            <a:latin typeface="Cambria Math" panose="02040503050406030204" pitchFamily="18" charset="0"/>
                          </a:rPr>
                          <m:t>j</m:t>
                        </m:r>
                      </m:sub>
                    </m:sSub>
                  </m:oMath>
                </a14:m>
                <a:r>
                  <a:rPr lang="en-US" altLang="zh-CN" dirty="0"/>
                  <a:t>)</a:t>
                </a:r>
                <a:r>
                  <a:rPr lang="zh-CN" altLang="en-US" dirty="0"/>
                  <a:t>之间有 </a:t>
                </a:r>
                <a:r>
                  <a:rPr lang="en-US" altLang="zh-CN" dirty="0">
                    <a:solidFill>
                      <a:schemeClr val="accent2"/>
                    </a:solidFill>
                  </a:rPr>
                  <a:t>1</a:t>
                </a:r>
                <a:r>
                  <a:rPr lang="zh-CN" altLang="en-US" dirty="0">
                    <a:solidFill>
                      <a:schemeClr val="accent2"/>
                    </a:solidFill>
                  </a:rPr>
                  <a:t>个</a:t>
                </a:r>
                <a:r>
                  <a:rPr lang="zh-CN" altLang="en-US" dirty="0"/>
                  <a:t> 中转点：加入</a:t>
                </a:r>
                <a:r>
                  <a:rPr lang="en-US" altLang="zh-CN" dirty="0"/>
                  <a:t>A</a:t>
                </a:r>
              </a:p>
              <a:p>
                <a:pPr marL="457223" lvl="3" indent="0">
                  <a:lnSpc>
                    <a:spcPct val="100000"/>
                  </a:lnSpc>
                  <a:spcBef>
                    <a:spcPts val="1000"/>
                  </a:spcBef>
                  <a:buNone/>
                </a:pPr>
                <a:r>
                  <a:rPr lang="zh-CN" altLang="en-US" dirty="0"/>
                  <a:t>第二个阶段：</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smtClean="0">
                            <a:latin typeface="Cambria Math" panose="02040503050406030204" pitchFamily="18" charset="0"/>
                          </a:rPr>
                          <m:t>j</m:t>
                        </m:r>
                      </m:sub>
                    </m:sSub>
                  </m:oMath>
                </a14:m>
                <a:r>
                  <a:rPr lang="en-US" altLang="zh-CN" dirty="0"/>
                  <a:t>)</a:t>
                </a:r>
                <a:r>
                  <a:rPr lang="zh-CN" altLang="en-US" dirty="0"/>
                  <a:t>之间有 </a:t>
                </a:r>
                <a:r>
                  <a:rPr lang="en-US" altLang="zh-CN" dirty="0">
                    <a:solidFill>
                      <a:schemeClr val="accent2"/>
                    </a:solidFill>
                  </a:rPr>
                  <a:t>2</a:t>
                </a:r>
                <a:r>
                  <a:rPr lang="zh-CN" altLang="en-US" dirty="0">
                    <a:solidFill>
                      <a:schemeClr val="accent2"/>
                    </a:solidFill>
                  </a:rPr>
                  <a:t>个</a:t>
                </a:r>
                <a:r>
                  <a:rPr lang="zh-CN" altLang="en-US" dirty="0"/>
                  <a:t> 中转点：再加入</a:t>
                </a:r>
                <a:r>
                  <a:rPr lang="en-US" altLang="zh-CN" dirty="0"/>
                  <a:t>B</a:t>
                </a:r>
              </a:p>
              <a:p>
                <a:pPr marL="457223" lvl="3" indent="0">
                  <a:lnSpc>
                    <a:spcPct val="100000"/>
                  </a:lnSpc>
                  <a:spcBef>
                    <a:spcPts val="1000"/>
                  </a:spcBef>
                  <a:buNone/>
                </a:pPr>
                <a:r>
                  <a:rPr lang="zh-CN" altLang="en-US" dirty="0"/>
                  <a:t>第三个阶段：</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a:latin typeface="Cambria Math" panose="02040503050406030204" pitchFamily="18" charset="0"/>
                          </a:rPr>
                          <m:t>j</m:t>
                        </m:r>
                      </m:sub>
                    </m:sSub>
                  </m:oMath>
                </a14:m>
                <a:r>
                  <a:rPr lang="en-US" altLang="zh-CN" dirty="0"/>
                  <a:t>)</a:t>
                </a:r>
                <a:r>
                  <a:rPr lang="zh-CN" altLang="en-US" dirty="0"/>
                  <a:t>之间有 </a:t>
                </a:r>
                <a:r>
                  <a:rPr lang="en-US" altLang="zh-CN" dirty="0">
                    <a:solidFill>
                      <a:schemeClr val="accent2"/>
                    </a:solidFill>
                  </a:rPr>
                  <a:t>3</a:t>
                </a:r>
                <a:r>
                  <a:rPr lang="zh-CN" altLang="en-US" dirty="0">
                    <a:solidFill>
                      <a:schemeClr val="accent2"/>
                    </a:solidFill>
                  </a:rPr>
                  <a:t>个</a:t>
                </a:r>
                <a:r>
                  <a:rPr lang="zh-CN" altLang="en-US" dirty="0"/>
                  <a:t> 中转点：再加入</a:t>
                </a:r>
                <a:r>
                  <a:rPr lang="en-US" altLang="zh-CN" dirty="0"/>
                  <a:t>C</a:t>
                </a:r>
              </a:p>
              <a:p>
                <a:pPr marL="457223" lvl="3" indent="0">
                  <a:lnSpc>
                    <a:spcPct val="100000"/>
                  </a:lnSpc>
                  <a:spcBef>
                    <a:spcPts val="1000"/>
                  </a:spcBef>
                  <a:buNone/>
                </a:pPr>
                <a:r>
                  <a:rPr lang="zh-CN" altLang="en-US" dirty="0"/>
                  <a:t>第四个阶段：</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m:rPr>
                            <m:sty m:val="p"/>
                          </m:rPr>
                          <a:rPr lang="en-US" altLang="zh-CN" i="1" smtClean="0">
                            <a:latin typeface="Cambria Math" panose="02040503050406030204" pitchFamily="18" charset="0"/>
                          </a:rPr>
                          <m:t>j</m:t>
                        </m:r>
                      </m:sub>
                    </m:sSub>
                  </m:oMath>
                </a14:m>
                <a:r>
                  <a:rPr lang="en-US" altLang="zh-CN" dirty="0"/>
                  <a:t>)</a:t>
                </a:r>
                <a:r>
                  <a:rPr lang="zh-CN" altLang="en-US" dirty="0"/>
                  <a:t>之间有 </a:t>
                </a:r>
                <a:r>
                  <a:rPr lang="en-US" altLang="zh-CN" dirty="0">
                    <a:solidFill>
                      <a:schemeClr val="accent2"/>
                    </a:solidFill>
                  </a:rPr>
                  <a:t>4</a:t>
                </a:r>
                <a:r>
                  <a:rPr lang="zh-CN" altLang="en-US" dirty="0">
                    <a:solidFill>
                      <a:schemeClr val="accent2"/>
                    </a:solidFill>
                  </a:rPr>
                  <a:t>个</a:t>
                </a:r>
                <a:r>
                  <a:rPr lang="zh-CN" altLang="en-US" dirty="0"/>
                  <a:t> 中转点：再加入</a:t>
                </a:r>
                <a:r>
                  <a:rPr lang="en-US" altLang="zh-CN" dirty="0"/>
                  <a:t>D</a:t>
                </a:r>
              </a:p>
            </p:txBody>
          </p:sp>
        </mc:Choice>
        <mc:Fallback xmlns="">
          <p:sp>
            <p:nvSpPr>
              <p:cNvPr id="4" name="内容占位符 3">
                <a:extLst>
                  <a:ext uri="{FF2B5EF4-FFF2-40B4-BE49-F238E27FC236}">
                    <a16:creationId xmlns:a16="http://schemas.microsoft.com/office/drawing/2014/main" id="{C0B21368-69A2-4F30-9CE8-5FBF34688EBB}"/>
                  </a:ext>
                </a:extLst>
              </p:cNvPr>
              <p:cNvSpPr>
                <a:spLocks noGrp="1" noRot="1" noChangeAspect="1" noMove="1" noResize="1" noEditPoints="1" noAdjustHandles="1" noChangeArrowheads="1" noChangeShapeType="1" noTextEdit="1"/>
              </p:cNvSpPr>
              <p:nvPr>
                <p:ph idx="1"/>
              </p:nvPr>
            </p:nvSpPr>
            <p:spPr>
              <a:blipFill>
                <a:blip r:embed="rId3"/>
                <a:stretch>
                  <a:fillRect l="-1218"/>
                </a:stretch>
              </a:blipFill>
            </p:spPr>
            <p:txBody>
              <a:bodyPr/>
              <a:lstStyle/>
              <a:p>
                <a:r>
                  <a:rPr lang="zh-CN" altLang="en-US">
                    <a:noFill/>
                  </a:rPr>
                  <a:t> </a:t>
                </a:r>
              </a:p>
            </p:txBody>
          </p:sp>
        </mc:Fallback>
      </mc:AlternateContent>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aphicFrame>
        <p:nvGraphicFramePr>
          <p:cNvPr id="5" name="Table 2">
            <a:extLst>
              <a:ext uri="{FF2B5EF4-FFF2-40B4-BE49-F238E27FC236}">
                <a16:creationId xmlns:a16="http://schemas.microsoft.com/office/drawing/2014/main" id="{DD6F2613-1931-4E70-9BE4-9A68B4749D8B}"/>
              </a:ext>
            </a:extLst>
          </p:cNvPr>
          <p:cNvGraphicFramePr>
            <a:graphicFrameLocks noGrp="1" noChangeAspect="1"/>
          </p:cNvGraphicFramePr>
          <p:nvPr>
            <p:extLst>
              <p:ext uri="{D42A27DB-BD31-4B8C-83A1-F6EECF244321}">
                <p14:modId xmlns:p14="http://schemas.microsoft.com/office/powerpoint/2010/main" val="4198881642"/>
              </p:ext>
            </p:extLst>
          </p:nvPr>
        </p:nvGraphicFramePr>
        <p:xfrm>
          <a:off x="6757915" y="315226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3</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8</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5</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kern="1200" dirty="0">
                          <a:solidFill>
                            <a:schemeClr val="accent3"/>
                          </a:solidFill>
                          <a:latin typeface="+mn-lt"/>
                          <a:ea typeface="+mn-ea"/>
                          <a:cs typeface="+mn-cs"/>
                        </a:rPr>
                        <a:t>4</a:t>
                      </a:r>
                      <a:endParaRPr lang="zh-CN" altLang="en-US" sz="1600" kern="1200" dirty="0">
                        <a:solidFill>
                          <a:schemeClr val="accent3"/>
                        </a:solidFill>
                        <a:latin typeface="+mn-lt"/>
                        <a:ea typeface="+mn-ea"/>
                        <a:cs typeface="+mn-cs"/>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1</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446" rtl="0" eaLnBrk="1" latinLnBrk="0" hangingPunct="1"/>
                      <a:r>
                        <a:rPr lang="en-US" altLang="zh-CN" sz="1600" kern="1200" dirty="0">
                          <a:solidFill>
                            <a:schemeClr val="accent3"/>
                          </a:solidFill>
                          <a:latin typeface="+mn-lt"/>
                          <a:ea typeface="+mn-ea"/>
                          <a:cs typeface="+mn-cs"/>
                        </a:rPr>
                        <a:t>6</a:t>
                      </a:r>
                      <a:endParaRPr lang="zh-CN" altLang="en-US" sz="1600" kern="1200" dirty="0">
                        <a:solidFill>
                          <a:schemeClr val="accent3"/>
                        </a:solidFill>
                        <a:latin typeface="+mn-lt"/>
                        <a:ea typeface="+mn-ea"/>
                        <a:cs typeface="+mn-cs"/>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446" rtl="0" eaLnBrk="1" latinLnBrk="0" hangingPunct="1"/>
                      <a:r>
                        <a:rPr lang="en-US" altLang="zh-CN" sz="1600" kern="1200" dirty="0">
                          <a:solidFill>
                            <a:schemeClr val="accent3"/>
                          </a:solidFill>
                          <a:latin typeface="+mn-lt"/>
                          <a:ea typeface="+mn-ea"/>
                          <a:cs typeface="+mn-cs"/>
                        </a:rPr>
                        <a:t>9</a:t>
                      </a:r>
                      <a:endParaRPr lang="zh-CN" altLang="en-US" sz="1600" kern="1200" dirty="0">
                        <a:solidFill>
                          <a:schemeClr val="accent3"/>
                        </a:solidFill>
                        <a:latin typeface="+mn-lt"/>
                        <a:ea typeface="+mn-ea"/>
                        <a:cs typeface="+mn-cs"/>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2</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aphicFrame>
        <p:nvGraphicFramePr>
          <p:cNvPr id="6" name="Table 2">
            <a:extLst>
              <a:ext uri="{FF2B5EF4-FFF2-40B4-BE49-F238E27FC236}">
                <a16:creationId xmlns:a16="http://schemas.microsoft.com/office/drawing/2014/main" id="{D8FBDB56-5D2A-41A2-89F9-11D85FEBCE3C}"/>
              </a:ext>
            </a:extLst>
          </p:cNvPr>
          <p:cNvGraphicFramePr>
            <a:graphicFrameLocks noGrp="1" noChangeAspect="1"/>
          </p:cNvGraphicFramePr>
          <p:nvPr>
            <p:extLst>
              <p:ext uri="{D42A27DB-BD31-4B8C-83A1-F6EECF244321}">
                <p14:modId xmlns:p14="http://schemas.microsoft.com/office/powerpoint/2010/main" val="1697193921"/>
              </p:ext>
            </p:extLst>
          </p:nvPr>
        </p:nvGraphicFramePr>
        <p:xfrm>
          <a:off x="9265277" y="3152262"/>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dirty="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dirty="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sp>
        <p:nvSpPr>
          <p:cNvPr id="8" name="文本框 7">
            <a:extLst>
              <a:ext uri="{FF2B5EF4-FFF2-40B4-BE49-F238E27FC236}">
                <a16:creationId xmlns:a16="http://schemas.microsoft.com/office/drawing/2014/main" id="{651DA98B-3B35-4F62-8D02-90189B1A521B}"/>
              </a:ext>
            </a:extLst>
          </p:cNvPr>
          <p:cNvSpPr txBox="1"/>
          <p:nvPr/>
        </p:nvSpPr>
        <p:spPr>
          <a:xfrm>
            <a:off x="7231884" y="4984730"/>
            <a:ext cx="1901336" cy="523220"/>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D</a:t>
            </a:r>
            <a:r>
              <a:rPr lang="zh-CN" altLang="en-US" sz="1400" dirty="0">
                <a:latin typeface="思源黑体 CN Medium" panose="020B0600000000000000" pitchFamily="34" charset="-122"/>
                <a:ea typeface="思源黑体 CN Medium" panose="020B0600000000000000" pitchFamily="34" charset="-122"/>
              </a:rPr>
              <a:t>：各顶点间的</a:t>
            </a:r>
            <a:endParaRPr lang="en-US" altLang="zh-CN" sz="1400" dirty="0">
              <a:latin typeface="思源黑体 CN Medium" panose="020B0600000000000000" pitchFamily="34" charset="-122"/>
              <a:ea typeface="思源黑体 CN Medium" panose="020B0600000000000000" pitchFamily="34" charset="-122"/>
            </a:endParaRPr>
          </a:p>
          <a:p>
            <a:pPr algn="ctr"/>
            <a:r>
              <a:rPr lang="zh-CN" altLang="en-US" sz="1400" dirty="0">
                <a:latin typeface="思源黑体 CN Medium" panose="020B0600000000000000" pitchFamily="34" charset="-122"/>
                <a:ea typeface="思源黑体 CN Medium" panose="020B0600000000000000" pitchFamily="34" charset="-122"/>
              </a:rPr>
              <a:t>最短距离矩阵</a:t>
            </a:r>
          </a:p>
        </p:txBody>
      </p:sp>
      <p:sp>
        <p:nvSpPr>
          <p:cNvPr id="9" name="文本框 8">
            <a:extLst>
              <a:ext uri="{FF2B5EF4-FFF2-40B4-BE49-F238E27FC236}">
                <a16:creationId xmlns:a16="http://schemas.microsoft.com/office/drawing/2014/main" id="{E9E8C5D5-034E-4A24-A833-40EFB43B0AC8}"/>
              </a:ext>
            </a:extLst>
          </p:cNvPr>
          <p:cNvSpPr txBox="1"/>
          <p:nvPr/>
        </p:nvSpPr>
        <p:spPr>
          <a:xfrm>
            <a:off x="9739246" y="4984730"/>
            <a:ext cx="1901336" cy="523220"/>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path</a:t>
            </a:r>
            <a:r>
              <a:rPr lang="zh-CN" altLang="en-US" sz="1400" dirty="0">
                <a:latin typeface="思源黑体 CN Medium" panose="020B0600000000000000" pitchFamily="34" charset="-122"/>
                <a:ea typeface="思源黑体 CN Medium" panose="020B0600000000000000" pitchFamily="34" charset="-122"/>
              </a:rPr>
              <a:t>：两点最短路径的中转点</a:t>
            </a:r>
          </a:p>
        </p:txBody>
      </p:sp>
      <p:sp>
        <p:nvSpPr>
          <p:cNvPr id="37" name="文本框 36">
            <a:extLst>
              <a:ext uri="{FF2B5EF4-FFF2-40B4-BE49-F238E27FC236}">
                <a16:creationId xmlns:a16="http://schemas.microsoft.com/office/drawing/2014/main" id="{932D9E74-099C-4EB7-9601-5F71A33C39DB}"/>
              </a:ext>
            </a:extLst>
          </p:cNvPr>
          <p:cNvSpPr txBox="1"/>
          <p:nvPr/>
        </p:nvSpPr>
        <p:spPr>
          <a:xfrm>
            <a:off x="7342618" y="3793175"/>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grpSp>
        <p:nvGrpSpPr>
          <p:cNvPr id="39" name="组合 38">
            <a:extLst>
              <a:ext uri="{FF2B5EF4-FFF2-40B4-BE49-F238E27FC236}">
                <a16:creationId xmlns:a16="http://schemas.microsoft.com/office/drawing/2014/main" id="{0E576955-3C05-4A11-94B4-D20B72752010}"/>
              </a:ext>
            </a:extLst>
          </p:cNvPr>
          <p:cNvGrpSpPr/>
          <p:nvPr/>
        </p:nvGrpSpPr>
        <p:grpSpPr>
          <a:xfrm>
            <a:off x="8053634" y="844079"/>
            <a:ext cx="2240533" cy="1815799"/>
            <a:chOff x="8102543" y="1132009"/>
            <a:chExt cx="2240533" cy="1815799"/>
          </a:xfrm>
        </p:grpSpPr>
        <p:grpSp>
          <p:nvGrpSpPr>
            <p:cNvPr id="40" name="组合 39">
              <a:extLst>
                <a:ext uri="{FF2B5EF4-FFF2-40B4-BE49-F238E27FC236}">
                  <a16:creationId xmlns:a16="http://schemas.microsoft.com/office/drawing/2014/main" id="{01B2996E-7771-47B9-A58D-047588744C71}"/>
                </a:ext>
              </a:extLst>
            </p:cNvPr>
            <p:cNvGrpSpPr/>
            <p:nvPr/>
          </p:nvGrpSpPr>
          <p:grpSpPr>
            <a:xfrm>
              <a:off x="8102543" y="1211810"/>
              <a:ext cx="2240533" cy="1719072"/>
              <a:chOff x="9134856" y="2093976"/>
              <a:chExt cx="2240533" cy="1719072"/>
            </a:xfrm>
          </p:grpSpPr>
          <p:sp>
            <p:nvSpPr>
              <p:cNvPr id="47" name="Oval 5">
                <a:extLst>
                  <a:ext uri="{FF2B5EF4-FFF2-40B4-BE49-F238E27FC236}">
                    <a16:creationId xmlns:a16="http://schemas.microsoft.com/office/drawing/2014/main" id="{4B754094-6780-42BF-9BDB-8B403661B44B}"/>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49" name="Oval 6">
                <a:extLst>
                  <a:ext uri="{FF2B5EF4-FFF2-40B4-BE49-F238E27FC236}">
                    <a16:creationId xmlns:a16="http://schemas.microsoft.com/office/drawing/2014/main" id="{795FD42B-7FCD-4E3E-9C92-1739B3062138}"/>
                  </a:ext>
                </a:extLst>
              </p:cNvPr>
              <p:cNvSpPr/>
              <p:nvPr/>
            </p:nvSpPr>
            <p:spPr>
              <a:xfrm>
                <a:off x="10991341" y="2287087"/>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50" name="Oval 7">
                <a:extLst>
                  <a:ext uri="{FF2B5EF4-FFF2-40B4-BE49-F238E27FC236}">
                    <a16:creationId xmlns:a16="http://schemas.microsoft.com/office/drawing/2014/main" id="{086BE561-2F23-426E-ACBD-3DB02FC89C84}"/>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51" name="Oval 8">
                <a:extLst>
                  <a:ext uri="{FF2B5EF4-FFF2-40B4-BE49-F238E27FC236}">
                    <a16:creationId xmlns:a16="http://schemas.microsoft.com/office/drawing/2014/main" id="{102C220C-0DB9-4788-8AA9-E3BF65360480}"/>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52" name="Straight Arrow Connector 9">
                <a:extLst>
                  <a:ext uri="{FF2B5EF4-FFF2-40B4-BE49-F238E27FC236}">
                    <a16:creationId xmlns:a16="http://schemas.microsoft.com/office/drawing/2014/main" id="{C8F8F491-B977-4546-A874-010D1F3100BE}"/>
                  </a:ext>
                </a:extLst>
              </p:cNvPr>
              <p:cNvCxnSpPr>
                <a:cxnSpLocks/>
                <a:endCxn id="49" idx="1"/>
              </p:cNvCxnSpPr>
              <p:nvPr/>
            </p:nvCxnSpPr>
            <p:spPr>
              <a:xfrm>
                <a:off x="10126318" y="2202353"/>
                <a:ext cx="921266" cy="140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
                <a:extLst>
                  <a:ext uri="{FF2B5EF4-FFF2-40B4-BE49-F238E27FC236}">
                    <a16:creationId xmlns:a16="http://schemas.microsoft.com/office/drawing/2014/main" id="{CAB88DFA-1DB1-4675-A9D0-1624C66BC589}"/>
                  </a:ext>
                </a:extLst>
              </p:cNvPr>
              <p:cNvCxnSpPr>
                <a:cxnSpLocks/>
                <a:stCxn id="51" idx="3"/>
                <a:endCxn id="47"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1">
                <a:extLst>
                  <a:ext uri="{FF2B5EF4-FFF2-40B4-BE49-F238E27FC236}">
                    <a16:creationId xmlns:a16="http://schemas.microsoft.com/office/drawing/2014/main" id="{CAA953EB-4B42-419C-80DC-787E0B3B7CE8}"/>
                  </a:ext>
                </a:extLst>
              </p:cNvPr>
              <p:cNvCxnSpPr>
                <a:cxnSpLocks/>
                <a:stCxn id="47" idx="5"/>
                <a:endCxn id="50"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0">
                <a:extLst>
                  <a:ext uri="{FF2B5EF4-FFF2-40B4-BE49-F238E27FC236}">
                    <a16:creationId xmlns:a16="http://schemas.microsoft.com/office/drawing/2014/main" id="{F70DDCED-39E8-4C6B-9FD8-F92897C90A49}"/>
                  </a:ext>
                </a:extLst>
              </p:cNvPr>
              <p:cNvCxnSpPr>
                <a:cxnSpLocks/>
                <a:stCxn id="49" idx="3"/>
                <a:endCxn id="47" idx="7"/>
              </p:cNvCxnSpPr>
              <p:nvPr/>
            </p:nvCxnSpPr>
            <p:spPr>
              <a:xfrm flipH="1">
                <a:off x="9462661" y="2614892"/>
                <a:ext cx="1584923" cy="486303"/>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10">
                <a:extLst>
                  <a:ext uri="{FF2B5EF4-FFF2-40B4-BE49-F238E27FC236}">
                    <a16:creationId xmlns:a16="http://schemas.microsoft.com/office/drawing/2014/main" id="{678DBF3A-AD35-456E-BF7F-AA9F2E57C9A9}"/>
                  </a:ext>
                </a:extLst>
              </p:cNvPr>
              <p:cNvCxnSpPr>
                <a:cxnSpLocks/>
                <a:stCxn id="50" idx="0"/>
                <a:endCxn id="51" idx="5"/>
              </p:cNvCxnSpPr>
              <p:nvPr/>
            </p:nvCxnSpPr>
            <p:spPr>
              <a:xfrm flipH="1" flipV="1">
                <a:off x="10093470" y="2421781"/>
                <a:ext cx="568434" cy="100721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10">
                <a:extLst>
                  <a:ext uri="{FF2B5EF4-FFF2-40B4-BE49-F238E27FC236}">
                    <a16:creationId xmlns:a16="http://schemas.microsoft.com/office/drawing/2014/main" id="{8F4AD4D1-10F4-4135-B56A-E91D460D916A}"/>
                  </a:ext>
                </a:extLst>
              </p:cNvPr>
              <p:cNvCxnSpPr>
                <a:cxnSpLocks/>
                <a:stCxn id="49" idx="4"/>
                <a:endCxn id="50" idx="7"/>
              </p:cNvCxnSpPr>
              <p:nvPr/>
            </p:nvCxnSpPr>
            <p:spPr>
              <a:xfrm flipH="1">
                <a:off x="10797685" y="2671135"/>
                <a:ext cx="385680" cy="814108"/>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10">
                <a:extLst>
                  <a:ext uri="{FF2B5EF4-FFF2-40B4-BE49-F238E27FC236}">
                    <a16:creationId xmlns:a16="http://schemas.microsoft.com/office/drawing/2014/main" id="{C1B66C0D-9733-4ECF-9F65-7705C4558F77}"/>
                  </a:ext>
                </a:extLst>
              </p:cNvPr>
              <p:cNvCxnSpPr>
                <a:cxnSpLocks/>
                <a:stCxn id="50" idx="1"/>
                <a:endCxn id="51" idx="4"/>
              </p:cNvCxnSpPr>
              <p:nvPr/>
            </p:nvCxnSpPr>
            <p:spPr>
              <a:xfrm flipH="1" flipV="1">
                <a:off x="9957689" y="2478024"/>
                <a:ext cx="568434" cy="10072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9">
                <a:extLst>
                  <a:ext uri="{FF2B5EF4-FFF2-40B4-BE49-F238E27FC236}">
                    <a16:creationId xmlns:a16="http://schemas.microsoft.com/office/drawing/2014/main" id="{C96080F9-6A3A-4330-87B3-C3548DA0AEE8}"/>
                  </a:ext>
                </a:extLst>
              </p:cNvPr>
              <p:cNvCxnSpPr>
                <a:cxnSpLocks/>
                <a:endCxn id="49" idx="2"/>
              </p:cNvCxnSpPr>
              <p:nvPr/>
            </p:nvCxnSpPr>
            <p:spPr>
              <a:xfrm>
                <a:off x="10126318" y="2353201"/>
                <a:ext cx="865023" cy="12591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文本框 40">
              <a:extLst>
                <a:ext uri="{FF2B5EF4-FFF2-40B4-BE49-F238E27FC236}">
                  <a16:creationId xmlns:a16="http://schemas.microsoft.com/office/drawing/2014/main" id="{076D7170-CCEC-4A69-AC05-8F2B1D76EB96}"/>
                </a:ext>
              </a:extLst>
            </p:cNvPr>
            <p:cNvSpPr txBox="1"/>
            <p:nvPr/>
          </p:nvSpPr>
          <p:spPr>
            <a:xfrm>
              <a:off x="9318821" y="1132009"/>
              <a:ext cx="495029" cy="307777"/>
            </a:xfrm>
            <a:prstGeom prst="rect">
              <a:avLst/>
            </a:prstGeom>
            <a:noFill/>
          </p:spPr>
          <p:txBody>
            <a:bodyPr wrap="square">
              <a:spAutoFit/>
            </a:bodyPr>
            <a:lstStyle/>
            <a:p>
              <a:pPr algn="ctr"/>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42" name="文本框 41">
              <a:extLst>
                <a:ext uri="{FF2B5EF4-FFF2-40B4-BE49-F238E27FC236}">
                  <a16:creationId xmlns:a16="http://schemas.microsoft.com/office/drawing/2014/main" id="{811E24DB-88B6-4B05-A2FE-64FB825F39B6}"/>
                </a:ext>
              </a:extLst>
            </p:cNvPr>
            <p:cNvSpPr txBox="1"/>
            <p:nvPr/>
          </p:nvSpPr>
          <p:spPr>
            <a:xfrm>
              <a:off x="8571410" y="264003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a:t>
              </a:r>
              <a:endParaRPr lang="zh-CN" altLang="en-US" sz="1400" dirty="0">
                <a:latin typeface="思源黑体 CN Medium" panose="020B0600000000000000" pitchFamily="34" charset="-122"/>
                <a:ea typeface="思源黑体 CN Medium" panose="020B0600000000000000" pitchFamily="34" charset="-122"/>
              </a:endParaRPr>
            </a:p>
          </p:txBody>
        </p:sp>
        <p:sp>
          <p:nvSpPr>
            <p:cNvPr id="43" name="文本框 42">
              <a:extLst>
                <a:ext uri="{FF2B5EF4-FFF2-40B4-BE49-F238E27FC236}">
                  <a16:creationId xmlns:a16="http://schemas.microsoft.com/office/drawing/2014/main" id="{1B128E76-3310-4D9E-97D1-FB27C8F44BCE}"/>
                </a:ext>
              </a:extLst>
            </p:cNvPr>
            <p:cNvSpPr txBox="1"/>
            <p:nvPr/>
          </p:nvSpPr>
          <p:spPr>
            <a:xfrm>
              <a:off x="8210881" y="159102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a:t>
              </a:r>
              <a:endParaRPr lang="zh-CN" altLang="en-US" sz="1400" dirty="0">
                <a:latin typeface="思源黑体 CN Medium" panose="020B0600000000000000" pitchFamily="34" charset="-122"/>
                <a:ea typeface="思源黑体 CN Medium" panose="020B0600000000000000" pitchFamily="34" charset="-122"/>
              </a:endParaRPr>
            </a:p>
          </p:txBody>
        </p:sp>
        <p:sp>
          <p:nvSpPr>
            <p:cNvPr id="44" name="文本框 43">
              <a:extLst>
                <a:ext uri="{FF2B5EF4-FFF2-40B4-BE49-F238E27FC236}">
                  <a16:creationId xmlns:a16="http://schemas.microsoft.com/office/drawing/2014/main" id="{4E94130B-3DEA-4ACC-AD81-A7071606F553}"/>
                </a:ext>
              </a:extLst>
            </p:cNvPr>
            <p:cNvSpPr txBox="1"/>
            <p:nvPr/>
          </p:nvSpPr>
          <p:spPr>
            <a:xfrm>
              <a:off x="8508864" y="18682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a:t>
              </a:r>
              <a:endParaRPr lang="zh-CN" altLang="en-US" sz="1400" dirty="0">
                <a:latin typeface="思源黑体 CN Medium" panose="020B0600000000000000" pitchFamily="34" charset="-122"/>
                <a:ea typeface="思源黑体 CN Medium" panose="020B0600000000000000" pitchFamily="34" charset="-122"/>
              </a:endParaRPr>
            </a:p>
          </p:txBody>
        </p:sp>
        <p:sp>
          <p:nvSpPr>
            <p:cNvPr id="45" name="文本框 44">
              <a:extLst>
                <a:ext uri="{FF2B5EF4-FFF2-40B4-BE49-F238E27FC236}">
                  <a16:creationId xmlns:a16="http://schemas.microsoft.com/office/drawing/2014/main" id="{F9CB081B-E231-4D6B-9BD2-D23E36519439}"/>
                </a:ext>
              </a:extLst>
            </p:cNvPr>
            <p:cNvSpPr txBox="1"/>
            <p:nvPr/>
          </p:nvSpPr>
          <p:spPr>
            <a:xfrm>
              <a:off x="9314186" y="2026267"/>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a:t>
              </a:r>
              <a:endParaRPr lang="zh-CN" altLang="en-US" sz="1400" dirty="0">
                <a:latin typeface="思源黑体 CN Medium" panose="020B0600000000000000" pitchFamily="34" charset="-122"/>
                <a:ea typeface="思源黑体 CN Medium" panose="020B0600000000000000" pitchFamily="34" charset="-122"/>
              </a:endParaRPr>
            </a:p>
          </p:txBody>
        </p:sp>
        <p:sp>
          <p:nvSpPr>
            <p:cNvPr id="46" name="文本框 45">
              <a:extLst>
                <a:ext uri="{FF2B5EF4-FFF2-40B4-BE49-F238E27FC236}">
                  <a16:creationId xmlns:a16="http://schemas.microsoft.com/office/drawing/2014/main" id="{9FB70F1A-AE61-4DE1-B414-DE14E7689CC2}"/>
                </a:ext>
              </a:extLst>
            </p:cNvPr>
            <p:cNvSpPr txBox="1"/>
            <p:nvPr/>
          </p:nvSpPr>
          <p:spPr>
            <a:xfrm>
              <a:off x="9768898" y="21627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a:t>
              </a:r>
              <a:endParaRPr lang="zh-CN" altLang="en-US" sz="1400" dirty="0">
                <a:latin typeface="思源黑体 CN Medium" panose="020B0600000000000000" pitchFamily="34" charset="-122"/>
                <a:ea typeface="思源黑体 CN Medium" panose="020B0600000000000000" pitchFamily="34" charset="-122"/>
              </a:endParaRPr>
            </a:p>
          </p:txBody>
        </p:sp>
        <p:sp>
          <p:nvSpPr>
            <p:cNvPr id="62" name="文本框 61">
              <a:extLst>
                <a:ext uri="{FF2B5EF4-FFF2-40B4-BE49-F238E27FC236}">
                  <a16:creationId xmlns:a16="http://schemas.microsoft.com/office/drawing/2014/main" id="{7BE6343F-C6BC-4183-BC98-FBDB01DCF811}"/>
                </a:ext>
              </a:extLst>
            </p:cNvPr>
            <p:cNvSpPr txBox="1"/>
            <p:nvPr/>
          </p:nvSpPr>
          <p:spPr>
            <a:xfrm>
              <a:off x="8973914" y="215672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9</a:t>
              </a:r>
              <a:endParaRPr lang="zh-CN" altLang="en-US" sz="1400" dirty="0">
                <a:latin typeface="思源黑体 CN Medium" panose="020B0600000000000000" pitchFamily="34" charset="-122"/>
                <a:ea typeface="思源黑体 CN Medium" panose="020B0600000000000000" pitchFamily="34" charset="-122"/>
              </a:endParaRPr>
            </a:p>
          </p:txBody>
        </p:sp>
        <p:sp>
          <p:nvSpPr>
            <p:cNvPr id="66" name="文本框 65">
              <a:extLst>
                <a:ext uri="{FF2B5EF4-FFF2-40B4-BE49-F238E27FC236}">
                  <a16:creationId xmlns:a16="http://schemas.microsoft.com/office/drawing/2014/main" id="{A647D9B4-8150-4517-BE8F-301C7E3359F4}"/>
                </a:ext>
              </a:extLst>
            </p:cNvPr>
            <p:cNvSpPr txBox="1"/>
            <p:nvPr/>
          </p:nvSpPr>
          <p:spPr>
            <a:xfrm>
              <a:off x="9245024" y="151247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sp>
        <p:nvSpPr>
          <p:cNvPr id="58" name="对话气泡: 圆角矩形 57">
            <a:extLst>
              <a:ext uri="{FF2B5EF4-FFF2-40B4-BE49-F238E27FC236}">
                <a16:creationId xmlns:a16="http://schemas.microsoft.com/office/drawing/2014/main" id="{F6852EA9-2407-4DC9-88C0-DB2BA3BB47D6}"/>
              </a:ext>
            </a:extLst>
          </p:cNvPr>
          <p:cNvSpPr/>
          <p:nvPr/>
        </p:nvSpPr>
        <p:spPr>
          <a:xfrm>
            <a:off x="3580101" y="1472118"/>
            <a:ext cx="3347656" cy="1293971"/>
          </a:xfrm>
          <a:prstGeom prst="wedgeRoundRectCallout">
            <a:avLst>
              <a:gd name="adj1" fmla="val -33746"/>
              <a:gd name="adj2" fmla="val 7510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r>
              <a:rPr lang="zh-CN" altLang="en-US" sz="1400" dirty="0">
                <a:latin typeface="思源黑体 CN Medium" panose="020B0600000000000000" pitchFamily="34" charset="-122"/>
                <a:ea typeface="思源黑体 CN Medium" panose="020B0600000000000000" pitchFamily="34" charset="-122"/>
              </a:rPr>
              <a:t>插点法：计算并比较加入顶点</a:t>
            </a:r>
            <a:r>
              <a:rPr lang="en-US" altLang="zh-CN" sz="1400" dirty="0">
                <a:latin typeface="思源黑体 CN Medium" panose="020B0600000000000000" pitchFamily="34" charset="-122"/>
                <a:ea typeface="思源黑体 CN Medium" panose="020B0600000000000000" pitchFamily="34" charset="-122"/>
              </a:rPr>
              <a:t>k</a:t>
            </a:r>
            <a:r>
              <a:rPr lang="zh-CN" altLang="en-US" sz="1400" dirty="0">
                <a:latin typeface="思源黑体 CN Medium" panose="020B0600000000000000" pitchFamily="34" charset="-122"/>
                <a:ea typeface="思源黑体 CN Medium" panose="020B0600000000000000" pitchFamily="34" charset="-122"/>
              </a:rPr>
              <a:t>之后，</a:t>
            </a:r>
            <a:r>
              <a:rPr lang="en-US" altLang="zh-CN" sz="1400" dirty="0">
                <a:latin typeface="思源黑体 CN Medium" panose="020B0600000000000000" pitchFamily="34" charset="-122"/>
                <a:ea typeface="思源黑体 CN Medium" panose="020B0600000000000000" pitchFamily="34" charset="-122"/>
              </a:rPr>
              <a:t>&lt;i, j&gt;</a:t>
            </a:r>
            <a:r>
              <a:rPr lang="zh-CN" altLang="en-US" sz="1400" dirty="0">
                <a:latin typeface="思源黑体 CN Medium" panose="020B0600000000000000" pitchFamily="34" charset="-122"/>
                <a:ea typeface="思源黑体 CN Medium" panose="020B0600000000000000" pitchFamily="34" charset="-122"/>
              </a:rPr>
              <a:t>的距离是否减少，比如：</a:t>
            </a:r>
            <a:endParaRPr lang="en-US" altLang="zh-CN" sz="1400" dirty="0">
              <a:latin typeface="思源黑体 CN Medium" panose="020B0600000000000000" pitchFamily="34" charset="-122"/>
              <a:ea typeface="思源黑体 CN Medium" panose="020B0600000000000000" pitchFamily="34" charset="-122"/>
            </a:endParaRPr>
          </a:p>
          <a:p>
            <a:r>
              <a:rPr lang="zh-CN" altLang="en-US" sz="1400" dirty="0">
                <a:latin typeface="思源黑体 CN Medium" panose="020B0600000000000000" pitchFamily="34" charset="-122"/>
                <a:ea typeface="思源黑体 CN Medium" panose="020B0600000000000000" pitchFamily="34" charset="-122"/>
              </a:rPr>
              <a:t>若</a:t>
            </a:r>
            <a:r>
              <a:rPr lang="en-US" altLang="zh-CN" sz="1400" dirty="0">
                <a:latin typeface="思源黑体 CN Medium" panose="020B0600000000000000" pitchFamily="34" charset="-122"/>
                <a:ea typeface="思源黑体 CN Medium" panose="020B0600000000000000" pitchFamily="34" charset="-122"/>
              </a:rPr>
              <a:t>map[A, B] &gt; map[A, </a:t>
            </a:r>
            <a:r>
              <a:rPr lang="en-US" altLang="zh-CN" sz="1400" dirty="0">
                <a:solidFill>
                  <a:schemeClr val="accent1"/>
                </a:solidFill>
                <a:latin typeface="思源黑体 CN Medium" panose="020B0600000000000000" pitchFamily="34" charset="-122"/>
                <a:ea typeface="思源黑体 CN Medium" panose="020B0600000000000000" pitchFamily="34" charset="-122"/>
              </a:rPr>
              <a:t>C</a:t>
            </a:r>
            <a:r>
              <a:rPr lang="en-US" altLang="zh-CN" sz="1400" dirty="0">
                <a:latin typeface="思源黑体 CN Medium" panose="020B0600000000000000" pitchFamily="34" charset="-122"/>
                <a:ea typeface="思源黑体 CN Medium" panose="020B0600000000000000" pitchFamily="34" charset="-122"/>
              </a:rPr>
              <a:t>] + map[</a:t>
            </a:r>
            <a:r>
              <a:rPr lang="en-US" altLang="zh-CN" sz="1400" dirty="0">
                <a:solidFill>
                  <a:schemeClr val="accent1"/>
                </a:solidFill>
                <a:latin typeface="思源黑体 CN Medium" panose="020B0600000000000000" pitchFamily="34" charset="-122"/>
                <a:ea typeface="思源黑体 CN Medium" panose="020B0600000000000000" pitchFamily="34" charset="-122"/>
              </a:rPr>
              <a:t>C</a:t>
            </a:r>
            <a:r>
              <a:rPr lang="en-US" altLang="zh-CN" sz="1400" dirty="0">
                <a:latin typeface="思源黑体 CN Medium" panose="020B0600000000000000" pitchFamily="34" charset="-122"/>
                <a:ea typeface="思源黑体 CN Medium" panose="020B0600000000000000" pitchFamily="34" charset="-122"/>
              </a:rPr>
              <a:t>, B]</a:t>
            </a:r>
            <a:r>
              <a:rPr lang="zh-CN" altLang="en-US" sz="1400" dirty="0">
                <a:latin typeface="思源黑体 CN Medium" panose="020B0600000000000000" pitchFamily="34" charset="-122"/>
                <a:ea typeface="思源黑体 CN Medium" panose="020B0600000000000000" pitchFamily="34" charset="-122"/>
              </a:rPr>
              <a:t>；则</a:t>
            </a:r>
            <a:r>
              <a:rPr lang="en-US" altLang="zh-CN" sz="1400" dirty="0">
                <a:latin typeface="思源黑体 CN Medium" panose="020B0600000000000000" pitchFamily="34" charset="-122"/>
                <a:ea typeface="思源黑体 CN Medium" panose="020B0600000000000000" pitchFamily="34" charset="-122"/>
              </a:rPr>
              <a:t>map[A, B] </a:t>
            </a:r>
            <a:r>
              <a:rPr lang="en-US" altLang="zh-CN" sz="1400">
                <a:solidFill>
                  <a:schemeClr val="accent1"/>
                </a:solidFill>
                <a:latin typeface="思源黑体 CN Medium" panose="020B0600000000000000" pitchFamily="34" charset="-122"/>
                <a:ea typeface="思源黑体 CN Medium" panose="020B0600000000000000" pitchFamily="34" charset="-122"/>
              </a:rPr>
              <a:t>=</a:t>
            </a:r>
            <a:r>
              <a:rPr lang="en-US" altLang="zh-CN" sz="1400">
                <a:latin typeface="思源黑体 CN Medium" panose="020B0600000000000000" pitchFamily="34" charset="-122"/>
                <a:ea typeface="思源黑体 CN Medium" panose="020B0600000000000000" pitchFamily="34" charset="-122"/>
              </a:rPr>
              <a:t> map</a:t>
            </a:r>
            <a:r>
              <a:rPr lang="en-US" altLang="zh-CN" sz="1400" dirty="0">
                <a:latin typeface="思源黑体 CN Medium" panose="020B0600000000000000" pitchFamily="34" charset="-122"/>
                <a:ea typeface="思源黑体 CN Medium" panose="020B0600000000000000" pitchFamily="34" charset="-122"/>
              </a:rPr>
              <a:t>[A, </a:t>
            </a:r>
            <a:r>
              <a:rPr lang="en-US" altLang="zh-CN" sz="1400" dirty="0">
                <a:solidFill>
                  <a:schemeClr val="accent1"/>
                </a:solidFill>
                <a:latin typeface="思源黑体 CN Medium" panose="020B0600000000000000" pitchFamily="34" charset="-122"/>
                <a:ea typeface="思源黑体 CN Medium" panose="020B0600000000000000" pitchFamily="34" charset="-122"/>
              </a:rPr>
              <a:t>C</a:t>
            </a:r>
            <a:r>
              <a:rPr lang="en-US" altLang="zh-CN" sz="1400" dirty="0">
                <a:latin typeface="思源黑体 CN Medium" panose="020B0600000000000000" pitchFamily="34" charset="-122"/>
                <a:ea typeface="思源黑体 CN Medium" panose="020B0600000000000000" pitchFamily="34" charset="-122"/>
              </a:rPr>
              <a:t>] + map[</a:t>
            </a:r>
            <a:r>
              <a:rPr lang="en-US" altLang="zh-CN" sz="1400" dirty="0">
                <a:solidFill>
                  <a:schemeClr val="accent1"/>
                </a:solidFill>
                <a:latin typeface="思源黑体 CN Medium" panose="020B0600000000000000" pitchFamily="34" charset="-122"/>
                <a:ea typeface="思源黑体 CN Medium" panose="020B0600000000000000" pitchFamily="34" charset="-122"/>
              </a:rPr>
              <a:t>C</a:t>
            </a:r>
            <a:r>
              <a:rPr lang="en-US" altLang="zh-CN" sz="1400" dirty="0">
                <a:latin typeface="思源黑体 CN Medium" panose="020B0600000000000000" pitchFamily="34" charset="-122"/>
                <a:ea typeface="思源黑体 CN Medium" panose="020B0600000000000000" pitchFamily="34" charset="-122"/>
              </a:rPr>
              <a:t>, B]</a:t>
            </a:r>
            <a:r>
              <a:rPr lang="zh-CN" altLang="en-US" sz="1400" dirty="0">
                <a:latin typeface="思源黑体 CN Medium" panose="020B0600000000000000" pitchFamily="34" charset="-122"/>
                <a:ea typeface="思源黑体 CN Medium" panose="020B0600000000000000" pitchFamily="34" charset="-122"/>
              </a:rPr>
              <a:t>；</a:t>
            </a:r>
            <a:r>
              <a:rPr lang="en-US" altLang="zh-CN" sz="1400" dirty="0">
                <a:latin typeface="思源黑体 CN Medium" panose="020B0600000000000000" pitchFamily="34" charset="-122"/>
                <a:ea typeface="思源黑体 CN Medium" panose="020B0600000000000000" pitchFamily="34" charset="-122"/>
              </a:rPr>
              <a:t>path[A, B] = </a:t>
            </a:r>
            <a:r>
              <a:rPr lang="en-US" altLang="zh-CN" sz="1400" dirty="0">
                <a:solidFill>
                  <a:schemeClr val="accent1"/>
                </a:solidFill>
                <a:latin typeface="思源黑体 CN Medium" panose="020B0600000000000000" pitchFamily="34" charset="-122"/>
                <a:ea typeface="思源黑体 CN Medium" panose="020B0600000000000000" pitchFamily="34" charset="-122"/>
              </a:rPr>
              <a:t>2</a:t>
            </a:r>
          </a:p>
        </p:txBody>
      </p:sp>
      <p:sp>
        <p:nvSpPr>
          <p:cNvPr id="59" name="文本框 58">
            <a:extLst>
              <a:ext uri="{FF2B5EF4-FFF2-40B4-BE49-F238E27FC236}">
                <a16:creationId xmlns:a16="http://schemas.microsoft.com/office/drawing/2014/main" id="{E0BE4BBE-6B92-4EBD-B430-554FA6E7C239}"/>
              </a:ext>
            </a:extLst>
          </p:cNvPr>
          <p:cNvSpPr txBox="1"/>
          <p:nvPr/>
        </p:nvSpPr>
        <p:spPr>
          <a:xfrm>
            <a:off x="7738823" y="4486988"/>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0" name="文本框 69">
            <a:extLst>
              <a:ext uri="{FF2B5EF4-FFF2-40B4-BE49-F238E27FC236}">
                <a16:creationId xmlns:a16="http://schemas.microsoft.com/office/drawing/2014/main" id="{66DB65C8-049D-413C-99CA-7F43449D7B60}"/>
              </a:ext>
            </a:extLst>
          </p:cNvPr>
          <p:cNvSpPr txBox="1"/>
          <p:nvPr/>
        </p:nvSpPr>
        <p:spPr>
          <a:xfrm>
            <a:off x="8771060" y="4131729"/>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1" name="文本框 70">
            <a:extLst>
              <a:ext uri="{FF2B5EF4-FFF2-40B4-BE49-F238E27FC236}">
                <a16:creationId xmlns:a16="http://schemas.microsoft.com/office/drawing/2014/main" id="{B0F7A0F3-9267-428E-85E2-2D9F375FF66C}"/>
              </a:ext>
            </a:extLst>
          </p:cNvPr>
          <p:cNvSpPr txBox="1"/>
          <p:nvPr/>
        </p:nvSpPr>
        <p:spPr>
          <a:xfrm>
            <a:off x="7822478" y="4162209"/>
            <a:ext cx="246177"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9</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2" name="文本框 71">
            <a:extLst>
              <a:ext uri="{FF2B5EF4-FFF2-40B4-BE49-F238E27FC236}">
                <a16:creationId xmlns:a16="http://schemas.microsoft.com/office/drawing/2014/main" id="{225FE9FD-6468-46BD-929A-8AFE6270725B}"/>
              </a:ext>
            </a:extLst>
          </p:cNvPr>
          <p:cNvSpPr txBox="1"/>
          <p:nvPr/>
        </p:nvSpPr>
        <p:spPr>
          <a:xfrm>
            <a:off x="9863359" y="3797093"/>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3" name="文本框 72">
            <a:extLst>
              <a:ext uri="{FF2B5EF4-FFF2-40B4-BE49-F238E27FC236}">
                <a16:creationId xmlns:a16="http://schemas.microsoft.com/office/drawing/2014/main" id="{F2047D2A-4098-4058-8EA8-A13455F8B56C}"/>
              </a:ext>
            </a:extLst>
          </p:cNvPr>
          <p:cNvSpPr txBox="1"/>
          <p:nvPr/>
        </p:nvSpPr>
        <p:spPr>
          <a:xfrm>
            <a:off x="10339152" y="4131729"/>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4" name="文本框 73">
            <a:extLst>
              <a:ext uri="{FF2B5EF4-FFF2-40B4-BE49-F238E27FC236}">
                <a16:creationId xmlns:a16="http://schemas.microsoft.com/office/drawing/2014/main" id="{0F9E40DE-2816-4AC9-8141-D172BA1A1307}"/>
              </a:ext>
            </a:extLst>
          </p:cNvPr>
          <p:cNvSpPr txBox="1"/>
          <p:nvPr/>
        </p:nvSpPr>
        <p:spPr>
          <a:xfrm>
            <a:off x="11291436" y="4131729"/>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76" name="文本框 75">
            <a:extLst>
              <a:ext uri="{FF2B5EF4-FFF2-40B4-BE49-F238E27FC236}">
                <a16:creationId xmlns:a16="http://schemas.microsoft.com/office/drawing/2014/main" id="{F06AA32D-84AF-4AFE-8CC2-0D211320910A}"/>
              </a:ext>
            </a:extLst>
          </p:cNvPr>
          <p:cNvSpPr txBox="1"/>
          <p:nvPr/>
        </p:nvSpPr>
        <p:spPr>
          <a:xfrm>
            <a:off x="10339151" y="4486988"/>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85" name="文本框 84">
            <a:extLst>
              <a:ext uri="{FF2B5EF4-FFF2-40B4-BE49-F238E27FC236}">
                <a16:creationId xmlns:a16="http://schemas.microsoft.com/office/drawing/2014/main" id="{64F5A434-15A6-40C4-827B-0682E1485065}"/>
              </a:ext>
            </a:extLst>
          </p:cNvPr>
          <p:cNvSpPr txBox="1"/>
          <p:nvPr/>
        </p:nvSpPr>
        <p:spPr>
          <a:xfrm>
            <a:off x="8287443" y="351527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7</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0" name="文本框 89">
            <a:extLst>
              <a:ext uri="{FF2B5EF4-FFF2-40B4-BE49-F238E27FC236}">
                <a16:creationId xmlns:a16="http://schemas.microsoft.com/office/drawing/2014/main" id="{C79EE20B-E660-4938-B986-21E539F25334}"/>
              </a:ext>
            </a:extLst>
          </p:cNvPr>
          <p:cNvSpPr txBox="1"/>
          <p:nvPr/>
        </p:nvSpPr>
        <p:spPr>
          <a:xfrm>
            <a:off x="10833881" y="351527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1" name="文本框 90">
            <a:extLst>
              <a:ext uri="{FF2B5EF4-FFF2-40B4-BE49-F238E27FC236}">
                <a16:creationId xmlns:a16="http://schemas.microsoft.com/office/drawing/2014/main" id="{8E5A1B94-5E36-445F-BBD5-B16FE7D294CB}"/>
              </a:ext>
            </a:extLst>
          </p:cNvPr>
          <p:cNvSpPr txBox="1"/>
          <p:nvPr/>
        </p:nvSpPr>
        <p:spPr>
          <a:xfrm>
            <a:off x="8763469" y="3509453"/>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4</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2" name="文本框 91">
            <a:extLst>
              <a:ext uri="{FF2B5EF4-FFF2-40B4-BE49-F238E27FC236}">
                <a16:creationId xmlns:a16="http://schemas.microsoft.com/office/drawing/2014/main" id="{911A63BE-5BA0-4B72-A3BD-C639CC2B8CD9}"/>
              </a:ext>
            </a:extLst>
          </p:cNvPr>
          <p:cNvSpPr txBox="1"/>
          <p:nvPr/>
        </p:nvSpPr>
        <p:spPr>
          <a:xfrm>
            <a:off x="11309907" y="3509453"/>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3" name="文本框 92">
            <a:extLst>
              <a:ext uri="{FF2B5EF4-FFF2-40B4-BE49-F238E27FC236}">
                <a16:creationId xmlns:a16="http://schemas.microsoft.com/office/drawing/2014/main" id="{C05F9E84-B470-480B-B774-6423205F4DBB}"/>
              </a:ext>
            </a:extLst>
          </p:cNvPr>
          <p:cNvSpPr txBox="1"/>
          <p:nvPr/>
        </p:nvSpPr>
        <p:spPr>
          <a:xfrm>
            <a:off x="8758250" y="4123789"/>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4" name="文本框 93">
            <a:extLst>
              <a:ext uri="{FF2B5EF4-FFF2-40B4-BE49-F238E27FC236}">
                <a16:creationId xmlns:a16="http://schemas.microsoft.com/office/drawing/2014/main" id="{BDBF9095-936A-4E84-AA78-C5E636F8771F}"/>
              </a:ext>
            </a:extLst>
          </p:cNvPr>
          <p:cNvSpPr txBox="1"/>
          <p:nvPr/>
        </p:nvSpPr>
        <p:spPr>
          <a:xfrm>
            <a:off x="11291436" y="4131729"/>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5" name="文本框 94">
            <a:extLst>
              <a:ext uri="{FF2B5EF4-FFF2-40B4-BE49-F238E27FC236}">
                <a16:creationId xmlns:a16="http://schemas.microsoft.com/office/drawing/2014/main" id="{89AB8D73-2959-45BF-A1AB-163C64FA684B}"/>
              </a:ext>
            </a:extLst>
          </p:cNvPr>
          <p:cNvSpPr txBox="1"/>
          <p:nvPr/>
        </p:nvSpPr>
        <p:spPr>
          <a:xfrm>
            <a:off x="7269893" y="4486988"/>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8</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6" name="文本框 95">
            <a:extLst>
              <a:ext uri="{FF2B5EF4-FFF2-40B4-BE49-F238E27FC236}">
                <a16:creationId xmlns:a16="http://schemas.microsoft.com/office/drawing/2014/main" id="{2760B1A9-65C6-4736-87F6-7D69A007471E}"/>
              </a:ext>
            </a:extLst>
          </p:cNvPr>
          <p:cNvSpPr txBox="1"/>
          <p:nvPr/>
        </p:nvSpPr>
        <p:spPr>
          <a:xfrm>
            <a:off x="9863358" y="4486988"/>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7" name="文本框 96">
            <a:extLst>
              <a:ext uri="{FF2B5EF4-FFF2-40B4-BE49-F238E27FC236}">
                <a16:creationId xmlns:a16="http://schemas.microsoft.com/office/drawing/2014/main" id="{F92F1C56-3B5C-491D-9BF0-C3B97A834988}"/>
              </a:ext>
            </a:extLst>
          </p:cNvPr>
          <p:cNvSpPr txBox="1"/>
          <p:nvPr/>
        </p:nvSpPr>
        <p:spPr>
          <a:xfrm>
            <a:off x="7738823" y="4486988"/>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98" name="文本框 97">
            <a:extLst>
              <a:ext uri="{FF2B5EF4-FFF2-40B4-BE49-F238E27FC236}">
                <a16:creationId xmlns:a16="http://schemas.microsoft.com/office/drawing/2014/main" id="{7B017AEF-EC1B-49CE-AF51-7876B868C574}"/>
              </a:ext>
            </a:extLst>
          </p:cNvPr>
          <p:cNvSpPr txBox="1"/>
          <p:nvPr/>
        </p:nvSpPr>
        <p:spPr>
          <a:xfrm>
            <a:off x="10339151" y="4486988"/>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0" name="文本框 99">
            <a:extLst>
              <a:ext uri="{FF2B5EF4-FFF2-40B4-BE49-F238E27FC236}">
                <a16:creationId xmlns:a16="http://schemas.microsoft.com/office/drawing/2014/main" id="{9035CD24-EAD6-423C-A889-A99DF1A76FC0}"/>
              </a:ext>
            </a:extLst>
          </p:cNvPr>
          <p:cNvSpPr txBox="1"/>
          <p:nvPr/>
        </p:nvSpPr>
        <p:spPr>
          <a:xfrm>
            <a:off x="8287443" y="351527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6</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1" name="文本框 100">
            <a:extLst>
              <a:ext uri="{FF2B5EF4-FFF2-40B4-BE49-F238E27FC236}">
                <a16:creationId xmlns:a16="http://schemas.microsoft.com/office/drawing/2014/main" id="{9A3257E9-6F8F-4EE9-9338-678959860A6B}"/>
              </a:ext>
            </a:extLst>
          </p:cNvPr>
          <p:cNvSpPr txBox="1"/>
          <p:nvPr/>
        </p:nvSpPr>
        <p:spPr>
          <a:xfrm>
            <a:off x="10833881" y="351527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2" name="文本框 101">
            <a:extLst>
              <a:ext uri="{FF2B5EF4-FFF2-40B4-BE49-F238E27FC236}">
                <a16:creationId xmlns:a16="http://schemas.microsoft.com/office/drawing/2014/main" id="{1679E105-5CB9-4A7D-AF4F-95563F0FF9E8}"/>
              </a:ext>
            </a:extLst>
          </p:cNvPr>
          <p:cNvSpPr txBox="1"/>
          <p:nvPr/>
        </p:nvSpPr>
        <p:spPr>
          <a:xfrm>
            <a:off x="7333957" y="3793175"/>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9</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3" name="文本框 102">
            <a:extLst>
              <a:ext uri="{FF2B5EF4-FFF2-40B4-BE49-F238E27FC236}">
                <a16:creationId xmlns:a16="http://schemas.microsoft.com/office/drawing/2014/main" id="{84EC6403-5845-4FA5-9E88-DB5AF6532D8C}"/>
              </a:ext>
            </a:extLst>
          </p:cNvPr>
          <p:cNvSpPr txBox="1"/>
          <p:nvPr/>
        </p:nvSpPr>
        <p:spPr>
          <a:xfrm>
            <a:off x="9854698" y="3793175"/>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4" name="文本框 103">
            <a:extLst>
              <a:ext uri="{FF2B5EF4-FFF2-40B4-BE49-F238E27FC236}">
                <a16:creationId xmlns:a16="http://schemas.microsoft.com/office/drawing/2014/main" id="{9EB2FCC8-471B-4D66-9750-ED9B7F27D4E6}"/>
              </a:ext>
            </a:extLst>
          </p:cNvPr>
          <p:cNvSpPr txBox="1"/>
          <p:nvPr/>
        </p:nvSpPr>
        <p:spPr>
          <a:xfrm>
            <a:off x="8233553" y="3847771"/>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05" name="文本框 104">
            <a:extLst>
              <a:ext uri="{FF2B5EF4-FFF2-40B4-BE49-F238E27FC236}">
                <a16:creationId xmlns:a16="http://schemas.microsoft.com/office/drawing/2014/main" id="{07EE6BD6-A22D-4DD8-AF94-6C82092E06F9}"/>
              </a:ext>
            </a:extLst>
          </p:cNvPr>
          <p:cNvSpPr txBox="1"/>
          <p:nvPr/>
        </p:nvSpPr>
        <p:spPr>
          <a:xfrm>
            <a:off x="10833881" y="3847771"/>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40420034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left)">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wipe(left)">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fade">
                                      <p:cBhvr>
                                        <p:cTn id="67" dur="500"/>
                                        <p:tgtEl>
                                          <p:spTgt spid="93"/>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fade">
                                      <p:cBhvr>
                                        <p:cTn id="71" dur="500"/>
                                        <p:tgtEl>
                                          <p:spTgt spid="9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
                                            <p:txEl>
                                              <p:pRg st="7" end="7"/>
                                            </p:txEl>
                                          </p:spTgt>
                                        </p:tgtEl>
                                        <p:attrNameLst>
                                          <p:attrName>style.visibility</p:attrName>
                                        </p:attrNameLst>
                                      </p:cBhvr>
                                      <p:to>
                                        <p:strVal val="visible"/>
                                      </p:to>
                                    </p:set>
                                    <p:animEffect transition="in" filter="wipe(left)">
                                      <p:cBhvr>
                                        <p:cTn id="76" dur="500"/>
                                        <p:tgtEl>
                                          <p:spTgt spid="4">
                                            <p:txEl>
                                              <p:pRg st="7"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fade">
                                      <p:cBhvr>
                                        <p:cTn id="94" dur="500"/>
                                        <p:tgtEl>
                                          <p:spTgt spid="9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
                                            <p:txEl>
                                              <p:pRg st="8" end="8"/>
                                            </p:txEl>
                                          </p:spTgt>
                                        </p:tgtEl>
                                        <p:attrNameLst>
                                          <p:attrName>style.visibility</p:attrName>
                                        </p:attrNameLst>
                                      </p:cBhvr>
                                      <p:to>
                                        <p:strVal val="visible"/>
                                      </p:to>
                                    </p:set>
                                    <p:animEffect transition="in" filter="wipe(left)">
                                      <p:cBhvr>
                                        <p:cTn id="108" dur="500"/>
                                        <p:tgtEl>
                                          <p:spTgt spid="4">
                                            <p:txEl>
                                              <p:pRg st="8" end="8"/>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00"/>
                                        </p:tgtEl>
                                        <p:attrNameLst>
                                          <p:attrName>style.visibility</p:attrName>
                                        </p:attrNameLst>
                                      </p:cBhvr>
                                      <p:to>
                                        <p:strVal val="visible"/>
                                      </p:to>
                                    </p:set>
                                    <p:animEffect transition="in" filter="fade">
                                      <p:cBhvr>
                                        <p:cTn id="113" dur="500"/>
                                        <p:tgtEl>
                                          <p:spTgt spid="100"/>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101"/>
                                        </p:tgtEl>
                                        <p:attrNameLst>
                                          <p:attrName>style.visibility</p:attrName>
                                        </p:attrNameLst>
                                      </p:cBhvr>
                                      <p:to>
                                        <p:strVal val="visible"/>
                                      </p:to>
                                    </p:set>
                                    <p:animEffect transition="in" filter="fade">
                                      <p:cBhvr>
                                        <p:cTn id="117" dur="500"/>
                                        <p:tgtEl>
                                          <p:spTgt spid="10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2"/>
                                        </p:tgtEl>
                                        <p:attrNameLst>
                                          <p:attrName>style.visibility</p:attrName>
                                        </p:attrNameLst>
                                      </p:cBhvr>
                                      <p:to>
                                        <p:strVal val="visible"/>
                                      </p:to>
                                    </p:set>
                                    <p:animEffect transition="in" filter="fade">
                                      <p:cBhvr>
                                        <p:cTn id="122" dur="500"/>
                                        <p:tgtEl>
                                          <p:spTgt spid="102"/>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fade">
                                      <p:cBhvr>
                                        <p:cTn id="126" dur="500"/>
                                        <p:tgtEl>
                                          <p:spTgt spid="10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04"/>
                                        </p:tgtEl>
                                        <p:attrNameLst>
                                          <p:attrName>style.visibility</p:attrName>
                                        </p:attrNameLst>
                                      </p:cBhvr>
                                      <p:to>
                                        <p:strVal val="visible"/>
                                      </p:to>
                                    </p:set>
                                    <p:animEffect transition="in" filter="fade">
                                      <p:cBhvr>
                                        <p:cTn id="131" dur="500"/>
                                        <p:tgtEl>
                                          <p:spTgt spid="104"/>
                                        </p:tgtEl>
                                      </p:cBhvr>
                                    </p:animEffect>
                                  </p:childTnLst>
                                </p:cTn>
                              </p:par>
                            </p:childTnLst>
                          </p:cTn>
                        </p:par>
                        <p:par>
                          <p:cTn id="132" fill="hold">
                            <p:stCondLst>
                              <p:cond delay="500"/>
                            </p:stCondLst>
                            <p:childTnLst>
                              <p:par>
                                <p:cTn id="133" presetID="10" presetClass="entr" presetSubtype="0" fill="hold" grpId="0" nodeType="afterEffect">
                                  <p:stCondLst>
                                    <p:cond delay="0"/>
                                  </p:stCondLst>
                                  <p:childTnLst>
                                    <p:set>
                                      <p:cBhvr>
                                        <p:cTn id="134" dur="1" fill="hold">
                                          <p:stCondLst>
                                            <p:cond delay="0"/>
                                          </p:stCondLst>
                                        </p:cTn>
                                        <p:tgtEl>
                                          <p:spTgt spid="105"/>
                                        </p:tgtEl>
                                        <p:attrNameLst>
                                          <p:attrName>style.visibility</p:attrName>
                                        </p:attrNameLst>
                                      </p:cBhvr>
                                      <p:to>
                                        <p:strVal val="visible"/>
                                      </p:to>
                                    </p:set>
                                    <p:animEffect transition="in" filter="fade">
                                      <p:cBhvr>
                                        <p:cTn id="13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8" grpId="0" animBg="1"/>
      <p:bldP spid="59" grpId="0" animBg="1"/>
      <p:bldP spid="70" grpId="0" animBg="1"/>
      <p:bldP spid="71" grpId="0" animBg="1"/>
      <p:bldP spid="72" grpId="0" animBg="1"/>
      <p:bldP spid="73" grpId="0" animBg="1"/>
      <p:bldP spid="74" grpId="0" animBg="1"/>
      <p:bldP spid="76" grpId="0" animBg="1"/>
      <p:bldP spid="85" grpId="0" animBg="1"/>
      <p:bldP spid="90" grpId="0" animBg="1"/>
      <p:bldP spid="91" grpId="0" animBg="1"/>
      <p:bldP spid="92" grpId="0" animBg="1"/>
      <p:bldP spid="93" grpId="0" animBg="1"/>
      <p:bldP spid="94" grpId="0" animBg="1"/>
      <p:bldP spid="95" grpId="0" animBg="1"/>
      <p:bldP spid="96" grpId="0" animBg="1"/>
      <p:bldP spid="97" grpId="0" animBg="1"/>
      <p:bldP spid="98" grpId="0" animBg="1"/>
      <p:bldP spid="100" grpId="0" animBg="1"/>
      <p:bldP spid="101" grpId="0" animBg="1"/>
      <p:bldP spid="102" grpId="0" animBg="1"/>
      <p:bldP spid="103" grpId="0" animBg="1"/>
      <p:bldP spid="104" grpId="0" animBg="1"/>
      <p:bldP spid="10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最短路径</a:t>
            </a:r>
            <a:endParaRPr lang="en-US" altLang="zh-CN" dirty="0"/>
          </a:p>
          <a:p>
            <a:pPr marL="514350" lvl="2" indent="-514350">
              <a:spcBef>
                <a:spcPts val="1000"/>
              </a:spcBef>
              <a:buFont typeface="Wingdings" panose="05000000000000000000" pitchFamily="2" charset="2"/>
              <a:buChar char="u"/>
            </a:pPr>
            <a:r>
              <a:rPr lang="en-US" altLang="zh-CN" sz="2000" dirty="0"/>
              <a:t>Floyd</a:t>
            </a:r>
            <a:r>
              <a:rPr lang="zh-CN" altLang="en-US" sz="2000" dirty="0"/>
              <a:t>算法</a:t>
            </a:r>
            <a:endParaRPr lang="en-US" altLang="zh-CN" dirty="0"/>
          </a:p>
          <a:p>
            <a:pPr marL="457223" lvl="3" indent="0">
              <a:spcBef>
                <a:spcPts val="1000"/>
              </a:spcBef>
              <a:buNone/>
            </a:pPr>
            <a:r>
              <a:rPr lang="zh-CN" altLang="en-US" dirty="0"/>
              <a:t>时间复杂度：</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3</a:t>
            </a:r>
            <a:r>
              <a:rPr lang="en-US" altLang="zh-CN" dirty="0">
                <a:solidFill>
                  <a:schemeClr val="accent2"/>
                </a:solidFill>
              </a:rPr>
              <a:t>)</a:t>
            </a:r>
            <a:endParaRPr lang="en-US" altLang="zh-CN" sz="1600" dirty="0">
              <a:solidFill>
                <a:schemeClr val="accent2"/>
              </a:solidFill>
            </a:endParaRPr>
          </a:p>
          <a:p>
            <a:pPr marL="914446" lvl="4" indent="0">
              <a:spcBef>
                <a:spcPts val="1000"/>
              </a:spcBef>
              <a:buNone/>
            </a:pPr>
            <a:r>
              <a:rPr lang="zh-CN" altLang="en-US" dirty="0"/>
              <a:t>每加入一个顶点需要扫描整个矩阵：</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endParaRPr lang="en-US" altLang="zh-CN" dirty="0"/>
          </a:p>
          <a:p>
            <a:pPr marL="914446" lvl="4" indent="0">
              <a:spcBef>
                <a:spcPts val="1000"/>
              </a:spcBef>
              <a:buNone/>
            </a:pPr>
            <a:r>
              <a:rPr lang="zh-CN" altLang="en-US" dirty="0"/>
              <a:t>共有</a:t>
            </a:r>
            <a:r>
              <a:rPr lang="en-US" altLang="zh-CN" dirty="0"/>
              <a:t>|V|</a:t>
            </a:r>
            <a:r>
              <a:rPr lang="zh-CN" altLang="en-US" dirty="0"/>
              <a:t>个顶点，</a:t>
            </a:r>
            <a:r>
              <a:rPr lang="en-US" altLang="zh-CN" dirty="0">
                <a:solidFill>
                  <a:schemeClr val="accent2"/>
                </a:solidFill>
              </a:rPr>
              <a:t> O(|</a:t>
            </a:r>
            <a:r>
              <a:rPr lang="en-US" altLang="zh-CN" dirty="0" err="1">
                <a:solidFill>
                  <a:schemeClr val="accent2"/>
                </a:solidFill>
              </a:rPr>
              <a:t>V|</a:t>
            </a:r>
            <a:r>
              <a:rPr lang="en-US" altLang="zh-CN" baseline="30000" dirty="0" err="1">
                <a:solidFill>
                  <a:schemeClr val="accent2"/>
                </a:solidFill>
              </a:rPr>
              <a:t>3</a:t>
            </a:r>
            <a:r>
              <a:rPr lang="en-US" altLang="zh-CN" dirty="0">
                <a:solidFill>
                  <a:schemeClr val="accent2"/>
                </a:solidFill>
              </a:rPr>
              <a:t>)</a:t>
            </a:r>
            <a:endParaRPr lang="en-US" altLang="zh-CN" dirty="0"/>
          </a:p>
          <a:p>
            <a:pPr marL="457223" lvl="3" indent="0">
              <a:spcBef>
                <a:spcPts val="1000"/>
              </a:spcBef>
              <a:buNone/>
            </a:pPr>
            <a:r>
              <a:rPr lang="zh-CN" altLang="en-US" dirty="0"/>
              <a:t>空间复杂度：</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p>
          <a:p>
            <a:pPr marL="914446" lvl="4" indent="0">
              <a:spcBef>
                <a:spcPts val="1000"/>
              </a:spcBef>
              <a:buNone/>
            </a:pPr>
            <a:r>
              <a:rPr lang="zh-CN" altLang="en-US" dirty="0"/>
              <a:t>创建一个</a:t>
            </a:r>
            <a:r>
              <a:rPr lang="en-US" altLang="zh-CN" dirty="0"/>
              <a:t>|V| * |V|</a:t>
            </a:r>
            <a:r>
              <a:rPr lang="zh-CN" altLang="en-US" dirty="0"/>
              <a:t>的矩阵存储各点最短距离数据：</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p>
          <a:p>
            <a:pPr marL="914446" lvl="4" indent="0">
              <a:spcBef>
                <a:spcPts val="1000"/>
              </a:spcBef>
              <a:buNone/>
            </a:pPr>
            <a:r>
              <a:rPr lang="zh-CN" altLang="en-US" dirty="0"/>
              <a:t>创建一个</a:t>
            </a:r>
            <a:r>
              <a:rPr lang="en-US" altLang="zh-CN" dirty="0"/>
              <a:t>|V| * |V|</a:t>
            </a:r>
            <a:r>
              <a:rPr lang="zh-CN" altLang="en-US" dirty="0"/>
              <a:t>的矩阵存储各点最短距离的中转点：</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148" name="组合 147">
            <a:extLst>
              <a:ext uri="{FF2B5EF4-FFF2-40B4-BE49-F238E27FC236}">
                <a16:creationId xmlns:a16="http://schemas.microsoft.com/office/drawing/2014/main" id="{9CAB5637-AED8-4499-AD70-BB8E6F3CF52E}"/>
              </a:ext>
            </a:extLst>
          </p:cNvPr>
          <p:cNvGrpSpPr/>
          <p:nvPr/>
        </p:nvGrpSpPr>
        <p:grpSpPr>
          <a:xfrm>
            <a:off x="8053634" y="844079"/>
            <a:ext cx="2240533" cy="1815799"/>
            <a:chOff x="8102543" y="1132009"/>
            <a:chExt cx="2240533" cy="1815799"/>
          </a:xfrm>
        </p:grpSpPr>
        <p:grpSp>
          <p:nvGrpSpPr>
            <p:cNvPr id="149" name="组合 148">
              <a:extLst>
                <a:ext uri="{FF2B5EF4-FFF2-40B4-BE49-F238E27FC236}">
                  <a16:creationId xmlns:a16="http://schemas.microsoft.com/office/drawing/2014/main" id="{BBEAA355-A804-4895-B130-70B13A7D2D3E}"/>
                </a:ext>
              </a:extLst>
            </p:cNvPr>
            <p:cNvGrpSpPr/>
            <p:nvPr/>
          </p:nvGrpSpPr>
          <p:grpSpPr>
            <a:xfrm>
              <a:off x="8102543" y="1211810"/>
              <a:ext cx="2240533" cy="1719072"/>
              <a:chOff x="9134856" y="2093976"/>
              <a:chExt cx="2240533" cy="1719072"/>
            </a:xfrm>
          </p:grpSpPr>
          <p:sp>
            <p:nvSpPr>
              <p:cNvPr id="158" name="Oval 5">
                <a:extLst>
                  <a:ext uri="{FF2B5EF4-FFF2-40B4-BE49-F238E27FC236}">
                    <a16:creationId xmlns:a16="http://schemas.microsoft.com/office/drawing/2014/main" id="{1A4DD776-1F40-465C-9C1F-E176E7DFB469}"/>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159" name="Oval 6">
                <a:extLst>
                  <a:ext uri="{FF2B5EF4-FFF2-40B4-BE49-F238E27FC236}">
                    <a16:creationId xmlns:a16="http://schemas.microsoft.com/office/drawing/2014/main" id="{74B0CC99-B396-4B38-B6D7-65A96464B3BA}"/>
                  </a:ext>
                </a:extLst>
              </p:cNvPr>
              <p:cNvSpPr/>
              <p:nvPr/>
            </p:nvSpPr>
            <p:spPr>
              <a:xfrm>
                <a:off x="10991341" y="2287087"/>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0" name="Oval 7">
                <a:extLst>
                  <a:ext uri="{FF2B5EF4-FFF2-40B4-BE49-F238E27FC236}">
                    <a16:creationId xmlns:a16="http://schemas.microsoft.com/office/drawing/2014/main" id="{6BEBE3CB-A982-482E-B42F-1374AADB4A38}"/>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1" name="Oval 8">
                <a:extLst>
                  <a:ext uri="{FF2B5EF4-FFF2-40B4-BE49-F238E27FC236}">
                    <a16:creationId xmlns:a16="http://schemas.microsoft.com/office/drawing/2014/main" id="{B675DD4E-C073-4AD8-9B63-D3702B352470}"/>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2" name="Straight Arrow Connector 9">
                <a:extLst>
                  <a:ext uri="{FF2B5EF4-FFF2-40B4-BE49-F238E27FC236}">
                    <a16:creationId xmlns:a16="http://schemas.microsoft.com/office/drawing/2014/main" id="{97AABAC0-3881-47C4-853E-F6B5AA2A422F}"/>
                  </a:ext>
                </a:extLst>
              </p:cNvPr>
              <p:cNvCxnSpPr>
                <a:cxnSpLocks/>
                <a:endCxn id="159" idx="1"/>
              </p:cNvCxnSpPr>
              <p:nvPr/>
            </p:nvCxnSpPr>
            <p:spPr>
              <a:xfrm>
                <a:off x="10126318" y="2202353"/>
                <a:ext cx="921266" cy="140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0">
                <a:extLst>
                  <a:ext uri="{FF2B5EF4-FFF2-40B4-BE49-F238E27FC236}">
                    <a16:creationId xmlns:a16="http://schemas.microsoft.com/office/drawing/2014/main" id="{F65D3AB3-5608-42A1-A3E0-E57376F1F213}"/>
                  </a:ext>
                </a:extLst>
              </p:cNvPr>
              <p:cNvCxnSpPr>
                <a:cxnSpLocks/>
                <a:stCxn id="161" idx="3"/>
                <a:endCxn id="158"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1">
                <a:extLst>
                  <a:ext uri="{FF2B5EF4-FFF2-40B4-BE49-F238E27FC236}">
                    <a16:creationId xmlns:a16="http://schemas.microsoft.com/office/drawing/2014/main" id="{570FCDC0-C66B-4658-9156-D160832E9D5B}"/>
                  </a:ext>
                </a:extLst>
              </p:cNvPr>
              <p:cNvCxnSpPr>
                <a:cxnSpLocks/>
                <a:stCxn id="158" idx="5"/>
                <a:endCxn id="160"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0">
                <a:extLst>
                  <a:ext uri="{FF2B5EF4-FFF2-40B4-BE49-F238E27FC236}">
                    <a16:creationId xmlns:a16="http://schemas.microsoft.com/office/drawing/2014/main" id="{8D7FA7BD-43EE-495B-8BBB-0B020EFE0B4D}"/>
                  </a:ext>
                </a:extLst>
              </p:cNvPr>
              <p:cNvCxnSpPr>
                <a:cxnSpLocks/>
                <a:stCxn id="159" idx="3"/>
                <a:endCxn id="158" idx="7"/>
              </p:cNvCxnSpPr>
              <p:nvPr/>
            </p:nvCxnSpPr>
            <p:spPr>
              <a:xfrm flipH="1">
                <a:off x="9462661" y="2614892"/>
                <a:ext cx="1584923" cy="486303"/>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0">
                <a:extLst>
                  <a:ext uri="{FF2B5EF4-FFF2-40B4-BE49-F238E27FC236}">
                    <a16:creationId xmlns:a16="http://schemas.microsoft.com/office/drawing/2014/main" id="{0CF1145B-98E5-4584-B611-9D9706E93C05}"/>
                  </a:ext>
                </a:extLst>
              </p:cNvPr>
              <p:cNvCxnSpPr>
                <a:cxnSpLocks/>
                <a:stCxn id="160" idx="0"/>
                <a:endCxn id="161" idx="5"/>
              </p:cNvCxnSpPr>
              <p:nvPr/>
            </p:nvCxnSpPr>
            <p:spPr>
              <a:xfrm flipH="1" flipV="1">
                <a:off x="10093470" y="2421781"/>
                <a:ext cx="568434" cy="100721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0">
                <a:extLst>
                  <a:ext uri="{FF2B5EF4-FFF2-40B4-BE49-F238E27FC236}">
                    <a16:creationId xmlns:a16="http://schemas.microsoft.com/office/drawing/2014/main" id="{F2EAB60E-3A6A-4226-AE63-65D8A094A814}"/>
                  </a:ext>
                </a:extLst>
              </p:cNvPr>
              <p:cNvCxnSpPr>
                <a:cxnSpLocks/>
                <a:stCxn id="159" idx="4"/>
                <a:endCxn id="160" idx="7"/>
              </p:cNvCxnSpPr>
              <p:nvPr/>
            </p:nvCxnSpPr>
            <p:spPr>
              <a:xfrm flipH="1">
                <a:off x="10797685" y="2671135"/>
                <a:ext cx="385680" cy="814108"/>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0">
                <a:extLst>
                  <a:ext uri="{FF2B5EF4-FFF2-40B4-BE49-F238E27FC236}">
                    <a16:creationId xmlns:a16="http://schemas.microsoft.com/office/drawing/2014/main" id="{BF2C6749-1147-4E8F-B420-7413287BB9E9}"/>
                  </a:ext>
                </a:extLst>
              </p:cNvPr>
              <p:cNvCxnSpPr>
                <a:cxnSpLocks/>
                <a:stCxn id="160" idx="1"/>
                <a:endCxn id="161" idx="4"/>
              </p:cNvCxnSpPr>
              <p:nvPr/>
            </p:nvCxnSpPr>
            <p:spPr>
              <a:xfrm flipH="1" flipV="1">
                <a:off x="9957689" y="2478024"/>
                <a:ext cx="568434" cy="10072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9">
                <a:extLst>
                  <a:ext uri="{FF2B5EF4-FFF2-40B4-BE49-F238E27FC236}">
                    <a16:creationId xmlns:a16="http://schemas.microsoft.com/office/drawing/2014/main" id="{5C6FA76E-22E0-41FB-A02B-A7E39F90024B}"/>
                  </a:ext>
                </a:extLst>
              </p:cNvPr>
              <p:cNvCxnSpPr>
                <a:cxnSpLocks/>
                <a:endCxn id="159" idx="2"/>
              </p:cNvCxnSpPr>
              <p:nvPr/>
            </p:nvCxnSpPr>
            <p:spPr>
              <a:xfrm>
                <a:off x="10126318" y="2353201"/>
                <a:ext cx="865023" cy="12591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0" name="文本框 149">
              <a:extLst>
                <a:ext uri="{FF2B5EF4-FFF2-40B4-BE49-F238E27FC236}">
                  <a16:creationId xmlns:a16="http://schemas.microsoft.com/office/drawing/2014/main" id="{2B6EB0E4-4153-4038-826A-D76A8F6CCBB0}"/>
                </a:ext>
              </a:extLst>
            </p:cNvPr>
            <p:cNvSpPr txBox="1"/>
            <p:nvPr/>
          </p:nvSpPr>
          <p:spPr>
            <a:xfrm>
              <a:off x="9318821" y="1132009"/>
              <a:ext cx="495029" cy="307777"/>
            </a:xfrm>
            <a:prstGeom prst="rect">
              <a:avLst/>
            </a:prstGeom>
            <a:noFill/>
          </p:spPr>
          <p:txBody>
            <a:bodyPr wrap="square">
              <a:spAutoFit/>
            </a:bodyPr>
            <a:lstStyle/>
            <a:p>
              <a:pPr algn="ctr"/>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1" name="文本框 150">
              <a:extLst>
                <a:ext uri="{FF2B5EF4-FFF2-40B4-BE49-F238E27FC236}">
                  <a16:creationId xmlns:a16="http://schemas.microsoft.com/office/drawing/2014/main" id="{16617796-909D-415A-AED7-166DFBE26350}"/>
                </a:ext>
              </a:extLst>
            </p:cNvPr>
            <p:cNvSpPr txBox="1"/>
            <p:nvPr/>
          </p:nvSpPr>
          <p:spPr>
            <a:xfrm>
              <a:off x="8571410" y="264003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2" name="文本框 151">
              <a:extLst>
                <a:ext uri="{FF2B5EF4-FFF2-40B4-BE49-F238E27FC236}">
                  <a16:creationId xmlns:a16="http://schemas.microsoft.com/office/drawing/2014/main" id="{FE3B066B-D99B-443F-9375-2AA5B08E8F73}"/>
                </a:ext>
              </a:extLst>
            </p:cNvPr>
            <p:cNvSpPr txBox="1"/>
            <p:nvPr/>
          </p:nvSpPr>
          <p:spPr>
            <a:xfrm>
              <a:off x="8210881" y="159102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3" name="文本框 152">
              <a:extLst>
                <a:ext uri="{FF2B5EF4-FFF2-40B4-BE49-F238E27FC236}">
                  <a16:creationId xmlns:a16="http://schemas.microsoft.com/office/drawing/2014/main" id="{058FD63D-ACBD-4997-9C8B-D8D9C4E8062B}"/>
                </a:ext>
              </a:extLst>
            </p:cNvPr>
            <p:cNvSpPr txBox="1"/>
            <p:nvPr/>
          </p:nvSpPr>
          <p:spPr>
            <a:xfrm>
              <a:off x="8508864" y="18682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4" name="文本框 153">
              <a:extLst>
                <a:ext uri="{FF2B5EF4-FFF2-40B4-BE49-F238E27FC236}">
                  <a16:creationId xmlns:a16="http://schemas.microsoft.com/office/drawing/2014/main" id="{BE5A6FBE-ADE9-47A4-888B-3FFA5AC239F6}"/>
                </a:ext>
              </a:extLst>
            </p:cNvPr>
            <p:cNvSpPr txBox="1"/>
            <p:nvPr/>
          </p:nvSpPr>
          <p:spPr>
            <a:xfrm>
              <a:off x="9314186" y="2026267"/>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5" name="文本框 154">
              <a:extLst>
                <a:ext uri="{FF2B5EF4-FFF2-40B4-BE49-F238E27FC236}">
                  <a16:creationId xmlns:a16="http://schemas.microsoft.com/office/drawing/2014/main" id="{B8115094-A8CD-43CC-9D66-0537E426727F}"/>
                </a:ext>
              </a:extLst>
            </p:cNvPr>
            <p:cNvSpPr txBox="1"/>
            <p:nvPr/>
          </p:nvSpPr>
          <p:spPr>
            <a:xfrm>
              <a:off x="9768898" y="21627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6" name="文本框 155">
              <a:extLst>
                <a:ext uri="{FF2B5EF4-FFF2-40B4-BE49-F238E27FC236}">
                  <a16:creationId xmlns:a16="http://schemas.microsoft.com/office/drawing/2014/main" id="{2B861990-F264-4B6C-8795-756FEA0485DB}"/>
                </a:ext>
              </a:extLst>
            </p:cNvPr>
            <p:cNvSpPr txBox="1"/>
            <p:nvPr/>
          </p:nvSpPr>
          <p:spPr>
            <a:xfrm>
              <a:off x="8973914" y="215672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9</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7" name="文本框 156">
              <a:extLst>
                <a:ext uri="{FF2B5EF4-FFF2-40B4-BE49-F238E27FC236}">
                  <a16:creationId xmlns:a16="http://schemas.microsoft.com/office/drawing/2014/main" id="{93D10B41-A374-405A-88A3-1DDAA51043D3}"/>
                </a:ext>
              </a:extLst>
            </p:cNvPr>
            <p:cNvSpPr txBox="1"/>
            <p:nvPr/>
          </p:nvSpPr>
          <p:spPr>
            <a:xfrm>
              <a:off x="9245024" y="151247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graphicFrame>
        <p:nvGraphicFramePr>
          <p:cNvPr id="170" name="Table 2">
            <a:extLst>
              <a:ext uri="{FF2B5EF4-FFF2-40B4-BE49-F238E27FC236}">
                <a16:creationId xmlns:a16="http://schemas.microsoft.com/office/drawing/2014/main" id="{4088281A-B585-4A51-90EB-83AB9EF01C97}"/>
              </a:ext>
            </a:extLst>
          </p:cNvPr>
          <p:cNvGraphicFramePr>
            <a:graphicFrameLocks noGrp="1" noChangeAspect="1"/>
          </p:cNvGraphicFramePr>
          <p:nvPr>
            <p:extLst>
              <p:ext uri="{D42A27DB-BD31-4B8C-83A1-F6EECF244321}">
                <p14:modId xmlns:p14="http://schemas.microsoft.com/office/powerpoint/2010/main" val="91687779"/>
              </p:ext>
            </p:extLst>
          </p:nvPr>
        </p:nvGraphicFramePr>
        <p:xfrm>
          <a:off x="6633781" y="2819771"/>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3</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8</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5</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kern="1200" dirty="0">
                          <a:solidFill>
                            <a:schemeClr val="accent3"/>
                          </a:solidFill>
                          <a:latin typeface="+mn-lt"/>
                          <a:ea typeface="+mn-ea"/>
                          <a:cs typeface="+mn-cs"/>
                        </a:rPr>
                        <a:t>4</a:t>
                      </a:r>
                      <a:endParaRPr lang="zh-CN" altLang="en-US" sz="1600" kern="1200" dirty="0">
                        <a:solidFill>
                          <a:schemeClr val="accent3"/>
                        </a:solidFill>
                        <a:latin typeface="+mn-lt"/>
                        <a:ea typeface="+mn-ea"/>
                        <a:cs typeface="+mn-cs"/>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1</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446" rtl="0" eaLnBrk="1" latinLnBrk="0" hangingPunct="1"/>
                      <a:r>
                        <a:rPr lang="en-US" altLang="zh-CN" sz="1600" kern="1200" dirty="0">
                          <a:solidFill>
                            <a:schemeClr val="accent3"/>
                          </a:solidFill>
                          <a:latin typeface="+mn-lt"/>
                          <a:ea typeface="+mn-ea"/>
                          <a:cs typeface="+mn-cs"/>
                        </a:rPr>
                        <a:t>6</a:t>
                      </a:r>
                      <a:endParaRPr lang="zh-CN" altLang="en-US" sz="1600" kern="1200" dirty="0">
                        <a:solidFill>
                          <a:schemeClr val="accent3"/>
                        </a:solidFill>
                        <a:latin typeface="+mn-lt"/>
                        <a:ea typeface="+mn-ea"/>
                        <a:cs typeface="+mn-cs"/>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446" rtl="0" eaLnBrk="1" latinLnBrk="0" hangingPunct="1"/>
                      <a:r>
                        <a:rPr lang="en-US" altLang="zh-CN" sz="1600" kern="1200" dirty="0">
                          <a:solidFill>
                            <a:schemeClr val="accent3"/>
                          </a:solidFill>
                          <a:latin typeface="+mn-lt"/>
                          <a:ea typeface="+mn-ea"/>
                          <a:cs typeface="+mn-cs"/>
                        </a:rPr>
                        <a:t>9</a:t>
                      </a:r>
                      <a:endParaRPr lang="zh-CN" altLang="en-US" sz="1600" kern="1200" dirty="0">
                        <a:solidFill>
                          <a:schemeClr val="accent3"/>
                        </a:solidFill>
                        <a:latin typeface="+mn-lt"/>
                        <a:ea typeface="+mn-ea"/>
                        <a:cs typeface="+mn-cs"/>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rPr>
                        <a:t>∞</a:t>
                      </a: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2</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accent3"/>
                          </a:solidFill>
                        </a:rPr>
                        <a:t>0</a:t>
                      </a:r>
                      <a:endParaRPr lang="zh-CN" altLang="en-US" sz="1600" dirty="0">
                        <a:solidFill>
                          <a:schemeClr val="accent3"/>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graphicFrame>
        <p:nvGraphicFramePr>
          <p:cNvPr id="171" name="Table 2">
            <a:extLst>
              <a:ext uri="{FF2B5EF4-FFF2-40B4-BE49-F238E27FC236}">
                <a16:creationId xmlns:a16="http://schemas.microsoft.com/office/drawing/2014/main" id="{517062A1-9184-449A-92A0-484929D92B29}"/>
              </a:ext>
            </a:extLst>
          </p:cNvPr>
          <p:cNvGraphicFramePr>
            <a:graphicFrameLocks noGrp="1" noChangeAspect="1"/>
          </p:cNvGraphicFramePr>
          <p:nvPr>
            <p:extLst>
              <p:ext uri="{D42A27DB-BD31-4B8C-83A1-F6EECF244321}">
                <p14:modId xmlns:p14="http://schemas.microsoft.com/office/powerpoint/2010/main" val="2508862142"/>
              </p:ext>
            </p:extLst>
          </p:nvPr>
        </p:nvGraphicFramePr>
        <p:xfrm>
          <a:off x="9141143" y="2819771"/>
          <a:ext cx="2375305" cy="1614310"/>
        </p:xfrm>
        <a:graphic>
          <a:graphicData uri="http://schemas.openxmlformats.org/drawingml/2006/table">
            <a:tbl>
              <a:tblPr firstRow="1" bandRow="1">
                <a:tableStyleId>{5C22544A-7EE6-4342-B048-85BDC9FD1C3A}</a:tableStyleId>
              </a:tblPr>
              <a:tblGrid>
                <a:gridCol w="475061">
                  <a:extLst>
                    <a:ext uri="{9D8B030D-6E8A-4147-A177-3AD203B41FA5}">
                      <a16:colId xmlns:a16="http://schemas.microsoft.com/office/drawing/2014/main" val="1829089804"/>
                    </a:ext>
                  </a:extLst>
                </a:gridCol>
                <a:gridCol w="475061">
                  <a:extLst>
                    <a:ext uri="{9D8B030D-6E8A-4147-A177-3AD203B41FA5}">
                      <a16:colId xmlns:a16="http://schemas.microsoft.com/office/drawing/2014/main" val="3333330177"/>
                    </a:ext>
                  </a:extLst>
                </a:gridCol>
                <a:gridCol w="475061">
                  <a:extLst>
                    <a:ext uri="{9D8B030D-6E8A-4147-A177-3AD203B41FA5}">
                      <a16:colId xmlns:a16="http://schemas.microsoft.com/office/drawing/2014/main" val="412212203"/>
                    </a:ext>
                  </a:extLst>
                </a:gridCol>
                <a:gridCol w="475061">
                  <a:extLst>
                    <a:ext uri="{9D8B030D-6E8A-4147-A177-3AD203B41FA5}">
                      <a16:colId xmlns:a16="http://schemas.microsoft.com/office/drawing/2014/main" val="1738436109"/>
                    </a:ext>
                  </a:extLst>
                </a:gridCol>
                <a:gridCol w="475061">
                  <a:extLst>
                    <a:ext uri="{9D8B030D-6E8A-4147-A177-3AD203B41FA5}">
                      <a16:colId xmlns:a16="http://schemas.microsoft.com/office/drawing/2014/main" val="1891087877"/>
                    </a:ext>
                  </a:extLst>
                </a:gridCol>
              </a:tblGrid>
              <a:tr h="319161">
                <a:tc>
                  <a:txBody>
                    <a:bodyPr/>
                    <a:lstStyle/>
                    <a:p>
                      <a:pPr algn="ctr"/>
                      <a:endParaRPr lang="zh-CN" altLang="en-US" sz="1600" dirty="0">
                        <a:solidFill>
                          <a:schemeClr val="tx1"/>
                        </a:solidFill>
                      </a:endParaRPr>
                    </a:p>
                  </a:txBody>
                  <a:tcPr marL="81881" marR="81881" marT="39511" marB="3951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A</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B</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C</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rPr>
                        <a:t>D</a:t>
                      </a:r>
                      <a:endParaRPr lang="zh-CN" altLang="en-US" sz="1600" dirty="0">
                        <a:solidFill>
                          <a:schemeClr val="tx1"/>
                        </a:solidFill>
                      </a:endParaRPr>
                    </a:p>
                  </a:txBody>
                  <a:tcPr marL="81881" marR="81881" marT="39511" marB="3951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240775"/>
                  </a:ext>
                </a:extLst>
              </a:tr>
              <a:tr h="316087">
                <a:tc>
                  <a:txBody>
                    <a:bodyPr/>
                    <a:lstStyle/>
                    <a:p>
                      <a:pPr algn="ctr"/>
                      <a:r>
                        <a:rPr lang="en-US" altLang="zh-CN" sz="1600" b="1" dirty="0">
                          <a:solidFill>
                            <a:schemeClr val="tx1"/>
                          </a:solidFill>
                        </a:rPr>
                        <a:t>A</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500443"/>
                  </a:ext>
                </a:extLst>
              </a:tr>
              <a:tr h="316087">
                <a:tc>
                  <a:txBody>
                    <a:bodyPr/>
                    <a:lstStyle/>
                    <a:p>
                      <a:pPr algn="ctr"/>
                      <a:r>
                        <a:rPr lang="en-US" altLang="zh-CN" sz="1600" b="1" dirty="0">
                          <a:solidFill>
                            <a:schemeClr val="tx1"/>
                          </a:solidFill>
                        </a:rPr>
                        <a:t>B</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860042"/>
                  </a:ext>
                </a:extLst>
              </a:tr>
              <a:tr h="316087">
                <a:tc>
                  <a:txBody>
                    <a:bodyPr/>
                    <a:lstStyle/>
                    <a:p>
                      <a:pPr algn="ctr"/>
                      <a:r>
                        <a:rPr lang="en-US" altLang="zh-CN" sz="1600" b="1" dirty="0">
                          <a:solidFill>
                            <a:schemeClr val="tx1"/>
                          </a:solidFill>
                        </a:rPr>
                        <a:t>C</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dirty="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285937"/>
                  </a:ext>
                </a:extLst>
              </a:tr>
              <a:tr h="316087">
                <a:tc>
                  <a:txBody>
                    <a:bodyPr/>
                    <a:lstStyle/>
                    <a:p>
                      <a:pPr algn="ctr"/>
                      <a:r>
                        <a:rPr lang="en-US" altLang="zh-CN" sz="1600" b="1" dirty="0">
                          <a:solidFill>
                            <a:schemeClr val="tx1"/>
                          </a:solidFill>
                        </a:rPr>
                        <a:t>D</a:t>
                      </a:r>
                      <a:endParaRPr lang="zh-CN" altLang="en-US" sz="1600" b="1" dirty="0">
                        <a:solidFill>
                          <a:schemeClr val="tx1"/>
                        </a:solidFill>
                      </a:endParaRPr>
                    </a:p>
                  </a:txBody>
                  <a:tcPr marL="81881" marR="81881" marT="39511" marB="3951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rgbClr val="00B050"/>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altLang="zh-CN" sz="1600" b="0" i="0" u="none" strike="noStrike" kern="1200" cap="none" spc="0" normalizeH="0" baseline="0" noProof="0" dirty="0">
                          <a:ln>
                            <a:noFill/>
                          </a:ln>
                          <a:solidFill>
                            <a:prstClr val="white"/>
                          </a:solidFill>
                          <a:effectLst/>
                          <a:uLnTx/>
                          <a:uFillTx/>
                          <a:latin typeface="思源黑体"/>
                          <a:cs typeface="+mn-cs"/>
                        </a:rPr>
                        <a:t>-1</a:t>
                      </a:r>
                      <a:endParaRPr lang="zh-CN" altLang="en-US" sz="1600" dirty="0">
                        <a:solidFill>
                          <a:schemeClr val="tx1"/>
                        </a:solidFill>
                      </a:endParaRPr>
                    </a:p>
                  </a:txBody>
                  <a:tcPr marL="81881" marR="81881" marT="39511" marB="3951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537615"/>
                  </a:ext>
                </a:extLst>
              </a:tr>
            </a:tbl>
          </a:graphicData>
        </a:graphic>
      </p:graphicFrame>
      <p:sp>
        <p:nvSpPr>
          <p:cNvPr id="172" name="文本框 171">
            <a:extLst>
              <a:ext uri="{FF2B5EF4-FFF2-40B4-BE49-F238E27FC236}">
                <a16:creationId xmlns:a16="http://schemas.microsoft.com/office/drawing/2014/main" id="{736570EE-E4E0-4032-A8F0-33882233EC93}"/>
              </a:ext>
            </a:extLst>
          </p:cNvPr>
          <p:cNvSpPr txBox="1"/>
          <p:nvPr/>
        </p:nvSpPr>
        <p:spPr>
          <a:xfrm>
            <a:off x="7107750" y="4652239"/>
            <a:ext cx="1901336" cy="523220"/>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D</a:t>
            </a:r>
            <a:r>
              <a:rPr lang="zh-CN" altLang="en-US" sz="1400" dirty="0">
                <a:latin typeface="思源黑体 CN Medium" panose="020B0600000000000000" pitchFamily="34" charset="-122"/>
                <a:ea typeface="思源黑体 CN Medium" panose="020B0600000000000000" pitchFamily="34" charset="-122"/>
              </a:rPr>
              <a:t>：各顶点间的</a:t>
            </a:r>
            <a:endParaRPr lang="en-US" altLang="zh-CN" sz="1400" dirty="0">
              <a:latin typeface="思源黑体 CN Medium" panose="020B0600000000000000" pitchFamily="34" charset="-122"/>
              <a:ea typeface="思源黑体 CN Medium" panose="020B0600000000000000" pitchFamily="34" charset="-122"/>
            </a:endParaRPr>
          </a:p>
          <a:p>
            <a:pPr algn="ctr"/>
            <a:r>
              <a:rPr lang="zh-CN" altLang="en-US" sz="1400" dirty="0">
                <a:latin typeface="思源黑体 CN Medium" panose="020B0600000000000000" pitchFamily="34" charset="-122"/>
                <a:ea typeface="思源黑体 CN Medium" panose="020B0600000000000000" pitchFamily="34" charset="-122"/>
              </a:rPr>
              <a:t>最短距离矩阵</a:t>
            </a:r>
          </a:p>
        </p:txBody>
      </p:sp>
      <p:sp>
        <p:nvSpPr>
          <p:cNvPr id="173" name="文本框 172">
            <a:extLst>
              <a:ext uri="{FF2B5EF4-FFF2-40B4-BE49-F238E27FC236}">
                <a16:creationId xmlns:a16="http://schemas.microsoft.com/office/drawing/2014/main" id="{004F26C9-F56E-489E-B2B8-38C502927C3A}"/>
              </a:ext>
            </a:extLst>
          </p:cNvPr>
          <p:cNvSpPr txBox="1"/>
          <p:nvPr/>
        </p:nvSpPr>
        <p:spPr>
          <a:xfrm>
            <a:off x="9615112" y="4652239"/>
            <a:ext cx="1901336" cy="523220"/>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path</a:t>
            </a:r>
            <a:r>
              <a:rPr lang="zh-CN" altLang="en-US" sz="1400" dirty="0">
                <a:latin typeface="思源黑体 CN Medium" panose="020B0600000000000000" pitchFamily="34" charset="-122"/>
                <a:ea typeface="思源黑体 CN Medium" panose="020B0600000000000000" pitchFamily="34" charset="-122"/>
              </a:rPr>
              <a:t>：两点最短路径的中转点</a:t>
            </a:r>
          </a:p>
        </p:txBody>
      </p:sp>
      <p:sp>
        <p:nvSpPr>
          <p:cNvPr id="174" name="文本框 173">
            <a:extLst>
              <a:ext uri="{FF2B5EF4-FFF2-40B4-BE49-F238E27FC236}">
                <a16:creationId xmlns:a16="http://schemas.microsoft.com/office/drawing/2014/main" id="{A55D97CE-DACB-4382-81C7-A7833FA52E51}"/>
              </a:ext>
            </a:extLst>
          </p:cNvPr>
          <p:cNvSpPr txBox="1"/>
          <p:nvPr/>
        </p:nvSpPr>
        <p:spPr>
          <a:xfrm>
            <a:off x="7218484" y="3460684"/>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75" name="文本框 174">
            <a:extLst>
              <a:ext uri="{FF2B5EF4-FFF2-40B4-BE49-F238E27FC236}">
                <a16:creationId xmlns:a16="http://schemas.microsoft.com/office/drawing/2014/main" id="{3F854B2D-AD19-400A-8A7B-200EF563941F}"/>
              </a:ext>
            </a:extLst>
          </p:cNvPr>
          <p:cNvSpPr txBox="1"/>
          <p:nvPr/>
        </p:nvSpPr>
        <p:spPr>
          <a:xfrm>
            <a:off x="7614689" y="4154497"/>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76" name="文本框 175">
            <a:extLst>
              <a:ext uri="{FF2B5EF4-FFF2-40B4-BE49-F238E27FC236}">
                <a16:creationId xmlns:a16="http://schemas.microsoft.com/office/drawing/2014/main" id="{6D863DE4-BB5B-4D73-A8B7-F651DCD41915}"/>
              </a:ext>
            </a:extLst>
          </p:cNvPr>
          <p:cNvSpPr txBox="1"/>
          <p:nvPr/>
        </p:nvSpPr>
        <p:spPr>
          <a:xfrm>
            <a:off x="8646926" y="3799238"/>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77" name="文本框 176">
            <a:extLst>
              <a:ext uri="{FF2B5EF4-FFF2-40B4-BE49-F238E27FC236}">
                <a16:creationId xmlns:a16="http://schemas.microsoft.com/office/drawing/2014/main" id="{48221543-0B7F-480F-9AC4-9BAD4D768C86}"/>
              </a:ext>
            </a:extLst>
          </p:cNvPr>
          <p:cNvSpPr txBox="1"/>
          <p:nvPr/>
        </p:nvSpPr>
        <p:spPr>
          <a:xfrm>
            <a:off x="7698344" y="3829718"/>
            <a:ext cx="246177"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9</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78" name="文本框 177">
            <a:extLst>
              <a:ext uri="{FF2B5EF4-FFF2-40B4-BE49-F238E27FC236}">
                <a16:creationId xmlns:a16="http://schemas.microsoft.com/office/drawing/2014/main" id="{52B9B675-E94E-4F18-8172-A1493EA7CC74}"/>
              </a:ext>
            </a:extLst>
          </p:cNvPr>
          <p:cNvSpPr txBox="1"/>
          <p:nvPr/>
        </p:nvSpPr>
        <p:spPr>
          <a:xfrm>
            <a:off x="9739225" y="3464602"/>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79" name="文本框 178">
            <a:extLst>
              <a:ext uri="{FF2B5EF4-FFF2-40B4-BE49-F238E27FC236}">
                <a16:creationId xmlns:a16="http://schemas.microsoft.com/office/drawing/2014/main" id="{129E4CAB-0AFD-4A5A-88F6-82B207C3903B}"/>
              </a:ext>
            </a:extLst>
          </p:cNvPr>
          <p:cNvSpPr txBox="1"/>
          <p:nvPr/>
        </p:nvSpPr>
        <p:spPr>
          <a:xfrm>
            <a:off x="10215018" y="3799238"/>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0" name="文本框 179">
            <a:extLst>
              <a:ext uri="{FF2B5EF4-FFF2-40B4-BE49-F238E27FC236}">
                <a16:creationId xmlns:a16="http://schemas.microsoft.com/office/drawing/2014/main" id="{1DBA3B11-B2F3-46FA-A0A8-CDD8CA92D45D}"/>
              </a:ext>
            </a:extLst>
          </p:cNvPr>
          <p:cNvSpPr txBox="1"/>
          <p:nvPr/>
        </p:nvSpPr>
        <p:spPr>
          <a:xfrm>
            <a:off x="11167302" y="3799238"/>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1" name="文本框 180">
            <a:extLst>
              <a:ext uri="{FF2B5EF4-FFF2-40B4-BE49-F238E27FC236}">
                <a16:creationId xmlns:a16="http://schemas.microsoft.com/office/drawing/2014/main" id="{162FB075-EA6B-4265-8E05-A8924D3A7369}"/>
              </a:ext>
            </a:extLst>
          </p:cNvPr>
          <p:cNvSpPr txBox="1"/>
          <p:nvPr/>
        </p:nvSpPr>
        <p:spPr>
          <a:xfrm>
            <a:off x="10215017" y="4154497"/>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2" name="文本框 181">
            <a:extLst>
              <a:ext uri="{FF2B5EF4-FFF2-40B4-BE49-F238E27FC236}">
                <a16:creationId xmlns:a16="http://schemas.microsoft.com/office/drawing/2014/main" id="{C97478FD-8254-4E85-83D2-1AA6AB5CBE50}"/>
              </a:ext>
            </a:extLst>
          </p:cNvPr>
          <p:cNvSpPr txBox="1"/>
          <p:nvPr/>
        </p:nvSpPr>
        <p:spPr>
          <a:xfrm>
            <a:off x="8163309" y="3182779"/>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7</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3" name="文本框 182">
            <a:extLst>
              <a:ext uri="{FF2B5EF4-FFF2-40B4-BE49-F238E27FC236}">
                <a16:creationId xmlns:a16="http://schemas.microsoft.com/office/drawing/2014/main" id="{23417AB4-8E0E-43D1-A682-C774DDF4A35A}"/>
              </a:ext>
            </a:extLst>
          </p:cNvPr>
          <p:cNvSpPr txBox="1"/>
          <p:nvPr/>
        </p:nvSpPr>
        <p:spPr>
          <a:xfrm>
            <a:off x="10709747" y="3182779"/>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4" name="文本框 183">
            <a:extLst>
              <a:ext uri="{FF2B5EF4-FFF2-40B4-BE49-F238E27FC236}">
                <a16:creationId xmlns:a16="http://schemas.microsoft.com/office/drawing/2014/main" id="{D711534E-EA6F-4DB0-BFA8-0422F62B2BA6}"/>
              </a:ext>
            </a:extLst>
          </p:cNvPr>
          <p:cNvSpPr txBox="1"/>
          <p:nvPr/>
        </p:nvSpPr>
        <p:spPr>
          <a:xfrm>
            <a:off x="8639335" y="3176962"/>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4</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5" name="文本框 184">
            <a:extLst>
              <a:ext uri="{FF2B5EF4-FFF2-40B4-BE49-F238E27FC236}">
                <a16:creationId xmlns:a16="http://schemas.microsoft.com/office/drawing/2014/main" id="{21BE41D3-4E11-434F-B5B9-F209EF6EF3F1}"/>
              </a:ext>
            </a:extLst>
          </p:cNvPr>
          <p:cNvSpPr txBox="1"/>
          <p:nvPr/>
        </p:nvSpPr>
        <p:spPr>
          <a:xfrm>
            <a:off x="11185773" y="3176962"/>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6" name="文本框 185">
            <a:extLst>
              <a:ext uri="{FF2B5EF4-FFF2-40B4-BE49-F238E27FC236}">
                <a16:creationId xmlns:a16="http://schemas.microsoft.com/office/drawing/2014/main" id="{389F8CCA-ACBF-4C1F-878B-FA78EE65212F}"/>
              </a:ext>
            </a:extLst>
          </p:cNvPr>
          <p:cNvSpPr txBox="1"/>
          <p:nvPr/>
        </p:nvSpPr>
        <p:spPr>
          <a:xfrm>
            <a:off x="8634116" y="3791298"/>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7" name="文本框 186">
            <a:extLst>
              <a:ext uri="{FF2B5EF4-FFF2-40B4-BE49-F238E27FC236}">
                <a16:creationId xmlns:a16="http://schemas.microsoft.com/office/drawing/2014/main" id="{A53A6A2E-4657-471D-B3AE-6B007C05C26A}"/>
              </a:ext>
            </a:extLst>
          </p:cNvPr>
          <p:cNvSpPr txBox="1"/>
          <p:nvPr/>
        </p:nvSpPr>
        <p:spPr>
          <a:xfrm>
            <a:off x="11167302" y="3799238"/>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8" name="文本框 187">
            <a:extLst>
              <a:ext uri="{FF2B5EF4-FFF2-40B4-BE49-F238E27FC236}">
                <a16:creationId xmlns:a16="http://schemas.microsoft.com/office/drawing/2014/main" id="{03204F4D-843E-4FF8-AB92-4072EE6A1388}"/>
              </a:ext>
            </a:extLst>
          </p:cNvPr>
          <p:cNvSpPr txBox="1"/>
          <p:nvPr/>
        </p:nvSpPr>
        <p:spPr>
          <a:xfrm>
            <a:off x="7145759" y="4154497"/>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8</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89" name="文本框 188">
            <a:extLst>
              <a:ext uri="{FF2B5EF4-FFF2-40B4-BE49-F238E27FC236}">
                <a16:creationId xmlns:a16="http://schemas.microsoft.com/office/drawing/2014/main" id="{1AB026B2-CBE1-40B3-9896-CAD4EA6FCA49}"/>
              </a:ext>
            </a:extLst>
          </p:cNvPr>
          <p:cNvSpPr txBox="1"/>
          <p:nvPr/>
        </p:nvSpPr>
        <p:spPr>
          <a:xfrm>
            <a:off x="9739224" y="4154497"/>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0" name="文本框 189">
            <a:extLst>
              <a:ext uri="{FF2B5EF4-FFF2-40B4-BE49-F238E27FC236}">
                <a16:creationId xmlns:a16="http://schemas.microsoft.com/office/drawing/2014/main" id="{F22B1FEC-9138-43C3-B219-1CF8BAA24C9C}"/>
              </a:ext>
            </a:extLst>
          </p:cNvPr>
          <p:cNvSpPr txBox="1"/>
          <p:nvPr/>
        </p:nvSpPr>
        <p:spPr>
          <a:xfrm>
            <a:off x="7614689" y="4154497"/>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1" name="文本框 190">
            <a:extLst>
              <a:ext uri="{FF2B5EF4-FFF2-40B4-BE49-F238E27FC236}">
                <a16:creationId xmlns:a16="http://schemas.microsoft.com/office/drawing/2014/main" id="{D73777DB-F53D-4638-936B-441EA2F3003F}"/>
              </a:ext>
            </a:extLst>
          </p:cNvPr>
          <p:cNvSpPr txBox="1"/>
          <p:nvPr/>
        </p:nvSpPr>
        <p:spPr>
          <a:xfrm>
            <a:off x="10215017" y="4154497"/>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2" name="文本框 191">
            <a:extLst>
              <a:ext uri="{FF2B5EF4-FFF2-40B4-BE49-F238E27FC236}">
                <a16:creationId xmlns:a16="http://schemas.microsoft.com/office/drawing/2014/main" id="{4FBEC799-DAA4-44A7-A348-E57AA0A74398}"/>
              </a:ext>
            </a:extLst>
          </p:cNvPr>
          <p:cNvSpPr txBox="1"/>
          <p:nvPr/>
        </p:nvSpPr>
        <p:spPr>
          <a:xfrm>
            <a:off x="8163309" y="3182779"/>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6</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3" name="文本框 192">
            <a:extLst>
              <a:ext uri="{FF2B5EF4-FFF2-40B4-BE49-F238E27FC236}">
                <a16:creationId xmlns:a16="http://schemas.microsoft.com/office/drawing/2014/main" id="{39792BCC-DD3D-440D-B654-C2461C78ABAB}"/>
              </a:ext>
            </a:extLst>
          </p:cNvPr>
          <p:cNvSpPr txBox="1"/>
          <p:nvPr/>
        </p:nvSpPr>
        <p:spPr>
          <a:xfrm>
            <a:off x="10709747" y="3182779"/>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4" name="文本框 193">
            <a:extLst>
              <a:ext uri="{FF2B5EF4-FFF2-40B4-BE49-F238E27FC236}">
                <a16:creationId xmlns:a16="http://schemas.microsoft.com/office/drawing/2014/main" id="{138D74F3-30F7-42B5-AE70-8D2E1E97DA06}"/>
              </a:ext>
            </a:extLst>
          </p:cNvPr>
          <p:cNvSpPr txBox="1"/>
          <p:nvPr/>
        </p:nvSpPr>
        <p:spPr>
          <a:xfrm>
            <a:off x="7209823" y="3460684"/>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9</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5" name="文本框 194">
            <a:extLst>
              <a:ext uri="{FF2B5EF4-FFF2-40B4-BE49-F238E27FC236}">
                <a16:creationId xmlns:a16="http://schemas.microsoft.com/office/drawing/2014/main" id="{547CC423-01A8-4D15-A505-6091442DB35E}"/>
              </a:ext>
            </a:extLst>
          </p:cNvPr>
          <p:cNvSpPr txBox="1"/>
          <p:nvPr/>
        </p:nvSpPr>
        <p:spPr>
          <a:xfrm>
            <a:off x="9730564" y="3460684"/>
            <a:ext cx="246177" cy="338554"/>
          </a:xfrm>
          <a:prstGeom prst="rect">
            <a:avLst/>
          </a:prstGeom>
          <a:solidFill>
            <a:srgbClr val="3F434C"/>
          </a:solidFill>
        </p:spPr>
        <p:txBody>
          <a:bodyPr wrap="square" lIns="0" r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6" name="文本框 195">
            <a:extLst>
              <a:ext uri="{FF2B5EF4-FFF2-40B4-BE49-F238E27FC236}">
                <a16:creationId xmlns:a16="http://schemas.microsoft.com/office/drawing/2014/main" id="{238EA10B-AC87-41D3-A518-49ACE29BF459}"/>
              </a:ext>
            </a:extLst>
          </p:cNvPr>
          <p:cNvSpPr txBox="1"/>
          <p:nvPr/>
        </p:nvSpPr>
        <p:spPr>
          <a:xfrm>
            <a:off x="8109419" y="3515280"/>
            <a:ext cx="383939" cy="246221"/>
          </a:xfrm>
          <a:prstGeom prst="rect">
            <a:avLst/>
          </a:prstGeom>
          <a:solidFill>
            <a:srgbClr val="3F434C"/>
          </a:solidFill>
        </p:spPr>
        <p:txBody>
          <a:bodyPr wrap="square" lIns="0" tIns="0" rIns="0" bIns="0" anchor="b">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197" name="文本框 196">
            <a:extLst>
              <a:ext uri="{FF2B5EF4-FFF2-40B4-BE49-F238E27FC236}">
                <a16:creationId xmlns:a16="http://schemas.microsoft.com/office/drawing/2014/main" id="{51C69B60-E6E1-4E15-A315-15634669765A}"/>
              </a:ext>
            </a:extLst>
          </p:cNvPr>
          <p:cNvSpPr txBox="1"/>
          <p:nvPr/>
        </p:nvSpPr>
        <p:spPr>
          <a:xfrm>
            <a:off x="10709747" y="351528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grpSp>
        <p:nvGrpSpPr>
          <p:cNvPr id="198" name="组合 197">
            <a:extLst>
              <a:ext uri="{FF2B5EF4-FFF2-40B4-BE49-F238E27FC236}">
                <a16:creationId xmlns:a16="http://schemas.microsoft.com/office/drawing/2014/main" id="{3C7B693C-53C4-4FCB-B7AA-C6284FE131D8}"/>
              </a:ext>
            </a:extLst>
          </p:cNvPr>
          <p:cNvGrpSpPr/>
          <p:nvPr/>
        </p:nvGrpSpPr>
        <p:grpSpPr>
          <a:xfrm>
            <a:off x="8962579" y="5155673"/>
            <a:ext cx="1674254" cy="1226268"/>
            <a:chOff x="9265277" y="5360328"/>
            <a:chExt cx="1674254" cy="1226268"/>
          </a:xfrm>
        </p:grpSpPr>
        <p:sp>
          <p:nvSpPr>
            <p:cNvPr id="199" name="文本框 198">
              <a:extLst>
                <a:ext uri="{FF2B5EF4-FFF2-40B4-BE49-F238E27FC236}">
                  <a16:creationId xmlns:a16="http://schemas.microsoft.com/office/drawing/2014/main" id="{3E8014BF-87D0-4245-B02E-EEBB8F9D65E1}"/>
                </a:ext>
              </a:extLst>
            </p:cNvPr>
            <p:cNvSpPr txBox="1"/>
            <p:nvPr/>
          </p:nvSpPr>
          <p:spPr>
            <a:xfrm>
              <a:off x="9265277" y="5360328"/>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200" name="文本框 199">
              <a:extLst>
                <a:ext uri="{FF2B5EF4-FFF2-40B4-BE49-F238E27FC236}">
                  <a16:creationId xmlns:a16="http://schemas.microsoft.com/office/drawing/2014/main" id="{19A7CEA4-A245-4B06-A683-283821026300}"/>
                </a:ext>
              </a:extLst>
            </p:cNvPr>
            <p:cNvSpPr txBox="1"/>
            <p:nvPr/>
          </p:nvSpPr>
          <p:spPr>
            <a:xfrm>
              <a:off x="9741303" y="5687010"/>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1</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201" name="文本框 200">
              <a:extLst>
                <a:ext uri="{FF2B5EF4-FFF2-40B4-BE49-F238E27FC236}">
                  <a16:creationId xmlns:a16="http://schemas.microsoft.com/office/drawing/2014/main" id="{F284C223-BD03-4883-A87A-0B42A0CF7D5B}"/>
                </a:ext>
              </a:extLst>
            </p:cNvPr>
            <p:cNvSpPr txBox="1"/>
            <p:nvPr/>
          </p:nvSpPr>
          <p:spPr>
            <a:xfrm>
              <a:off x="10217329" y="6013692"/>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2</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sp>
          <p:nvSpPr>
            <p:cNvPr id="202" name="文本框 201">
              <a:extLst>
                <a:ext uri="{FF2B5EF4-FFF2-40B4-BE49-F238E27FC236}">
                  <a16:creationId xmlns:a16="http://schemas.microsoft.com/office/drawing/2014/main" id="{09BACFD1-946D-48E3-AA73-464A16A730D3}"/>
                </a:ext>
              </a:extLst>
            </p:cNvPr>
            <p:cNvSpPr txBox="1"/>
            <p:nvPr/>
          </p:nvSpPr>
          <p:spPr>
            <a:xfrm>
              <a:off x="10693354" y="6340375"/>
              <a:ext cx="246177" cy="246221"/>
            </a:xfrm>
            <a:prstGeom prst="rect">
              <a:avLst/>
            </a:prstGeom>
            <a:solidFill>
              <a:srgbClr val="3F434C"/>
            </a:solidFill>
          </p:spPr>
          <p:txBody>
            <a:bodyPr wrap="square" lIns="0" tIns="0" rIns="0" bIns="0">
              <a:spAutoFit/>
            </a:bodyPr>
            <a:lstStyle/>
            <a:p>
              <a:pPr algn="ctr"/>
              <a:r>
                <a:rPr lang="en-US" altLang="zh-CN" sz="1600" dirty="0">
                  <a:solidFill>
                    <a:schemeClr val="accent2"/>
                  </a:solidFill>
                  <a:latin typeface="思源黑体 CN Medium" panose="020B0600000000000000" pitchFamily="34" charset="-122"/>
                  <a:ea typeface="思源黑体 CN Medium" panose="020B0600000000000000" pitchFamily="34" charset="-122"/>
                </a:rPr>
                <a:t>3</a:t>
              </a:r>
              <a:endParaRPr lang="zh-CN" altLang="en-US" sz="1600" dirty="0">
                <a:solidFill>
                  <a:schemeClr val="accent2"/>
                </a:solidFill>
                <a:latin typeface="思源黑体 CN Medium" panose="020B0600000000000000" pitchFamily="34" charset="-122"/>
                <a:ea typeface="思源黑体 CN Medium" panose="020B0600000000000000" pitchFamily="34" charset="-122"/>
              </a:endParaRPr>
            </a:p>
          </p:txBody>
        </p:sp>
      </p:grpSp>
    </p:spTree>
    <p:extLst>
      <p:ext uri="{BB962C8B-B14F-4D97-AF65-F5344CB8AC3E}">
        <p14:creationId xmlns:p14="http://schemas.microsoft.com/office/powerpoint/2010/main" val="18499633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拓扑排序</a:t>
            </a:r>
            <a:endParaRPr lang="en-US" altLang="zh-CN" dirty="0"/>
          </a:p>
          <a:p>
            <a:pPr marL="514350" lvl="2" indent="-514350">
              <a:spcBef>
                <a:spcPts val="1000"/>
              </a:spcBef>
              <a:buFont typeface="Wingdings" panose="05000000000000000000" pitchFamily="2" charset="2"/>
              <a:buChar char="u"/>
            </a:pPr>
            <a:r>
              <a:rPr lang="en-US" altLang="zh-CN" sz="2000" dirty="0"/>
              <a:t>Floyd</a:t>
            </a:r>
            <a:r>
              <a:rPr lang="zh-CN" altLang="en-US" sz="2000" dirty="0"/>
              <a:t>算法</a:t>
            </a:r>
            <a:endParaRPr lang="en-US" altLang="zh-CN" dirty="0"/>
          </a:p>
          <a:p>
            <a:pPr marL="457223" lvl="3" indent="0">
              <a:spcBef>
                <a:spcPts val="1000"/>
              </a:spcBef>
              <a:buNone/>
            </a:pPr>
            <a:r>
              <a:rPr lang="zh-CN" altLang="en-US" dirty="0"/>
              <a:t>时间复杂度：</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3</a:t>
            </a:r>
            <a:r>
              <a:rPr lang="en-US" altLang="zh-CN" dirty="0">
                <a:solidFill>
                  <a:schemeClr val="accent2"/>
                </a:solidFill>
              </a:rPr>
              <a:t>)</a:t>
            </a:r>
            <a:endParaRPr lang="en-US" altLang="zh-CN" sz="1600" dirty="0">
              <a:solidFill>
                <a:schemeClr val="accent2"/>
              </a:solidFill>
            </a:endParaRPr>
          </a:p>
          <a:p>
            <a:pPr marL="914446" lvl="4" indent="0">
              <a:spcBef>
                <a:spcPts val="1000"/>
              </a:spcBef>
              <a:buNone/>
            </a:pPr>
            <a:r>
              <a:rPr lang="zh-CN" altLang="en-US" dirty="0"/>
              <a:t>每加入一个顶点需要扫描整个矩阵：</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endParaRPr lang="en-US" altLang="zh-CN" dirty="0"/>
          </a:p>
          <a:p>
            <a:pPr marL="914446" lvl="4" indent="0">
              <a:spcBef>
                <a:spcPts val="1000"/>
              </a:spcBef>
              <a:buNone/>
            </a:pPr>
            <a:r>
              <a:rPr lang="zh-CN" altLang="en-US" dirty="0"/>
              <a:t>共有</a:t>
            </a:r>
            <a:r>
              <a:rPr lang="en-US" altLang="zh-CN" dirty="0"/>
              <a:t>|V|</a:t>
            </a:r>
            <a:r>
              <a:rPr lang="zh-CN" altLang="en-US" dirty="0"/>
              <a:t>个顶点，</a:t>
            </a:r>
            <a:r>
              <a:rPr lang="en-US" altLang="zh-CN" dirty="0">
                <a:solidFill>
                  <a:schemeClr val="accent2"/>
                </a:solidFill>
              </a:rPr>
              <a:t> O(|</a:t>
            </a:r>
            <a:r>
              <a:rPr lang="en-US" altLang="zh-CN" dirty="0" err="1">
                <a:solidFill>
                  <a:schemeClr val="accent2"/>
                </a:solidFill>
              </a:rPr>
              <a:t>V|</a:t>
            </a:r>
            <a:r>
              <a:rPr lang="en-US" altLang="zh-CN" baseline="30000" dirty="0" err="1">
                <a:solidFill>
                  <a:schemeClr val="accent2"/>
                </a:solidFill>
              </a:rPr>
              <a:t>3</a:t>
            </a:r>
            <a:r>
              <a:rPr lang="en-US" altLang="zh-CN" dirty="0">
                <a:solidFill>
                  <a:schemeClr val="accent2"/>
                </a:solidFill>
              </a:rPr>
              <a:t>)</a:t>
            </a:r>
            <a:endParaRPr lang="en-US" altLang="zh-CN" dirty="0"/>
          </a:p>
          <a:p>
            <a:pPr marL="457223" lvl="3" indent="0">
              <a:spcBef>
                <a:spcPts val="1000"/>
              </a:spcBef>
              <a:buNone/>
            </a:pPr>
            <a:r>
              <a:rPr lang="zh-CN" altLang="en-US" dirty="0"/>
              <a:t>空间复杂度：</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p>
          <a:p>
            <a:pPr marL="914446" lvl="4" indent="0">
              <a:spcBef>
                <a:spcPts val="1000"/>
              </a:spcBef>
              <a:buNone/>
            </a:pPr>
            <a:r>
              <a:rPr lang="zh-CN" altLang="en-US" dirty="0"/>
              <a:t>创建一个</a:t>
            </a:r>
            <a:r>
              <a:rPr lang="en-US" altLang="zh-CN" dirty="0"/>
              <a:t>|V| * |V|</a:t>
            </a:r>
            <a:r>
              <a:rPr lang="zh-CN" altLang="en-US" dirty="0"/>
              <a:t>的矩阵存储各点最短距离数据：</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p>
          <a:p>
            <a:pPr marL="914446" lvl="4" indent="0">
              <a:spcBef>
                <a:spcPts val="1000"/>
              </a:spcBef>
              <a:buNone/>
            </a:pPr>
            <a:r>
              <a:rPr lang="zh-CN" altLang="en-US" dirty="0"/>
              <a:t>创建一个</a:t>
            </a:r>
            <a:r>
              <a:rPr lang="en-US" altLang="zh-CN" dirty="0"/>
              <a:t>|V| * |V|</a:t>
            </a:r>
            <a:r>
              <a:rPr lang="zh-CN" altLang="en-US" dirty="0"/>
              <a:t>的矩阵存储各点最短距离的中转点：</a:t>
            </a:r>
            <a:r>
              <a:rPr lang="en-US" altLang="zh-CN" dirty="0">
                <a:solidFill>
                  <a:schemeClr val="accent2"/>
                </a:solidFill>
              </a:rPr>
              <a:t>O(|</a:t>
            </a:r>
            <a:r>
              <a:rPr lang="en-US" altLang="zh-CN" dirty="0" err="1">
                <a:solidFill>
                  <a:schemeClr val="accent2"/>
                </a:solidFill>
              </a:rPr>
              <a:t>V|</a:t>
            </a:r>
            <a:r>
              <a:rPr lang="en-US" altLang="zh-CN" baseline="30000" dirty="0" err="1">
                <a:solidFill>
                  <a:schemeClr val="accent2"/>
                </a:solidFill>
              </a:rPr>
              <a:t>2</a:t>
            </a:r>
            <a:r>
              <a:rPr lang="en-US" altLang="zh-CN" dirty="0">
                <a:solidFill>
                  <a:schemeClr val="accent2"/>
                </a:solidFill>
              </a:rPr>
              <a:t>)</a:t>
            </a:r>
            <a:endParaRPr lang="en-US" altLang="zh-CN" dirty="0"/>
          </a:p>
        </p:txBody>
      </p:sp>
      <p:sp>
        <p:nvSpPr>
          <p:cNvPr id="48" name="标题 2">
            <a:extLst>
              <a:ext uri="{FF2B5EF4-FFF2-40B4-BE49-F238E27FC236}">
                <a16:creationId xmlns:a16="http://schemas.microsoft.com/office/drawing/2014/main" id="{D28EFC95-7384-4737-BD53-72DC1DEA082C}"/>
              </a:ext>
            </a:extLst>
          </p:cNvPr>
          <p:cNvSpPr>
            <a:spLocks noGrp="1"/>
          </p:cNvSpPr>
          <p:nvPr>
            <p:ph type="title"/>
          </p:nvPr>
        </p:nvSpPr>
        <p:spPr>
          <a:xfrm>
            <a:off x="835026" y="267900"/>
            <a:ext cx="10512425" cy="1080000"/>
          </a:xfrm>
        </p:spPr>
        <p:txBody>
          <a:bodyPr/>
          <a:lstStyle/>
          <a:p>
            <a:pPr marL="742950" indent="-742950">
              <a:buFont typeface="+mj-lt"/>
              <a:buAutoNum type="arabicPeriod" startAt="3"/>
            </a:pPr>
            <a:r>
              <a:rPr lang="zh-CN" altLang="en-US" dirty="0"/>
              <a:t>图有哪些典型应用？</a:t>
            </a:r>
            <a:endParaRPr lang="en-US" altLang="zh-CN" dirty="0"/>
          </a:p>
        </p:txBody>
      </p:sp>
      <p:grpSp>
        <p:nvGrpSpPr>
          <p:cNvPr id="148" name="组合 147">
            <a:extLst>
              <a:ext uri="{FF2B5EF4-FFF2-40B4-BE49-F238E27FC236}">
                <a16:creationId xmlns:a16="http://schemas.microsoft.com/office/drawing/2014/main" id="{9CAB5637-AED8-4499-AD70-BB8E6F3CF52E}"/>
              </a:ext>
            </a:extLst>
          </p:cNvPr>
          <p:cNvGrpSpPr/>
          <p:nvPr/>
        </p:nvGrpSpPr>
        <p:grpSpPr>
          <a:xfrm>
            <a:off x="8053634" y="844079"/>
            <a:ext cx="2240533" cy="1815799"/>
            <a:chOff x="8102543" y="1132009"/>
            <a:chExt cx="2240533" cy="1815799"/>
          </a:xfrm>
        </p:grpSpPr>
        <p:grpSp>
          <p:nvGrpSpPr>
            <p:cNvPr id="149" name="组合 148">
              <a:extLst>
                <a:ext uri="{FF2B5EF4-FFF2-40B4-BE49-F238E27FC236}">
                  <a16:creationId xmlns:a16="http://schemas.microsoft.com/office/drawing/2014/main" id="{BBEAA355-A804-4895-B130-70B13A7D2D3E}"/>
                </a:ext>
              </a:extLst>
            </p:cNvPr>
            <p:cNvGrpSpPr/>
            <p:nvPr/>
          </p:nvGrpSpPr>
          <p:grpSpPr>
            <a:xfrm>
              <a:off x="8102543" y="1211810"/>
              <a:ext cx="2240533" cy="1719072"/>
              <a:chOff x="9134856" y="2093976"/>
              <a:chExt cx="2240533" cy="1719072"/>
            </a:xfrm>
          </p:grpSpPr>
          <p:sp>
            <p:nvSpPr>
              <p:cNvPr id="158" name="Oval 5">
                <a:extLst>
                  <a:ext uri="{FF2B5EF4-FFF2-40B4-BE49-F238E27FC236}">
                    <a16:creationId xmlns:a16="http://schemas.microsoft.com/office/drawing/2014/main" id="{1A4DD776-1F40-465C-9C1F-E176E7DFB469}"/>
                  </a:ext>
                </a:extLst>
              </p:cNvPr>
              <p:cNvSpPr/>
              <p:nvPr/>
            </p:nvSpPr>
            <p:spPr>
              <a:xfrm>
                <a:off x="9134856" y="3044952"/>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B</a:t>
                </a:r>
                <a:endParaRPr lang="zh-CN" altLang="en-US" sz="1600" dirty="0">
                  <a:latin typeface="思源黑体 CN Medium" panose="020B0600000000000000" pitchFamily="34" charset="-122"/>
                  <a:ea typeface="思源黑体 CN Medium" panose="020B0600000000000000" pitchFamily="34" charset="-122"/>
                </a:endParaRPr>
              </a:p>
            </p:txBody>
          </p:sp>
          <p:sp>
            <p:nvSpPr>
              <p:cNvPr id="159" name="Oval 6">
                <a:extLst>
                  <a:ext uri="{FF2B5EF4-FFF2-40B4-BE49-F238E27FC236}">
                    <a16:creationId xmlns:a16="http://schemas.microsoft.com/office/drawing/2014/main" id="{74B0CC99-B396-4B38-B6D7-65A96464B3BA}"/>
                  </a:ext>
                </a:extLst>
              </p:cNvPr>
              <p:cNvSpPr/>
              <p:nvPr/>
            </p:nvSpPr>
            <p:spPr>
              <a:xfrm>
                <a:off x="10991341" y="2287087"/>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C</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0" name="Oval 7">
                <a:extLst>
                  <a:ext uri="{FF2B5EF4-FFF2-40B4-BE49-F238E27FC236}">
                    <a16:creationId xmlns:a16="http://schemas.microsoft.com/office/drawing/2014/main" id="{6BEBE3CB-A982-482E-B42F-1374AADB4A38}"/>
                  </a:ext>
                </a:extLst>
              </p:cNvPr>
              <p:cNvSpPr/>
              <p:nvPr/>
            </p:nvSpPr>
            <p:spPr>
              <a:xfrm>
                <a:off x="10469880" y="3429000"/>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D</a:t>
                </a:r>
                <a:endParaRPr lang="zh-CN" altLang="en-US" sz="1600" dirty="0">
                  <a:latin typeface="思源黑体 CN Medium" panose="020B0600000000000000" pitchFamily="34" charset="-122"/>
                  <a:ea typeface="思源黑体 CN Medium" panose="020B0600000000000000" pitchFamily="34" charset="-122"/>
                </a:endParaRPr>
              </a:p>
            </p:txBody>
          </p:sp>
          <p:sp>
            <p:nvSpPr>
              <p:cNvPr id="161" name="Oval 8">
                <a:extLst>
                  <a:ext uri="{FF2B5EF4-FFF2-40B4-BE49-F238E27FC236}">
                    <a16:creationId xmlns:a16="http://schemas.microsoft.com/office/drawing/2014/main" id="{B675DD4E-C073-4AD8-9B63-D3702B352470}"/>
                  </a:ext>
                </a:extLst>
              </p:cNvPr>
              <p:cNvSpPr/>
              <p:nvPr/>
            </p:nvSpPr>
            <p:spPr>
              <a:xfrm>
                <a:off x="9765665" y="2093976"/>
                <a:ext cx="384048" cy="384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思源黑体 CN Medium" panose="020B0600000000000000" pitchFamily="34" charset="-122"/>
                    <a:ea typeface="思源黑体 CN Medium" panose="020B0600000000000000" pitchFamily="34" charset="-122"/>
                  </a:rPr>
                  <a:t>A</a:t>
                </a:r>
                <a:endParaRPr lang="zh-CN" altLang="en-US" sz="1600" dirty="0">
                  <a:latin typeface="思源黑体 CN Medium" panose="020B0600000000000000" pitchFamily="34" charset="-122"/>
                  <a:ea typeface="思源黑体 CN Medium" panose="020B0600000000000000" pitchFamily="34" charset="-122"/>
                </a:endParaRPr>
              </a:p>
            </p:txBody>
          </p:sp>
          <p:cxnSp>
            <p:nvCxnSpPr>
              <p:cNvPr id="162" name="Straight Arrow Connector 9">
                <a:extLst>
                  <a:ext uri="{FF2B5EF4-FFF2-40B4-BE49-F238E27FC236}">
                    <a16:creationId xmlns:a16="http://schemas.microsoft.com/office/drawing/2014/main" id="{97AABAC0-3881-47C4-853E-F6B5AA2A422F}"/>
                  </a:ext>
                </a:extLst>
              </p:cNvPr>
              <p:cNvCxnSpPr>
                <a:cxnSpLocks/>
                <a:endCxn id="159" idx="1"/>
              </p:cNvCxnSpPr>
              <p:nvPr/>
            </p:nvCxnSpPr>
            <p:spPr>
              <a:xfrm>
                <a:off x="10126318" y="2202353"/>
                <a:ext cx="921266" cy="140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0">
                <a:extLst>
                  <a:ext uri="{FF2B5EF4-FFF2-40B4-BE49-F238E27FC236}">
                    <a16:creationId xmlns:a16="http://schemas.microsoft.com/office/drawing/2014/main" id="{F65D3AB3-5608-42A1-A3E0-E57376F1F213}"/>
                  </a:ext>
                </a:extLst>
              </p:cNvPr>
              <p:cNvCxnSpPr>
                <a:cxnSpLocks/>
                <a:stCxn id="161" idx="3"/>
                <a:endCxn id="158" idx="0"/>
              </p:cNvCxnSpPr>
              <p:nvPr/>
            </p:nvCxnSpPr>
            <p:spPr>
              <a:xfrm flipH="1">
                <a:off x="9326880" y="2421781"/>
                <a:ext cx="495028" cy="6231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1">
                <a:extLst>
                  <a:ext uri="{FF2B5EF4-FFF2-40B4-BE49-F238E27FC236}">
                    <a16:creationId xmlns:a16="http://schemas.microsoft.com/office/drawing/2014/main" id="{570FCDC0-C66B-4658-9156-D160832E9D5B}"/>
                  </a:ext>
                </a:extLst>
              </p:cNvPr>
              <p:cNvCxnSpPr>
                <a:cxnSpLocks/>
                <a:stCxn id="158" idx="5"/>
                <a:endCxn id="160" idx="2"/>
              </p:cNvCxnSpPr>
              <p:nvPr/>
            </p:nvCxnSpPr>
            <p:spPr>
              <a:xfrm>
                <a:off x="9462661" y="3372757"/>
                <a:ext cx="1007219" cy="2482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0">
                <a:extLst>
                  <a:ext uri="{FF2B5EF4-FFF2-40B4-BE49-F238E27FC236}">
                    <a16:creationId xmlns:a16="http://schemas.microsoft.com/office/drawing/2014/main" id="{8D7FA7BD-43EE-495B-8BBB-0B020EFE0B4D}"/>
                  </a:ext>
                </a:extLst>
              </p:cNvPr>
              <p:cNvCxnSpPr>
                <a:cxnSpLocks/>
                <a:stCxn id="159" idx="3"/>
                <a:endCxn id="158" idx="7"/>
              </p:cNvCxnSpPr>
              <p:nvPr/>
            </p:nvCxnSpPr>
            <p:spPr>
              <a:xfrm flipH="1">
                <a:off x="9462661" y="2614892"/>
                <a:ext cx="1584923" cy="486303"/>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0">
                <a:extLst>
                  <a:ext uri="{FF2B5EF4-FFF2-40B4-BE49-F238E27FC236}">
                    <a16:creationId xmlns:a16="http://schemas.microsoft.com/office/drawing/2014/main" id="{0CF1145B-98E5-4584-B611-9D9706E93C05}"/>
                  </a:ext>
                </a:extLst>
              </p:cNvPr>
              <p:cNvCxnSpPr>
                <a:cxnSpLocks/>
                <a:stCxn id="160" idx="0"/>
                <a:endCxn id="161" idx="5"/>
              </p:cNvCxnSpPr>
              <p:nvPr/>
            </p:nvCxnSpPr>
            <p:spPr>
              <a:xfrm flipH="1" flipV="1">
                <a:off x="10093470" y="2421781"/>
                <a:ext cx="568434" cy="100721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0">
                <a:extLst>
                  <a:ext uri="{FF2B5EF4-FFF2-40B4-BE49-F238E27FC236}">
                    <a16:creationId xmlns:a16="http://schemas.microsoft.com/office/drawing/2014/main" id="{F2EAB60E-3A6A-4226-AE63-65D8A094A814}"/>
                  </a:ext>
                </a:extLst>
              </p:cNvPr>
              <p:cNvCxnSpPr>
                <a:cxnSpLocks/>
                <a:stCxn id="159" idx="4"/>
                <a:endCxn id="160" idx="7"/>
              </p:cNvCxnSpPr>
              <p:nvPr/>
            </p:nvCxnSpPr>
            <p:spPr>
              <a:xfrm flipH="1">
                <a:off x="10797685" y="2671135"/>
                <a:ext cx="385680" cy="814108"/>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0">
                <a:extLst>
                  <a:ext uri="{FF2B5EF4-FFF2-40B4-BE49-F238E27FC236}">
                    <a16:creationId xmlns:a16="http://schemas.microsoft.com/office/drawing/2014/main" id="{BF2C6749-1147-4E8F-B420-7413287BB9E9}"/>
                  </a:ext>
                </a:extLst>
              </p:cNvPr>
              <p:cNvCxnSpPr>
                <a:cxnSpLocks/>
                <a:stCxn id="160" idx="1"/>
                <a:endCxn id="161" idx="4"/>
              </p:cNvCxnSpPr>
              <p:nvPr/>
            </p:nvCxnSpPr>
            <p:spPr>
              <a:xfrm flipH="1" flipV="1">
                <a:off x="9957689" y="2478024"/>
                <a:ext cx="568434" cy="10072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9">
                <a:extLst>
                  <a:ext uri="{FF2B5EF4-FFF2-40B4-BE49-F238E27FC236}">
                    <a16:creationId xmlns:a16="http://schemas.microsoft.com/office/drawing/2014/main" id="{5C6FA76E-22E0-41FB-A02B-A7E39F90024B}"/>
                  </a:ext>
                </a:extLst>
              </p:cNvPr>
              <p:cNvCxnSpPr>
                <a:cxnSpLocks/>
                <a:endCxn id="159" idx="2"/>
              </p:cNvCxnSpPr>
              <p:nvPr/>
            </p:nvCxnSpPr>
            <p:spPr>
              <a:xfrm>
                <a:off x="10126318" y="2353201"/>
                <a:ext cx="865023" cy="12591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0" name="文本框 149">
              <a:extLst>
                <a:ext uri="{FF2B5EF4-FFF2-40B4-BE49-F238E27FC236}">
                  <a16:creationId xmlns:a16="http://schemas.microsoft.com/office/drawing/2014/main" id="{2B6EB0E4-4153-4038-826A-D76A8F6CCBB0}"/>
                </a:ext>
              </a:extLst>
            </p:cNvPr>
            <p:cNvSpPr txBox="1"/>
            <p:nvPr/>
          </p:nvSpPr>
          <p:spPr>
            <a:xfrm>
              <a:off x="9318821" y="1132009"/>
              <a:ext cx="495029" cy="307777"/>
            </a:xfrm>
            <a:prstGeom prst="rect">
              <a:avLst/>
            </a:prstGeom>
            <a:noFill/>
          </p:spPr>
          <p:txBody>
            <a:bodyPr wrap="square">
              <a:spAutoFit/>
            </a:bodyPr>
            <a:lstStyle/>
            <a:p>
              <a:pPr algn="ctr"/>
              <a:r>
                <a:rPr lang="en-US" altLang="zh-CN" sz="1400" dirty="0">
                  <a:solidFill>
                    <a:schemeClr val="tx1"/>
                  </a:solidFill>
                  <a:latin typeface="思源黑体 CN Medium" panose="020B0600000000000000" pitchFamily="34" charset="-122"/>
                  <a:ea typeface="思源黑体 CN Medium" panose="020B0600000000000000" pitchFamily="34" charset="-122"/>
                </a:rPr>
                <a:t>8</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1" name="文本框 150">
              <a:extLst>
                <a:ext uri="{FF2B5EF4-FFF2-40B4-BE49-F238E27FC236}">
                  <a16:creationId xmlns:a16="http://schemas.microsoft.com/office/drawing/2014/main" id="{16617796-909D-415A-AED7-166DFBE26350}"/>
                </a:ext>
              </a:extLst>
            </p:cNvPr>
            <p:cNvSpPr txBox="1"/>
            <p:nvPr/>
          </p:nvSpPr>
          <p:spPr>
            <a:xfrm>
              <a:off x="8571410" y="264003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2" name="文本框 151">
              <a:extLst>
                <a:ext uri="{FF2B5EF4-FFF2-40B4-BE49-F238E27FC236}">
                  <a16:creationId xmlns:a16="http://schemas.microsoft.com/office/drawing/2014/main" id="{FE3B066B-D99B-443F-9375-2AA5B08E8F73}"/>
                </a:ext>
              </a:extLst>
            </p:cNvPr>
            <p:cNvSpPr txBox="1"/>
            <p:nvPr/>
          </p:nvSpPr>
          <p:spPr>
            <a:xfrm>
              <a:off x="8210881" y="1591021"/>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3" name="文本框 152">
              <a:extLst>
                <a:ext uri="{FF2B5EF4-FFF2-40B4-BE49-F238E27FC236}">
                  <a16:creationId xmlns:a16="http://schemas.microsoft.com/office/drawing/2014/main" id="{058FD63D-ACBD-4997-9C8B-D8D9C4E8062B}"/>
                </a:ext>
              </a:extLst>
            </p:cNvPr>
            <p:cNvSpPr txBox="1"/>
            <p:nvPr/>
          </p:nvSpPr>
          <p:spPr>
            <a:xfrm>
              <a:off x="8508864" y="18682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4" name="文本框 153">
              <a:extLst>
                <a:ext uri="{FF2B5EF4-FFF2-40B4-BE49-F238E27FC236}">
                  <a16:creationId xmlns:a16="http://schemas.microsoft.com/office/drawing/2014/main" id="{BE5A6FBE-ADE9-47A4-888B-3FFA5AC239F6}"/>
                </a:ext>
              </a:extLst>
            </p:cNvPr>
            <p:cNvSpPr txBox="1"/>
            <p:nvPr/>
          </p:nvSpPr>
          <p:spPr>
            <a:xfrm>
              <a:off x="9314186" y="2026267"/>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5" name="文本框 154">
              <a:extLst>
                <a:ext uri="{FF2B5EF4-FFF2-40B4-BE49-F238E27FC236}">
                  <a16:creationId xmlns:a16="http://schemas.microsoft.com/office/drawing/2014/main" id="{B8115094-A8CD-43CC-9D66-0537E426727F}"/>
                </a:ext>
              </a:extLst>
            </p:cNvPr>
            <p:cNvSpPr txBox="1"/>
            <p:nvPr/>
          </p:nvSpPr>
          <p:spPr>
            <a:xfrm>
              <a:off x="9768898" y="2162786"/>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6" name="文本框 155">
              <a:extLst>
                <a:ext uri="{FF2B5EF4-FFF2-40B4-BE49-F238E27FC236}">
                  <a16:creationId xmlns:a16="http://schemas.microsoft.com/office/drawing/2014/main" id="{2B861990-F264-4B6C-8795-756FEA0485DB}"/>
                </a:ext>
              </a:extLst>
            </p:cNvPr>
            <p:cNvSpPr txBox="1"/>
            <p:nvPr/>
          </p:nvSpPr>
          <p:spPr>
            <a:xfrm>
              <a:off x="8973914" y="215672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9</a:t>
              </a:r>
              <a:endParaRPr lang="zh-CN" altLang="en-US" sz="1400" dirty="0">
                <a:latin typeface="思源黑体 CN Medium" panose="020B0600000000000000" pitchFamily="34" charset="-122"/>
                <a:ea typeface="思源黑体 CN Medium" panose="020B0600000000000000" pitchFamily="34" charset="-122"/>
              </a:endParaRPr>
            </a:p>
          </p:txBody>
        </p:sp>
        <p:sp>
          <p:nvSpPr>
            <p:cNvPr id="157" name="文本框 156">
              <a:extLst>
                <a:ext uri="{FF2B5EF4-FFF2-40B4-BE49-F238E27FC236}">
                  <a16:creationId xmlns:a16="http://schemas.microsoft.com/office/drawing/2014/main" id="{93D10B41-A374-405A-88A3-1DDAA51043D3}"/>
                </a:ext>
              </a:extLst>
            </p:cNvPr>
            <p:cNvSpPr txBox="1"/>
            <p:nvPr/>
          </p:nvSpPr>
          <p:spPr>
            <a:xfrm>
              <a:off x="9245024" y="1512475"/>
              <a:ext cx="495029"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a:t>
              </a:r>
              <a:endParaRPr lang="zh-CN" altLang="en-US" sz="1400" dirty="0">
                <a:latin typeface="思源黑体 CN Medium" panose="020B0600000000000000" pitchFamily="34" charset="-122"/>
                <a:ea typeface="思源黑体 CN Medium" panose="020B0600000000000000" pitchFamily="34" charset="-122"/>
              </a:endParaRPr>
            </a:p>
          </p:txBody>
        </p:sp>
      </p:grpSp>
    </p:spTree>
    <p:extLst>
      <p:ext uri="{BB962C8B-B14F-4D97-AF65-F5344CB8AC3E}">
        <p14:creationId xmlns:p14="http://schemas.microsoft.com/office/powerpoint/2010/main" val="479059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C9A411-6E5C-44AA-A080-8404B5D54467}"/>
              </a:ext>
            </a:extLst>
          </p:cNvPr>
          <p:cNvSpPr>
            <a:spLocks noGrp="1"/>
          </p:cNvSpPr>
          <p:nvPr>
            <p:ph idx="1"/>
          </p:nvPr>
        </p:nvSpPr>
        <p:spPr/>
        <p:txBody>
          <a:bodyPr/>
          <a:lstStyle/>
          <a:p>
            <a:pPr marL="457200" lvl="1" indent="-457200">
              <a:spcBef>
                <a:spcPts val="1000"/>
              </a:spcBef>
              <a:buFont typeface="Wingdings" panose="05000000000000000000" pitchFamily="2" charset="2"/>
              <a:buChar char="u"/>
            </a:pPr>
            <a:r>
              <a:rPr lang="zh-CN" altLang="en-US" sz="2800" dirty="0">
                <a:solidFill>
                  <a:schemeClr val="accent2"/>
                </a:solidFill>
                <a:latin typeface="思源黑体 CN Bold" panose="020B0800000000000000" pitchFamily="34" charset="-122"/>
                <a:ea typeface="思源黑体 CN Bold" panose="020B0800000000000000" pitchFamily="34" charset="-122"/>
              </a:rPr>
              <a:t>图的基本概念</a:t>
            </a:r>
            <a:endParaRPr lang="en-US" altLang="zh-CN" sz="2800" dirty="0">
              <a:solidFill>
                <a:schemeClr val="accent2"/>
              </a:solidFill>
              <a:latin typeface="思源黑体 CN Bold" panose="020B0800000000000000" pitchFamily="34" charset="-122"/>
              <a:ea typeface="思源黑体 CN Bold" panose="020B0800000000000000" pitchFamily="34" charset="-122"/>
            </a:endParaRPr>
          </a:p>
          <a:p>
            <a:pPr marL="457223" lvl="2" indent="0">
              <a:spcBef>
                <a:spcPts val="1000"/>
              </a:spcBef>
              <a:buNone/>
            </a:pPr>
            <a:r>
              <a:rPr lang="zh-CN" altLang="en-US" dirty="0"/>
              <a:t>图、顶点、边、度</a:t>
            </a:r>
            <a:endParaRPr lang="en-US" altLang="zh-CN" dirty="0"/>
          </a:p>
          <a:p>
            <a:pPr marL="457223" lvl="2" indent="0">
              <a:spcBef>
                <a:spcPts val="1000"/>
              </a:spcBef>
              <a:buNone/>
            </a:pPr>
            <a:r>
              <a:rPr lang="zh-CN" altLang="en-US" dirty="0"/>
              <a:t>有向图和无向图、带权图和无权图</a:t>
            </a:r>
            <a:endParaRPr lang="en-US" altLang="zh-CN" dirty="0"/>
          </a:p>
          <a:p>
            <a:pPr marL="457223" lvl="2" indent="0">
              <a:spcBef>
                <a:spcPts val="1000"/>
              </a:spcBef>
              <a:buNone/>
            </a:pPr>
            <a:r>
              <a:rPr lang="zh-CN" altLang="en-US" dirty="0"/>
              <a:t>简单图、多重图、完全图、子图、连通图</a:t>
            </a:r>
            <a:endParaRPr lang="en-US" altLang="zh-CN" dirty="0"/>
          </a:p>
          <a:p>
            <a:pPr marL="457223" lvl="2" indent="0">
              <a:spcBef>
                <a:spcPts val="1000"/>
              </a:spcBef>
              <a:buNone/>
            </a:pPr>
            <a:r>
              <a:rPr lang="zh-CN" altLang="en-US" dirty="0"/>
              <a:t>稀疏图、稠密图、有向无环图</a:t>
            </a:r>
            <a:endParaRPr lang="en-US" altLang="zh-CN" dirty="0"/>
          </a:p>
          <a:p>
            <a:pPr marL="457200" lvl="1" indent="-457200">
              <a:spcBef>
                <a:spcPts val="1000"/>
              </a:spcBef>
              <a:buFont typeface="Wingdings" panose="05000000000000000000" pitchFamily="2" charset="2"/>
              <a:buChar char="u"/>
            </a:pPr>
            <a:r>
              <a:rPr lang="zh-CN" altLang="en-US" sz="2800" dirty="0">
                <a:latin typeface="思源黑体 CN Bold" panose="020B0800000000000000" pitchFamily="34" charset="-122"/>
                <a:ea typeface="思源黑体 CN Bold" panose="020B0800000000000000" pitchFamily="34" charset="-122"/>
              </a:rPr>
              <a:t>图的表示方法</a:t>
            </a:r>
            <a:endParaRPr lang="en-US" altLang="zh-CN" sz="2800" dirty="0">
              <a:latin typeface="思源黑体 CN Bold" panose="020B0800000000000000" pitchFamily="34" charset="-122"/>
              <a:ea typeface="思源黑体 CN Bold" panose="020B0800000000000000" pitchFamily="34" charset="-122"/>
            </a:endParaRPr>
          </a:p>
          <a:p>
            <a:pPr marL="457223" lvl="2" indent="0">
              <a:spcBef>
                <a:spcPts val="1000"/>
              </a:spcBef>
              <a:buNone/>
            </a:pPr>
            <a:r>
              <a:rPr lang="zh-CN" altLang="en-US" dirty="0"/>
              <a:t>邻接矩阵、邻接表</a:t>
            </a:r>
            <a:endParaRPr lang="en-US" altLang="zh-CN" dirty="0"/>
          </a:p>
          <a:p>
            <a:pPr marL="457223" lvl="2" indent="0">
              <a:spcBef>
                <a:spcPts val="1000"/>
              </a:spcBef>
              <a:buNone/>
            </a:pPr>
            <a:r>
              <a:rPr lang="zh-CN" altLang="en-US" dirty="0"/>
              <a:t>十字链表、邻接多重表</a:t>
            </a:r>
            <a:endParaRPr lang="en-US" altLang="zh-CN" dirty="0"/>
          </a:p>
        </p:txBody>
      </p:sp>
      <p:sp>
        <p:nvSpPr>
          <p:cNvPr id="3" name="标题 2">
            <a:extLst>
              <a:ext uri="{FF2B5EF4-FFF2-40B4-BE49-F238E27FC236}">
                <a16:creationId xmlns:a16="http://schemas.microsoft.com/office/drawing/2014/main" id="{84D16F9C-04F8-48AF-8460-EDD4A596DDAD}"/>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18" name="组合 17">
            <a:extLst>
              <a:ext uri="{FF2B5EF4-FFF2-40B4-BE49-F238E27FC236}">
                <a16:creationId xmlns:a16="http://schemas.microsoft.com/office/drawing/2014/main" id="{021D1306-7AE5-4039-98AD-C703696EA541}"/>
              </a:ext>
            </a:extLst>
          </p:cNvPr>
          <p:cNvGrpSpPr/>
          <p:nvPr/>
        </p:nvGrpSpPr>
        <p:grpSpPr>
          <a:xfrm>
            <a:off x="6761835" y="2584136"/>
            <a:ext cx="4050642" cy="3328827"/>
            <a:chOff x="6761835" y="1888081"/>
            <a:chExt cx="4050642" cy="3328827"/>
          </a:xfrm>
        </p:grpSpPr>
        <p:sp>
          <p:nvSpPr>
            <p:cNvPr id="19" name="Oval 5">
              <a:extLst>
                <a:ext uri="{FF2B5EF4-FFF2-40B4-BE49-F238E27FC236}">
                  <a16:creationId xmlns:a16="http://schemas.microsoft.com/office/drawing/2014/main" id="{6521FD2D-1A97-483F-8315-FD5EC3041D2A}"/>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0" name="Oval 6">
              <a:extLst>
                <a:ext uri="{FF2B5EF4-FFF2-40B4-BE49-F238E27FC236}">
                  <a16:creationId xmlns:a16="http://schemas.microsoft.com/office/drawing/2014/main" id="{D40522E0-A6C8-49A6-9C69-9AF8912EEE4F}"/>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Oval 7">
              <a:extLst>
                <a:ext uri="{FF2B5EF4-FFF2-40B4-BE49-F238E27FC236}">
                  <a16:creationId xmlns:a16="http://schemas.microsoft.com/office/drawing/2014/main" id="{D140A9D0-DEC7-476F-9B70-470DD4DDE37B}"/>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 name="Oval 8">
              <a:extLst>
                <a:ext uri="{FF2B5EF4-FFF2-40B4-BE49-F238E27FC236}">
                  <a16:creationId xmlns:a16="http://schemas.microsoft.com/office/drawing/2014/main" id="{7BBCD218-89B0-4B30-9C3D-248BBDBB6933}"/>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3" name="Straight Connector 18">
              <a:extLst>
                <a:ext uri="{FF2B5EF4-FFF2-40B4-BE49-F238E27FC236}">
                  <a16:creationId xmlns:a16="http://schemas.microsoft.com/office/drawing/2014/main" id="{7035BCE8-91D2-481C-BCEB-47EB7E1302BF}"/>
                </a:ext>
              </a:extLst>
            </p:cNvPr>
            <p:cNvCxnSpPr>
              <a:cxnSpLocks/>
              <a:stCxn id="38" idx="2"/>
              <a:endCxn id="19"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4" name="Straight Connector 22">
              <a:extLst>
                <a:ext uri="{FF2B5EF4-FFF2-40B4-BE49-F238E27FC236}">
                  <a16:creationId xmlns:a16="http://schemas.microsoft.com/office/drawing/2014/main" id="{1F327A77-A806-4AC7-8032-B9F50C2CF4C1}"/>
                </a:ext>
              </a:extLst>
            </p:cNvPr>
            <p:cNvCxnSpPr>
              <a:cxnSpLocks/>
              <a:stCxn id="21" idx="1"/>
              <a:endCxn id="19"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5" name="Oval 7">
              <a:extLst>
                <a:ext uri="{FF2B5EF4-FFF2-40B4-BE49-F238E27FC236}">
                  <a16:creationId xmlns:a16="http://schemas.microsoft.com/office/drawing/2014/main" id="{63AC2AAD-E83B-4DE9-A384-1DCCE752922D}"/>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6" name="Straight Connector 22">
              <a:extLst>
                <a:ext uri="{FF2B5EF4-FFF2-40B4-BE49-F238E27FC236}">
                  <a16:creationId xmlns:a16="http://schemas.microsoft.com/office/drawing/2014/main" id="{D925316E-427B-49E5-AF1C-71068B9FC691}"/>
                </a:ext>
              </a:extLst>
            </p:cNvPr>
            <p:cNvCxnSpPr>
              <a:cxnSpLocks/>
              <a:stCxn id="25" idx="2"/>
              <a:endCxn id="21"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7" name="Oval 7">
              <a:extLst>
                <a:ext uri="{FF2B5EF4-FFF2-40B4-BE49-F238E27FC236}">
                  <a16:creationId xmlns:a16="http://schemas.microsoft.com/office/drawing/2014/main" id="{53A21BDB-FBD7-4080-AA89-8D91406AF544}"/>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8" name="Straight Connector 22">
              <a:extLst>
                <a:ext uri="{FF2B5EF4-FFF2-40B4-BE49-F238E27FC236}">
                  <a16:creationId xmlns:a16="http://schemas.microsoft.com/office/drawing/2014/main" id="{D0E9D849-920E-4450-B949-B42969A24FC0}"/>
                </a:ext>
              </a:extLst>
            </p:cNvPr>
            <p:cNvCxnSpPr>
              <a:cxnSpLocks/>
              <a:stCxn id="27" idx="0"/>
              <a:endCxn id="25"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 name="Straight Connector 22">
              <a:extLst>
                <a:ext uri="{FF2B5EF4-FFF2-40B4-BE49-F238E27FC236}">
                  <a16:creationId xmlns:a16="http://schemas.microsoft.com/office/drawing/2014/main" id="{3CECB413-9657-427C-A5EE-3FFF8B56A393}"/>
                </a:ext>
              </a:extLst>
            </p:cNvPr>
            <p:cNvCxnSpPr>
              <a:cxnSpLocks/>
              <a:stCxn id="39" idx="0"/>
              <a:endCxn id="22"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 name="Straight Connector 22">
              <a:extLst>
                <a:ext uri="{FF2B5EF4-FFF2-40B4-BE49-F238E27FC236}">
                  <a16:creationId xmlns:a16="http://schemas.microsoft.com/office/drawing/2014/main" id="{1431EE23-09B7-4E77-9579-9BAFDA02A6DA}"/>
                </a:ext>
              </a:extLst>
            </p:cNvPr>
            <p:cNvCxnSpPr>
              <a:cxnSpLocks/>
              <a:stCxn id="35" idx="3"/>
              <a:endCxn id="20"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58EE73B1-FB3F-4CBC-8A4C-727F91390807}"/>
                </a:ext>
              </a:extLst>
            </p:cNvPr>
            <p:cNvCxnSpPr>
              <a:cxnSpLocks/>
              <a:stCxn id="37" idx="7"/>
              <a:endCxn id="25"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18">
              <a:extLst>
                <a:ext uri="{FF2B5EF4-FFF2-40B4-BE49-F238E27FC236}">
                  <a16:creationId xmlns:a16="http://schemas.microsoft.com/office/drawing/2014/main" id="{CA97D8CA-521D-4B2A-9FAF-93AC647836C5}"/>
                </a:ext>
              </a:extLst>
            </p:cNvPr>
            <p:cNvCxnSpPr>
              <a:cxnSpLocks/>
              <a:stCxn id="35" idx="2"/>
              <a:endCxn id="19"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34" name="Oval 7">
              <a:extLst>
                <a:ext uri="{FF2B5EF4-FFF2-40B4-BE49-F238E27FC236}">
                  <a16:creationId xmlns:a16="http://schemas.microsoft.com/office/drawing/2014/main" id="{6D58F061-A5CF-4F47-9805-670F1522934F}"/>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5" name="Oval 7">
              <a:extLst>
                <a:ext uri="{FF2B5EF4-FFF2-40B4-BE49-F238E27FC236}">
                  <a16:creationId xmlns:a16="http://schemas.microsoft.com/office/drawing/2014/main" id="{C4674BB2-68CF-4EC0-9ABC-340B6EC8784B}"/>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6" name="Oval 7">
              <a:extLst>
                <a:ext uri="{FF2B5EF4-FFF2-40B4-BE49-F238E27FC236}">
                  <a16:creationId xmlns:a16="http://schemas.microsoft.com/office/drawing/2014/main" id="{BB9FEDC9-C2EE-4527-A089-2343E1BA83EF}"/>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7" name="Oval 7">
              <a:extLst>
                <a:ext uri="{FF2B5EF4-FFF2-40B4-BE49-F238E27FC236}">
                  <a16:creationId xmlns:a16="http://schemas.microsoft.com/office/drawing/2014/main" id="{6B072895-FFCB-4AC3-9452-9E1198A84BBE}"/>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8" name="Oval 7">
              <a:extLst>
                <a:ext uri="{FF2B5EF4-FFF2-40B4-BE49-F238E27FC236}">
                  <a16:creationId xmlns:a16="http://schemas.microsoft.com/office/drawing/2014/main" id="{AF56E9DC-3649-4DD1-B15F-F10384DA701A}"/>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9" name="Oval 7">
              <a:extLst>
                <a:ext uri="{FF2B5EF4-FFF2-40B4-BE49-F238E27FC236}">
                  <a16:creationId xmlns:a16="http://schemas.microsoft.com/office/drawing/2014/main" id="{7985F9F5-DE5F-4449-A655-B038C4C4FE26}"/>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0" name="Oval 7">
              <a:extLst>
                <a:ext uri="{FF2B5EF4-FFF2-40B4-BE49-F238E27FC236}">
                  <a16:creationId xmlns:a16="http://schemas.microsoft.com/office/drawing/2014/main" id="{5D73FA52-8E2F-49D0-9904-74B64DF247DF}"/>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1" name="Oval 7">
              <a:extLst>
                <a:ext uri="{FF2B5EF4-FFF2-40B4-BE49-F238E27FC236}">
                  <a16:creationId xmlns:a16="http://schemas.microsoft.com/office/drawing/2014/main" id="{F3FCACBC-CBDE-4C38-B562-91EE74D90B72}"/>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42" name="Straight Connector 22">
              <a:extLst>
                <a:ext uri="{FF2B5EF4-FFF2-40B4-BE49-F238E27FC236}">
                  <a16:creationId xmlns:a16="http://schemas.microsoft.com/office/drawing/2014/main" id="{8DF8579F-B570-41C2-B053-E65C37E554E4}"/>
                </a:ext>
              </a:extLst>
            </p:cNvPr>
            <p:cNvCxnSpPr>
              <a:cxnSpLocks/>
              <a:stCxn id="34" idx="5"/>
              <a:endCxn id="36"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22">
              <a:extLst>
                <a:ext uri="{FF2B5EF4-FFF2-40B4-BE49-F238E27FC236}">
                  <a16:creationId xmlns:a16="http://schemas.microsoft.com/office/drawing/2014/main" id="{88627732-BC7E-4909-99C1-F657C1A85E03}"/>
                </a:ext>
              </a:extLst>
            </p:cNvPr>
            <p:cNvCxnSpPr>
              <a:cxnSpLocks/>
              <a:stCxn id="34" idx="7"/>
              <a:endCxn id="27"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4" name="Straight Connector 22">
              <a:extLst>
                <a:ext uri="{FF2B5EF4-FFF2-40B4-BE49-F238E27FC236}">
                  <a16:creationId xmlns:a16="http://schemas.microsoft.com/office/drawing/2014/main" id="{6B45DC5B-9412-44F8-BD59-6447BB8C9A9D}"/>
                </a:ext>
              </a:extLst>
            </p:cNvPr>
            <p:cNvCxnSpPr>
              <a:cxnSpLocks/>
              <a:stCxn id="27" idx="7"/>
              <a:endCxn id="39"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22">
              <a:extLst>
                <a:ext uri="{FF2B5EF4-FFF2-40B4-BE49-F238E27FC236}">
                  <a16:creationId xmlns:a16="http://schemas.microsoft.com/office/drawing/2014/main" id="{A80D3DF7-C9CD-4ABD-9F73-2A2B76EEFBB7}"/>
                </a:ext>
              </a:extLst>
            </p:cNvPr>
            <p:cNvCxnSpPr>
              <a:cxnSpLocks/>
              <a:stCxn id="34" idx="0"/>
              <a:endCxn id="22"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6" name="Straight Connector 22">
              <a:extLst>
                <a:ext uri="{FF2B5EF4-FFF2-40B4-BE49-F238E27FC236}">
                  <a16:creationId xmlns:a16="http://schemas.microsoft.com/office/drawing/2014/main" id="{A130A2F8-AA83-461F-A5B1-C34AE9536653}"/>
                </a:ext>
              </a:extLst>
            </p:cNvPr>
            <p:cNvCxnSpPr>
              <a:cxnSpLocks/>
              <a:stCxn id="34" idx="1"/>
              <a:endCxn id="41"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45B73DDA-91B7-4447-9828-9B0A9689F788}"/>
                </a:ext>
              </a:extLst>
            </p:cNvPr>
            <p:cNvCxnSpPr>
              <a:cxnSpLocks/>
              <a:stCxn id="40" idx="0"/>
              <a:endCxn id="21"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8" name="Straight Connector 22">
              <a:extLst>
                <a:ext uri="{FF2B5EF4-FFF2-40B4-BE49-F238E27FC236}">
                  <a16:creationId xmlns:a16="http://schemas.microsoft.com/office/drawing/2014/main" id="{2634AF9F-6676-4113-BBE2-668E26EF31F0}"/>
                </a:ext>
              </a:extLst>
            </p:cNvPr>
            <p:cNvCxnSpPr>
              <a:cxnSpLocks/>
              <a:stCxn id="40" idx="2"/>
              <a:endCxn id="37"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9" name="Straight Connector 22">
              <a:extLst>
                <a:ext uri="{FF2B5EF4-FFF2-40B4-BE49-F238E27FC236}">
                  <a16:creationId xmlns:a16="http://schemas.microsoft.com/office/drawing/2014/main" id="{3E9EB518-1FB2-4651-83AC-8C36FB704FFF}"/>
                </a:ext>
              </a:extLst>
            </p:cNvPr>
            <p:cNvCxnSpPr>
              <a:cxnSpLocks/>
              <a:stCxn id="37" idx="1"/>
              <a:endCxn id="20"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0" name="Straight Connector 18">
              <a:extLst>
                <a:ext uri="{FF2B5EF4-FFF2-40B4-BE49-F238E27FC236}">
                  <a16:creationId xmlns:a16="http://schemas.microsoft.com/office/drawing/2014/main" id="{68E745C1-4B66-4EE4-94E6-3F29E9656EC6}"/>
                </a:ext>
              </a:extLst>
            </p:cNvPr>
            <p:cNvCxnSpPr>
              <a:cxnSpLocks/>
              <a:stCxn id="41" idx="1"/>
              <a:endCxn id="35"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1" name="Straight Connector 18">
              <a:extLst>
                <a:ext uri="{FF2B5EF4-FFF2-40B4-BE49-F238E27FC236}">
                  <a16:creationId xmlns:a16="http://schemas.microsoft.com/office/drawing/2014/main" id="{5E663C63-47D2-40B7-B99E-E1D2E2168296}"/>
                </a:ext>
              </a:extLst>
            </p:cNvPr>
            <p:cNvCxnSpPr>
              <a:cxnSpLocks/>
              <a:stCxn id="22" idx="2"/>
              <a:endCxn id="38"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2" name="Straight Connector 18">
              <a:extLst>
                <a:ext uri="{FF2B5EF4-FFF2-40B4-BE49-F238E27FC236}">
                  <a16:creationId xmlns:a16="http://schemas.microsoft.com/office/drawing/2014/main" id="{AFB40B84-065C-4297-8AC1-91315076844B}"/>
                </a:ext>
              </a:extLst>
            </p:cNvPr>
            <p:cNvCxnSpPr>
              <a:cxnSpLocks/>
              <a:stCxn id="25" idx="1"/>
              <a:endCxn id="38"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18">
              <a:extLst>
                <a:ext uri="{FF2B5EF4-FFF2-40B4-BE49-F238E27FC236}">
                  <a16:creationId xmlns:a16="http://schemas.microsoft.com/office/drawing/2014/main" id="{F4E6F51D-B8D5-42A5-B109-ED4D84FF5DC9}"/>
                </a:ext>
              </a:extLst>
            </p:cNvPr>
            <p:cNvCxnSpPr>
              <a:cxnSpLocks/>
              <a:stCxn id="35" idx="0"/>
              <a:endCxn id="38"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7215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图的定义：</a:t>
            </a:r>
            <a:r>
              <a:rPr lang="en-US" altLang="zh-CN" dirty="0">
                <a:latin typeface="思源黑体 CN Medium" panose="020B0600000000000000" pitchFamily="34" charset="-122"/>
                <a:ea typeface="思源黑体 CN Medium" panose="020B0600000000000000" pitchFamily="34" charset="-122"/>
              </a:rPr>
              <a:t>G=(V, E)</a:t>
            </a:r>
            <a:endParaRPr lang="en-US" altLang="zh-CN" dirty="0"/>
          </a:p>
          <a:p>
            <a:pPr marL="457223" lvl="3" indent="0">
              <a:spcBef>
                <a:spcPts val="1000"/>
              </a:spcBef>
              <a:buNone/>
            </a:pPr>
            <a:r>
              <a:rPr lang="zh-CN" altLang="en-US" dirty="0">
                <a:latin typeface="思源黑体 CN Medium" panose="020B0600000000000000" pitchFamily="34" charset="-122"/>
                <a:ea typeface="思源黑体 CN Medium" panose="020B0600000000000000" pitchFamily="34" charset="-122"/>
              </a:rPr>
              <a:t>在计算机科学中，一个图（</a:t>
            </a:r>
            <a:r>
              <a:rPr lang="en-US" altLang="zh-CN" dirty="0">
                <a:latin typeface="思源黑体 CN Medium" panose="020B0600000000000000" pitchFamily="34" charset="-122"/>
                <a:ea typeface="思源黑体 CN Medium" panose="020B0600000000000000" pitchFamily="34" charset="-122"/>
              </a:rPr>
              <a:t>Graph</a:t>
            </a:r>
            <a:r>
              <a:rPr lang="zh-CN" altLang="en-US" dirty="0">
                <a:latin typeface="思源黑体 CN Medium" panose="020B0600000000000000" pitchFamily="34" charset="-122"/>
                <a:ea typeface="思源黑体 CN Medium" panose="020B0600000000000000" pitchFamily="34" charset="-122"/>
              </a:rPr>
              <a:t>）就是一些</a:t>
            </a:r>
            <a:r>
              <a:rPr lang="zh-CN" altLang="en-US" dirty="0">
                <a:solidFill>
                  <a:schemeClr val="accent2"/>
                </a:solidFill>
                <a:latin typeface="思源黑体 CN Medium" panose="020B0600000000000000" pitchFamily="34" charset="-122"/>
                <a:ea typeface="思源黑体 CN Medium" panose="020B0600000000000000" pitchFamily="34" charset="-122"/>
              </a:rPr>
              <a:t>顶点（</a:t>
            </a:r>
            <a:r>
              <a:rPr lang="en-US" altLang="zh-CN" dirty="0">
                <a:solidFill>
                  <a:schemeClr val="accent2"/>
                </a:solidFill>
                <a:latin typeface="思源黑体 CN Medium" panose="020B0600000000000000" pitchFamily="34" charset="-122"/>
                <a:ea typeface="思源黑体 CN Medium" panose="020B0600000000000000" pitchFamily="34" charset="-122"/>
              </a:rPr>
              <a:t>Vertex</a:t>
            </a:r>
            <a:r>
              <a:rPr lang="zh-CN" altLang="en-US" dirty="0">
                <a:solidFill>
                  <a:schemeClr val="accent2"/>
                </a:solidFill>
                <a:latin typeface="思源黑体 CN Medium" panose="020B0600000000000000" pitchFamily="34" charset="-122"/>
                <a:ea typeface="思源黑体 CN Medium" panose="020B0600000000000000" pitchFamily="34" charset="-122"/>
              </a:rPr>
              <a:t>，也叫节点、交点）</a:t>
            </a:r>
            <a:r>
              <a:rPr lang="zh-CN" altLang="en-US" dirty="0">
                <a:latin typeface="思源黑体 CN Medium" panose="020B0600000000000000" pitchFamily="34" charset="-122"/>
                <a:ea typeface="思源黑体 CN Medium" panose="020B0600000000000000" pitchFamily="34" charset="-122"/>
              </a:rPr>
              <a:t>的集合，这些顶点通过一系列</a:t>
            </a:r>
            <a:r>
              <a:rPr lang="zh-CN" altLang="en-US" dirty="0">
                <a:solidFill>
                  <a:schemeClr val="accent2"/>
                </a:solidFill>
                <a:latin typeface="思源黑体 CN Medium" panose="020B0600000000000000" pitchFamily="34" charset="-122"/>
                <a:ea typeface="思源黑体 CN Medium" panose="020B0600000000000000" pitchFamily="34" charset="-122"/>
              </a:rPr>
              <a:t>边（</a:t>
            </a:r>
            <a:r>
              <a:rPr lang="en-US" altLang="zh-CN" dirty="0">
                <a:solidFill>
                  <a:schemeClr val="accent2"/>
                </a:solidFill>
                <a:latin typeface="思源黑体 CN Medium" panose="020B0600000000000000" pitchFamily="34" charset="-122"/>
                <a:ea typeface="思源黑体 CN Medium" panose="020B0600000000000000" pitchFamily="34" charset="-122"/>
              </a:rPr>
              <a:t>Edge</a:t>
            </a:r>
            <a:r>
              <a:rPr lang="zh-CN" altLang="en-US" dirty="0">
                <a:solidFill>
                  <a:schemeClr val="accent2"/>
                </a:solidFill>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连接（也叫结对），边表示顶点之间的关系。记为</a:t>
            </a:r>
            <a:r>
              <a:rPr lang="en-US" altLang="zh-CN" dirty="0">
                <a:solidFill>
                  <a:schemeClr val="accent2"/>
                </a:solidFill>
              </a:rPr>
              <a:t>G=(V, E)</a:t>
            </a:r>
            <a:endParaRPr lang="en-US" altLang="zh-CN" sz="1400" dirty="0">
              <a:solidFill>
                <a:schemeClr val="accent2"/>
              </a:solidFill>
            </a:endParaRPr>
          </a:p>
          <a:p>
            <a:pPr marL="457223" lvl="3" indent="0">
              <a:spcBef>
                <a:spcPts val="1000"/>
              </a:spcBef>
              <a:buNone/>
            </a:pPr>
            <a:r>
              <a:rPr lang="en-US" altLang="zh-CN" sz="1600" dirty="0">
                <a:solidFill>
                  <a:schemeClr val="accent2"/>
                </a:solidFill>
              </a:rPr>
              <a:t>|V|</a:t>
            </a:r>
            <a:r>
              <a:rPr lang="zh-CN" altLang="en-US" sz="1600" dirty="0">
                <a:solidFill>
                  <a:schemeClr val="accent2"/>
                </a:solidFill>
              </a:rPr>
              <a:t>：</a:t>
            </a:r>
            <a:r>
              <a:rPr lang="zh-CN" altLang="en-US" sz="1600" dirty="0"/>
              <a:t>顶点的个数，也叫图</a:t>
            </a:r>
            <a:r>
              <a:rPr lang="en-US" altLang="zh-CN" sz="1600" dirty="0"/>
              <a:t>G</a:t>
            </a:r>
            <a:r>
              <a:rPr lang="zh-CN" altLang="en-US" sz="1600" dirty="0"/>
              <a:t>的</a:t>
            </a:r>
            <a:r>
              <a:rPr lang="zh-CN" altLang="en-US" sz="1600" dirty="0">
                <a:solidFill>
                  <a:schemeClr val="accent2"/>
                </a:solidFill>
              </a:rPr>
              <a:t>阶，</a:t>
            </a:r>
            <a:r>
              <a:rPr lang="en-US" altLang="zh-CN" sz="1600" dirty="0">
                <a:solidFill>
                  <a:schemeClr val="accent2"/>
                </a:solidFill>
              </a:rPr>
              <a:t>V</a:t>
            </a:r>
            <a:r>
              <a:rPr lang="zh-CN" altLang="en-US" sz="1600" dirty="0"/>
              <a:t>一定是</a:t>
            </a:r>
            <a:r>
              <a:rPr lang="zh-CN" altLang="en-US" sz="1600" dirty="0">
                <a:solidFill>
                  <a:schemeClr val="accent2"/>
                </a:solidFill>
              </a:rPr>
              <a:t>有限非空集</a:t>
            </a:r>
            <a:endParaRPr lang="en-US" altLang="zh-CN" sz="1600" dirty="0">
              <a:solidFill>
                <a:schemeClr val="accent2"/>
              </a:solidFill>
            </a:endParaRPr>
          </a:p>
          <a:p>
            <a:pPr marL="457223" lvl="3" indent="0">
              <a:spcBef>
                <a:spcPts val="1000"/>
              </a:spcBef>
              <a:buNone/>
            </a:pPr>
            <a:r>
              <a:rPr lang="en-US" altLang="zh-CN" sz="1600" dirty="0">
                <a:solidFill>
                  <a:schemeClr val="accent2"/>
                </a:solidFill>
              </a:rPr>
              <a:t>|E|</a:t>
            </a:r>
            <a:r>
              <a:rPr lang="zh-CN" altLang="en-US" sz="1600" dirty="0">
                <a:solidFill>
                  <a:schemeClr val="accent2"/>
                </a:solidFill>
              </a:rPr>
              <a:t>：</a:t>
            </a:r>
            <a:r>
              <a:rPr lang="zh-CN" altLang="en-US" sz="1600" dirty="0"/>
              <a:t>边的条数，边数可以为</a:t>
            </a:r>
            <a:r>
              <a:rPr lang="en-US" altLang="zh-CN" sz="1600" dirty="0"/>
              <a:t>0</a:t>
            </a:r>
            <a:r>
              <a:rPr lang="zh-CN" altLang="en-US" sz="1600" dirty="0"/>
              <a:t>。</a:t>
            </a:r>
            <a:endParaRPr lang="en-US" altLang="zh-CN" sz="1600" dirty="0"/>
          </a:p>
          <a:p>
            <a:pPr marL="457223" lvl="3" indent="0">
              <a:spcBef>
                <a:spcPts val="1000"/>
              </a:spcBef>
              <a:buNone/>
            </a:pPr>
            <a:r>
              <a:rPr lang="zh-CN" altLang="en-US" sz="1600" dirty="0">
                <a:solidFill>
                  <a:schemeClr val="accent2"/>
                </a:solidFill>
              </a:rPr>
              <a:t>度：</a:t>
            </a:r>
            <a:r>
              <a:rPr lang="zh-CN" altLang="en-US" sz="1600" dirty="0"/>
              <a:t>顶点的</a:t>
            </a:r>
            <a:r>
              <a:rPr lang="zh-CN" altLang="en-US" sz="1600" dirty="0">
                <a:solidFill>
                  <a:schemeClr val="accent2"/>
                </a:solidFill>
              </a:rPr>
              <a:t>度</a:t>
            </a:r>
            <a:r>
              <a:rPr lang="zh-CN" altLang="en-US" sz="1600" dirty="0"/>
              <a:t>是指以某个顶点为端点的边的数目</a:t>
            </a:r>
            <a:endParaRPr lang="en-US" altLang="zh-CN" sz="1600" dirty="0"/>
          </a:p>
          <a:p>
            <a:pPr marL="457223" lvl="3" indent="0">
              <a:spcBef>
                <a:spcPts val="1000"/>
              </a:spcBef>
              <a:buNone/>
            </a:pPr>
            <a:r>
              <a:rPr lang="zh-CN" altLang="en-US" sz="1600" dirty="0">
                <a:solidFill>
                  <a:schemeClr val="accent2"/>
                </a:solidFill>
                <a:latin typeface="思源黑体 CN Medium" panose="020B0600000000000000" pitchFamily="34" charset="-122"/>
                <a:ea typeface="思源黑体 CN Medium" panose="020B0600000000000000" pitchFamily="34" charset="-122"/>
              </a:rPr>
              <a:t>应用场景：</a:t>
            </a:r>
            <a:r>
              <a:rPr lang="zh-CN" altLang="en-US" sz="1600" dirty="0">
                <a:latin typeface="思源黑体 CN Medium" panose="020B0600000000000000" pitchFamily="34" charset="-122"/>
                <a:ea typeface="思源黑体 CN Medium" panose="020B0600000000000000" pitchFamily="34" charset="-122"/>
              </a:rPr>
              <a:t>交通运输、社交网络、互联网、航路选择、脑区活动、</a:t>
            </a:r>
            <a:br>
              <a:rPr lang="en-US" altLang="zh-CN" sz="1600" dirty="0">
                <a:latin typeface="思源黑体 CN Medium" panose="020B0600000000000000" pitchFamily="34" charset="-122"/>
                <a:ea typeface="思源黑体 CN Medium" panose="020B0600000000000000" pitchFamily="34" charset="-122"/>
              </a:rPr>
            </a:br>
            <a:r>
              <a:rPr lang="zh-CN" altLang="en-US" sz="1600" dirty="0">
                <a:latin typeface="思源黑体 CN Medium" panose="020B0600000000000000" pitchFamily="34" charset="-122"/>
                <a:ea typeface="思源黑体 CN Medium" panose="020B0600000000000000" pitchFamily="34" charset="-122"/>
              </a:rPr>
              <a:t>快递服务、通信网络、路由表、程序状态执行等。</a:t>
            </a:r>
            <a:endParaRPr lang="en-US" altLang="zh-CN" sz="1600" dirty="0">
              <a:solidFill>
                <a:schemeClr val="accent2"/>
              </a:solidFill>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28" name="组合 27">
            <a:extLst>
              <a:ext uri="{FF2B5EF4-FFF2-40B4-BE49-F238E27FC236}">
                <a16:creationId xmlns:a16="http://schemas.microsoft.com/office/drawing/2014/main" id="{69E52105-F53E-46BC-92B2-4F050CBA14FD}"/>
              </a:ext>
            </a:extLst>
          </p:cNvPr>
          <p:cNvGrpSpPr/>
          <p:nvPr/>
        </p:nvGrpSpPr>
        <p:grpSpPr>
          <a:xfrm>
            <a:off x="8247186" y="3789484"/>
            <a:ext cx="3100266" cy="2700217"/>
            <a:chOff x="6761835" y="1888081"/>
            <a:chExt cx="4050642" cy="3328827"/>
          </a:xfrm>
        </p:grpSpPr>
        <p:sp>
          <p:nvSpPr>
            <p:cNvPr id="29" name="Oval 5">
              <a:extLst>
                <a:ext uri="{FF2B5EF4-FFF2-40B4-BE49-F238E27FC236}">
                  <a16:creationId xmlns:a16="http://schemas.microsoft.com/office/drawing/2014/main" id="{A1B1A062-C663-4E03-8A08-81AE410AA409}"/>
                </a:ext>
              </a:extLst>
            </p:cNvPr>
            <p:cNvSpPr>
              <a:spLocks noChangeAspect="1"/>
            </p:cNvSpPr>
            <p:nvPr/>
          </p:nvSpPr>
          <p:spPr>
            <a:xfrm>
              <a:off x="7096109" y="23627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0" name="Oval 6">
              <a:extLst>
                <a:ext uri="{FF2B5EF4-FFF2-40B4-BE49-F238E27FC236}">
                  <a16:creationId xmlns:a16="http://schemas.microsoft.com/office/drawing/2014/main" id="{E0CDD124-CD60-4288-AEF9-6E51BEFE7F2E}"/>
                </a:ext>
              </a:extLst>
            </p:cNvPr>
            <p:cNvSpPr>
              <a:spLocks noChangeAspect="1"/>
            </p:cNvSpPr>
            <p:nvPr/>
          </p:nvSpPr>
          <p:spPr>
            <a:xfrm>
              <a:off x="6761835" y="310767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1" name="Oval 7">
              <a:extLst>
                <a:ext uri="{FF2B5EF4-FFF2-40B4-BE49-F238E27FC236}">
                  <a16:creationId xmlns:a16="http://schemas.microsoft.com/office/drawing/2014/main" id="{F51F30E6-37C0-48CF-B4F6-3FC195B4B386}"/>
                </a:ext>
              </a:extLst>
            </p:cNvPr>
            <p:cNvSpPr>
              <a:spLocks noChangeAspect="1"/>
            </p:cNvSpPr>
            <p:nvPr/>
          </p:nvSpPr>
          <p:spPr>
            <a:xfrm>
              <a:off x="7733581" y="350136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32" name="Oval 8">
              <a:extLst>
                <a:ext uri="{FF2B5EF4-FFF2-40B4-BE49-F238E27FC236}">
                  <a16:creationId xmlns:a16="http://schemas.microsoft.com/office/drawing/2014/main" id="{A714B33E-47CF-4B5E-86EE-0127DDD3893F}"/>
                </a:ext>
              </a:extLst>
            </p:cNvPr>
            <p:cNvSpPr>
              <a:spLocks noChangeAspect="1"/>
            </p:cNvSpPr>
            <p:nvPr/>
          </p:nvSpPr>
          <p:spPr>
            <a:xfrm>
              <a:off x="9471902" y="188808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33" name="Straight Connector 18">
              <a:extLst>
                <a:ext uri="{FF2B5EF4-FFF2-40B4-BE49-F238E27FC236}">
                  <a16:creationId xmlns:a16="http://schemas.microsoft.com/office/drawing/2014/main" id="{39F852FC-2D8C-455C-A715-FDB2AEE579CD}"/>
                </a:ext>
              </a:extLst>
            </p:cNvPr>
            <p:cNvCxnSpPr>
              <a:cxnSpLocks/>
              <a:stCxn id="48" idx="2"/>
              <a:endCxn id="29" idx="7"/>
            </p:cNvCxnSpPr>
            <p:nvPr/>
          </p:nvCxnSpPr>
          <p:spPr>
            <a:xfrm flipH="1">
              <a:off x="7292792" y="2096673"/>
              <a:ext cx="971693" cy="29978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4" name="Straight Connector 22">
              <a:extLst>
                <a:ext uri="{FF2B5EF4-FFF2-40B4-BE49-F238E27FC236}">
                  <a16:creationId xmlns:a16="http://schemas.microsoft.com/office/drawing/2014/main" id="{3B3F80B0-E44F-4221-993C-391754F70A33}"/>
                </a:ext>
              </a:extLst>
            </p:cNvPr>
            <p:cNvCxnSpPr>
              <a:cxnSpLocks/>
              <a:stCxn id="31" idx="1"/>
              <a:endCxn id="29" idx="5"/>
            </p:cNvCxnSpPr>
            <p:nvPr/>
          </p:nvCxnSpPr>
          <p:spPr>
            <a:xfrm flipH="1" flipV="1">
              <a:off x="7292792" y="2559394"/>
              <a:ext cx="474535" cy="97571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35" name="Oval 7">
              <a:extLst>
                <a:ext uri="{FF2B5EF4-FFF2-40B4-BE49-F238E27FC236}">
                  <a16:creationId xmlns:a16="http://schemas.microsoft.com/office/drawing/2014/main" id="{04A357E9-DE6D-407B-985F-1739D734DCBB}"/>
                </a:ext>
              </a:extLst>
            </p:cNvPr>
            <p:cNvSpPr>
              <a:spLocks noChangeAspect="1"/>
            </p:cNvSpPr>
            <p:nvPr/>
          </p:nvSpPr>
          <p:spPr>
            <a:xfrm>
              <a:off x="9762581" y="283353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36" name="Straight Connector 22">
              <a:extLst>
                <a:ext uri="{FF2B5EF4-FFF2-40B4-BE49-F238E27FC236}">
                  <a16:creationId xmlns:a16="http://schemas.microsoft.com/office/drawing/2014/main" id="{CFDF5F2F-8043-4072-A675-E5CA3CFD74E6}"/>
                </a:ext>
              </a:extLst>
            </p:cNvPr>
            <p:cNvCxnSpPr>
              <a:cxnSpLocks/>
              <a:stCxn id="35" idx="2"/>
              <a:endCxn id="31" idx="7"/>
            </p:cNvCxnSpPr>
            <p:nvPr/>
          </p:nvCxnSpPr>
          <p:spPr>
            <a:xfrm flipH="1">
              <a:off x="7930264" y="2948751"/>
              <a:ext cx="1832317" cy="5863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37" name="Oval 7">
              <a:extLst>
                <a:ext uri="{FF2B5EF4-FFF2-40B4-BE49-F238E27FC236}">
                  <a16:creationId xmlns:a16="http://schemas.microsoft.com/office/drawing/2014/main" id="{B0DAAE3D-9721-4E29-946E-0E26F35E40CA}"/>
                </a:ext>
              </a:extLst>
            </p:cNvPr>
            <p:cNvSpPr>
              <a:spLocks noChangeAspect="1"/>
            </p:cNvSpPr>
            <p:nvPr/>
          </p:nvSpPr>
          <p:spPr>
            <a:xfrm>
              <a:off x="10050617" y="373743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38" name="Straight Connector 22">
              <a:extLst>
                <a:ext uri="{FF2B5EF4-FFF2-40B4-BE49-F238E27FC236}">
                  <a16:creationId xmlns:a16="http://schemas.microsoft.com/office/drawing/2014/main" id="{0941CE47-2EA6-4D2F-A237-AF68C7448AA9}"/>
                </a:ext>
              </a:extLst>
            </p:cNvPr>
            <p:cNvCxnSpPr>
              <a:cxnSpLocks/>
              <a:stCxn id="37" idx="0"/>
              <a:endCxn id="35" idx="5"/>
            </p:cNvCxnSpPr>
            <p:nvPr/>
          </p:nvCxnSpPr>
          <p:spPr>
            <a:xfrm flipH="1" flipV="1">
              <a:off x="9959264" y="3030219"/>
              <a:ext cx="206568" cy="70721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0" name="Straight Connector 22">
              <a:extLst>
                <a:ext uri="{FF2B5EF4-FFF2-40B4-BE49-F238E27FC236}">
                  <a16:creationId xmlns:a16="http://schemas.microsoft.com/office/drawing/2014/main" id="{366B0A8B-7246-4D5C-AFF7-566095D84938}"/>
                </a:ext>
              </a:extLst>
            </p:cNvPr>
            <p:cNvCxnSpPr>
              <a:cxnSpLocks/>
              <a:stCxn id="50" idx="0"/>
              <a:endCxn id="32" idx="5"/>
            </p:cNvCxnSpPr>
            <p:nvPr/>
          </p:nvCxnSpPr>
          <p:spPr>
            <a:xfrm flipH="1" flipV="1">
              <a:off x="9668585" y="2084764"/>
              <a:ext cx="1028678" cy="107425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1" name="Straight Connector 22">
              <a:extLst>
                <a:ext uri="{FF2B5EF4-FFF2-40B4-BE49-F238E27FC236}">
                  <a16:creationId xmlns:a16="http://schemas.microsoft.com/office/drawing/2014/main" id="{B974B1B7-CD2E-47FF-B7CC-5B04C41D5BCD}"/>
                </a:ext>
              </a:extLst>
            </p:cNvPr>
            <p:cNvCxnSpPr>
              <a:cxnSpLocks/>
              <a:stCxn id="45" idx="3"/>
              <a:endCxn id="30" idx="6"/>
            </p:cNvCxnSpPr>
            <p:nvPr/>
          </p:nvCxnSpPr>
          <p:spPr>
            <a:xfrm flipH="1">
              <a:off x="6992264" y="2996473"/>
              <a:ext cx="1182106" cy="2264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2" name="Straight Connector 22">
              <a:extLst>
                <a:ext uri="{FF2B5EF4-FFF2-40B4-BE49-F238E27FC236}">
                  <a16:creationId xmlns:a16="http://schemas.microsoft.com/office/drawing/2014/main" id="{B8A2753B-4386-41ED-92A9-3FF4FB3ECD74}"/>
                </a:ext>
              </a:extLst>
            </p:cNvPr>
            <p:cNvCxnSpPr>
              <a:cxnSpLocks/>
              <a:stCxn id="47" idx="7"/>
              <a:endCxn id="35" idx="3"/>
            </p:cNvCxnSpPr>
            <p:nvPr/>
          </p:nvCxnSpPr>
          <p:spPr>
            <a:xfrm flipV="1">
              <a:off x="7700764" y="3030219"/>
              <a:ext cx="2095563" cy="119865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43" name="Straight Connector 18">
              <a:extLst>
                <a:ext uri="{FF2B5EF4-FFF2-40B4-BE49-F238E27FC236}">
                  <a16:creationId xmlns:a16="http://schemas.microsoft.com/office/drawing/2014/main" id="{39F9A3AF-FA80-4AC4-9D62-F89BC767FD41}"/>
                </a:ext>
              </a:extLst>
            </p:cNvPr>
            <p:cNvCxnSpPr>
              <a:cxnSpLocks/>
              <a:stCxn id="45" idx="2"/>
              <a:endCxn id="29" idx="6"/>
            </p:cNvCxnSpPr>
            <p:nvPr/>
          </p:nvCxnSpPr>
          <p:spPr>
            <a:xfrm flipH="1" flipV="1">
              <a:off x="7326538" y="2477926"/>
              <a:ext cx="814086" cy="43707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44" name="Oval 7">
              <a:extLst>
                <a:ext uri="{FF2B5EF4-FFF2-40B4-BE49-F238E27FC236}">
                  <a16:creationId xmlns:a16="http://schemas.microsoft.com/office/drawing/2014/main" id="{28BB60A5-BFBD-4463-9840-14A9E6658FD7}"/>
                </a:ext>
              </a:extLst>
            </p:cNvPr>
            <p:cNvSpPr>
              <a:spLocks noChangeAspect="1"/>
            </p:cNvSpPr>
            <p:nvPr/>
          </p:nvSpPr>
          <p:spPr>
            <a:xfrm>
              <a:off x="9471902" y="441038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5" name="Oval 7">
              <a:extLst>
                <a:ext uri="{FF2B5EF4-FFF2-40B4-BE49-F238E27FC236}">
                  <a16:creationId xmlns:a16="http://schemas.microsoft.com/office/drawing/2014/main" id="{567E2CDB-BC6B-4C30-A32C-92E3D8E041A6}"/>
                </a:ext>
              </a:extLst>
            </p:cNvPr>
            <p:cNvSpPr>
              <a:spLocks noChangeAspect="1"/>
            </p:cNvSpPr>
            <p:nvPr/>
          </p:nvSpPr>
          <p:spPr>
            <a:xfrm>
              <a:off x="8140624" y="279979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6" name="Oval 7">
              <a:extLst>
                <a:ext uri="{FF2B5EF4-FFF2-40B4-BE49-F238E27FC236}">
                  <a16:creationId xmlns:a16="http://schemas.microsoft.com/office/drawing/2014/main" id="{9C99D27B-9F89-4F0D-9D21-5CFFC546D121}"/>
                </a:ext>
              </a:extLst>
            </p:cNvPr>
            <p:cNvSpPr>
              <a:spLocks noChangeAspect="1"/>
            </p:cNvSpPr>
            <p:nvPr/>
          </p:nvSpPr>
          <p:spPr>
            <a:xfrm>
              <a:off x="9938695" y="498647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7" name="Oval 7">
              <a:extLst>
                <a:ext uri="{FF2B5EF4-FFF2-40B4-BE49-F238E27FC236}">
                  <a16:creationId xmlns:a16="http://schemas.microsoft.com/office/drawing/2014/main" id="{CB7EBCE5-084D-454A-8FF6-A7B937FFF7B5}"/>
                </a:ext>
              </a:extLst>
            </p:cNvPr>
            <p:cNvSpPr>
              <a:spLocks noChangeAspect="1"/>
            </p:cNvSpPr>
            <p:nvPr/>
          </p:nvSpPr>
          <p:spPr>
            <a:xfrm>
              <a:off x="7504081" y="4195127"/>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48" name="Oval 7">
              <a:extLst>
                <a:ext uri="{FF2B5EF4-FFF2-40B4-BE49-F238E27FC236}">
                  <a16:creationId xmlns:a16="http://schemas.microsoft.com/office/drawing/2014/main" id="{C0BC04C8-03B2-448D-B546-5B7A304A6FE6}"/>
                </a:ext>
              </a:extLst>
            </p:cNvPr>
            <p:cNvSpPr>
              <a:spLocks noChangeAspect="1"/>
            </p:cNvSpPr>
            <p:nvPr/>
          </p:nvSpPr>
          <p:spPr>
            <a:xfrm>
              <a:off x="8264485" y="1981458"/>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0" name="Oval 7">
              <a:extLst>
                <a:ext uri="{FF2B5EF4-FFF2-40B4-BE49-F238E27FC236}">
                  <a16:creationId xmlns:a16="http://schemas.microsoft.com/office/drawing/2014/main" id="{155CE52E-2AD4-4DF8-A7BA-CC29CA7AA4B5}"/>
                </a:ext>
              </a:extLst>
            </p:cNvPr>
            <p:cNvSpPr>
              <a:spLocks noChangeAspect="1"/>
            </p:cNvSpPr>
            <p:nvPr/>
          </p:nvSpPr>
          <p:spPr>
            <a:xfrm>
              <a:off x="10582048" y="3159019"/>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1" name="Oval 7">
              <a:extLst>
                <a:ext uri="{FF2B5EF4-FFF2-40B4-BE49-F238E27FC236}">
                  <a16:creationId xmlns:a16="http://schemas.microsoft.com/office/drawing/2014/main" id="{98A2F925-A0D9-4D2D-9C46-4C7D57D08DAE}"/>
                </a:ext>
              </a:extLst>
            </p:cNvPr>
            <p:cNvSpPr>
              <a:spLocks noChangeAspect="1"/>
            </p:cNvSpPr>
            <p:nvPr/>
          </p:nvSpPr>
          <p:spPr>
            <a:xfrm>
              <a:off x="8633330" y="464081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2" name="Oval 7">
              <a:extLst>
                <a:ext uri="{FF2B5EF4-FFF2-40B4-BE49-F238E27FC236}">
                  <a16:creationId xmlns:a16="http://schemas.microsoft.com/office/drawing/2014/main" id="{E9DB7D7E-F8B6-4DFD-B823-2F6CBDE2530C}"/>
                </a:ext>
              </a:extLst>
            </p:cNvPr>
            <p:cNvSpPr>
              <a:spLocks noChangeAspect="1"/>
            </p:cNvSpPr>
            <p:nvPr/>
          </p:nvSpPr>
          <p:spPr>
            <a:xfrm>
              <a:off x="8995461" y="391954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53" name="Straight Connector 22">
              <a:extLst>
                <a:ext uri="{FF2B5EF4-FFF2-40B4-BE49-F238E27FC236}">
                  <a16:creationId xmlns:a16="http://schemas.microsoft.com/office/drawing/2014/main" id="{A8877767-FD75-4422-81AD-BD34F4367059}"/>
                </a:ext>
              </a:extLst>
            </p:cNvPr>
            <p:cNvCxnSpPr>
              <a:cxnSpLocks/>
              <a:stCxn id="44" idx="5"/>
              <a:endCxn id="46" idx="1"/>
            </p:cNvCxnSpPr>
            <p:nvPr/>
          </p:nvCxnSpPr>
          <p:spPr>
            <a:xfrm>
              <a:off x="9668585" y="4607069"/>
              <a:ext cx="303856" cy="41315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22">
              <a:extLst>
                <a:ext uri="{FF2B5EF4-FFF2-40B4-BE49-F238E27FC236}">
                  <a16:creationId xmlns:a16="http://schemas.microsoft.com/office/drawing/2014/main" id="{4723EF95-33B5-4501-B15D-9FA4F01F8F97}"/>
                </a:ext>
              </a:extLst>
            </p:cNvPr>
            <p:cNvCxnSpPr>
              <a:cxnSpLocks/>
              <a:stCxn id="44" idx="7"/>
              <a:endCxn id="37" idx="3"/>
            </p:cNvCxnSpPr>
            <p:nvPr/>
          </p:nvCxnSpPr>
          <p:spPr>
            <a:xfrm flipV="1">
              <a:off x="9668585" y="3934113"/>
              <a:ext cx="415778" cy="5100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FC26F462-C577-41A6-B675-CE76494C26AF}"/>
                </a:ext>
              </a:extLst>
            </p:cNvPr>
            <p:cNvCxnSpPr>
              <a:cxnSpLocks/>
              <a:stCxn id="37" idx="7"/>
              <a:endCxn id="50" idx="3"/>
            </p:cNvCxnSpPr>
            <p:nvPr/>
          </p:nvCxnSpPr>
          <p:spPr>
            <a:xfrm flipV="1">
              <a:off x="10247300" y="3355702"/>
              <a:ext cx="368494" cy="41547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0" name="Straight Connector 22">
              <a:extLst>
                <a:ext uri="{FF2B5EF4-FFF2-40B4-BE49-F238E27FC236}">
                  <a16:creationId xmlns:a16="http://schemas.microsoft.com/office/drawing/2014/main" id="{F4950672-3A0F-4151-A424-BCFB29304AA3}"/>
                </a:ext>
              </a:extLst>
            </p:cNvPr>
            <p:cNvCxnSpPr>
              <a:cxnSpLocks/>
              <a:stCxn id="44" idx="0"/>
              <a:endCxn id="32" idx="4"/>
            </p:cNvCxnSpPr>
            <p:nvPr/>
          </p:nvCxnSpPr>
          <p:spPr>
            <a:xfrm flipV="1">
              <a:off x="9587117" y="2118510"/>
              <a:ext cx="0" cy="229187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7" name="Straight Connector 22">
              <a:extLst>
                <a:ext uri="{FF2B5EF4-FFF2-40B4-BE49-F238E27FC236}">
                  <a16:creationId xmlns:a16="http://schemas.microsoft.com/office/drawing/2014/main" id="{D7D83EAF-C918-4A7F-B8F1-9903F9360284}"/>
                </a:ext>
              </a:extLst>
            </p:cNvPr>
            <p:cNvCxnSpPr>
              <a:cxnSpLocks/>
              <a:stCxn id="44" idx="1"/>
              <a:endCxn id="52" idx="5"/>
            </p:cNvCxnSpPr>
            <p:nvPr/>
          </p:nvCxnSpPr>
          <p:spPr>
            <a:xfrm flipH="1" flipV="1">
              <a:off x="9192144" y="4116227"/>
              <a:ext cx="313504" cy="327905"/>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8" name="Straight Connector 22">
              <a:extLst>
                <a:ext uri="{FF2B5EF4-FFF2-40B4-BE49-F238E27FC236}">
                  <a16:creationId xmlns:a16="http://schemas.microsoft.com/office/drawing/2014/main" id="{4198259A-226F-42EA-BBB4-2457D1F157E3}"/>
                </a:ext>
              </a:extLst>
            </p:cNvPr>
            <p:cNvCxnSpPr>
              <a:cxnSpLocks/>
              <a:stCxn id="51" idx="0"/>
              <a:endCxn id="31" idx="5"/>
            </p:cNvCxnSpPr>
            <p:nvPr/>
          </p:nvCxnSpPr>
          <p:spPr>
            <a:xfrm flipH="1" flipV="1">
              <a:off x="7930264" y="3698044"/>
              <a:ext cx="818281" cy="94277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9" name="Straight Connector 22">
              <a:extLst>
                <a:ext uri="{FF2B5EF4-FFF2-40B4-BE49-F238E27FC236}">
                  <a16:creationId xmlns:a16="http://schemas.microsoft.com/office/drawing/2014/main" id="{A8D98CDB-880B-4BEC-A5CD-47336F2FB1C7}"/>
                </a:ext>
              </a:extLst>
            </p:cNvPr>
            <p:cNvCxnSpPr>
              <a:cxnSpLocks/>
              <a:stCxn id="51" idx="2"/>
              <a:endCxn id="47" idx="5"/>
            </p:cNvCxnSpPr>
            <p:nvPr/>
          </p:nvCxnSpPr>
          <p:spPr>
            <a:xfrm flipH="1" flipV="1">
              <a:off x="7700764" y="4391810"/>
              <a:ext cx="932566" cy="3642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0" name="Straight Connector 22">
              <a:extLst>
                <a:ext uri="{FF2B5EF4-FFF2-40B4-BE49-F238E27FC236}">
                  <a16:creationId xmlns:a16="http://schemas.microsoft.com/office/drawing/2014/main" id="{24439989-7854-453E-AE6C-51DB2F412BDF}"/>
                </a:ext>
              </a:extLst>
            </p:cNvPr>
            <p:cNvCxnSpPr>
              <a:cxnSpLocks/>
              <a:stCxn id="47" idx="1"/>
              <a:endCxn id="30" idx="4"/>
            </p:cNvCxnSpPr>
            <p:nvPr/>
          </p:nvCxnSpPr>
          <p:spPr>
            <a:xfrm flipH="1" flipV="1">
              <a:off x="6877050" y="3338107"/>
              <a:ext cx="660777" cy="89076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1" name="Straight Connector 18">
              <a:extLst>
                <a:ext uri="{FF2B5EF4-FFF2-40B4-BE49-F238E27FC236}">
                  <a16:creationId xmlns:a16="http://schemas.microsoft.com/office/drawing/2014/main" id="{FBE695F2-396A-42D0-A4CC-C765B5901B2E}"/>
                </a:ext>
              </a:extLst>
            </p:cNvPr>
            <p:cNvCxnSpPr>
              <a:cxnSpLocks/>
              <a:stCxn id="52" idx="1"/>
              <a:endCxn id="45" idx="5"/>
            </p:cNvCxnSpPr>
            <p:nvPr/>
          </p:nvCxnSpPr>
          <p:spPr>
            <a:xfrm flipH="1" flipV="1">
              <a:off x="8337307" y="2996473"/>
              <a:ext cx="691900" cy="95681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2" name="Straight Connector 18">
              <a:extLst>
                <a:ext uri="{FF2B5EF4-FFF2-40B4-BE49-F238E27FC236}">
                  <a16:creationId xmlns:a16="http://schemas.microsoft.com/office/drawing/2014/main" id="{4C678D1B-DC15-4F4F-952D-3B371C03BC94}"/>
                </a:ext>
              </a:extLst>
            </p:cNvPr>
            <p:cNvCxnSpPr>
              <a:cxnSpLocks/>
              <a:stCxn id="32" idx="2"/>
              <a:endCxn id="48" idx="6"/>
            </p:cNvCxnSpPr>
            <p:nvPr/>
          </p:nvCxnSpPr>
          <p:spPr>
            <a:xfrm flipH="1">
              <a:off x="8494914" y="2003296"/>
              <a:ext cx="976988" cy="933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3" name="Straight Connector 18">
              <a:extLst>
                <a:ext uri="{FF2B5EF4-FFF2-40B4-BE49-F238E27FC236}">
                  <a16:creationId xmlns:a16="http://schemas.microsoft.com/office/drawing/2014/main" id="{A721EC0C-F5BB-4840-8EBD-1C82864EAAE0}"/>
                </a:ext>
              </a:extLst>
            </p:cNvPr>
            <p:cNvCxnSpPr>
              <a:cxnSpLocks/>
              <a:stCxn id="35" idx="1"/>
              <a:endCxn id="48" idx="5"/>
            </p:cNvCxnSpPr>
            <p:nvPr/>
          </p:nvCxnSpPr>
          <p:spPr>
            <a:xfrm flipH="1" flipV="1">
              <a:off x="8461168" y="2178141"/>
              <a:ext cx="1335159" cy="68914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4" name="Straight Connector 18">
              <a:extLst>
                <a:ext uri="{FF2B5EF4-FFF2-40B4-BE49-F238E27FC236}">
                  <a16:creationId xmlns:a16="http://schemas.microsoft.com/office/drawing/2014/main" id="{D8440C86-5A5F-40D3-98D8-D54C9B96839F}"/>
                </a:ext>
              </a:extLst>
            </p:cNvPr>
            <p:cNvCxnSpPr>
              <a:cxnSpLocks/>
              <a:stCxn id="45" idx="0"/>
              <a:endCxn id="48" idx="4"/>
            </p:cNvCxnSpPr>
            <p:nvPr/>
          </p:nvCxnSpPr>
          <p:spPr>
            <a:xfrm flipV="1">
              <a:off x="8255839" y="2211887"/>
              <a:ext cx="123861" cy="58790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75" name="对话气泡: 圆角矩形 74">
            <a:extLst>
              <a:ext uri="{FF2B5EF4-FFF2-40B4-BE49-F238E27FC236}">
                <a16:creationId xmlns:a16="http://schemas.microsoft.com/office/drawing/2014/main" id="{79259F73-6288-4E19-BF1C-C1A5FDF476AE}"/>
              </a:ext>
            </a:extLst>
          </p:cNvPr>
          <p:cNvSpPr/>
          <p:nvPr/>
        </p:nvSpPr>
        <p:spPr>
          <a:xfrm>
            <a:off x="5403082" y="1237529"/>
            <a:ext cx="1701023" cy="1273736"/>
          </a:xfrm>
          <a:prstGeom prst="wedgeRoundRectCallout">
            <a:avLst>
              <a:gd name="adj1" fmla="val -69107"/>
              <a:gd name="adj2" fmla="val -1530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400" dirty="0">
                <a:latin typeface="思源黑体 CN Medium" panose="020B0600000000000000" pitchFamily="34" charset="-122"/>
                <a:ea typeface="思源黑体 CN Medium" panose="020B0600000000000000" pitchFamily="34" charset="-122"/>
              </a:rPr>
              <a:t>顶点之间的关系：</a:t>
            </a:r>
            <a:endParaRPr lang="en-US" altLang="zh-CN" sz="1400" dirty="0">
              <a:latin typeface="思源黑体 CN Medium" panose="020B0600000000000000" pitchFamily="34" charset="-122"/>
              <a:ea typeface="思源黑体 CN Medium" panose="020B0600000000000000" pitchFamily="34" charset="-122"/>
            </a:endParaRPr>
          </a:p>
          <a:p>
            <a:r>
              <a:rPr lang="en-US" altLang="zh-CN" sz="1400" dirty="0">
                <a:latin typeface="思源黑体 CN Medium" panose="020B0600000000000000" pitchFamily="34" charset="-122"/>
                <a:ea typeface="思源黑体 CN Medium" panose="020B0600000000000000" pitchFamily="34" charset="-122"/>
              </a:rPr>
              <a:t>    </a:t>
            </a:r>
            <a:r>
              <a:rPr lang="zh-CN" altLang="en-US" sz="1400" dirty="0">
                <a:latin typeface="思源黑体 CN Medium" panose="020B0600000000000000" pitchFamily="34" charset="-122"/>
                <a:ea typeface="思源黑体 CN Medium" panose="020B0600000000000000" pitchFamily="34" charset="-122"/>
              </a:rPr>
              <a:t>一对零、</a:t>
            </a:r>
            <a:endParaRPr lang="en-US" altLang="zh-CN" sz="1400" dirty="0">
              <a:latin typeface="思源黑体 CN Medium" panose="020B0600000000000000" pitchFamily="34" charset="-122"/>
              <a:ea typeface="思源黑体 CN Medium" panose="020B0600000000000000" pitchFamily="34" charset="-122"/>
            </a:endParaRPr>
          </a:p>
          <a:p>
            <a:r>
              <a:rPr lang="en-US" altLang="zh-CN" sz="1400" dirty="0">
                <a:latin typeface="思源黑体 CN Medium" panose="020B0600000000000000" pitchFamily="34" charset="-122"/>
                <a:ea typeface="思源黑体 CN Medium" panose="020B0600000000000000" pitchFamily="34" charset="-122"/>
              </a:rPr>
              <a:t>    </a:t>
            </a:r>
            <a:r>
              <a:rPr lang="zh-CN" altLang="en-US" sz="1400" dirty="0">
                <a:latin typeface="思源黑体 CN Medium" panose="020B0600000000000000" pitchFamily="34" charset="-122"/>
                <a:ea typeface="思源黑体 CN Medium" panose="020B0600000000000000" pitchFamily="34" charset="-122"/>
              </a:rPr>
              <a:t>一对一、</a:t>
            </a:r>
            <a:endParaRPr lang="en-US" altLang="zh-CN" sz="1400" dirty="0">
              <a:latin typeface="思源黑体 CN Medium" panose="020B0600000000000000" pitchFamily="34" charset="-122"/>
              <a:ea typeface="思源黑体 CN Medium" panose="020B0600000000000000" pitchFamily="34" charset="-122"/>
            </a:endParaRPr>
          </a:p>
          <a:p>
            <a:r>
              <a:rPr lang="en-US" altLang="zh-CN" sz="1400" dirty="0">
                <a:latin typeface="思源黑体 CN Medium" panose="020B0600000000000000" pitchFamily="34" charset="-122"/>
                <a:ea typeface="思源黑体 CN Medium" panose="020B0600000000000000" pitchFamily="34" charset="-122"/>
              </a:rPr>
              <a:t>    </a:t>
            </a:r>
            <a:r>
              <a:rPr lang="zh-CN" altLang="en-US" sz="1400" dirty="0">
                <a:latin typeface="思源黑体 CN Medium" panose="020B0600000000000000" pitchFamily="34" charset="-122"/>
                <a:ea typeface="思源黑体 CN Medium" panose="020B0600000000000000" pitchFamily="34" charset="-122"/>
              </a:rPr>
              <a:t>一对多关系；</a:t>
            </a:r>
            <a:endParaRPr lang="en-US" altLang="zh-CN" sz="1400" dirty="0">
              <a:latin typeface="思源黑体 CN Medium" panose="020B0600000000000000" pitchFamily="34" charset="-122"/>
              <a:ea typeface="思源黑体 CN Medium" panose="020B0600000000000000" pitchFamily="34" charset="-122"/>
            </a:endParaRPr>
          </a:p>
          <a:p>
            <a:r>
              <a:rPr lang="zh-CN" altLang="en-US" sz="1400" dirty="0">
                <a:latin typeface="思源黑体 CN Medium" panose="020B0600000000000000" pitchFamily="34" charset="-122"/>
                <a:ea typeface="思源黑体 CN Medium" panose="020B0600000000000000" pitchFamily="34" charset="-122"/>
              </a:rPr>
              <a:t>没有明显的层级；</a:t>
            </a:r>
          </a:p>
        </p:txBody>
      </p:sp>
      <p:grpSp>
        <p:nvGrpSpPr>
          <p:cNvPr id="142" name="组合 141">
            <a:extLst>
              <a:ext uri="{FF2B5EF4-FFF2-40B4-BE49-F238E27FC236}">
                <a16:creationId xmlns:a16="http://schemas.microsoft.com/office/drawing/2014/main" id="{3A61F9BD-F3DE-4A4C-A11D-7E14BF6D53AC}"/>
              </a:ext>
            </a:extLst>
          </p:cNvPr>
          <p:cNvGrpSpPr/>
          <p:nvPr/>
        </p:nvGrpSpPr>
        <p:grpSpPr>
          <a:xfrm>
            <a:off x="7623099" y="764643"/>
            <a:ext cx="2815705" cy="1934741"/>
            <a:chOff x="7623099" y="764643"/>
            <a:chExt cx="2815705" cy="1934741"/>
          </a:xfrm>
        </p:grpSpPr>
        <p:sp>
          <p:nvSpPr>
            <p:cNvPr id="76" name="Oval 5">
              <a:extLst>
                <a:ext uri="{FF2B5EF4-FFF2-40B4-BE49-F238E27FC236}">
                  <a16:creationId xmlns:a16="http://schemas.microsoft.com/office/drawing/2014/main" id="{C1870034-600D-4FA4-9DAB-BF845D38BADB}"/>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77" name="Straight Connector 18">
              <a:extLst>
                <a:ext uri="{FF2B5EF4-FFF2-40B4-BE49-F238E27FC236}">
                  <a16:creationId xmlns:a16="http://schemas.microsoft.com/office/drawing/2014/main" id="{A67D9FA9-108F-4CB3-B361-E97DB5D58D2B}"/>
                </a:ext>
              </a:extLst>
            </p:cNvPr>
            <p:cNvCxnSpPr>
              <a:cxnSpLocks/>
              <a:stCxn id="80" idx="2"/>
              <a:endCxn id="76"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8" name="Straight Connector 18">
              <a:extLst>
                <a:ext uri="{FF2B5EF4-FFF2-40B4-BE49-F238E27FC236}">
                  <a16:creationId xmlns:a16="http://schemas.microsoft.com/office/drawing/2014/main" id="{01BBF9AD-C9CB-4D6C-B7D3-212CBA45381F}"/>
                </a:ext>
              </a:extLst>
            </p:cNvPr>
            <p:cNvCxnSpPr>
              <a:cxnSpLocks/>
              <a:stCxn id="79" idx="2"/>
              <a:endCxn id="76" idx="5"/>
            </p:cNvCxnSpPr>
            <p:nvPr/>
          </p:nvCxnSpPr>
          <p:spPr>
            <a:xfrm flipH="1" flipV="1">
              <a:off x="7906066" y="1602487"/>
              <a:ext cx="732612" cy="10615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79" name="Oval 7">
              <a:extLst>
                <a:ext uri="{FF2B5EF4-FFF2-40B4-BE49-F238E27FC236}">
                  <a16:creationId xmlns:a16="http://schemas.microsoft.com/office/drawing/2014/main" id="{BB13AF41-E633-48AE-975C-6BD91EF98F74}"/>
                </a:ext>
              </a:extLst>
            </p:cNvPr>
            <p:cNvSpPr>
              <a:spLocks noChangeAspect="1"/>
            </p:cNvSpPr>
            <p:nvPr/>
          </p:nvSpPr>
          <p:spPr>
            <a:xfrm>
              <a:off x="8638678" y="154288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80" name="Oval 7">
              <a:extLst>
                <a:ext uri="{FF2B5EF4-FFF2-40B4-BE49-F238E27FC236}">
                  <a16:creationId xmlns:a16="http://schemas.microsoft.com/office/drawing/2014/main" id="{F1C81774-99D7-459C-B7E8-D9FA03A7FCE2}"/>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86" name="Straight Connector 18">
              <a:extLst>
                <a:ext uri="{FF2B5EF4-FFF2-40B4-BE49-F238E27FC236}">
                  <a16:creationId xmlns:a16="http://schemas.microsoft.com/office/drawing/2014/main" id="{38847F5D-451F-4E87-A627-B7C252278B3D}"/>
                </a:ext>
              </a:extLst>
            </p:cNvPr>
            <p:cNvCxnSpPr>
              <a:cxnSpLocks/>
              <a:stCxn id="79" idx="0"/>
              <a:endCxn id="80" idx="4"/>
            </p:cNvCxnSpPr>
            <p:nvPr/>
          </p:nvCxnSpPr>
          <p:spPr>
            <a:xfrm flipV="1">
              <a:off x="8804437" y="1096160"/>
              <a:ext cx="69293" cy="4467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6" name="Oval 7">
              <a:extLst>
                <a:ext uri="{FF2B5EF4-FFF2-40B4-BE49-F238E27FC236}">
                  <a16:creationId xmlns:a16="http://schemas.microsoft.com/office/drawing/2014/main" id="{8D2358FE-EEF8-473B-91B2-A82CF8D13FAE}"/>
                </a:ext>
              </a:extLst>
            </p:cNvPr>
            <p:cNvSpPr>
              <a:spLocks noChangeAspect="1"/>
            </p:cNvSpPr>
            <p:nvPr/>
          </p:nvSpPr>
          <p:spPr>
            <a:xfrm>
              <a:off x="8279737" y="2115589"/>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A508D8F3-27E0-4BD5-9CAA-39EB8A090819}"/>
                </a:ext>
              </a:extLst>
            </p:cNvPr>
            <p:cNvCxnSpPr>
              <a:cxnSpLocks/>
              <a:stCxn id="96" idx="7"/>
              <a:endCxn id="79" idx="4"/>
            </p:cNvCxnSpPr>
            <p:nvPr/>
          </p:nvCxnSpPr>
          <p:spPr>
            <a:xfrm flipV="1">
              <a:off x="8562704" y="1874397"/>
              <a:ext cx="241733" cy="28974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0" name="Straight Connector 18">
              <a:extLst>
                <a:ext uri="{FF2B5EF4-FFF2-40B4-BE49-F238E27FC236}">
                  <a16:creationId xmlns:a16="http://schemas.microsoft.com/office/drawing/2014/main" id="{BAB06030-05ED-41FA-950B-D6BC1F0EA133}"/>
                </a:ext>
              </a:extLst>
            </p:cNvPr>
            <p:cNvCxnSpPr>
              <a:cxnSpLocks/>
              <a:stCxn id="96" idx="1"/>
              <a:endCxn id="76" idx="4"/>
            </p:cNvCxnSpPr>
            <p:nvPr/>
          </p:nvCxnSpPr>
          <p:spPr>
            <a:xfrm flipH="1" flipV="1">
              <a:off x="7788858" y="1651037"/>
              <a:ext cx="539429" cy="51310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D5F2504F-E773-416F-AB81-B28D51F6587E}"/>
                </a:ext>
              </a:extLst>
            </p:cNvPr>
            <p:cNvSpPr>
              <a:spLocks noChangeAspect="1"/>
            </p:cNvSpPr>
            <p:nvPr/>
          </p:nvSpPr>
          <p:spPr>
            <a:xfrm>
              <a:off x="10107287" y="228134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1" name="Straight Connector 18">
              <a:extLst>
                <a:ext uri="{FF2B5EF4-FFF2-40B4-BE49-F238E27FC236}">
                  <a16:creationId xmlns:a16="http://schemas.microsoft.com/office/drawing/2014/main" id="{28F5D2E4-3638-40B7-BF5A-51FB29BA25CE}"/>
                </a:ext>
              </a:extLst>
            </p:cNvPr>
            <p:cNvCxnSpPr>
              <a:cxnSpLocks/>
              <a:stCxn id="130" idx="1"/>
              <a:endCxn id="80" idx="5"/>
            </p:cNvCxnSpPr>
            <p:nvPr/>
          </p:nvCxnSpPr>
          <p:spPr>
            <a:xfrm flipH="1" flipV="1">
              <a:off x="8990938" y="1047610"/>
              <a:ext cx="508900" cy="79941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16" name="Oval 7">
              <a:extLst>
                <a:ext uri="{FF2B5EF4-FFF2-40B4-BE49-F238E27FC236}">
                  <a16:creationId xmlns:a16="http://schemas.microsoft.com/office/drawing/2014/main" id="{F991F74A-189F-4048-BAA0-8F49ABD3A7E1}"/>
                </a:ext>
              </a:extLst>
            </p:cNvPr>
            <p:cNvSpPr>
              <a:spLocks noChangeAspect="1"/>
            </p:cNvSpPr>
            <p:nvPr/>
          </p:nvSpPr>
          <p:spPr>
            <a:xfrm>
              <a:off x="9106544" y="236786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HF</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17" name="Straight Connector 18">
              <a:extLst>
                <a:ext uri="{FF2B5EF4-FFF2-40B4-BE49-F238E27FC236}">
                  <a16:creationId xmlns:a16="http://schemas.microsoft.com/office/drawing/2014/main" id="{D93E4EE6-7E15-4AEC-A112-83213E1A5FB8}"/>
                </a:ext>
              </a:extLst>
            </p:cNvPr>
            <p:cNvCxnSpPr>
              <a:cxnSpLocks/>
              <a:stCxn id="116" idx="2"/>
              <a:endCxn id="96" idx="6"/>
            </p:cNvCxnSpPr>
            <p:nvPr/>
          </p:nvCxnSpPr>
          <p:spPr>
            <a:xfrm flipH="1" flipV="1">
              <a:off x="8611254" y="2281348"/>
              <a:ext cx="495290" cy="25227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0" name="Straight Connector 18">
              <a:extLst>
                <a:ext uri="{FF2B5EF4-FFF2-40B4-BE49-F238E27FC236}">
                  <a16:creationId xmlns:a16="http://schemas.microsoft.com/office/drawing/2014/main" id="{2F4ABB7F-F1C3-4D2B-B369-E2FB797B1909}"/>
                </a:ext>
              </a:extLst>
            </p:cNvPr>
            <p:cNvCxnSpPr>
              <a:cxnSpLocks/>
              <a:stCxn id="105" idx="2"/>
              <a:endCxn id="116" idx="6"/>
            </p:cNvCxnSpPr>
            <p:nvPr/>
          </p:nvCxnSpPr>
          <p:spPr>
            <a:xfrm flipH="1">
              <a:off x="9438061" y="2447106"/>
              <a:ext cx="669226" cy="8652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30" name="Oval 7">
              <a:extLst>
                <a:ext uri="{FF2B5EF4-FFF2-40B4-BE49-F238E27FC236}">
                  <a16:creationId xmlns:a16="http://schemas.microsoft.com/office/drawing/2014/main" id="{F48EB59C-B75D-4E22-B0C3-0B839DF979BA}"/>
                </a:ext>
              </a:extLst>
            </p:cNvPr>
            <p:cNvSpPr>
              <a:spLocks noChangeAspect="1"/>
            </p:cNvSpPr>
            <p:nvPr/>
          </p:nvSpPr>
          <p:spPr>
            <a:xfrm>
              <a:off x="9451288" y="1798479"/>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XZ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32" name="Straight Connector 18">
              <a:extLst>
                <a:ext uri="{FF2B5EF4-FFF2-40B4-BE49-F238E27FC236}">
                  <a16:creationId xmlns:a16="http://schemas.microsoft.com/office/drawing/2014/main" id="{3ACD136C-288F-43E3-99E4-9648E52C3CCF}"/>
                </a:ext>
              </a:extLst>
            </p:cNvPr>
            <p:cNvCxnSpPr>
              <a:cxnSpLocks/>
              <a:stCxn id="105" idx="0"/>
              <a:endCxn id="130" idx="5"/>
            </p:cNvCxnSpPr>
            <p:nvPr/>
          </p:nvCxnSpPr>
          <p:spPr>
            <a:xfrm flipH="1" flipV="1">
              <a:off x="9734255" y="2081446"/>
              <a:ext cx="538791" cy="19990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7" name="Straight Connector 18">
              <a:extLst>
                <a:ext uri="{FF2B5EF4-FFF2-40B4-BE49-F238E27FC236}">
                  <a16:creationId xmlns:a16="http://schemas.microsoft.com/office/drawing/2014/main" id="{660EA562-F016-4A1B-B265-9283489B960C}"/>
                </a:ext>
              </a:extLst>
            </p:cNvPr>
            <p:cNvCxnSpPr>
              <a:cxnSpLocks/>
              <a:stCxn id="105" idx="0"/>
              <a:endCxn id="80" idx="5"/>
            </p:cNvCxnSpPr>
            <p:nvPr/>
          </p:nvCxnSpPr>
          <p:spPr>
            <a:xfrm flipH="1" flipV="1">
              <a:off x="8990938" y="1047610"/>
              <a:ext cx="1282108" cy="123373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6" name="Straight Connector 18">
              <a:extLst>
                <a:ext uri="{FF2B5EF4-FFF2-40B4-BE49-F238E27FC236}">
                  <a16:creationId xmlns:a16="http://schemas.microsoft.com/office/drawing/2014/main" id="{1E5BAD1C-BBAD-4CD0-8852-021AAAF8BE51}"/>
                </a:ext>
              </a:extLst>
            </p:cNvPr>
            <p:cNvCxnSpPr>
              <a:cxnSpLocks/>
              <a:stCxn id="116" idx="0"/>
              <a:endCxn id="130" idx="3"/>
            </p:cNvCxnSpPr>
            <p:nvPr/>
          </p:nvCxnSpPr>
          <p:spPr>
            <a:xfrm flipV="1">
              <a:off x="9272303" y="2081446"/>
              <a:ext cx="227535" cy="28642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9227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有向图</a:t>
            </a:r>
            <a:r>
              <a:rPr lang="en-US" altLang="zh-CN" dirty="0">
                <a:latin typeface="思源黑体 CN Medium" panose="020B0600000000000000" pitchFamily="34" charset="-122"/>
                <a:ea typeface="思源黑体 CN Medium" panose="020B0600000000000000" pitchFamily="34" charset="-122"/>
              </a:rPr>
              <a:t>&amp;</a:t>
            </a:r>
            <a:r>
              <a:rPr lang="zh-CN" altLang="en-US" dirty="0">
                <a:latin typeface="思源黑体 CN Medium" panose="020B0600000000000000" pitchFamily="34" charset="-122"/>
                <a:ea typeface="思源黑体 CN Medium" panose="020B0600000000000000" pitchFamily="34" charset="-122"/>
              </a:rPr>
              <a:t>无向图</a:t>
            </a:r>
            <a:endParaRPr lang="en-US" altLang="zh-CN" dirty="0"/>
          </a:p>
          <a:p>
            <a:pPr marL="457223" lvl="3" indent="0">
              <a:lnSpc>
                <a:spcPct val="100000"/>
              </a:lnSpc>
              <a:spcBef>
                <a:spcPts val="1000"/>
              </a:spcBef>
              <a:buNone/>
            </a:pPr>
            <a:r>
              <a:rPr lang="zh-CN" altLang="en-US" dirty="0">
                <a:latin typeface="思源黑体 CN Medium" panose="020B0600000000000000" pitchFamily="34" charset="-122"/>
                <a:ea typeface="思源黑体 CN Medium" panose="020B0600000000000000" pitchFamily="34" charset="-122"/>
              </a:rPr>
              <a:t>若</a:t>
            </a:r>
            <a:r>
              <a:rPr lang="en-US" altLang="zh-CN" dirty="0">
                <a:latin typeface="思源黑体 CN Medium" panose="020B0600000000000000" pitchFamily="34" charset="-122"/>
                <a:ea typeface="思源黑体 CN Medium" panose="020B0600000000000000" pitchFamily="34" charset="-122"/>
              </a:rPr>
              <a:t>E</a:t>
            </a:r>
            <a:r>
              <a:rPr lang="zh-CN" altLang="en-US" dirty="0">
                <a:latin typeface="思源黑体 CN Medium" panose="020B0600000000000000" pitchFamily="34" charset="-122"/>
                <a:ea typeface="思源黑体 CN Medium" panose="020B0600000000000000" pitchFamily="34" charset="-122"/>
              </a:rPr>
              <a:t>是</a:t>
            </a:r>
            <a:r>
              <a:rPr lang="zh-CN" altLang="en-US" dirty="0">
                <a:solidFill>
                  <a:schemeClr val="accent2"/>
                </a:solidFill>
                <a:latin typeface="思源黑体 CN Medium" panose="020B0600000000000000" pitchFamily="34" charset="-122"/>
                <a:ea typeface="思源黑体 CN Medium" panose="020B0600000000000000" pitchFamily="34" charset="-122"/>
              </a:rPr>
              <a:t>无向边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简称边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的有限集合时，则图</a:t>
            </a:r>
            <a:r>
              <a:rPr lang="en-US" altLang="zh-CN" dirty="0">
                <a:latin typeface="思源黑体 CN Medium" panose="020B0600000000000000" pitchFamily="34" charset="-122"/>
                <a:ea typeface="思源黑体 CN Medium" panose="020B0600000000000000" pitchFamily="34" charset="-122"/>
              </a:rPr>
              <a:t>G</a:t>
            </a:r>
            <a:r>
              <a:rPr lang="zh-CN" altLang="en-US" dirty="0">
                <a:latin typeface="思源黑体 CN Medium" panose="020B0600000000000000" pitchFamily="34" charset="-122"/>
                <a:ea typeface="思源黑体 CN Medium" panose="020B0600000000000000" pitchFamily="34" charset="-122"/>
              </a:rPr>
              <a:t>为</a:t>
            </a:r>
            <a:r>
              <a:rPr lang="zh-CN" altLang="en-US" dirty="0">
                <a:solidFill>
                  <a:schemeClr val="accent2"/>
                </a:solidFill>
                <a:latin typeface="思源黑体 CN Medium" panose="020B0600000000000000" pitchFamily="34" charset="-122"/>
                <a:ea typeface="思源黑体 CN Medium" panose="020B0600000000000000" pitchFamily="34" charset="-122"/>
              </a:rPr>
              <a:t>无向图：</a:t>
            </a:r>
            <a:endParaRPr lang="en-US" altLang="zh-CN" dirty="0">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边是顶点的无序对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即双向边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，记为</a:t>
            </a:r>
            <a:r>
              <a:rPr lang="en-US" altLang="zh-CN" dirty="0">
                <a:solidFill>
                  <a:schemeClr val="accent2"/>
                </a:solidFill>
                <a:latin typeface="思源黑体 CN Medium" panose="020B0600000000000000" pitchFamily="34" charset="-122"/>
                <a:ea typeface="思源黑体 CN Medium" panose="020B0600000000000000" pitchFamily="34" charset="-122"/>
              </a:rPr>
              <a:t>(v, w)</a:t>
            </a:r>
            <a:r>
              <a:rPr lang="zh-CN" altLang="en-US" dirty="0">
                <a:solidFill>
                  <a:schemeClr val="accent2"/>
                </a:solidFill>
                <a:latin typeface="思源黑体 CN Medium" panose="020B0600000000000000" pitchFamily="34" charset="-122"/>
                <a:ea typeface="思源黑体 CN Medium" panose="020B0600000000000000" pitchFamily="34" charset="-122"/>
              </a:rPr>
              <a:t>或</a:t>
            </a:r>
            <a:r>
              <a:rPr lang="en-US" altLang="zh-CN" dirty="0">
                <a:solidFill>
                  <a:schemeClr val="accent2"/>
                </a:solidFill>
                <a:latin typeface="思源黑体 CN Medium" panose="020B0600000000000000" pitchFamily="34" charset="-122"/>
                <a:ea typeface="思源黑体 CN Medium" panose="020B0600000000000000" pitchFamily="34" charset="-122"/>
              </a:rPr>
              <a:t>(w</a:t>
            </a:r>
            <a:r>
              <a:rPr lang="en-US" altLang="zh-CN" dirty="0">
                <a:solidFill>
                  <a:schemeClr val="accent2"/>
                </a:solidFill>
              </a:rPr>
              <a:t>,</a:t>
            </a:r>
            <a:r>
              <a:rPr lang="zh-CN" altLang="en-US" dirty="0">
                <a:solidFill>
                  <a:schemeClr val="accent2"/>
                </a:solidFill>
              </a:rPr>
              <a:t> </a:t>
            </a:r>
            <a:r>
              <a:rPr lang="en-US" altLang="zh-CN" dirty="0">
                <a:solidFill>
                  <a:schemeClr val="accent2"/>
                </a:solidFill>
              </a:rPr>
              <a:t>v</a:t>
            </a:r>
            <a:r>
              <a:rPr lang="en-US" altLang="zh-CN" dirty="0">
                <a:solidFill>
                  <a:schemeClr val="accent2"/>
                </a:solidFill>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，其中</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是顶点</a:t>
            </a:r>
            <a:endParaRPr lang="en-US" altLang="zh-CN" dirty="0">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和顶点</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互为邻接点</a:t>
            </a:r>
            <a:endParaRPr lang="en-US" altLang="zh-CN" dirty="0">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边</a:t>
            </a:r>
            <a:r>
              <a:rPr lang="en-US" altLang="zh-CN" dirty="0">
                <a:latin typeface="思源黑体 CN Medium" panose="020B0600000000000000" pitchFamily="34" charset="-122"/>
                <a:ea typeface="思源黑体 CN Medium" panose="020B0600000000000000" pitchFamily="34" charset="-122"/>
              </a:rPr>
              <a:t>(v, w)</a:t>
            </a:r>
            <a:r>
              <a:rPr lang="zh-CN" altLang="en-US" dirty="0">
                <a:latin typeface="思源黑体 CN Medium" panose="020B0600000000000000" pitchFamily="34" charset="-122"/>
                <a:ea typeface="思源黑体 CN Medium" panose="020B0600000000000000" pitchFamily="34" charset="-122"/>
              </a:rPr>
              <a:t>依附于顶点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和</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，或边与顶点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相关联</a:t>
            </a:r>
            <a:endParaRPr lang="en-US" altLang="zh-CN" dirty="0">
              <a:latin typeface="思源黑体 CN Medium" panose="020B0600000000000000" pitchFamily="34" charset="-122"/>
              <a:ea typeface="思源黑体 CN Medium" panose="020B0600000000000000" pitchFamily="34" charset="-122"/>
            </a:endParaRPr>
          </a:p>
          <a:p>
            <a:pPr marL="457223" lvl="3" indent="0">
              <a:lnSpc>
                <a:spcPct val="100000"/>
              </a:lnSpc>
              <a:spcBef>
                <a:spcPts val="1000"/>
              </a:spcBef>
              <a:buNone/>
            </a:pPr>
            <a:r>
              <a:rPr lang="zh-CN" altLang="en-US" dirty="0">
                <a:latin typeface="思源黑体 CN Medium" panose="020B0600000000000000" pitchFamily="34" charset="-122"/>
                <a:ea typeface="思源黑体 CN Medium" panose="020B0600000000000000" pitchFamily="34" charset="-122"/>
              </a:rPr>
              <a:t>若</a:t>
            </a:r>
            <a:r>
              <a:rPr lang="en-US" altLang="zh-CN" dirty="0">
                <a:latin typeface="思源黑体 CN Medium" panose="020B0600000000000000" pitchFamily="34" charset="-122"/>
                <a:ea typeface="思源黑体 CN Medium" panose="020B0600000000000000" pitchFamily="34" charset="-122"/>
              </a:rPr>
              <a:t>E</a:t>
            </a:r>
            <a:r>
              <a:rPr lang="zh-CN" altLang="en-US" dirty="0">
                <a:latin typeface="思源黑体 CN Medium" panose="020B0600000000000000" pitchFamily="34" charset="-122"/>
                <a:ea typeface="思源黑体 CN Medium" panose="020B0600000000000000" pitchFamily="34" charset="-122"/>
              </a:rPr>
              <a:t>是</a:t>
            </a:r>
            <a:r>
              <a:rPr lang="zh-CN" altLang="en-US" dirty="0">
                <a:solidFill>
                  <a:schemeClr val="accent2"/>
                </a:solidFill>
                <a:latin typeface="思源黑体 CN Medium" panose="020B0600000000000000" pitchFamily="34" charset="-122"/>
                <a:ea typeface="思源黑体 CN Medium" panose="020B0600000000000000" pitchFamily="34" charset="-122"/>
              </a:rPr>
              <a:t>有向边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也称为弧</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的有限集合时，则图</a:t>
            </a:r>
            <a:r>
              <a:rPr lang="en-US" altLang="zh-CN" dirty="0">
                <a:latin typeface="思源黑体 CN Medium" panose="020B0600000000000000" pitchFamily="34" charset="-122"/>
                <a:ea typeface="思源黑体 CN Medium" panose="020B0600000000000000" pitchFamily="34" charset="-122"/>
              </a:rPr>
              <a:t>G</a:t>
            </a:r>
            <a:r>
              <a:rPr lang="zh-CN" altLang="en-US" dirty="0">
                <a:latin typeface="思源黑体 CN Medium" panose="020B0600000000000000" pitchFamily="34" charset="-122"/>
                <a:ea typeface="思源黑体 CN Medium" panose="020B0600000000000000" pitchFamily="34" charset="-122"/>
              </a:rPr>
              <a:t>为</a:t>
            </a:r>
            <a:r>
              <a:rPr lang="zh-CN" altLang="en-US" dirty="0">
                <a:solidFill>
                  <a:schemeClr val="accent2"/>
                </a:solidFill>
                <a:latin typeface="思源黑体 CN Medium" panose="020B0600000000000000" pitchFamily="34" charset="-122"/>
                <a:ea typeface="思源黑体 CN Medium" panose="020B0600000000000000" pitchFamily="34" charset="-122"/>
              </a:rPr>
              <a:t>有向图：</a:t>
            </a:r>
            <a:endParaRPr lang="en-US" altLang="zh-CN" sz="1400" dirty="0"/>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边是顶点的有序对</a:t>
            </a:r>
            <a:r>
              <a:rPr lang="en-US" altLang="zh-CN" dirty="0"/>
              <a:t>(</a:t>
            </a:r>
            <a:r>
              <a:rPr lang="zh-CN" altLang="en-US" dirty="0"/>
              <a:t>即单向边</a:t>
            </a:r>
            <a:r>
              <a:rPr lang="en-US" altLang="zh-CN" dirty="0"/>
              <a:t>) </a:t>
            </a:r>
            <a:r>
              <a:rPr lang="zh-CN" altLang="en-US" dirty="0">
                <a:latin typeface="思源黑体 CN Medium" panose="020B0600000000000000" pitchFamily="34" charset="-122"/>
                <a:ea typeface="思源黑体 CN Medium" panose="020B0600000000000000" pitchFamily="34" charset="-122"/>
              </a:rPr>
              <a:t>，记为</a:t>
            </a:r>
            <a:r>
              <a:rPr lang="en-US" altLang="zh-CN" dirty="0">
                <a:solidFill>
                  <a:schemeClr val="accent2"/>
                </a:solidFill>
              </a:rPr>
              <a:t>&lt;</a:t>
            </a:r>
            <a:r>
              <a:rPr lang="en-US" altLang="zh-CN" dirty="0">
                <a:solidFill>
                  <a:schemeClr val="accent2"/>
                </a:solidFill>
                <a:latin typeface="思源黑体 CN Medium" panose="020B0600000000000000" pitchFamily="34" charset="-122"/>
                <a:ea typeface="思源黑体 CN Medium" panose="020B0600000000000000" pitchFamily="34" charset="-122"/>
              </a:rPr>
              <a:t>v, w&gt;</a:t>
            </a:r>
            <a:r>
              <a:rPr lang="zh-CN" altLang="en-US" dirty="0">
                <a:latin typeface="思源黑体 CN Medium" panose="020B0600000000000000" pitchFamily="34" charset="-122"/>
                <a:ea typeface="思源黑体 CN Medium" panose="020B0600000000000000" pitchFamily="34" charset="-122"/>
              </a:rPr>
              <a:t>，注意</a:t>
            </a:r>
            <a:r>
              <a:rPr lang="en-US" altLang="zh-CN" dirty="0">
                <a:solidFill>
                  <a:schemeClr val="accent1"/>
                </a:solidFill>
              </a:rPr>
              <a:t>&lt;</a:t>
            </a:r>
            <a:r>
              <a:rPr lang="en-US" altLang="zh-CN" dirty="0">
                <a:solidFill>
                  <a:schemeClr val="accent1"/>
                </a:solidFill>
                <a:latin typeface="思源黑体 CN Medium" panose="020B0600000000000000" pitchFamily="34" charset="-122"/>
                <a:ea typeface="思源黑体 CN Medium" panose="020B0600000000000000" pitchFamily="34" charset="-122"/>
              </a:rPr>
              <a:t>v, w&gt; </a:t>
            </a:r>
            <a:r>
              <a:rPr lang="zh-CN" altLang="en-US" dirty="0">
                <a:solidFill>
                  <a:schemeClr val="accent1"/>
                </a:solidFill>
                <a:latin typeface="思源黑体 CN Medium" panose="020B0600000000000000" pitchFamily="34" charset="-122"/>
                <a:ea typeface="思源黑体 CN Medium" panose="020B0600000000000000" pitchFamily="34" charset="-122"/>
              </a:rPr>
              <a:t>≠</a:t>
            </a:r>
            <a:r>
              <a:rPr lang="en-US" altLang="zh-CN" dirty="0">
                <a:solidFill>
                  <a:schemeClr val="accent1"/>
                </a:solidFill>
              </a:rPr>
              <a:t> &lt;w</a:t>
            </a:r>
            <a:r>
              <a:rPr lang="en-US" altLang="zh-CN" dirty="0">
                <a:solidFill>
                  <a:schemeClr val="accent1"/>
                </a:solidFill>
                <a:latin typeface="思源黑体 CN Medium" panose="020B0600000000000000" pitchFamily="34" charset="-122"/>
                <a:ea typeface="思源黑体 CN Medium" panose="020B0600000000000000" pitchFamily="34" charset="-122"/>
              </a:rPr>
              <a:t>, v&gt;</a:t>
            </a:r>
            <a:r>
              <a:rPr lang="zh-CN" altLang="en-US" dirty="0">
                <a:solidFill>
                  <a:schemeClr val="accent1"/>
                </a:solidFill>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其中</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是顶点</a:t>
            </a:r>
            <a:endParaRPr lang="en-US" altLang="zh-CN" dirty="0">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称为</a:t>
            </a:r>
            <a:r>
              <a:rPr lang="zh-CN" altLang="en-US" dirty="0">
                <a:solidFill>
                  <a:schemeClr val="accent2"/>
                </a:solidFill>
                <a:latin typeface="思源黑体 CN Medium" panose="020B0600000000000000" pitchFamily="34" charset="-122"/>
                <a:ea typeface="思源黑体 CN Medium" panose="020B0600000000000000" pitchFamily="34" charset="-122"/>
              </a:rPr>
              <a:t>弧尾</a:t>
            </a:r>
            <a:r>
              <a:rPr lang="zh-CN" altLang="en-US" dirty="0">
                <a:latin typeface="思源黑体 CN Medium" panose="020B0600000000000000" pitchFamily="34" charset="-122"/>
                <a:ea typeface="思源黑体 CN Medium" panose="020B0600000000000000" pitchFamily="34" charset="-122"/>
              </a:rPr>
              <a:t>，顶点</a:t>
            </a:r>
            <a:r>
              <a:rPr lang="en-US" altLang="zh-CN" dirty="0">
                <a:latin typeface="思源黑体 CN Medium" panose="020B0600000000000000" pitchFamily="34" charset="-122"/>
                <a:ea typeface="思源黑体 CN Medium" panose="020B0600000000000000" pitchFamily="34" charset="-122"/>
              </a:rPr>
              <a:t>w</a:t>
            </a:r>
            <a:r>
              <a:rPr lang="zh-CN" altLang="en-US" dirty="0">
                <a:latin typeface="思源黑体 CN Medium" panose="020B0600000000000000" pitchFamily="34" charset="-122"/>
                <a:ea typeface="思源黑体 CN Medium" panose="020B0600000000000000" pitchFamily="34" charset="-122"/>
              </a:rPr>
              <a:t>称为</a:t>
            </a:r>
            <a:r>
              <a:rPr lang="zh-CN" altLang="en-US" dirty="0">
                <a:solidFill>
                  <a:schemeClr val="accent2"/>
                </a:solidFill>
                <a:latin typeface="思源黑体 CN Medium" panose="020B0600000000000000" pitchFamily="34" charset="-122"/>
                <a:ea typeface="思源黑体 CN Medium" panose="020B0600000000000000" pitchFamily="34" charset="-122"/>
              </a:rPr>
              <a:t>弧头</a:t>
            </a:r>
            <a:endParaRPr lang="en-US" altLang="zh-CN" dirty="0">
              <a:solidFill>
                <a:schemeClr val="accent2"/>
              </a:solidFill>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solidFill>
                  <a:schemeClr val="accent2"/>
                </a:solidFill>
                <a:latin typeface="思源黑体 CN Medium" panose="020B0600000000000000" pitchFamily="34" charset="-122"/>
                <a:ea typeface="思源黑体 CN Medium" panose="020B0600000000000000" pitchFamily="34" charset="-122"/>
              </a:rPr>
              <a:t>入度</a:t>
            </a:r>
            <a:r>
              <a:rPr lang="en-US" altLang="zh-CN" dirty="0">
                <a:solidFill>
                  <a:schemeClr val="accent2"/>
                </a:solidFill>
                <a:latin typeface="思源黑体 CN Medium" panose="020B0600000000000000" pitchFamily="34" charset="-122"/>
                <a:ea typeface="思源黑体 CN Medium" panose="020B0600000000000000" pitchFamily="34" charset="-122"/>
              </a:rPr>
              <a:t>(ID)/</a:t>
            </a:r>
            <a:r>
              <a:rPr lang="zh-CN" altLang="en-US" dirty="0">
                <a:solidFill>
                  <a:schemeClr val="accent2"/>
                </a:solidFill>
                <a:latin typeface="思源黑体 CN Medium" panose="020B0600000000000000" pitchFamily="34" charset="-122"/>
                <a:ea typeface="思源黑体 CN Medium" panose="020B0600000000000000" pitchFamily="34" charset="-122"/>
              </a:rPr>
              <a:t>出度</a:t>
            </a:r>
            <a:r>
              <a:rPr lang="en-US" altLang="zh-CN" dirty="0">
                <a:solidFill>
                  <a:schemeClr val="accent2"/>
                </a:solidFill>
                <a:latin typeface="思源黑体 CN Medium" panose="020B0600000000000000" pitchFamily="34" charset="-122"/>
                <a:ea typeface="思源黑体 CN Medium" panose="020B0600000000000000" pitchFamily="34" charset="-122"/>
              </a:rPr>
              <a:t>(OD)</a:t>
            </a:r>
            <a:r>
              <a:rPr lang="zh-CN" altLang="en-US" dirty="0">
                <a:solidFill>
                  <a:schemeClr val="accent2"/>
                </a:solidFill>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以顶点</a:t>
            </a:r>
            <a:r>
              <a:rPr lang="en-US" altLang="zh-CN" dirty="0">
                <a:latin typeface="思源黑体 CN Medium" panose="020B0600000000000000" pitchFamily="34" charset="-122"/>
                <a:ea typeface="思源黑体 CN Medium" panose="020B0600000000000000" pitchFamily="34" charset="-122"/>
              </a:rPr>
              <a:t>v</a:t>
            </a:r>
            <a:r>
              <a:rPr lang="zh-CN" altLang="en-US" dirty="0">
                <a:latin typeface="思源黑体 CN Medium" panose="020B0600000000000000" pitchFamily="34" charset="-122"/>
                <a:ea typeface="思源黑体 CN Medium" panose="020B0600000000000000" pitchFamily="34" charset="-122"/>
              </a:rPr>
              <a:t>为终点</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起点的边数</a:t>
            </a:r>
            <a:endParaRPr lang="en-US" altLang="zh-CN" dirty="0">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2" name="组合 1">
            <a:extLst>
              <a:ext uri="{FF2B5EF4-FFF2-40B4-BE49-F238E27FC236}">
                <a16:creationId xmlns:a16="http://schemas.microsoft.com/office/drawing/2014/main" id="{812701BC-7C1F-44F9-A723-2CE28395B30A}"/>
              </a:ext>
            </a:extLst>
          </p:cNvPr>
          <p:cNvGrpSpPr/>
          <p:nvPr/>
        </p:nvGrpSpPr>
        <p:grpSpPr>
          <a:xfrm>
            <a:off x="7805040" y="3078041"/>
            <a:ext cx="3143114" cy="1858417"/>
            <a:chOff x="1045434" y="3639516"/>
            <a:chExt cx="3143114" cy="1858417"/>
          </a:xfrm>
        </p:grpSpPr>
        <p:sp>
          <p:nvSpPr>
            <p:cNvPr id="49" name="Oval 5">
              <a:extLst>
                <a:ext uri="{FF2B5EF4-FFF2-40B4-BE49-F238E27FC236}">
                  <a16:creationId xmlns:a16="http://schemas.microsoft.com/office/drawing/2014/main" id="{22D9CE4C-0CF8-4F52-8C5F-611967895741}"/>
                </a:ext>
              </a:extLst>
            </p:cNvPr>
            <p:cNvSpPr>
              <a:spLocks noChangeAspect="1"/>
            </p:cNvSpPr>
            <p:nvPr/>
          </p:nvSpPr>
          <p:spPr>
            <a:xfrm>
              <a:off x="1379708" y="427089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4" name="Oval 6">
              <a:extLst>
                <a:ext uri="{FF2B5EF4-FFF2-40B4-BE49-F238E27FC236}">
                  <a16:creationId xmlns:a16="http://schemas.microsoft.com/office/drawing/2014/main" id="{B1ADC227-2A09-4BAF-99C4-9887BB535588}"/>
                </a:ext>
              </a:extLst>
            </p:cNvPr>
            <p:cNvSpPr>
              <a:spLocks noChangeAspect="1"/>
            </p:cNvSpPr>
            <p:nvPr/>
          </p:nvSpPr>
          <p:spPr>
            <a:xfrm>
              <a:off x="1045434" y="5015862"/>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5" name="Oval 7">
              <a:extLst>
                <a:ext uri="{FF2B5EF4-FFF2-40B4-BE49-F238E27FC236}">
                  <a16:creationId xmlns:a16="http://schemas.microsoft.com/office/drawing/2014/main" id="{C58168CB-8052-435E-8858-D8D3BB3D0808}"/>
                </a:ext>
              </a:extLst>
            </p:cNvPr>
            <p:cNvSpPr>
              <a:spLocks noChangeAspect="1"/>
            </p:cNvSpPr>
            <p:nvPr/>
          </p:nvSpPr>
          <p:spPr>
            <a:xfrm>
              <a:off x="2359627" y="526750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56" name="Oval 8">
              <a:extLst>
                <a:ext uri="{FF2B5EF4-FFF2-40B4-BE49-F238E27FC236}">
                  <a16:creationId xmlns:a16="http://schemas.microsoft.com/office/drawing/2014/main" id="{C767A7EB-F2E5-4BE8-978E-9A3548383E2E}"/>
                </a:ext>
              </a:extLst>
            </p:cNvPr>
            <p:cNvSpPr>
              <a:spLocks noChangeAspect="1"/>
            </p:cNvSpPr>
            <p:nvPr/>
          </p:nvSpPr>
          <p:spPr>
            <a:xfrm>
              <a:off x="3173494" y="363951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57" name="Straight Connector 18">
              <a:extLst>
                <a:ext uri="{FF2B5EF4-FFF2-40B4-BE49-F238E27FC236}">
                  <a16:creationId xmlns:a16="http://schemas.microsoft.com/office/drawing/2014/main" id="{3717B3E0-B48A-431C-AEEC-23ED9B9BEC47}"/>
                </a:ext>
              </a:extLst>
            </p:cNvPr>
            <p:cNvCxnSpPr>
              <a:cxnSpLocks/>
              <a:stCxn id="56" idx="2"/>
              <a:endCxn id="49" idx="7"/>
            </p:cNvCxnSpPr>
            <p:nvPr/>
          </p:nvCxnSpPr>
          <p:spPr>
            <a:xfrm flipH="1">
              <a:off x="1576391" y="3754731"/>
              <a:ext cx="1597103" cy="549910"/>
            </a:xfrm>
            <a:prstGeom prst="line">
              <a:avLst/>
            </a:prstGeom>
            <a:ln w="190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22">
              <a:extLst>
                <a:ext uri="{FF2B5EF4-FFF2-40B4-BE49-F238E27FC236}">
                  <a16:creationId xmlns:a16="http://schemas.microsoft.com/office/drawing/2014/main" id="{2B084D46-2896-4638-A1E1-048CF7C2E0BF}"/>
                </a:ext>
              </a:extLst>
            </p:cNvPr>
            <p:cNvCxnSpPr>
              <a:cxnSpLocks/>
              <a:stCxn id="55" idx="1"/>
              <a:endCxn id="49" idx="5"/>
            </p:cNvCxnSpPr>
            <p:nvPr/>
          </p:nvCxnSpPr>
          <p:spPr>
            <a:xfrm flipH="1" flipV="1">
              <a:off x="1576391" y="4467578"/>
              <a:ext cx="816982" cy="833672"/>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2" name="Oval 7">
              <a:extLst>
                <a:ext uri="{FF2B5EF4-FFF2-40B4-BE49-F238E27FC236}">
                  <a16:creationId xmlns:a16="http://schemas.microsoft.com/office/drawing/2014/main" id="{523DA084-A3D7-4CC5-97D1-E97539A69BEE}"/>
                </a:ext>
              </a:extLst>
            </p:cNvPr>
            <p:cNvSpPr>
              <a:spLocks noChangeAspect="1"/>
            </p:cNvSpPr>
            <p:nvPr/>
          </p:nvSpPr>
          <p:spPr>
            <a:xfrm>
              <a:off x="3886605" y="424034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63" name="Straight Connector 22">
              <a:extLst>
                <a:ext uri="{FF2B5EF4-FFF2-40B4-BE49-F238E27FC236}">
                  <a16:creationId xmlns:a16="http://schemas.microsoft.com/office/drawing/2014/main" id="{C60A0C60-F5DD-47C8-9CC7-E0C19137E8A3}"/>
                </a:ext>
              </a:extLst>
            </p:cNvPr>
            <p:cNvCxnSpPr>
              <a:cxnSpLocks/>
              <a:stCxn id="62" idx="3"/>
              <a:endCxn id="55" idx="7"/>
            </p:cNvCxnSpPr>
            <p:nvPr/>
          </p:nvCxnSpPr>
          <p:spPr>
            <a:xfrm flipH="1">
              <a:off x="2556310" y="4437023"/>
              <a:ext cx="1364041" cy="864227"/>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64" name="Oval 7">
              <a:extLst>
                <a:ext uri="{FF2B5EF4-FFF2-40B4-BE49-F238E27FC236}">
                  <a16:creationId xmlns:a16="http://schemas.microsoft.com/office/drawing/2014/main" id="{888CB489-7E52-4F0F-9244-CF2C9E28C63C}"/>
                </a:ext>
              </a:extLst>
            </p:cNvPr>
            <p:cNvSpPr>
              <a:spLocks noChangeAspect="1"/>
            </p:cNvSpPr>
            <p:nvPr/>
          </p:nvSpPr>
          <p:spPr>
            <a:xfrm>
              <a:off x="3958119" y="52253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65" name="Straight Connector 22">
              <a:extLst>
                <a:ext uri="{FF2B5EF4-FFF2-40B4-BE49-F238E27FC236}">
                  <a16:creationId xmlns:a16="http://schemas.microsoft.com/office/drawing/2014/main" id="{C7DB7F76-0E9D-461D-952D-E7F267624DF2}"/>
                </a:ext>
              </a:extLst>
            </p:cNvPr>
            <p:cNvCxnSpPr>
              <a:cxnSpLocks/>
              <a:stCxn id="64" idx="1"/>
              <a:endCxn id="56" idx="4"/>
            </p:cNvCxnSpPr>
            <p:nvPr/>
          </p:nvCxnSpPr>
          <p:spPr>
            <a:xfrm flipH="1" flipV="1">
              <a:off x="3288709" y="3869945"/>
              <a:ext cx="703156" cy="1389112"/>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22">
              <a:extLst>
                <a:ext uri="{FF2B5EF4-FFF2-40B4-BE49-F238E27FC236}">
                  <a16:creationId xmlns:a16="http://schemas.microsoft.com/office/drawing/2014/main" id="{861C2D20-DFB5-4E69-A6CC-592FBCE08378}"/>
                </a:ext>
              </a:extLst>
            </p:cNvPr>
            <p:cNvCxnSpPr>
              <a:cxnSpLocks/>
              <a:stCxn id="54" idx="0"/>
              <a:endCxn id="49" idx="3"/>
            </p:cNvCxnSpPr>
            <p:nvPr/>
          </p:nvCxnSpPr>
          <p:spPr>
            <a:xfrm flipV="1">
              <a:off x="1160649" y="4467578"/>
              <a:ext cx="252805" cy="548284"/>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22">
              <a:extLst>
                <a:ext uri="{FF2B5EF4-FFF2-40B4-BE49-F238E27FC236}">
                  <a16:creationId xmlns:a16="http://schemas.microsoft.com/office/drawing/2014/main" id="{ACBE995A-412A-43C9-8893-92B8E090106B}"/>
                </a:ext>
              </a:extLst>
            </p:cNvPr>
            <p:cNvCxnSpPr>
              <a:cxnSpLocks/>
              <a:stCxn id="62" idx="1"/>
              <a:endCxn id="56" idx="5"/>
            </p:cNvCxnSpPr>
            <p:nvPr/>
          </p:nvCxnSpPr>
          <p:spPr>
            <a:xfrm flipH="1" flipV="1">
              <a:off x="3370177" y="3836199"/>
              <a:ext cx="550174" cy="437887"/>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22">
              <a:extLst>
                <a:ext uri="{FF2B5EF4-FFF2-40B4-BE49-F238E27FC236}">
                  <a16:creationId xmlns:a16="http://schemas.microsoft.com/office/drawing/2014/main" id="{6823C860-5B34-44AF-A580-20F671EAF78A}"/>
                </a:ext>
              </a:extLst>
            </p:cNvPr>
            <p:cNvCxnSpPr>
              <a:cxnSpLocks/>
              <a:stCxn id="55" idx="2"/>
              <a:endCxn id="54" idx="5"/>
            </p:cNvCxnSpPr>
            <p:nvPr/>
          </p:nvCxnSpPr>
          <p:spPr>
            <a:xfrm flipH="1" flipV="1">
              <a:off x="1242117" y="5212545"/>
              <a:ext cx="1117510" cy="170174"/>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22">
              <a:extLst>
                <a:ext uri="{FF2B5EF4-FFF2-40B4-BE49-F238E27FC236}">
                  <a16:creationId xmlns:a16="http://schemas.microsoft.com/office/drawing/2014/main" id="{9D1B05A1-A141-4A6B-B6FC-BEB44583D949}"/>
                </a:ext>
              </a:extLst>
            </p:cNvPr>
            <p:cNvCxnSpPr>
              <a:cxnSpLocks/>
              <a:stCxn id="55" idx="6"/>
              <a:endCxn id="64" idx="2"/>
            </p:cNvCxnSpPr>
            <p:nvPr/>
          </p:nvCxnSpPr>
          <p:spPr>
            <a:xfrm flipV="1">
              <a:off x="2590056" y="5340526"/>
              <a:ext cx="1368063" cy="42193"/>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18">
              <a:extLst>
                <a:ext uri="{FF2B5EF4-FFF2-40B4-BE49-F238E27FC236}">
                  <a16:creationId xmlns:a16="http://schemas.microsoft.com/office/drawing/2014/main" id="{43F7FFEF-074E-43E0-9868-9CAD4AA006F1}"/>
                </a:ext>
              </a:extLst>
            </p:cNvPr>
            <p:cNvCxnSpPr>
              <a:cxnSpLocks/>
              <a:stCxn id="64" idx="2"/>
              <a:endCxn id="49" idx="6"/>
            </p:cNvCxnSpPr>
            <p:nvPr/>
          </p:nvCxnSpPr>
          <p:spPr>
            <a:xfrm flipH="1" flipV="1">
              <a:off x="1610137" y="4386110"/>
              <a:ext cx="2347982" cy="954416"/>
            </a:xfrm>
            <a:prstGeom prst="line">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ED10E5F3-59C3-4A4C-AF66-D4EB512DB57B}"/>
              </a:ext>
            </a:extLst>
          </p:cNvPr>
          <p:cNvGrpSpPr/>
          <p:nvPr/>
        </p:nvGrpSpPr>
        <p:grpSpPr>
          <a:xfrm>
            <a:off x="8258927" y="5992333"/>
            <a:ext cx="2487168" cy="384048"/>
            <a:chOff x="8505264" y="6034398"/>
            <a:chExt cx="2487168" cy="384048"/>
          </a:xfrm>
        </p:grpSpPr>
        <p:grpSp>
          <p:nvGrpSpPr>
            <p:cNvPr id="7" name="组合 6">
              <a:extLst>
                <a:ext uri="{FF2B5EF4-FFF2-40B4-BE49-F238E27FC236}">
                  <a16:creationId xmlns:a16="http://schemas.microsoft.com/office/drawing/2014/main" id="{ED2B0113-BFEC-4EF5-BB40-80923DFC498C}"/>
                </a:ext>
              </a:extLst>
            </p:cNvPr>
            <p:cNvGrpSpPr/>
            <p:nvPr/>
          </p:nvGrpSpPr>
          <p:grpSpPr>
            <a:xfrm>
              <a:off x="8505264" y="6034398"/>
              <a:ext cx="384048" cy="384048"/>
              <a:chOff x="8505264" y="6034398"/>
              <a:chExt cx="384048" cy="384048"/>
            </a:xfrm>
          </p:grpSpPr>
          <p:sp>
            <p:nvSpPr>
              <p:cNvPr id="80" name="Oval 22">
                <a:extLst>
                  <a:ext uri="{FF2B5EF4-FFF2-40B4-BE49-F238E27FC236}">
                    <a16:creationId xmlns:a16="http://schemas.microsoft.com/office/drawing/2014/main" id="{AF5778CB-3566-4E9F-85D9-8D055E927B70}"/>
                  </a:ext>
                </a:extLst>
              </p:cNvPr>
              <p:cNvSpPr/>
              <p:nvPr/>
            </p:nvSpPr>
            <p:spPr>
              <a:xfrm>
                <a:off x="8505264" y="6034398"/>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a</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81" name="Connector: Curved 24">
                <a:extLst>
                  <a:ext uri="{FF2B5EF4-FFF2-40B4-BE49-F238E27FC236}">
                    <a16:creationId xmlns:a16="http://schemas.microsoft.com/office/drawing/2014/main" id="{A59079AF-6898-4877-997C-9576F236C83A}"/>
                  </a:ext>
                </a:extLst>
              </p:cNvPr>
              <p:cNvCxnSpPr>
                <a:cxnSpLocks/>
                <a:stCxn id="80" idx="2"/>
                <a:endCxn id="80" idx="0"/>
              </p:cNvCxnSpPr>
              <p:nvPr/>
            </p:nvCxnSpPr>
            <p:spPr>
              <a:xfrm rot="10800000" flipH="1">
                <a:off x="8505264" y="6034398"/>
                <a:ext cx="192024" cy="192024"/>
              </a:xfrm>
              <a:prstGeom prst="curvedConnector4">
                <a:avLst>
                  <a:gd name="adj1" fmla="val -119048"/>
                  <a:gd name="adj2" fmla="val 219048"/>
                </a:avLst>
              </a:prstGeom>
              <a:ln w="19050">
                <a:solidFill>
                  <a:schemeClr val="tx1">
                    <a:lumMod val="65000"/>
                  </a:schemeClr>
                </a:solidFill>
                <a:headEnd type="triangle"/>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133DB588-0780-457B-BDFA-2203573CCDC1}"/>
                </a:ext>
              </a:extLst>
            </p:cNvPr>
            <p:cNvGrpSpPr/>
            <p:nvPr/>
          </p:nvGrpSpPr>
          <p:grpSpPr>
            <a:xfrm>
              <a:off x="8889312" y="6034398"/>
              <a:ext cx="2103120" cy="384048"/>
              <a:chOff x="8889312" y="6034398"/>
              <a:chExt cx="2103120" cy="384048"/>
            </a:xfrm>
          </p:grpSpPr>
          <p:sp>
            <p:nvSpPr>
              <p:cNvPr id="82" name="Oval 26">
                <a:extLst>
                  <a:ext uri="{FF2B5EF4-FFF2-40B4-BE49-F238E27FC236}">
                    <a16:creationId xmlns:a16="http://schemas.microsoft.com/office/drawing/2014/main" id="{9245ECD6-B964-4FBF-9A25-7BF64809CFF3}"/>
                  </a:ext>
                </a:extLst>
              </p:cNvPr>
              <p:cNvSpPr/>
              <p:nvPr/>
            </p:nvSpPr>
            <p:spPr>
              <a:xfrm>
                <a:off x="9622934" y="6034398"/>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b</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3" name="Oval 27">
                <a:extLst>
                  <a:ext uri="{FF2B5EF4-FFF2-40B4-BE49-F238E27FC236}">
                    <a16:creationId xmlns:a16="http://schemas.microsoft.com/office/drawing/2014/main" id="{EA979B65-A476-4745-9107-0EA7E62FDCEE}"/>
                  </a:ext>
                </a:extLst>
              </p:cNvPr>
              <p:cNvSpPr/>
              <p:nvPr/>
            </p:nvSpPr>
            <p:spPr>
              <a:xfrm>
                <a:off x="10608384" y="6034398"/>
                <a:ext cx="384048" cy="384048"/>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c</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84" name="Straight Arrow Connector 28">
                <a:extLst>
                  <a:ext uri="{FF2B5EF4-FFF2-40B4-BE49-F238E27FC236}">
                    <a16:creationId xmlns:a16="http://schemas.microsoft.com/office/drawing/2014/main" id="{56A47029-4671-4BCF-8B5E-36EC723D384A}"/>
                  </a:ext>
                </a:extLst>
              </p:cNvPr>
              <p:cNvCxnSpPr>
                <a:cxnSpLocks/>
                <a:stCxn id="82" idx="5"/>
                <a:endCxn id="83" idx="3"/>
              </p:cNvCxnSpPr>
              <p:nvPr/>
            </p:nvCxnSpPr>
            <p:spPr>
              <a:xfrm>
                <a:off x="9950739" y="6362203"/>
                <a:ext cx="713888" cy="0"/>
              </a:xfrm>
              <a:prstGeom prst="straightConnector1">
                <a:avLst/>
              </a:prstGeom>
              <a:ln w="19050">
                <a:solidFill>
                  <a:schemeClr val="tx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31">
                <a:extLst>
                  <a:ext uri="{FF2B5EF4-FFF2-40B4-BE49-F238E27FC236}">
                    <a16:creationId xmlns:a16="http://schemas.microsoft.com/office/drawing/2014/main" id="{15ABDC0F-3D5C-4273-8C21-0647E9DB35D4}"/>
                  </a:ext>
                </a:extLst>
              </p:cNvPr>
              <p:cNvCxnSpPr>
                <a:cxnSpLocks/>
                <a:stCxn id="82" idx="7"/>
                <a:endCxn id="83" idx="1"/>
              </p:cNvCxnSpPr>
              <p:nvPr/>
            </p:nvCxnSpPr>
            <p:spPr>
              <a:xfrm>
                <a:off x="9950739" y="6090641"/>
                <a:ext cx="713888" cy="0"/>
              </a:xfrm>
              <a:prstGeom prst="straightConnector1">
                <a:avLst/>
              </a:prstGeom>
              <a:ln w="19050">
                <a:solidFill>
                  <a:schemeClr val="tx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31">
                <a:extLst>
                  <a:ext uri="{FF2B5EF4-FFF2-40B4-BE49-F238E27FC236}">
                    <a16:creationId xmlns:a16="http://schemas.microsoft.com/office/drawing/2014/main" id="{6A5B5827-34E6-49A1-AE14-0DDBE5EB04FE}"/>
                  </a:ext>
                </a:extLst>
              </p:cNvPr>
              <p:cNvCxnSpPr>
                <a:cxnSpLocks/>
                <a:stCxn id="80" idx="6"/>
                <a:endCxn id="82" idx="2"/>
              </p:cNvCxnSpPr>
              <p:nvPr/>
            </p:nvCxnSpPr>
            <p:spPr>
              <a:xfrm>
                <a:off x="8889312" y="6226422"/>
                <a:ext cx="733622" cy="0"/>
              </a:xfrm>
              <a:prstGeom prst="straightConnector1">
                <a:avLst/>
              </a:prstGeom>
              <a:ln w="19050">
                <a:solidFill>
                  <a:schemeClr val="tx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5" name="组合 4">
            <a:extLst>
              <a:ext uri="{FF2B5EF4-FFF2-40B4-BE49-F238E27FC236}">
                <a16:creationId xmlns:a16="http://schemas.microsoft.com/office/drawing/2014/main" id="{4342CD6D-254E-47B0-A57E-D4853A585D74}"/>
              </a:ext>
            </a:extLst>
          </p:cNvPr>
          <p:cNvGrpSpPr/>
          <p:nvPr/>
        </p:nvGrpSpPr>
        <p:grpSpPr>
          <a:xfrm>
            <a:off x="7789710" y="1153411"/>
            <a:ext cx="3143114" cy="1858417"/>
            <a:chOff x="1045434" y="3639516"/>
            <a:chExt cx="3143114" cy="1858417"/>
          </a:xfrm>
        </p:grpSpPr>
        <p:sp>
          <p:nvSpPr>
            <p:cNvPr id="86" name="Oval 5">
              <a:extLst>
                <a:ext uri="{FF2B5EF4-FFF2-40B4-BE49-F238E27FC236}">
                  <a16:creationId xmlns:a16="http://schemas.microsoft.com/office/drawing/2014/main" id="{1A03E47A-78A9-4529-AC6C-2D1406B7B485}"/>
                </a:ext>
              </a:extLst>
            </p:cNvPr>
            <p:cNvSpPr>
              <a:spLocks noChangeAspect="1"/>
            </p:cNvSpPr>
            <p:nvPr/>
          </p:nvSpPr>
          <p:spPr>
            <a:xfrm>
              <a:off x="1379708" y="4270895"/>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7" name="Oval 6">
              <a:extLst>
                <a:ext uri="{FF2B5EF4-FFF2-40B4-BE49-F238E27FC236}">
                  <a16:creationId xmlns:a16="http://schemas.microsoft.com/office/drawing/2014/main" id="{37446AEF-9608-47F1-AFBF-23932BDEB166}"/>
                </a:ext>
              </a:extLst>
            </p:cNvPr>
            <p:cNvSpPr>
              <a:spLocks noChangeAspect="1"/>
            </p:cNvSpPr>
            <p:nvPr/>
          </p:nvSpPr>
          <p:spPr>
            <a:xfrm>
              <a:off x="1045434" y="5015862"/>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8" name="Oval 7">
              <a:extLst>
                <a:ext uri="{FF2B5EF4-FFF2-40B4-BE49-F238E27FC236}">
                  <a16:creationId xmlns:a16="http://schemas.microsoft.com/office/drawing/2014/main" id="{4125F548-F982-45C7-B36C-F25CC2A37DDE}"/>
                </a:ext>
              </a:extLst>
            </p:cNvPr>
            <p:cNvSpPr>
              <a:spLocks noChangeAspect="1"/>
            </p:cNvSpPr>
            <p:nvPr/>
          </p:nvSpPr>
          <p:spPr>
            <a:xfrm>
              <a:off x="2359627" y="5267504"/>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89" name="Oval 8">
              <a:extLst>
                <a:ext uri="{FF2B5EF4-FFF2-40B4-BE49-F238E27FC236}">
                  <a16:creationId xmlns:a16="http://schemas.microsoft.com/office/drawing/2014/main" id="{CE532F9C-8986-4433-B33B-DAB5B8617EA6}"/>
                </a:ext>
              </a:extLst>
            </p:cNvPr>
            <p:cNvSpPr>
              <a:spLocks noChangeAspect="1"/>
            </p:cNvSpPr>
            <p:nvPr/>
          </p:nvSpPr>
          <p:spPr>
            <a:xfrm>
              <a:off x="3173494" y="3639516"/>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0" name="Straight Connector 18">
              <a:extLst>
                <a:ext uri="{FF2B5EF4-FFF2-40B4-BE49-F238E27FC236}">
                  <a16:creationId xmlns:a16="http://schemas.microsoft.com/office/drawing/2014/main" id="{4A5052EA-A1E4-4134-932D-E688B62951E5}"/>
                </a:ext>
              </a:extLst>
            </p:cNvPr>
            <p:cNvCxnSpPr>
              <a:cxnSpLocks/>
              <a:stCxn id="89" idx="2"/>
              <a:endCxn id="86" idx="7"/>
            </p:cNvCxnSpPr>
            <p:nvPr/>
          </p:nvCxnSpPr>
          <p:spPr>
            <a:xfrm flipH="1">
              <a:off x="1576391" y="3754731"/>
              <a:ext cx="1597103" cy="549910"/>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22">
              <a:extLst>
                <a:ext uri="{FF2B5EF4-FFF2-40B4-BE49-F238E27FC236}">
                  <a16:creationId xmlns:a16="http://schemas.microsoft.com/office/drawing/2014/main" id="{DA88BDCA-8B07-4A71-BEAF-5E5FFC45EF0E}"/>
                </a:ext>
              </a:extLst>
            </p:cNvPr>
            <p:cNvCxnSpPr>
              <a:cxnSpLocks/>
              <a:stCxn id="88" idx="1"/>
              <a:endCxn id="86" idx="5"/>
            </p:cNvCxnSpPr>
            <p:nvPr/>
          </p:nvCxnSpPr>
          <p:spPr>
            <a:xfrm flipH="1" flipV="1">
              <a:off x="1576391" y="4467578"/>
              <a:ext cx="816982" cy="833672"/>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Oval 7">
              <a:extLst>
                <a:ext uri="{FF2B5EF4-FFF2-40B4-BE49-F238E27FC236}">
                  <a16:creationId xmlns:a16="http://schemas.microsoft.com/office/drawing/2014/main" id="{C6AABF9D-48F3-46AC-9A40-98461CD11CBD}"/>
                </a:ext>
              </a:extLst>
            </p:cNvPr>
            <p:cNvSpPr>
              <a:spLocks noChangeAspect="1"/>
            </p:cNvSpPr>
            <p:nvPr/>
          </p:nvSpPr>
          <p:spPr>
            <a:xfrm>
              <a:off x="3886605" y="4240340"/>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3" name="Straight Connector 22">
              <a:extLst>
                <a:ext uri="{FF2B5EF4-FFF2-40B4-BE49-F238E27FC236}">
                  <a16:creationId xmlns:a16="http://schemas.microsoft.com/office/drawing/2014/main" id="{4058580A-0770-4BF0-95F2-A6AD0CC001C9}"/>
                </a:ext>
              </a:extLst>
            </p:cNvPr>
            <p:cNvCxnSpPr>
              <a:cxnSpLocks/>
              <a:stCxn id="92" idx="3"/>
              <a:endCxn id="88" idx="7"/>
            </p:cNvCxnSpPr>
            <p:nvPr/>
          </p:nvCxnSpPr>
          <p:spPr>
            <a:xfrm flipH="1">
              <a:off x="2556310" y="4437023"/>
              <a:ext cx="1364041" cy="864227"/>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Oval 7">
              <a:extLst>
                <a:ext uri="{FF2B5EF4-FFF2-40B4-BE49-F238E27FC236}">
                  <a16:creationId xmlns:a16="http://schemas.microsoft.com/office/drawing/2014/main" id="{9EB534B7-D7CB-4298-8B84-89C908858A91}"/>
                </a:ext>
              </a:extLst>
            </p:cNvPr>
            <p:cNvSpPr>
              <a:spLocks noChangeAspect="1"/>
            </p:cNvSpPr>
            <p:nvPr/>
          </p:nvSpPr>
          <p:spPr>
            <a:xfrm>
              <a:off x="3958119" y="5225311"/>
              <a:ext cx="230429" cy="23042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95" name="Straight Connector 22">
              <a:extLst>
                <a:ext uri="{FF2B5EF4-FFF2-40B4-BE49-F238E27FC236}">
                  <a16:creationId xmlns:a16="http://schemas.microsoft.com/office/drawing/2014/main" id="{1DE3B22C-F701-4DE1-BC58-15739A28D0AC}"/>
                </a:ext>
              </a:extLst>
            </p:cNvPr>
            <p:cNvCxnSpPr>
              <a:cxnSpLocks/>
              <a:stCxn id="94" idx="1"/>
              <a:endCxn id="89" idx="4"/>
            </p:cNvCxnSpPr>
            <p:nvPr/>
          </p:nvCxnSpPr>
          <p:spPr>
            <a:xfrm flipH="1" flipV="1">
              <a:off x="3288709" y="3869945"/>
              <a:ext cx="703156" cy="1389112"/>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22">
              <a:extLst>
                <a:ext uri="{FF2B5EF4-FFF2-40B4-BE49-F238E27FC236}">
                  <a16:creationId xmlns:a16="http://schemas.microsoft.com/office/drawing/2014/main" id="{A43B7B3D-254D-4826-B68B-20EC4342183E}"/>
                </a:ext>
              </a:extLst>
            </p:cNvPr>
            <p:cNvCxnSpPr>
              <a:cxnSpLocks/>
              <a:stCxn id="87" idx="0"/>
              <a:endCxn id="86" idx="3"/>
            </p:cNvCxnSpPr>
            <p:nvPr/>
          </p:nvCxnSpPr>
          <p:spPr>
            <a:xfrm flipV="1">
              <a:off x="1160649" y="4467578"/>
              <a:ext cx="252805" cy="548284"/>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F0C49DDB-5F36-439C-B2E7-7DD9E4B426CF}"/>
                </a:ext>
              </a:extLst>
            </p:cNvPr>
            <p:cNvCxnSpPr>
              <a:cxnSpLocks/>
              <a:stCxn id="92" idx="1"/>
              <a:endCxn id="89" idx="5"/>
            </p:cNvCxnSpPr>
            <p:nvPr/>
          </p:nvCxnSpPr>
          <p:spPr>
            <a:xfrm flipH="1" flipV="1">
              <a:off x="3370177" y="3836199"/>
              <a:ext cx="550174" cy="437887"/>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22">
              <a:extLst>
                <a:ext uri="{FF2B5EF4-FFF2-40B4-BE49-F238E27FC236}">
                  <a16:creationId xmlns:a16="http://schemas.microsoft.com/office/drawing/2014/main" id="{1F8F2FD9-3EA7-41C0-9586-0A634F89A39E}"/>
                </a:ext>
              </a:extLst>
            </p:cNvPr>
            <p:cNvCxnSpPr>
              <a:cxnSpLocks/>
              <a:stCxn id="88" idx="2"/>
              <a:endCxn id="87" idx="5"/>
            </p:cNvCxnSpPr>
            <p:nvPr/>
          </p:nvCxnSpPr>
          <p:spPr>
            <a:xfrm flipH="1" flipV="1">
              <a:off x="1242117" y="5212545"/>
              <a:ext cx="1117510" cy="170174"/>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22">
              <a:extLst>
                <a:ext uri="{FF2B5EF4-FFF2-40B4-BE49-F238E27FC236}">
                  <a16:creationId xmlns:a16="http://schemas.microsoft.com/office/drawing/2014/main" id="{F708DB57-79E5-4BB2-BC34-00C3A5C94F21}"/>
                </a:ext>
              </a:extLst>
            </p:cNvPr>
            <p:cNvCxnSpPr>
              <a:cxnSpLocks/>
              <a:stCxn id="88" idx="6"/>
              <a:endCxn id="94" idx="2"/>
            </p:cNvCxnSpPr>
            <p:nvPr/>
          </p:nvCxnSpPr>
          <p:spPr>
            <a:xfrm flipV="1">
              <a:off x="2590056" y="5340526"/>
              <a:ext cx="1368063" cy="42193"/>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18">
              <a:extLst>
                <a:ext uri="{FF2B5EF4-FFF2-40B4-BE49-F238E27FC236}">
                  <a16:creationId xmlns:a16="http://schemas.microsoft.com/office/drawing/2014/main" id="{7D8A223F-9277-4217-820D-A6D47F7CFC87}"/>
                </a:ext>
              </a:extLst>
            </p:cNvPr>
            <p:cNvCxnSpPr>
              <a:cxnSpLocks/>
              <a:stCxn id="94" idx="2"/>
              <a:endCxn id="86" idx="6"/>
            </p:cNvCxnSpPr>
            <p:nvPr/>
          </p:nvCxnSpPr>
          <p:spPr>
            <a:xfrm flipH="1" flipV="1">
              <a:off x="1610137" y="4386110"/>
              <a:ext cx="2347982" cy="954416"/>
            </a:xfrm>
            <a:prstGeom prst="line">
              <a:avLst/>
            </a:prstGeom>
            <a:ln w="19050">
              <a:solidFill>
                <a:schemeClr val="tx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1" name="对话气泡: 圆角矩形 100">
            <a:extLst>
              <a:ext uri="{FF2B5EF4-FFF2-40B4-BE49-F238E27FC236}">
                <a16:creationId xmlns:a16="http://schemas.microsoft.com/office/drawing/2014/main" id="{EFB98A5B-C159-4F3A-9B8C-81916BF3E8B0}"/>
              </a:ext>
            </a:extLst>
          </p:cNvPr>
          <p:cNvSpPr/>
          <p:nvPr/>
        </p:nvSpPr>
        <p:spPr>
          <a:xfrm>
            <a:off x="5108023" y="1064662"/>
            <a:ext cx="2643919" cy="1507748"/>
          </a:xfrm>
          <a:prstGeom prst="wedgeRoundRectCallout">
            <a:avLst>
              <a:gd name="adj1" fmla="val -58691"/>
              <a:gd name="adj2" fmla="val -142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400" dirty="0">
                <a:latin typeface="思源黑体 CN Medium" panose="020B0600000000000000" pitchFamily="34" charset="-122"/>
                <a:ea typeface="思源黑体 CN Medium" panose="020B0600000000000000" pitchFamily="34" charset="-122"/>
              </a:rPr>
              <a:t>简单图：</a:t>
            </a:r>
            <a:endParaRPr lang="en-US" altLang="zh-CN" sz="1400" dirty="0">
              <a:latin typeface="思源黑体 CN Medium" panose="020B0600000000000000" pitchFamily="34" charset="-122"/>
              <a:ea typeface="思源黑体 CN Medium" panose="020B0600000000000000" pitchFamily="34" charset="-122"/>
            </a:endParaRPr>
          </a:p>
          <a:p>
            <a:r>
              <a:rPr lang="en-US" altLang="zh-CN" sz="1400" dirty="0">
                <a:latin typeface="思源黑体 CN Medium" panose="020B0600000000000000" pitchFamily="34" charset="-122"/>
                <a:ea typeface="思源黑体 CN Medium" panose="020B0600000000000000" pitchFamily="34" charset="-122"/>
              </a:rPr>
              <a:t>1.</a:t>
            </a:r>
            <a:r>
              <a:rPr lang="zh-CN" altLang="en-US" sz="1400" dirty="0">
                <a:latin typeface="思源黑体 CN Medium" panose="020B0600000000000000" pitchFamily="34" charset="-122"/>
                <a:ea typeface="思源黑体 CN Medium" panose="020B0600000000000000" pitchFamily="34" charset="-122"/>
              </a:rPr>
              <a:t>不存在重复边</a:t>
            </a:r>
            <a:endParaRPr lang="en-US" altLang="zh-CN" sz="1400" dirty="0">
              <a:latin typeface="思源黑体 CN Medium" panose="020B0600000000000000" pitchFamily="34" charset="-122"/>
              <a:ea typeface="思源黑体 CN Medium" panose="020B0600000000000000" pitchFamily="34" charset="-122"/>
            </a:endParaRPr>
          </a:p>
          <a:p>
            <a:r>
              <a:rPr lang="en-US" altLang="zh-CN" sz="1400" dirty="0">
                <a:latin typeface="思源黑体 CN Medium" panose="020B0600000000000000" pitchFamily="34" charset="-122"/>
                <a:ea typeface="思源黑体 CN Medium" panose="020B0600000000000000" pitchFamily="34" charset="-122"/>
              </a:rPr>
              <a:t>2.</a:t>
            </a:r>
            <a:r>
              <a:rPr lang="zh-CN" altLang="en-US" sz="1400" dirty="0">
                <a:latin typeface="思源黑体 CN Medium" panose="020B0600000000000000" pitchFamily="34" charset="-122"/>
                <a:ea typeface="思源黑体 CN Medium" panose="020B0600000000000000" pitchFamily="34" charset="-122"/>
              </a:rPr>
              <a:t>不存在顶点到自身的边</a:t>
            </a:r>
            <a:endParaRPr lang="en-US" altLang="zh-CN" sz="1400" dirty="0">
              <a:latin typeface="思源黑体 CN Medium" panose="020B0600000000000000" pitchFamily="34" charset="-122"/>
              <a:ea typeface="思源黑体 CN Medium" panose="020B0600000000000000" pitchFamily="34" charset="-122"/>
            </a:endParaRPr>
          </a:p>
          <a:p>
            <a:r>
              <a:rPr lang="zh-CN" altLang="en-US" sz="1400" dirty="0">
                <a:latin typeface="思源黑体 CN Medium" panose="020B0600000000000000" pitchFamily="34" charset="-122"/>
                <a:ea typeface="思源黑体 CN Medium" panose="020B0600000000000000" pitchFamily="34" charset="-122"/>
              </a:rPr>
              <a:t>多重图：</a:t>
            </a:r>
            <a:endParaRPr lang="en-US" altLang="zh-CN" sz="1400" dirty="0">
              <a:latin typeface="思源黑体 CN Medium" panose="020B0600000000000000" pitchFamily="34" charset="-122"/>
              <a:ea typeface="思源黑体 CN Medium" panose="020B0600000000000000" pitchFamily="34" charset="-122"/>
            </a:endParaRPr>
          </a:p>
          <a:p>
            <a:r>
              <a:rPr lang="zh-CN" altLang="en-US" sz="1400" dirty="0">
                <a:latin typeface="思源黑体 CN Medium" panose="020B0600000000000000" pitchFamily="34" charset="-122"/>
                <a:ea typeface="思源黑体 CN Medium" panose="020B0600000000000000" pitchFamily="34" charset="-122"/>
              </a:rPr>
              <a:t>图中某两个节点边数多于</a:t>
            </a:r>
            <a:r>
              <a:rPr lang="en-US" altLang="zh-CN" sz="1400" dirty="0">
                <a:latin typeface="思源黑体 CN Medium" panose="020B0600000000000000" pitchFamily="34" charset="-122"/>
                <a:ea typeface="思源黑体 CN Medium" panose="020B0600000000000000" pitchFamily="34" charset="-122"/>
              </a:rPr>
              <a:t>1</a:t>
            </a:r>
          </a:p>
          <a:p>
            <a:r>
              <a:rPr lang="zh-CN" altLang="en-US" sz="1400" dirty="0">
                <a:latin typeface="思源黑体 CN Medium" panose="020B0600000000000000" pitchFamily="34" charset="-122"/>
                <a:ea typeface="思源黑体 CN Medium" panose="020B0600000000000000" pitchFamily="34" charset="-122"/>
              </a:rPr>
              <a:t>顶点通过同一条边与自身关联</a:t>
            </a:r>
            <a:endParaRPr lang="en-US" altLang="zh-CN" sz="1400"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651012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left)">
                                      <p:cBhvr>
                                        <p:cTn id="1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带权图</a:t>
            </a:r>
            <a:r>
              <a:rPr lang="en-US" altLang="zh-CN" dirty="0">
                <a:latin typeface="思源黑体 CN Medium" panose="020B0600000000000000" pitchFamily="34" charset="-122"/>
                <a:ea typeface="思源黑体 CN Medium" panose="020B0600000000000000" pitchFamily="34" charset="-122"/>
              </a:rPr>
              <a:t>&amp;</a:t>
            </a:r>
            <a:r>
              <a:rPr lang="zh-CN" altLang="en-US" dirty="0">
                <a:latin typeface="思源黑体 CN Medium" panose="020B0600000000000000" pitchFamily="34" charset="-122"/>
                <a:ea typeface="思源黑体 CN Medium" panose="020B0600000000000000" pitchFamily="34" charset="-122"/>
              </a:rPr>
              <a:t>无权图</a:t>
            </a:r>
            <a:endParaRPr lang="en-US" altLang="zh-CN" dirty="0"/>
          </a:p>
          <a:p>
            <a:pPr marL="457223" lvl="3" indent="0">
              <a:spcBef>
                <a:spcPts val="1000"/>
              </a:spcBef>
              <a:buNone/>
            </a:pPr>
            <a:r>
              <a:rPr lang="zh-CN" altLang="en-US" dirty="0">
                <a:solidFill>
                  <a:schemeClr val="accent2"/>
                </a:solidFill>
              </a:rPr>
              <a:t>权：</a:t>
            </a:r>
            <a:r>
              <a:rPr lang="zh-CN" altLang="en-US" dirty="0"/>
              <a:t>对</a:t>
            </a:r>
            <a:r>
              <a:rPr lang="zh-CN" altLang="en-US" dirty="0">
                <a:solidFill>
                  <a:schemeClr val="accent2"/>
                </a:solidFill>
              </a:rPr>
              <a:t>边</a:t>
            </a:r>
            <a:r>
              <a:rPr lang="zh-CN" altLang="en-US" dirty="0"/>
              <a:t>属性的数值化描述，也称为</a:t>
            </a:r>
            <a:r>
              <a:rPr lang="zh-CN" altLang="en-US" dirty="0">
                <a:solidFill>
                  <a:schemeClr val="accent2"/>
                </a:solidFill>
              </a:rPr>
              <a:t>权值、权重</a:t>
            </a:r>
            <a:endParaRPr lang="en-US" altLang="zh-CN" dirty="0">
              <a:solidFill>
                <a:schemeClr val="accent2"/>
              </a:solidFill>
            </a:endParaRPr>
          </a:p>
          <a:p>
            <a:pPr marL="457223" lvl="3" indent="0">
              <a:spcBef>
                <a:spcPts val="1000"/>
              </a:spcBef>
              <a:buNone/>
            </a:pPr>
            <a:r>
              <a:rPr lang="zh-CN" altLang="en-US" dirty="0">
                <a:latin typeface="思源黑体 CN Medium" panose="020B0600000000000000" pitchFamily="34" charset="-122"/>
                <a:ea typeface="思源黑体 CN Medium" panose="020B0600000000000000" pitchFamily="34" charset="-122"/>
              </a:rPr>
              <a:t>边上带有权值的图，称为</a:t>
            </a:r>
            <a:r>
              <a:rPr lang="zh-CN" altLang="en-US" dirty="0">
                <a:solidFill>
                  <a:schemeClr val="accent2"/>
                </a:solidFill>
                <a:latin typeface="思源黑体 CN Medium" panose="020B0600000000000000" pitchFamily="34" charset="-122"/>
                <a:ea typeface="思源黑体 CN Medium" panose="020B0600000000000000" pitchFamily="34" charset="-122"/>
              </a:rPr>
              <a:t>带权图</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也叫网</a:t>
            </a:r>
            <a:r>
              <a:rPr lang="en-US" altLang="zh-CN" dirty="0">
                <a:latin typeface="思源黑体 CN Medium" panose="020B0600000000000000" pitchFamily="34" charset="-122"/>
                <a:ea typeface="思源黑体 CN Medium" panose="020B0600000000000000" pitchFamily="34" charset="-122"/>
              </a:rPr>
              <a:t>)</a:t>
            </a:r>
            <a:r>
              <a:rPr lang="zh-CN" altLang="en-US" dirty="0">
                <a:latin typeface="思源黑体 CN Medium" panose="020B0600000000000000" pitchFamily="34" charset="-122"/>
                <a:ea typeface="思源黑体 CN Medium" panose="020B0600000000000000" pitchFamily="34" charset="-122"/>
              </a:rPr>
              <a:t>，否则是</a:t>
            </a:r>
            <a:r>
              <a:rPr lang="zh-CN" altLang="en-US" dirty="0">
                <a:solidFill>
                  <a:schemeClr val="accent2"/>
                </a:solidFill>
                <a:latin typeface="思源黑体 CN Medium" panose="020B0600000000000000" pitchFamily="34" charset="-122"/>
                <a:ea typeface="思源黑体 CN Medium" panose="020B0600000000000000" pitchFamily="34" charset="-122"/>
              </a:rPr>
              <a:t>无权图</a:t>
            </a:r>
            <a:endParaRPr lang="en-US" altLang="zh-CN" dirty="0">
              <a:solidFill>
                <a:schemeClr val="accent2"/>
              </a:solidFill>
              <a:latin typeface="思源黑体 CN Medium" panose="020B0600000000000000" pitchFamily="34" charset="-122"/>
              <a:ea typeface="思源黑体 CN Medium" panose="020B0600000000000000" pitchFamily="34" charset="-122"/>
            </a:endParaRPr>
          </a:p>
          <a:p>
            <a:pPr marL="914446" lvl="4" indent="0">
              <a:spcBef>
                <a:spcPts val="1000"/>
              </a:spcBef>
              <a:buNone/>
            </a:pPr>
            <a:r>
              <a:rPr lang="zh-CN" altLang="en-US" dirty="0">
                <a:latin typeface="思源黑体 CN Medium" panose="020B0600000000000000" pitchFamily="34" charset="-122"/>
                <a:ea typeface="思源黑体 CN Medium" panose="020B0600000000000000" pitchFamily="34" charset="-122"/>
              </a:rPr>
              <a:t>同构：两个图的顶点相同，顶点间的关系都相同</a:t>
            </a:r>
            <a:endParaRPr lang="en-US" altLang="zh-CN" dirty="0">
              <a:latin typeface="思源黑体 CN Medium" panose="020B0600000000000000" pitchFamily="34" charset="-122"/>
              <a:ea typeface="思源黑体 CN Medium" panose="020B0600000000000000" pitchFamily="34" charset="-122"/>
            </a:endParaRPr>
          </a:p>
          <a:p>
            <a:pPr marL="914446" lvl="4" indent="0">
              <a:spcBef>
                <a:spcPts val="1000"/>
              </a:spcBef>
              <a:buNone/>
            </a:pPr>
            <a:endParaRPr lang="en-US" altLang="zh-CN" dirty="0">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13" name="组合 12">
            <a:extLst>
              <a:ext uri="{FF2B5EF4-FFF2-40B4-BE49-F238E27FC236}">
                <a16:creationId xmlns:a16="http://schemas.microsoft.com/office/drawing/2014/main" id="{9C6CC431-8D12-49AC-9CB6-D357E038D22E}"/>
              </a:ext>
            </a:extLst>
          </p:cNvPr>
          <p:cNvGrpSpPr/>
          <p:nvPr/>
        </p:nvGrpSpPr>
        <p:grpSpPr>
          <a:xfrm>
            <a:off x="7652320" y="1689391"/>
            <a:ext cx="3365199" cy="2114473"/>
            <a:chOff x="7869996" y="1435473"/>
            <a:chExt cx="3365199" cy="2114473"/>
          </a:xfrm>
        </p:grpSpPr>
        <p:grpSp>
          <p:nvGrpSpPr>
            <p:cNvPr id="11" name="组合 10">
              <a:extLst>
                <a:ext uri="{FF2B5EF4-FFF2-40B4-BE49-F238E27FC236}">
                  <a16:creationId xmlns:a16="http://schemas.microsoft.com/office/drawing/2014/main" id="{51461284-CE6D-42A5-BEAB-9276A96F10D3}"/>
                </a:ext>
              </a:extLst>
            </p:cNvPr>
            <p:cNvGrpSpPr/>
            <p:nvPr/>
          </p:nvGrpSpPr>
          <p:grpSpPr>
            <a:xfrm>
              <a:off x="7937310" y="1435473"/>
              <a:ext cx="3297885" cy="2013188"/>
              <a:chOff x="7937310" y="1435473"/>
              <a:chExt cx="3297885" cy="2013188"/>
            </a:xfrm>
          </p:grpSpPr>
          <p:sp>
            <p:nvSpPr>
              <p:cNvPr id="138" name="Oval 5">
                <a:extLst>
                  <a:ext uri="{FF2B5EF4-FFF2-40B4-BE49-F238E27FC236}">
                    <a16:creationId xmlns:a16="http://schemas.microsoft.com/office/drawing/2014/main" id="{D917AA44-B8FF-4513-9B16-352CD4D76F11}"/>
                  </a:ext>
                </a:extLst>
              </p:cNvPr>
              <p:cNvSpPr>
                <a:spLocks noChangeAspect="1"/>
              </p:cNvSpPr>
              <p:nvPr/>
            </p:nvSpPr>
            <p:spPr>
              <a:xfrm>
                <a:off x="8271584" y="2066852"/>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39" name="Oval 6">
                <a:extLst>
                  <a:ext uri="{FF2B5EF4-FFF2-40B4-BE49-F238E27FC236}">
                    <a16:creationId xmlns:a16="http://schemas.microsoft.com/office/drawing/2014/main" id="{EFE9D83D-7ED8-467E-855E-3FFC282B53BE}"/>
                  </a:ext>
                </a:extLst>
              </p:cNvPr>
              <p:cNvSpPr>
                <a:spLocks noChangeAspect="1"/>
              </p:cNvSpPr>
              <p:nvPr/>
            </p:nvSpPr>
            <p:spPr>
              <a:xfrm>
                <a:off x="7937310" y="2811819"/>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40" name="Oval 7">
                <a:extLst>
                  <a:ext uri="{FF2B5EF4-FFF2-40B4-BE49-F238E27FC236}">
                    <a16:creationId xmlns:a16="http://schemas.microsoft.com/office/drawing/2014/main" id="{AD49F05B-55DA-4236-90BF-8B28D9610B55}"/>
                  </a:ext>
                </a:extLst>
              </p:cNvPr>
              <p:cNvSpPr>
                <a:spLocks noChangeAspect="1"/>
              </p:cNvSpPr>
              <p:nvPr/>
            </p:nvSpPr>
            <p:spPr>
              <a:xfrm>
                <a:off x="9251503" y="3063461"/>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41" name="Oval 8">
                <a:extLst>
                  <a:ext uri="{FF2B5EF4-FFF2-40B4-BE49-F238E27FC236}">
                    <a16:creationId xmlns:a16="http://schemas.microsoft.com/office/drawing/2014/main" id="{CAC99D94-23C0-443C-BE7D-30FD04846BBC}"/>
                  </a:ext>
                </a:extLst>
              </p:cNvPr>
              <p:cNvSpPr>
                <a:spLocks noChangeAspect="1"/>
              </p:cNvSpPr>
              <p:nvPr/>
            </p:nvSpPr>
            <p:spPr>
              <a:xfrm>
                <a:off x="10065370" y="1435473"/>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2" name="Straight Connector 18">
                <a:extLst>
                  <a:ext uri="{FF2B5EF4-FFF2-40B4-BE49-F238E27FC236}">
                    <a16:creationId xmlns:a16="http://schemas.microsoft.com/office/drawing/2014/main" id="{009B0C04-498E-460D-87E9-B9D5F066B4B9}"/>
                  </a:ext>
                </a:extLst>
              </p:cNvPr>
              <p:cNvCxnSpPr>
                <a:cxnSpLocks/>
                <a:stCxn id="141" idx="2"/>
                <a:endCxn id="138" idx="7"/>
              </p:cNvCxnSpPr>
              <p:nvPr/>
            </p:nvCxnSpPr>
            <p:spPr>
              <a:xfrm flipH="1">
                <a:off x="8600373" y="1628073"/>
                <a:ext cx="1464997" cy="49519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3" name="Straight Connector 22">
                <a:extLst>
                  <a:ext uri="{FF2B5EF4-FFF2-40B4-BE49-F238E27FC236}">
                    <a16:creationId xmlns:a16="http://schemas.microsoft.com/office/drawing/2014/main" id="{FCA702FC-623D-45C8-8CB8-E706E4A89780}"/>
                  </a:ext>
                </a:extLst>
              </p:cNvPr>
              <p:cNvCxnSpPr>
                <a:cxnSpLocks/>
                <a:stCxn id="140" idx="1"/>
                <a:endCxn id="138" idx="5"/>
              </p:cNvCxnSpPr>
              <p:nvPr/>
            </p:nvCxnSpPr>
            <p:spPr>
              <a:xfrm flipH="1" flipV="1">
                <a:off x="8600373" y="2395641"/>
                <a:ext cx="707541" cy="72423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44" name="Oval 7">
                <a:extLst>
                  <a:ext uri="{FF2B5EF4-FFF2-40B4-BE49-F238E27FC236}">
                    <a16:creationId xmlns:a16="http://schemas.microsoft.com/office/drawing/2014/main" id="{92F1E1A5-74F7-428B-9EB4-AC71A4049535}"/>
                  </a:ext>
                </a:extLst>
              </p:cNvPr>
              <p:cNvSpPr>
                <a:spLocks noChangeAspect="1"/>
              </p:cNvSpPr>
              <p:nvPr/>
            </p:nvSpPr>
            <p:spPr>
              <a:xfrm>
                <a:off x="10778481" y="2036297"/>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5" name="Straight Connector 22">
                <a:extLst>
                  <a:ext uri="{FF2B5EF4-FFF2-40B4-BE49-F238E27FC236}">
                    <a16:creationId xmlns:a16="http://schemas.microsoft.com/office/drawing/2014/main" id="{D157EF59-0446-49A0-8147-C4273B0D95F3}"/>
                  </a:ext>
                </a:extLst>
              </p:cNvPr>
              <p:cNvCxnSpPr>
                <a:cxnSpLocks/>
                <a:stCxn id="144" idx="3"/>
                <a:endCxn id="140" idx="7"/>
              </p:cNvCxnSpPr>
              <p:nvPr/>
            </p:nvCxnSpPr>
            <p:spPr>
              <a:xfrm flipH="1">
                <a:off x="9580292" y="2365086"/>
                <a:ext cx="1254600" cy="75478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46" name="Oval 7">
                <a:extLst>
                  <a:ext uri="{FF2B5EF4-FFF2-40B4-BE49-F238E27FC236}">
                    <a16:creationId xmlns:a16="http://schemas.microsoft.com/office/drawing/2014/main" id="{14DE72DF-D7B1-41AD-A4C9-5A80862251E0}"/>
                  </a:ext>
                </a:extLst>
              </p:cNvPr>
              <p:cNvSpPr>
                <a:spLocks noChangeAspect="1"/>
              </p:cNvSpPr>
              <p:nvPr/>
            </p:nvSpPr>
            <p:spPr>
              <a:xfrm>
                <a:off x="10849995" y="3021268"/>
                <a:ext cx="385200" cy="3852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47" name="Straight Connector 22">
                <a:extLst>
                  <a:ext uri="{FF2B5EF4-FFF2-40B4-BE49-F238E27FC236}">
                    <a16:creationId xmlns:a16="http://schemas.microsoft.com/office/drawing/2014/main" id="{2D54B97E-96BD-4C86-B1C2-06FCC350C91E}"/>
                  </a:ext>
                </a:extLst>
              </p:cNvPr>
              <p:cNvCxnSpPr>
                <a:cxnSpLocks/>
                <a:stCxn id="146" idx="1"/>
                <a:endCxn id="141" idx="4"/>
              </p:cNvCxnSpPr>
              <p:nvPr/>
            </p:nvCxnSpPr>
            <p:spPr>
              <a:xfrm flipH="1" flipV="1">
                <a:off x="10257970" y="1820673"/>
                <a:ext cx="648436" cy="125700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8" name="Straight Connector 22">
                <a:extLst>
                  <a:ext uri="{FF2B5EF4-FFF2-40B4-BE49-F238E27FC236}">
                    <a16:creationId xmlns:a16="http://schemas.microsoft.com/office/drawing/2014/main" id="{92DFEA5A-49BD-4247-B691-FA35DFA9AA86}"/>
                  </a:ext>
                </a:extLst>
              </p:cNvPr>
              <p:cNvCxnSpPr>
                <a:cxnSpLocks/>
                <a:stCxn id="139" idx="0"/>
                <a:endCxn id="138" idx="3"/>
              </p:cNvCxnSpPr>
              <p:nvPr/>
            </p:nvCxnSpPr>
            <p:spPr>
              <a:xfrm flipV="1">
                <a:off x="8129910" y="2395641"/>
                <a:ext cx="198085" cy="41617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9" name="Straight Connector 22">
                <a:extLst>
                  <a:ext uri="{FF2B5EF4-FFF2-40B4-BE49-F238E27FC236}">
                    <a16:creationId xmlns:a16="http://schemas.microsoft.com/office/drawing/2014/main" id="{46862BF4-B74A-4F28-838D-DC692F074719}"/>
                  </a:ext>
                </a:extLst>
              </p:cNvPr>
              <p:cNvCxnSpPr>
                <a:cxnSpLocks/>
                <a:stCxn id="144" idx="1"/>
                <a:endCxn id="141" idx="5"/>
              </p:cNvCxnSpPr>
              <p:nvPr/>
            </p:nvCxnSpPr>
            <p:spPr>
              <a:xfrm flipH="1" flipV="1">
                <a:off x="10394159" y="1764262"/>
                <a:ext cx="440733" cy="32844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0" name="Straight Connector 22">
                <a:extLst>
                  <a:ext uri="{FF2B5EF4-FFF2-40B4-BE49-F238E27FC236}">
                    <a16:creationId xmlns:a16="http://schemas.microsoft.com/office/drawing/2014/main" id="{66ACCCBE-4FBC-4C26-A683-AA1B427A4ED5}"/>
                  </a:ext>
                </a:extLst>
              </p:cNvPr>
              <p:cNvCxnSpPr>
                <a:cxnSpLocks/>
                <a:stCxn id="140" idx="2"/>
                <a:endCxn id="139" idx="5"/>
              </p:cNvCxnSpPr>
              <p:nvPr/>
            </p:nvCxnSpPr>
            <p:spPr>
              <a:xfrm flipH="1" flipV="1">
                <a:off x="8266099" y="3140608"/>
                <a:ext cx="985404" cy="11545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1" name="Straight Connector 22">
                <a:extLst>
                  <a:ext uri="{FF2B5EF4-FFF2-40B4-BE49-F238E27FC236}">
                    <a16:creationId xmlns:a16="http://schemas.microsoft.com/office/drawing/2014/main" id="{9F16AFF8-BAD0-48BC-B0CC-C2734F231926}"/>
                  </a:ext>
                </a:extLst>
              </p:cNvPr>
              <p:cNvCxnSpPr>
                <a:cxnSpLocks/>
                <a:stCxn id="140" idx="6"/>
                <a:endCxn id="146" idx="2"/>
              </p:cNvCxnSpPr>
              <p:nvPr/>
            </p:nvCxnSpPr>
            <p:spPr>
              <a:xfrm flipV="1">
                <a:off x="9636703" y="3213868"/>
                <a:ext cx="1213292" cy="42193"/>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2" name="Straight Connector 18">
                <a:extLst>
                  <a:ext uri="{FF2B5EF4-FFF2-40B4-BE49-F238E27FC236}">
                    <a16:creationId xmlns:a16="http://schemas.microsoft.com/office/drawing/2014/main" id="{D24CDB4B-8FBE-4DEC-A8C3-CE582507FEE4}"/>
                  </a:ext>
                </a:extLst>
              </p:cNvPr>
              <p:cNvCxnSpPr>
                <a:cxnSpLocks/>
                <a:stCxn id="146" idx="2"/>
                <a:endCxn id="138" idx="6"/>
              </p:cNvCxnSpPr>
              <p:nvPr/>
            </p:nvCxnSpPr>
            <p:spPr>
              <a:xfrm flipH="1" flipV="1">
                <a:off x="8656784" y="2259452"/>
                <a:ext cx="2193211" cy="95441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173" name="组合 172">
              <a:extLst>
                <a:ext uri="{FF2B5EF4-FFF2-40B4-BE49-F238E27FC236}">
                  <a16:creationId xmlns:a16="http://schemas.microsoft.com/office/drawing/2014/main" id="{2DBF4699-C461-47BB-B8F5-F5E3DF407538}"/>
                </a:ext>
              </a:extLst>
            </p:cNvPr>
            <p:cNvGrpSpPr/>
            <p:nvPr/>
          </p:nvGrpSpPr>
          <p:grpSpPr>
            <a:xfrm>
              <a:off x="7869996" y="1624104"/>
              <a:ext cx="3067388" cy="1925842"/>
              <a:chOff x="6521983" y="694783"/>
              <a:chExt cx="3067388" cy="1925842"/>
            </a:xfrm>
          </p:grpSpPr>
          <p:sp>
            <p:nvSpPr>
              <p:cNvPr id="174" name="文本框 173">
                <a:extLst>
                  <a:ext uri="{FF2B5EF4-FFF2-40B4-BE49-F238E27FC236}">
                    <a16:creationId xmlns:a16="http://schemas.microsoft.com/office/drawing/2014/main" id="{18788A38-B91A-41C1-A3F8-671884E26A94}"/>
                  </a:ext>
                </a:extLst>
              </p:cNvPr>
              <p:cNvSpPr txBox="1"/>
              <p:nvPr/>
            </p:nvSpPr>
            <p:spPr>
              <a:xfrm>
                <a:off x="7688538" y="694783"/>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20</a:t>
                </a:r>
                <a:endParaRPr lang="zh-CN" altLang="en-US" sz="1400" dirty="0">
                  <a:solidFill>
                    <a:schemeClr val="accent2"/>
                  </a:solidFill>
                </a:endParaRPr>
              </a:p>
            </p:txBody>
          </p:sp>
          <p:sp>
            <p:nvSpPr>
              <p:cNvPr id="175" name="文本框 174">
                <a:extLst>
                  <a:ext uri="{FF2B5EF4-FFF2-40B4-BE49-F238E27FC236}">
                    <a16:creationId xmlns:a16="http://schemas.microsoft.com/office/drawing/2014/main" id="{641044EB-4147-4840-B3A4-68B8F97372DF}"/>
                  </a:ext>
                </a:extLst>
              </p:cNvPr>
              <p:cNvSpPr txBox="1"/>
              <p:nvPr/>
            </p:nvSpPr>
            <p:spPr>
              <a:xfrm>
                <a:off x="8554632" y="1535171"/>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30</a:t>
                </a:r>
                <a:endParaRPr lang="zh-CN" altLang="en-US" sz="1400" dirty="0">
                  <a:solidFill>
                    <a:schemeClr val="accent2"/>
                  </a:solidFill>
                </a:endParaRPr>
              </a:p>
            </p:txBody>
          </p:sp>
          <p:sp>
            <p:nvSpPr>
              <p:cNvPr id="176" name="文本框 175">
                <a:extLst>
                  <a:ext uri="{FF2B5EF4-FFF2-40B4-BE49-F238E27FC236}">
                    <a16:creationId xmlns:a16="http://schemas.microsoft.com/office/drawing/2014/main" id="{18DAEC7F-2094-43DB-AF81-81FA6440FA98}"/>
                  </a:ext>
                </a:extLst>
              </p:cNvPr>
              <p:cNvSpPr txBox="1"/>
              <p:nvPr/>
            </p:nvSpPr>
            <p:spPr>
              <a:xfrm>
                <a:off x="8628029" y="2312848"/>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-10</a:t>
                </a:r>
                <a:endParaRPr lang="zh-CN" altLang="en-US" sz="1400" dirty="0">
                  <a:solidFill>
                    <a:schemeClr val="accent2"/>
                  </a:solidFill>
                </a:endParaRPr>
              </a:p>
            </p:txBody>
          </p:sp>
          <p:sp>
            <p:nvSpPr>
              <p:cNvPr id="177" name="文本框 176">
                <a:extLst>
                  <a:ext uri="{FF2B5EF4-FFF2-40B4-BE49-F238E27FC236}">
                    <a16:creationId xmlns:a16="http://schemas.microsoft.com/office/drawing/2014/main" id="{13B7E234-6DF0-409F-9528-A496CA4F0988}"/>
                  </a:ext>
                </a:extLst>
              </p:cNvPr>
              <p:cNvSpPr txBox="1"/>
              <p:nvPr/>
            </p:nvSpPr>
            <p:spPr>
              <a:xfrm>
                <a:off x="7007779" y="2234052"/>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0</a:t>
                </a:r>
                <a:endParaRPr lang="zh-CN" altLang="en-US" sz="1400" dirty="0">
                  <a:solidFill>
                    <a:schemeClr val="accent2"/>
                  </a:solidFill>
                </a:endParaRPr>
              </a:p>
            </p:txBody>
          </p:sp>
          <p:sp>
            <p:nvSpPr>
              <p:cNvPr id="178" name="文本框 177">
                <a:extLst>
                  <a:ext uri="{FF2B5EF4-FFF2-40B4-BE49-F238E27FC236}">
                    <a16:creationId xmlns:a16="http://schemas.microsoft.com/office/drawing/2014/main" id="{EA436CD7-5552-4346-96B5-D73192585281}"/>
                  </a:ext>
                </a:extLst>
              </p:cNvPr>
              <p:cNvSpPr txBox="1"/>
              <p:nvPr/>
            </p:nvSpPr>
            <p:spPr>
              <a:xfrm>
                <a:off x="7174907" y="1708157"/>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40</a:t>
                </a:r>
                <a:endParaRPr lang="zh-CN" altLang="en-US" sz="1400" dirty="0">
                  <a:solidFill>
                    <a:schemeClr val="accent2"/>
                  </a:solidFill>
                </a:endParaRPr>
              </a:p>
            </p:txBody>
          </p:sp>
          <p:sp>
            <p:nvSpPr>
              <p:cNvPr id="179" name="文本框 178">
                <a:extLst>
                  <a:ext uri="{FF2B5EF4-FFF2-40B4-BE49-F238E27FC236}">
                    <a16:creationId xmlns:a16="http://schemas.microsoft.com/office/drawing/2014/main" id="{9847C8DE-AA7D-4C68-99C9-F349BCAED74F}"/>
                  </a:ext>
                </a:extLst>
              </p:cNvPr>
              <p:cNvSpPr txBox="1"/>
              <p:nvPr/>
            </p:nvSpPr>
            <p:spPr>
              <a:xfrm>
                <a:off x="6521983" y="1483510"/>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60</a:t>
                </a:r>
                <a:endParaRPr lang="zh-CN" altLang="en-US" sz="1400" dirty="0">
                  <a:solidFill>
                    <a:schemeClr val="accent2"/>
                  </a:solidFill>
                </a:endParaRPr>
              </a:p>
            </p:txBody>
          </p:sp>
          <p:sp>
            <p:nvSpPr>
              <p:cNvPr id="180" name="文本框 179">
                <a:extLst>
                  <a:ext uri="{FF2B5EF4-FFF2-40B4-BE49-F238E27FC236}">
                    <a16:creationId xmlns:a16="http://schemas.microsoft.com/office/drawing/2014/main" id="{450777B5-04B0-4EE6-9CF9-B3AA260787E6}"/>
                  </a:ext>
                </a:extLst>
              </p:cNvPr>
              <p:cNvSpPr txBox="1"/>
              <p:nvPr/>
            </p:nvSpPr>
            <p:spPr>
              <a:xfrm>
                <a:off x="8714637" y="1119146"/>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70</a:t>
                </a:r>
                <a:endParaRPr lang="zh-CN" altLang="en-US" sz="1400" dirty="0">
                  <a:solidFill>
                    <a:schemeClr val="accent2"/>
                  </a:solidFill>
                </a:endParaRPr>
              </a:p>
            </p:txBody>
          </p:sp>
          <p:sp>
            <p:nvSpPr>
              <p:cNvPr id="181" name="文本框 180">
                <a:extLst>
                  <a:ext uri="{FF2B5EF4-FFF2-40B4-BE49-F238E27FC236}">
                    <a16:creationId xmlns:a16="http://schemas.microsoft.com/office/drawing/2014/main" id="{7EE3D481-8541-4F33-80B5-26C876C502D4}"/>
                  </a:ext>
                </a:extLst>
              </p:cNvPr>
              <p:cNvSpPr txBox="1"/>
              <p:nvPr/>
            </p:nvSpPr>
            <p:spPr>
              <a:xfrm>
                <a:off x="9119746" y="726382"/>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80</a:t>
                </a:r>
                <a:endParaRPr lang="zh-CN" altLang="en-US" sz="1400" dirty="0">
                  <a:solidFill>
                    <a:schemeClr val="accent2"/>
                  </a:solidFill>
                </a:endParaRPr>
              </a:p>
            </p:txBody>
          </p:sp>
          <p:sp>
            <p:nvSpPr>
              <p:cNvPr id="182" name="文本框 181">
                <a:extLst>
                  <a:ext uri="{FF2B5EF4-FFF2-40B4-BE49-F238E27FC236}">
                    <a16:creationId xmlns:a16="http://schemas.microsoft.com/office/drawing/2014/main" id="{08A7076E-66A4-44D5-8EB6-E554C385C444}"/>
                  </a:ext>
                </a:extLst>
              </p:cNvPr>
              <p:cNvSpPr txBox="1"/>
              <p:nvPr/>
            </p:nvSpPr>
            <p:spPr>
              <a:xfrm>
                <a:off x="7864057" y="1389630"/>
                <a:ext cx="469625" cy="307777"/>
              </a:xfrm>
              <a:prstGeom prst="rect">
                <a:avLst/>
              </a:prstGeom>
              <a:noFill/>
            </p:spPr>
            <p:txBody>
              <a:bodyPr wrap="square">
                <a:spAutoFit/>
              </a:bodyPr>
              <a:lstStyle/>
              <a:p>
                <a:pPr algn="ctr"/>
                <a:r>
                  <a:rPr lang="en-US" altLang="zh-CN" sz="1400" dirty="0">
                    <a:solidFill>
                      <a:schemeClr val="accent2"/>
                    </a:solidFill>
                    <a:latin typeface="思源黑体 CN Medium" panose="020B0600000000000000" pitchFamily="34" charset="-122"/>
                    <a:ea typeface="思源黑体 CN Medium" panose="020B0600000000000000" pitchFamily="34" charset="-122"/>
                  </a:rPr>
                  <a:t>50</a:t>
                </a:r>
                <a:endParaRPr lang="zh-CN" altLang="en-US" sz="1400" dirty="0">
                  <a:solidFill>
                    <a:schemeClr val="accent2"/>
                  </a:solidFill>
                </a:endParaRPr>
              </a:p>
            </p:txBody>
          </p:sp>
        </p:grpSp>
      </p:grpSp>
      <p:grpSp>
        <p:nvGrpSpPr>
          <p:cNvPr id="15" name="组合 14">
            <a:extLst>
              <a:ext uri="{FF2B5EF4-FFF2-40B4-BE49-F238E27FC236}">
                <a16:creationId xmlns:a16="http://schemas.microsoft.com/office/drawing/2014/main" id="{70852828-E907-49FC-8109-93722C83DEC6}"/>
              </a:ext>
            </a:extLst>
          </p:cNvPr>
          <p:cNvGrpSpPr/>
          <p:nvPr/>
        </p:nvGrpSpPr>
        <p:grpSpPr>
          <a:xfrm>
            <a:off x="2765113" y="4358060"/>
            <a:ext cx="2772054" cy="2015276"/>
            <a:chOff x="2173495" y="4437000"/>
            <a:chExt cx="2772054" cy="2015276"/>
          </a:xfrm>
        </p:grpSpPr>
        <p:grpSp>
          <p:nvGrpSpPr>
            <p:cNvPr id="183" name="组合 182">
              <a:extLst>
                <a:ext uri="{FF2B5EF4-FFF2-40B4-BE49-F238E27FC236}">
                  <a16:creationId xmlns:a16="http://schemas.microsoft.com/office/drawing/2014/main" id="{472FB50C-1192-477C-826C-4DFC1C9167E0}"/>
                </a:ext>
              </a:extLst>
            </p:cNvPr>
            <p:cNvGrpSpPr/>
            <p:nvPr/>
          </p:nvGrpSpPr>
          <p:grpSpPr>
            <a:xfrm>
              <a:off x="2173495" y="4437000"/>
              <a:ext cx="2748882" cy="2012036"/>
              <a:chOff x="7997501" y="1727277"/>
              <a:chExt cx="2748882" cy="2012036"/>
            </a:xfrm>
          </p:grpSpPr>
          <p:sp>
            <p:nvSpPr>
              <p:cNvPr id="184" name="Oval 5">
                <a:extLst>
                  <a:ext uri="{FF2B5EF4-FFF2-40B4-BE49-F238E27FC236}">
                    <a16:creationId xmlns:a16="http://schemas.microsoft.com/office/drawing/2014/main" id="{31C57550-54F4-4472-AD2C-B252F8CDC72A}"/>
                  </a:ext>
                </a:extLst>
              </p:cNvPr>
              <p:cNvSpPr/>
              <p:nvPr/>
            </p:nvSpPr>
            <p:spPr>
              <a:xfrm>
                <a:off x="7997501" y="2358656"/>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1</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85" name="Oval 6">
                <a:extLst>
                  <a:ext uri="{FF2B5EF4-FFF2-40B4-BE49-F238E27FC236}">
                    <a16:creationId xmlns:a16="http://schemas.microsoft.com/office/drawing/2014/main" id="{81A002B9-700D-43A7-9748-9B4D352E17FA}"/>
                  </a:ext>
                </a:extLst>
              </p:cNvPr>
              <p:cNvSpPr/>
              <p:nvPr/>
            </p:nvSpPr>
            <p:spPr>
              <a:xfrm>
                <a:off x="8962135" y="2669549"/>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2</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86" name="Oval 7">
                <a:extLst>
                  <a:ext uri="{FF2B5EF4-FFF2-40B4-BE49-F238E27FC236}">
                    <a16:creationId xmlns:a16="http://schemas.microsoft.com/office/drawing/2014/main" id="{92DCF7CD-FD34-4995-9DC7-2741EC2186D2}"/>
                  </a:ext>
                </a:extLst>
              </p:cNvPr>
              <p:cNvSpPr/>
              <p:nvPr/>
            </p:nvSpPr>
            <p:spPr>
              <a:xfrm>
                <a:off x="8977420" y="3355265"/>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3</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187" name="Oval 8">
                <a:extLst>
                  <a:ext uri="{FF2B5EF4-FFF2-40B4-BE49-F238E27FC236}">
                    <a16:creationId xmlns:a16="http://schemas.microsoft.com/office/drawing/2014/main" id="{3274CC5C-0151-41A2-860D-F8EFAC7D4A35}"/>
                  </a:ext>
                </a:extLst>
              </p:cNvPr>
              <p:cNvSpPr/>
              <p:nvPr/>
            </p:nvSpPr>
            <p:spPr>
              <a:xfrm>
                <a:off x="9791287" y="1727277"/>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6</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88" name="Straight Connector 18">
                <a:extLst>
                  <a:ext uri="{FF2B5EF4-FFF2-40B4-BE49-F238E27FC236}">
                    <a16:creationId xmlns:a16="http://schemas.microsoft.com/office/drawing/2014/main" id="{71BBA201-E0CA-4806-B11B-31BBF2F4BF58}"/>
                  </a:ext>
                </a:extLst>
              </p:cNvPr>
              <p:cNvCxnSpPr>
                <a:cxnSpLocks/>
                <a:stCxn id="187" idx="2"/>
                <a:endCxn id="184" idx="7"/>
              </p:cNvCxnSpPr>
              <p:nvPr/>
            </p:nvCxnSpPr>
            <p:spPr>
              <a:xfrm flipH="1">
                <a:off x="8325306" y="1919301"/>
                <a:ext cx="1465981" cy="4955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22">
                <a:extLst>
                  <a:ext uri="{FF2B5EF4-FFF2-40B4-BE49-F238E27FC236}">
                    <a16:creationId xmlns:a16="http://schemas.microsoft.com/office/drawing/2014/main" id="{69D5BEFC-F47C-4CD4-A756-0268D6BB0C24}"/>
                  </a:ext>
                </a:extLst>
              </p:cNvPr>
              <p:cNvCxnSpPr>
                <a:cxnSpLocks/>
                <a:stCxn id="186" idx="2"/>
                <a:endCxn id="184" idx="5"/>
              </p:cNvCxnSpPr>
              <p:nvPr/>
            </p:nvCxnSpPr>
            <p:spPr>
              <a:xfrm flipH="1" flipV="1">
                <a:off x="8325306" y="2686461"/>
                <a:ext cx="652114" cy="860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Oval 7">
                <a:extLst>
                  <a:ext uri="{FF2B5EF4-FFF2-40B4-BE49-F238E27FC236}">
                    <a16:creationId xmlns:a16="http://schemas.microsoft.com/office/drawing/2014/main" id="{963F8EF1-BC6A-47AB-8E23-DAEDD20FDDE9}"/>
                  </a:ext>
                </a:extLst>
              </p:cNvPr>
              <p:cNvSpPr/>
              <p:nvPr/>
            </p:nvSpPr>
            <p:spPr>
              <a:xfrm>
                <a:off x="10362335" y="3108009"/>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4</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91" name="Straight Connector 22">
                <a:extLst>
                  <a:ext uri="{FF2B5EF4-FFF2-40B4-BE49-F238E27FC236}">
                    <a16:creationId xmlns:a16="http://schemas.microsoft.com/office/drawing/2014/main" id="{D2C97F03-EEF3-48BD-A994-05D9D2FE6AC6}"/>
                  </a:ext>
                </a:extLst>
              </p:cNvPr>
              <p:cNvCxnSpPr>
                <a:cxnSpLocks/>
                <a:stCxn id="190" idx="2"/>
                <a:endCxn id="186" idx="6"/>
              </p:cNvCxnSpPr>
              <p:nvPr/>
            </p:nvCxnSpPr>
            <p:spPr>
              <a:xfrm flipH="1">
                <a:off x="9361468" y="3300033"/>
                <a:ext cx="1000867" cy="2472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Oval 7">
                <a:extLst>
                  <a:ext uri="{FF2B5EF4-FFF2-40B4-BE49-F238E27FC236}">
                    <a16:creationId xmlns:a16="http://schemas.microsoft.com/office/drawing/2014/main" id="{2A8F643B-D8D1-4C92-9744-84247BA9366F}"/>
                  </a:ext>
                </a:extLst>
              </p:cNvPr>
              <p:cNvSpPr/>
              <p:nvPr/>
            </p:nvSpPr>
            <p:spPr>
              <a:xfrm>
                <a:off x="9690396" y="2508168"/>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5</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93" name="Straight Connector 22">
                <a:extLst>
                  <a:ext uri="{FF2B5EF4-FFF2-40B4-BE49-F238E27FC236}">
                    <a16:creationId xmlns:a16="http://schemas.microsoft.com/office/drawing/2014/main" id="{74F14E94-D7EF-46B8-98D7-006B6CE1B2D0}"/>
                  </a:ext>
                </a:extLst>
              </p:cNvPr>
              <p:cNvCxnSpPr>
                <a:cxnSpLocks/>
                <a:stCxn id="192" idx="0"/>
                <a:endCxn id="187" idx="4"/>
              </p:cNvCxnSpPr>
              <p:nvPr/>
            </p:nvCxnSpPr>
            <p:spPr>
              <a:xfrm flipV="1">
                <a:off x="9882420" y="2111325"/>
                <a:ext cx="100891" cy="3968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22">
                <a:extLst>
                  <a:ext uri="{FF2B5EF4-FFF2-40B4-BE49-F238E27FC236}">
                    <a16:creationId xmlns:a16="http://schemas.microsoft.com/office/drawing/2014/main" id="{B35E5225-828F-429F-88F8-7D01BC014771}"/>
                  </a:ext>
                </a:extLst>
              </p:cNvPr>
              <p:cNvCxnSpPr>
                <a:cxnSpLocks/>
                <a:stCxn id="185" idx="2"/>
                <a:endCxn id="184" idx="6"/>
              </p:cNvCxnSpPr>
              <p:nvPr/>
            </p:nvCxnSpPr>
            <p:spPr>
              <a:xfrm flipH="1" flipV="1">
                <a:off x="8381549" y="2550680"/>
                <a:ext cx="580586" cy="3108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22">
                <a:extLst>
                  <a:ext uri="{FF2B5EF4-FFF2-40B4-BE49-F238E27FC236}">
                    <a16:creationId xmlns:a16="http://schemas.microsoft.com/office/drawing/2014/main" id="{08534061-2CBA-48E9-A359-49A15A96F0AE}"/>
                  </a:ext>
                </a:extLst>
              </p:cNvPr>
              <p:cNvCxnSpPr>
                <a:cxnSpLocks/>
                <a:stCxn id="190" idx="0"/>
                <a:endCxn id="187" idx="5"/>
              </p:cNvCxnSpPr>
              <p:nvPr/>
            </p:nvCxnSpPr>
            <p:spPr>
              <a:xfrm flipH="1" flipV="1">
                <a:off x="10119092" y="2055082"/>
                <a:ext cx="435267" cy="1052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22">
                <a:extLst>
                  <a:ext uri="{FF2B5EF4-FFF2-40B4-BE49-F238E27FC236}">
                    <a16:creationId xmlns:a16="http://schemas.microsoft.com/office/drawing/2014/main" id="{783EA18E-679E-4231-8F5F-AE462CE3CF87}"/>
                  </a:ext>
                </a:extLst>
              </p:cNvPr>
              <p:cNvCxnSpPr>
                <a:cxnSpLocks/>
                <a:stCxn id="186" idx="0"/>
                <a:endCxn id="185" idx="4"/>
              </p:cNvCxnSpPr>
              <p:nvPr/>
            </p:nvCxnSpPr>
            <p:spPr>
              <a:xfrm flipH="1" flipV="1">
                <a:off x="9154159" y="3053597"/>
                <a:ext cx="15285" cy="30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22">
                <a:extLst>
                  <a:ext uri="{FF2B5EF4-FFF2-40B4-BE49-F238E27FC236}">
                    <a16:creationId xmlns:a16="http://schemas.microsoft.com/office/drawing/2014/main" id="{443FFEB9-7710-4FC5-B0D0-F42672BD1838}"/>
                  </a:ext>
                </a:extLst>
              </p:cNvPr>
              <p:cNvCxnSpPr>
                <a:cxnSpLocks/>
                <a:stCxn id="186" idx="7"/>
                <a:endCxn id="192" idx="3"/>
              </p:cNvCxnSpPr>
              <p:nvPr/>
            </p:nvCxnSpPr>
            <p:spPr>
              <a:xfrm flipV="1">
                <a:off x="9305225" y="2835973"/>
                <a:ext cx="441414" cy="5755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8">
                <a:extLst>
                  <a:ext uri="{FF2B5EF4-FFF2-40B4-BE49-F238E27FC236}">
                    <a16:creationId xmlns:a16="http://schemas.microsoft.com/office/drawing/2014/main" id="{83CB74E4-7A81-4342-9547-ADD97DFB8C29}"/>
                  </a:ext>
                </a:extLst>
              </p:cNvPr>
              <p:cNvCxnSpPr>
                <a:cxnSpLocks/>
                <a:stCxn id="192" idx="1"/>
                <a:endCxn id="184" idx="6"/>
              </p:cNvCxnSpPr>
              <p:nvPr/>
            </p:nvCxnSpPr>
            <p:spPr>
              <a:xfrm flipH="1" flipV="1">
                <a:off x="8381549" y="2550680"/>
                <a:ext cx="1365090" cy="13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9" name="组合 198">
              <a:extLst>
                <a:ext uri="{FF2B5EF4-FFF2-40B4-BE49-F238E27FC236}">
                  <a16:creationId xmlns:a16="http://schemas.microsoft.com/office/drawing/2014/main" id="{76EE10D2-0DD3-4481-B4A7-CA95EB76298D}"/>
                </a:ext>
              </a:extLst>
            </p:cNvPr>
            <p:cNvGrpSpPr/>
            <p:nvPr/>
          </p:nvGrpSpPr>
          <p:grpSpPr>
            <a:xfrm>
              <a:off x="2402037" y="4612503"/>
              <a:ext cx="2543512" cy="1839773"/>
              <a:chOff x="8226043" y="1902780"/>
              <a:chExt cx="2543512" cy="1839773"/>
            </a:xfrm>
          </p:grpSpPr>
          <p:sp>
            <p:nvSpPr>
              <p:cNvPr id="200" name="文本框 199">
                <a:extLst>
                  <a:ext uri="{FF2B5EF4-FFF2-40B4-BE49-F238E27FC236}">
                    <a16:creationId xmlns:a16="http://schemas.microsoft.com/office/drawing/2014/main" id="{62CBF53B-39A4-4B7C-AC83-E55D3640DB75}"/>
                  </a:ext>
                </a:extLst>
              </p:cNvPr>
              <p:cNvSpPr txBox="1"/>
              <p:nvPr/>
            </p:nvSpPr>
            <p:spPr>
              <a:xfrm>
                <a:off x="8891843" y="2314404"/>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50</a:t>
                </a:r>
                <a:endParaRPr lang="zh-CN" altLang="en-US" sz="1400" dirty="0"/>
              </a:p>
            </p:txBody>
          </p:sp>
          <p:sp>
            <p:nvSpPr>
              <p:cNvPr id="201" name="文本框 200">
                <a:extLst>
                  <a:ext uri="{FF2B5EF4-FFF2-40B4-BE49-F238E27FC236}">
                    <a16:creationId xmlns:a16="http://schemas.microsoft.com/office/drawing/2014/main" id="{7099E8F0-EE70-4F81-95CE-94D8442B1E1E}"/>
                  </a:ext>
                </a:extLst>
              </p:cNvPr>
              <p:cNvSpPr txBox="1"/>
              <p:nvPr/>
            </p:nvSpPr>
            <p:spPr>
              <a:xfrm>
                <a:off x="8726516" y="1902780"/>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20</a:t>
                </a:r>
                <a:endParaRPr lang="zh-CN" altLang="en-US" sz="1400" dirty="0"/>
              </a:p>
            </p:txBody>
          </p:sp>
          <p:sp>
            <p:nvSpPr>
              <p:cNvPr id="202" name="文本框 201">
                <a:extLst>
                  <a:ext uri="{FF2B5EF4-FFF2-40B4-BE49-F238E27FC236}">
                    <a16:creationId xmlns:a16="http://schemas.microsoft.com/office/drawing/2014/main" id="{8DF67DE8-3AA0-43DB-A86C-45B4C7631F29}"/>
                  </a:ext>
                </a:extLst>
              </p:cNvPr>
              <p:cNvSpPr txBox="1"/>
              <p:nvPr/>
            </p:nvSpPr>
            <p:spPr>
              <a:xfrm>
                <a:off x="9727508" y="3434776"/>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30</a:t>
                </a:r>
                <a:endParaRPr lang="zh-CN" altLang="en-US" sz="1400" dirty="0"/>
              </a:p>
            </p:txBody>
          </p:sp>
          <p:sp>
            <p:nvSpPr>
              <p:cNvPr id="203" name="文本框 202">
                <a:extLst>
                  <a:ext uri="{FF2B5EF4-FFF2-40B4-BE49-F238E27FC236}">
                    <a16:creationId xmlns:a16="http://schemas.microsoft.com/office/drawing/2014/main" id="{34C94547-1C80-4F95-9B31-252C774A62E9}"/>
                  </a:ext>
                </a:extLst>
              </p:cNvPr>
              <p:cNvSpPr txBox="1"/>
              <p:nvPr/>
            </p:nvSpPr>
            <p:spPr>
              <a:xfrm>
                <a:off x="9481964" y="3007868"/>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p>
            </p:txBody>
          </p:sp>
          <p:sp>
            <p:nvSpPr>
              <p:cNvPr id="204" name="文本框 203">
                <a:extLst>
                  <a:ext uri="{FF2B5EF4-FFF2-40B4-BE49-F238E27FC236}">
                    <a16:creationId xmlns:a16="http://schemas.microsoft.com/office/drawing/2014/main" id="{72F37598-F53E-4446-BAC0-F19A8A6B40BB}"/>
                  </a:ext>
                </a:extLst>
              </p:cNvPr>
              <p:cNvSpPr txBox="1"/>
              <p:nvPr/>
            </p:nvSpPr>
            <p:spPr>
              <a:xfrm>
                <a:off x="8785396" y="3065595"/>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0</a:t>
                </a:r>
                <a:endParaRPr lang="zh-CN" altLang="en-US" sz="1400" dirty="0"/>
              </a:p>
            </p:txBody>
          </p:sp>
          <p:sp>
            <p:nvSpPr>
              <p:cNvPr id="205" name="文本框 204">
                <a:extLst>
                  <a:ext uri="{FF2B5EF4-FFF2-40B4-BE49-F238E27FC236}">
                    <a16:creationId xmlns:a16="http://schemas.microsoft.com/office/drawing/2014/main" id="{D5F5AD08-647F-43E0-B21A-6B7E55214496}"/>
                  </a:ext>
                </a:extLst>
              </p:cNvPr>
              <p:cNvSpPr txBox="1"/>
              <p:nvPr/>
            </p:nvSpPr>
            <p:spPr>
              <a:xfrm>
                <a:off x="8226043" y="3107474"/>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40</a:t>
                </a:r>
                <a:endParaRPr lang="zh-CN" altLang="en-US" sz="1400" dirty="0"/>
              </a:p>
            </p:txBody>
          </p:sp>
          <p:sp>
            <p:nvSpPr>
              <p:cNvPr id="206" name="文本框 205">
                <a:extLst>
                  <a:ext uri="{FF2B5EF4-FFF2-40B4-BE49-F238E27FC236}">
                    <a16:creationId xmlns:a16="http://schemas.microsoft.com/office/drawing/2014/main" id="{2B59E3B6-98BD-4EFF-BA6E-81900BE3722D}"/>
                  </a:ext>
                </a:extLst>
              </p:cNvPr>
              <p:cNvSpPr txBox="1"/>
              <p:nvPr/>
            </p:nvSpPr>
            <p:spPr>
              <a:xfrm>
                <a:off x="8460855" y="2707519"/>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60</a:t>
                </a:r>
                <a:endParaRPr lang="zh-CN" altLang="en-US" sz="1400" dirty="0"/>
              </a:p>
            </p:txBody>
          </p:sp>
          <p:sp>
            <p:nvSpPr>
              <p:cNvPr id="207" name="文本框 206">
                <a:extLst>
                  <a:ext uri="{FF2B5EF4-FFF2-40B4-BE49-F238E27FC236}">
                    <a16:creationId xmlns:a16="http://schemas.microsoft.com/office/drawing/2014/main" id="{075A397F-5920-4140-827A-C73C05711D0C}"/>
                  </a:ext>
                </a:extLst>
              </p:cNvPr>
              <p:cNvSpPr txBox="1"/>
              <p:nvPr/>
            </p:nvSpPr>
            <p:spPr>
              <a:xfrm>
                <a:off x="9556474" y="2148530"/>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p>
            </p:txBody>
          </p:sp>
          <p:sp>
            <p:nvSpPr>
              <p:cNvPr id="208" name="文本框 207">
                <a:extLst>
                  <a:ext uri="{FF2B5EF4-FFF2-40B4-BE49-F238E27FC236}">
                    <a16:creationId xmlns:a16="http://schemas.microsoft.com/office/drawing/2014/main" id="{605B96F1-3D31-4CEC-8C96-480DF07DC17F}"/>
                  </a:ext>
                </a:extLst>
              </p:cNvPr>
              <p:cNvSpPr txBox="1"/>
              <p:nvPr/>
            </p:nvSpPr>
            <p:spPr>
              <a:xfrm>
                <a:off x="10299930" y="2370274"/>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80</a:t>
                </a:r>
                <a:endParaRPr lang="zh-CN" altLang="en-US" sz="1400" dirty="0"/>
              </a:p>
            </p:txBody>
          </p:sp>
        </p:grpSp>
      </p:grpSp>
      <p:grpSp>
        <p:nvGrpSpPr>
          <p:cNvPr id="14" name="组合 13">
            <a:extLst>
              <a:ext uri="{FF2B5EF4-FFF2-40B4-BE49-F238E27FC236}">
                <a16:creationId xmlns:a16="http://schemas.microsoft.com/office/drawing/2014/main" id="{D5224355-5BC0-4B0C-A9CF-0690B20B0BFF}"/>
              </a:ext>
            </a:extLst>
          </p:cNvPr>
          <p:cNvGrpSpPr/>
          <p:nvPr/>
        </p:nvGrpSpPr>
        <p:grpSpPr>
          <a:xfrm>
            <a:off x="7652320" y="4297612"/>
            <a:ext cx="3403785" cy="2136173"/>
            <a:chOff x="7549806" y="3936932"/>
            <a:chExt cx="3403785" cy="2136173"/>
          </a:xfrm>
        </p:grpSpPr>
        <p:cxnSp>
          <p:nvCxnSpPr>
            <p:cNvPr id="214" name="Straight Connector 18">
              <a:extLst>
                <a:ext uri="{FF2B5EF4-FFF2-40B4-BE49-F238E27FC236}">
                  <a16:creationId xmlns:a16="http://schemas.microsoft.com/office/drawing/2014/main" id="{EC19ECAE-C190-40CE-847F-D48E3B025BDC}"/>
                </a:ext>
              </a:extLst>
            </p:cNvPr>
            <p:cNvCxnSpPr>
              <a:cxnSpLocks/>
            </p:cNvCxnSpPr>
            <p:nvPr/>
          </p:nvCxnSpPr>
          <p:spPr>
            <a:xfrm flipH="1">
              <a:off x="8183156" y="4145003"/>
              <a:ext cx="1601762" cy="439355"/>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15" name="Straight Connector 22">
              <a:extLst>
                <a:ext uri="{FF2B5EF4-FFF2-40B4-BE49-F238E27FC236}">
                  <a16:creationId xmlns:a16="http://schemas.microsoft.com/office/drawing/2014/main" id="{FF85D855-5F8F-463F-B9DB-18BCD5F39C00}"/>
                </a:ext>
              </a:extLst>
            </p:cNvPr>
            <p:cNvCxnSpPr>
              <a:cxnSpLocks/>
            </p:cNvCxnSpPr>
            <p:nvPr/>
          </p:nvCxnSpPr>
          <p:spPr>
            <a:xfrm flipH="1" flipV="1">
              <a:off x="8318937" y="4912163"/>
              <a:ext cx="708357" cy="725047"/>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17" name="Straight Connector 22">
              <a:extLst>
                <a:ext uri="{FF2B5EF4-FFF2-40B4-BE49-F238E27FC236}">
                  <a16:creationId xmlns:a16="http://schemas.microsoft.com/office/drawing/2014/main" id="{A978D89E-09D4-49CD-BE3B-769E2AFD41F2}"/>
                </a:ext>
              </a:extLst>
            </p:cNvPr>
            <p:cNvCxnSpPr>
              <a:cxnSpLocks/>
            </p:cNvCxnSpPr>
            <p:nvPr/>
          </p:nvCxnSpPr>
          <p:spPr>
            <a:xfrm flipH="1">
              <a:off x="9298856" y="4881608"/>
              <a:ext cx="1255416" cy="755602"/>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19" name="Straight Connector 22">
              <a:extLst>
                <a:ext uri="{FF2B5EF4-FFF2-40B4-BE49-F238E27FC236}">
                  <a16:creationId xmlns:a16="http://schemas.microsoft.com/office/drawing/2014/main" id="{66C8F1D5-E710-4391-B5C9-7BA29275C091}"/>
                </a:ext>
              </a:extLst>
            </p:cNvPr>
            <p:cNvCxnSpPr>
              <a:cxnSpLocks/>
            </p:cNvCxnSpPr>
            <p:nvPr/>
          </p:nvCxnSpPr>
          <p:spPr>
            <a:xfrm flipH="1" flipV="1">
              <a:off x="9976942" y="4337027"/>
              <a:ext cx="648844" cy="125799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22">
              <a:extLst>
                <a:ext uri="{FF2B5EF4-FFF2-40B4-BE49-F238E27FC236}">
                  <a16:creationId xmlns:a16="http://schemas.microsoft.com/office/drawing/2014/main" id="{AAC78567-AF0A-4618-8E4F-6C9A735051AA}"/>
                </a:ext>
              </a:extLst>
            </p:cNvPr>
            <p:cNvCxnSpPr>
              <a:cxnSpLocks/>
            </p:cNvCxnSpPr>
            <p:nvPr/>
          </p:nvCxnSpPr>
          <p:spPr>
            <a:xfrm flipV="1">
              <a:off x="7848882" y="4912163"/>
              <a:ext cx="198493" cy="417162"/>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22">
              <a:extLst>
                <a:ext uri="{FF2B5EF4-FFF2-40B4-BE49-F238E27FC236}">
                  <a16:creationId xmlns:a16="http://schemas.microsoft.com/office/drawing/2014/main" id="{FC2D27E9-F258-4517-A918-6C30D290372A}"/>
                </a:ext>
              </a:extLst>
            </p:cNvPr>
            <p:cNvCxnSpPr>
              <a:cxnSpLocks/>
            </p:cNvCxnSpPr>
            <p:nvPr/>
          </p:nvCxnSpPr>
          <p:spPr>
            <a:xfrm flipH="1" flipV="1">
              <a:off x="10112723" y="4280784"/>
              <a:ext cx="441549" cy="329262"/>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2" name="Straight Connector 22">
              <a:extLst>
                <a:ext uri="{FF2B5EF4-FFF2-40B4-BE49-F238E27FC236}">
                  <a16:creationId xmlns:a16="http://schemas.microsoft.com/office/drawing/2014/main" id="{CD30C437-0DA9-4711-8148-64CB02E78736}"/>
                </a:ext>
              </a:extLst>
            </p:cNvPr>
            <p:cNvCxnSpPr>
              <a:cxnSpLocks/>
            </p:cNvCxnSpPr>
            <p:nvPr/>
          </p:nvCxnSpPr>
          <p:spPr>
            <a:xfrm flipH="1" flipV="1">
              <a:off x="7984663" y="5657130"/>
              <a:ext cx="986388" cy="11586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3" name="Straight Connector 22">
              <a:extLst>
                <a:ext uri="{FF2B5EF4-FFF2-40B4-BE49-F238E27FC236}">
                  <a16:creationId xmlns:a16="http://schemas.microsoft.com/office/drawing/2014/main" id="{2390ED90-300B-4D11-B148-49B87F1DA8F9}"/>
                </a:ext>
              </a:extLst>
            </p:cNvPr>
            <p:cNvCxnSpPr>
              <a:cxnSpLocks/>
            </p:cNvCxnSpPr>
            <p:nvPr/>
          </p:nvCxnSpPr>
          <p:spPr>
            <a:xfrm flipV="1">
              <a:off x="9355099" y="5730798"/>
              <a:ext cx="1214444" cy="42193"/>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4" name="Straight Connector 18">
              <a:extLst>
                <a:ext uri="{FF2B5EF4-FFF2-40B4-BE49-F238E27FC236}">
                  <a16:creationId xmlns:a16="http://schemas.microsoft.com/office/drawing/2014/main" id="{395D9BF0-C266-4C3F-BA94-AC93F5E4A1C8}"/>
                </a:ext>
              </a:extLst>
            </p:cNvPr>
            <p:cNvCxnSpPr>
              <a:cxnSpLocks/>
            </p:cNvCxnSpPr>
            <p:nvPr/>
          </p:nvCxnSpPr>
          <p:spPr>
            <a:xfrm flipH="1" flipV="1">
              <a:off x="8375180" y="4776382"/>
              <a:ext cx="2194363" cy="95441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225" name="组合 224">
              <a:extLst>
                <a:ext uri="{FF2B5EF4-FFF2-40B4-BE49-F238E27FC236}">
                  <a16:creationId xmlns:a16="http://schemas.microsoft.com/office/drawing/2014/main" id="{703E2C8A-288E-4D21-B09C-F710E419311F}"/>
                </a:ext>
              </a:extLst>
            </p:cNvPr>
            <p:cNvGrpSpPr/>
            <p:nvPr/>
          </p:nvGrpSpPr>
          <p:grpSpPr>
            <a:xfrm>
              <a:off x="7656858" y="3936932"/>
              <a:ext cx="3296733" cy="2012036"/>
              <a:chOff x="7966359" y="4084643"/>
              <a:chExt cx="3296733" cy="2012036"/>
            </a:xfrm>
          </p:grpSpPr>
          <p:sp>
            <p:nvSpPr>
              <p:cNvPr id="226" name="Oval 5">
                <a:extLst>
                  <a:ext uri="{FF2B5EF4-FFF2-40B4-BE49-F238E27FC236}">
                    <a16:creationId xmlns:a16="http://schemas.microsoft.com/office/drawing/2014/main" id="{FF7B2837-C84B-4353-8214-94AD8C381A73}"/>
                  </a:ext>
                </a:extLst>
              </p:cNvPr>
              <p:cNvSpPr/>
              <p:nvPr/>
            </p:nvSpPr>
            <p:spPr>
              <a:xfrm>
                <a:off x="8300633" y="4716022"/>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1</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7" name="Oval 6">
                <a:extLst>
                  <a:ext uri="{FF2B5EF4-FFF2-40B4-BE49-F238E27FC236}">
                    <a16:creationId xmlns:a16="http://schemas.microsoft.com/office/drawing/2014/main" id="{C198B779-68C6-47D9-A0D7-2F38DD6135F5}"/>
                  </a:ext>
                </a:extLst>
              </p:cNvPr>
              <p:cNvSpPr/>
              <p:nvPr/>
            </p:nvSpPr>
            <p:spPr>
              <a:xfrm>
                <a:off x="7966359" y="5460989"/>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2</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8" name="Oval 7">
                <a:extLst>
                  <a:ext uri="{FF2B5EF4-FFF2-40B4-BE49-F238E27FC236}">
                    <a16:creationId xmlns:a16="http://schemas.microsoft.com/office/drawing/2014/main" id="{D94E3BAB-0B97-4159-8717-87E5C00C8ED3}"/>
                  </a:ext>
                </a:extLst>
              </p:cNvPr>
              <p:cNvSpPr/>
              <p:nvPr/>
            </p:nvSpPr>
            <p:spPr>
              <a:xfrm>
                <a:off x="9280552" y="5712631"/>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3</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sp>
            <p:nvSpPr>
              <p:cNvPr id="229" name="Oval 8">
                <a:extLst>
                  <a:ext uri="{FF2B5EF4-FFF2-40B4-BE49-F238E27FC236}">
                    <a16:creationId xmlns:a16="http://schemas.microsoft.com/office/drawing/2014/main" id="{B129C956-EDC2-41FD-BD76-F9076E263860}"/>
                  </a:ext>
                </a:extLst>
              </p:cNvPr>
              <p:cNvSpPr/>
              <p:nvPr/>
            </p:nvSpPr>
            <p:spPr>
              <a:xfrm>
                <a:off x="10094419" y="4084643"/>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6</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30" name="Straight Connector 18">
                <a:extLst>
                  <a:ext uri="{FF2B5EF4-FFF2-40B4-BE49-F238E27FC236}">
                    <a16:creationId xmlns:a16="http://schemas.microsoft.com/office/drawing/2014/main" id="{DE0C1250-D709-4443-8AB7-F3BC9B16629D}"/>
                  </a:ext>
                </a:extLst>
              </p:cNvPr>
              <p:cNvCxnSpPr>
                <a:cxnSpLocks/>
                <a:stCxn id="229" idx="2"/>
                <a:endCxn id="226" idx="0"/>
              </p:cNvCxnSpPr>
              <p:nvPr/>
            </p:nvCxnSpPr>
            <p:spPr>
              <a:xfrm flipH="1">
                <a:off x="8492657" y="4276667"/>
                <a:ext cx="1601762" cy="439355"/>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31" name="Straight Connector 22">
                <a:extLst>
                  <a:ext uri="{FF2B5EF4-FFF2-40B4-BE49-F238E27FC236}">
                    <a16:creationId xmlns:a16="http://schemas.microsoft.com/office/drawing/2014/main" id="{AA1EDBB6-E687-4C79-B88D-6C90366BA4D7}"/>
                  </a:ext>
                </a:extLst>
              </p:cNvPr>
              <p:cNvCxnSpPr>
                <a:cxnSpLocks/>
                <a:stCxn id="228" idx="1"/>
                <a:endCxn id="226" idx="5"/>
              </p:cNvCxnSpPr>
              <p:nvPr/>
            </p:nvCxnSpPr>
            <p:spPr>
              <a:xfrm flipH="1" flipV="1">
                <a:off x="8628438" y="5043827"/>
                <a:ext cx="708357" cy="725047"/>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sp>
            <p:nvSpPr>
              <p:cNvPr id="232" name="Oval 7">
                <a:extLst>
                  <a:ext uri="{FF2B5EF4-FFF2-40B4-BE49-F238E27FC236}">
                    <a16:creationId xmlns:a16="http://schemas.microsoft.com/office/drawing/2014/main" id="{AADE0F16-B836-468E-863D-F4CAD1DD5072}"/>
                  </a:ext>
                </a:extLst>
              </p:cNvPr>
              <p:cNvSpPr/>
              <p:nvPr/>
            </p:nvSpPr>
            <p:spPr>
              <a:xfrm>
                <a:off x="10807530" y="4685467"/>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dirty="0">
                    <a:solidFill>
                      <a:schemeClr val="bg1"/>
                    </a:solidFill>
                    <a:latin typeface="思源黑体 CN Medium" panose="020B0600000000000000" pitchFamily="34" charset="-122"/>
                    <a:ea typeface="思源黑体 CN Medium" panose="020B0600000000000000" pitchFamily="34" charset="-122"/>
                  </a:rPr>
                  <a:t>4</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33" name="Straight Connector 22">
                <a:extLst>
                  <a:ext uri="{FF2B5EF4-FFF2-40B4-BE49-F238E27FC236}">
                    <a16:creationId xmlns:a16="http://schemas.microsoft.com/office/drawing/2014/main" id="{35B0A7C7-E03F-4A72-95A8-6AA1A09596B5}"/>
                  </a:ext>
                </a:extLst>
              </p:cNvPr>
              <p:cNvCxnSpPr>
                <a:cxnSpLocks/>
                <a:stCxn id="232" idx="3"/>
                <a:endCxn id="228" idx="7"/>
              </p:cNvCxnSpPr>
              <p:nvPr/>
            </p:nvCxnSpPr>
            <p:spPr>
              <a:xfrm flipH="1">
                <a:off x="9608357" y="5013272"/>
                <a:ext cx="1255416" cy="755602"/>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sp>
            <p:nvSpPr>
              <p:cNvPr id="234" name="Oval 7">
                <a:extLst>
                  <a:ext uri="{FF2B5EF4-FFF2-40B4-BE49-F238E27FC236}">
                    <a16:creationId xmlns:a16="http://schemas.microsoft.com/office/drawing/2014/main" id="{880739C0-362C-4FD0-BFC1-218CDCA25E17}"/>
                  </a:ext>
                </a:extLst>
              </p:cNvPr>
              <p:cNvSpPr/>
              <p:nvPr/>
            </p:nvSpPr>
            <p:spPr>
              <a:xfrm>
                <a:off x="10879044" y="5670438"/>
                <a:ext cx="384048" cy="384048"/>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1600">
                    <a:solidFill>
                      <a:schemeClr val="bg1"/>
                    </a:solidFill>
                    <a:latin typeface="思源黑体 CN Medium" panose="020B0600000000000000" pitchFamily="34" charset="-122"/>
                    <a:ea typeface="思源黑体 CN Medium" panose="020B0600000000000000" pitchFamily="34" charset="-122"/>
                  </a:rPr>
                  <a:t>5</a:t>
                </a:r>
                <a:endParaRPr lang="zh-CN" altLang="en-US" sz="1600" dirty="0">
                  <a:solidFill>
                    <a:schemeClr val="bg1"/>
                  </a:solidFill>
                  <a:latin typeface="思源黑体 CN Medium" panose="020B0600000000000000" pitchFamily="34" charset="-122"/>
                  <a:ea typeface="思源黑体 CN Medium" panose="020B0600000000000000" pitchFamily="34" charset="-122"/>
                </a:endParaRPr>
              </a:p>
            </p:txBody>
          </p:sp>
          <p:cxnSp>
            <p:nvCxnSpPr>
              <p:cNvPr id="235" name="Straight Connector 22">
                <a:extLst>
                  <a:ext uri="{FF2B5EF4-FFF2-40B4-BE49-F238E27FC236}">
                    <a16:creationId xmlns:a16="http://schemas.microsoft.com/office/drawing/2014/main" id="{61D9BC9F-51A9-4A73-B4E7-92D08B7B8D4B}"/>
                  </a:ext>
                </a:extLst>
              </p:cNvPr>
              <p:cNvCxnSpPr>
                <a:cxnSpLocks/>
                <a:stCxn id="234" idx="1"/>
                <a:endCxn id="229" idx="4"/>
              </p:cNvCxnSpPr>
              <p:nvPr/>
            </p:nvCxnSpPr>
            <p:spPr>
              <a:xfrm flipH="1" flipV="1">
                <a:off x="10286443" y="4468691"/>
                <a:ext cx="648844" cy="1257990"/>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36" name="Straight Connector 22">
                <a:extLst>
                  <a:ext uri="{FF2B5EF4-FFF2-40B4-BE49-F238E27FC236}">
                    <a16:creationId xmlns:a16="http://schemas.microsoft.com/office/drawing/2014/main" id="{7A4CF1C8-BC50-4699-9961-8683EEBA15B0}"/>
                  </a:ext>
                </a:extLst>
              </p:cNvPr>
              <p:cNvCxnSpPr>
                <a:cxnSpLocks/>
                <a:stCxn id="227" idx="0"/>
                <a:endCxn id="226" idx="3"/>
              </p:cNvCxnSpPr>
              <p:nvPr/>
            </p:nvCxnSpPr>
            <p:spPr>
              <a:xfrm flipV="1">
                <a:off x="8158383" y="5043827"/>
                <a:ext cx="198493" cy="417162"/>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37" name="Straight Connector 22">
                <a:extLst>
                  <a:ext uri="{FF2B5EF4-FFF2-40B4-BE49-F238E27FC236}">
                    <a16:creationId xmlns:a16="http://schemas.microsoft.com/office/drawing/2014/main" id="{B99398AC-FCA4-4320-AE99-F8A14C6D6610}"/>
                  </a:ext>
                </a:extLst>
              </p:cNvPr>
              <p:cNvCxnSpPr>
                <a:cxnSpLocks/>
                <a:stCxn id="232" idx="1"/>
                <a:endCxn id="229" idx="5"/>
              </p:cNvCxnSpPr>
              <p:nvPr/>
            </p:nvCxnSpPr>
            <p:spPr>
              <a:xfrm flipH="1" flipV="1">
                <a:off x="10422224" y="4412448"/>
                <a:ext cx="441549" cy="329262"/>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38" name="Straight Connector 22">
                <a:extLst>
                  <a:ext uri="{FF2B5EF4-FFF2-40B4-BE49-F238E27FC236}">
                    <a16:creationId xmlns:a16="http://schemas.microsoft.com/office/drawing/2014/main" id="{2AF6DBC0-BAD5-4311-833F-F1EC3B86FD52}"/>
                  </a:ext>
                </a:extLst>
              </p:cNvPr>
              <p:cNvCxnSpPr>
                <a:cxnSpLocks/>
                <a:stCxn id="228" idx="2"/>
                <a:endCxn id="227" idx="5"/>
              </p:cNvCxnSpPr>
              <p:nvPr/>
            </p:nvCxnSpPr>
            <p:spPr>
              <a:xfrm flipH="1" flipV="1">
                <a:off x="8294164" y="5788794"/>
                <a:ext cx="986388" cy="115861"/>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39" name="Straight Connector 22">
                <a:extLst>
                  <a:ext uri="{FF2B5EF4-FFF2-40B4-BE49-F238E27FC236}">
                    <a16:creationId xmlns:a16="http://schemas.microsoft.com/office/drawing/2014/main" id="{F89F50CC-B4A3-48A5-8A38-CCC912970BD7}"/>
                  </a:ext>
                </a:extLst>
              </p:cNvPr>
              <p:cNvCxnSpPr>
                <a:cxnSpLocks/>
                <a:stCxn id="228" idx="6"/>
                <a:endCxn id="234" idx="2"/>
              </p:cNvCxnSpPr>
              <p:nvPr/>
            </p:nvCxnSpPr>
            <p:spPr>
              <a:xfrm flipV="1">
                <a:off x="9664600" y="5862462"/>
                <a:ext cx="1214444" cy="42193"/>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cxnSp>
            <p:nvCxnSpPr>
              <p:cNvPr id="240" name="Straight Connector 18">
                <a:extLst>
                  <a:ext uri="{FF2B5EF4-FFF2-40B4-BE49-F238E27FC236}">
                    <a16:creationId xmlns:a16="http://schemas.microsoft.com/office/drawing/2014/main" id="{FC35309A-5ADC-48E9-95B9-2DD6F3CB9C1D}"/>
                  </a:ext>
                </a:extLst>
              </p:cNvPr>
              <p:cNvCxnSpPr>
                <a:cxnSpLocks/>
                <a:stCxn id="234" idx="2"/>
                <a:endCxn id="226" idx="6"/>
              </p:cNvCxnSpPr>
              <p:nvPr/>
            </p:nvCxnSpPr>
            <p:spPr>
              <a:xfrm flipH="1" flipV="1">
                <a:off x="8684681" y="4908046"/>
                <a:ext cx="2194363" cy="954416"/>
              </a:xfrm>
              <a:prstGeom prst="line">
                <a:avLst/>
              </a:prstGeom>
              <a:solidFill>
                <a:schemeClr val="accent4"/>
              </a:solidFill>
              <a:ln>
                <a:noFill/>
              </a:ln>
            </p:spPr>
            <p:style>
              <a:lnRef idx="0">
                <a:scrgbClr r="0" g="0" b="0"/>
              </a:lnRef>
              <a:fillRef idx="0">
                <a:scrgbClr r="0" g="0" b="0"/>
              </a:fillRef>
              <a:effectRef idx="0">
                <a:scrgbClr r="0" g="0" b="0"/>
              </a:effectRef>
              <a:fontRef idx="minor">
                <a:schemeClr val="lt1"/>
              </a:fontRef>
            </p:style>
          </p:cxnSp>
        </p:grpSp>
        <p:grpSp>
          <p:nvGrpSpPr>
            <p:cNvPr id="241" name="组合 240">
              <a:extLst>
                <a:ext uri="{FF2B5EF4-FFF2-40B4-BE49-F238E27FC236}">
                  <a16:creationId xmlns:a16="http://schemas.microsoft.com/office/drawing/2014/main" id="{AC260FEF-D4C3-43DC-9895-B2471B10BB39}"/>
                </a:ext>
              </a:extLst>
            </p:cNvPr>
            <p:cNvGrpSpPr/>
            <p:nvPr/>
          </p:nvGrpSpPr>
          <p:grpSpPr>
            <a:xfrm>
              <a:off x="7549806" y="4063653"/>
              <a:ext cx="3140243" cy="2009452"/>
              <a:chOff x="7549806" y="4079700"/>
              <a:chExt cx="3140243" cy="2009452"/>
            </a:xfrm>
          </p:grpSpPr>
          <p:sp>
            <p:nvSpPr>
              <p:cNvPr id="242" name="文本框 241">
                <a:extLst>
                  <a:ext uri="{FF2B5EF4-FFF2-40B4-BE49-F238E27FC236}">
                    <a16:creationId xmlns:a16="http://schemas.microsoft.com/office/drawing/2014/main" id="{0C4A103D-A650-4D87-999B-6D565445ED8E}"/>
                  </a:ext>
                </a:extLst>
              </p:cNvPr>
              <p:cNvSpPr txBox="1"/>
              <p:nvPr/>
            </p:nvSpPr>
            <p:spPr>
              <a:xfrm>
                <a:off x="8671842" y="4079700"/>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20</a:t>
                </a:r>
                <a:endParaRPr lang="zh-CN" altLang="en-US" sz="1400" dirty="0"/>
              </a:p>
            </p:txBody>
          </p:sp>
          <p:sp>
            <p:nvSpPr>
              <p:cNvPr id="243" name="文本框 242">
                <a:extLst>
                  <a:ext uri="{FF2B5EF4-FFF2-40B4-BE49-F238E27FC236}">
                    <a16:creationId xmlns:a16="http://schemas.microsoft.com/office/drawing/2014/main" id="{49DADC31-C9D2-4F02-9F72-7E702B59A517}"/>
                  </a:ext>
                </a:extLst>
              </p:cNvPr>
              <p:cNvSpPr txBox="1"/>
              <p:nvPr/>
            </p:nvSpPr>
            <p:spPr>
              <a:xfrm>
                <a:off x="9653768" y="4983626"/>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30</a:t>
                </a:r>
                <a:endParaRPr lang="zh-CN" altLang="en-US" sz="1400" dirty="0"/>
              </a:p>
            </p:txBody>
          </p:sp>
          <p:sp>
            <p:nvSpPr>
              <p:cNvPr id="244" name="文本框 243">
                <a:extLst>
                  <a:ext uri="{FF2B5EF4-FFF2-40B4-BE49-F238E27FC236}">
                    <a16:creationId xmlns:a16="http://schemas.microsoft.com/office/drawing/2014/main" id="{57BD0695-764A-4BC3-8A39-4F40BC6AF67C}"/>
                  </a:ext>
                </a:extLst>
              </p:cNvPr>
              <p:cNvSpPr txBox="1"/>
              <p:nvPr/>
            </p:nvSpPr>
            <p:spPr>
              <a:xfrm>
                <a:off x="9716157" y="5781375"/>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-10</a:t>
                </a:r>
                <a:endParaRPr lang="zh-CN" altLang="en-US" sz="1400" dirty="0"/>
              </a:p>
            </p:txBody>
          </p:sp>
          <p:sp>
            <p:nvSpPr>
              <p:cNvPr id="245" name="文本框 244">
                <a:extLst>
                  <a:ext uri="{FF2B5EF4-FFF2-40B4-BE49-F238E27FC236}">
                    <a16:creationId xmlns:a16="http://schemas.microsoft.com/office/drawing/2014/main" id="{D037DC62-6ED3-4980-821D-7C06D442569F}"/>
                  </a:ext>
                </a:extLst>
              </p:cNvPr>
              <p:cNvSpPr txBox="1"/>
              <p:nvPr/>
            </p:nvSpPr>
            <p:spPr>
              <a:xfrm>
                <a:off x="8117378" y="5733420"/>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0</a:t>
                </a:r>
                <a:endParaRPr lang="zh-CN" altLang="en-US" sz="1400" dirty="0"/>
              </a:p>
            </p:txBody>
          </p:sp>
          <p:sp>
            <p:nvSpPr>
              <p:cNvPr id="246" name="文本框 245">
                <a:extLst>
                  <a:ext uri="{FF2B5EF4-FFF2-40B4-BE49-F238E27FC236}">
                    <a16:creationId xmlns:a16="http://schemas.microsoft.com/office/drawing/2014/main" id="{CC58F793-443E-40FE-BECE-86DC3F038097}"/>
                  </a:ext>
                </a:extLst>
              </p:cNvPr>
              <p:cNvSpPr txBox="1"/>
              <p:nvPr/>
            </p:nvSpPr>
            <p:spPr>
              <a:xfrm>
                <a:off x="8310883" y="5202038"/>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40</a:t>
                </a:r>
                <a:endParaRPr lang="zh-CN" altLang="en-US" sz="1400" dirty="0"/>
              </a:p>
            </p:txBody>
          </p:sp>
          <p:sp>
            <p:nvSpPr>
              <p:cNvPr id="247" name="文本框 246">
                <a:extLst>
                  <a:ext uri="{FF2B5EF4-FFF2-40B4-BE49-F238E27FC236}">
                    <a16:creationId xmlns:a16="http://schemas.microsoft.com/office/drawing/2014/main" id="{A87A2635-BA11-4AEB-A8C4-1014A5BDEB4D}"/>
                  </a:ext>
                </a:extLst>
              </p:cNvPr>
              <p:cNvSpPr txBox="1"/>
              <p:nvPr/>
            </p:nvSpPr>
            <p:spPr>
              <a:xfrm>
                <a:off x="7549806" y="4865095"/>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60</a:t>
                </a:r>
                <a:endParaRPr lang="zh-CN" altLang="en-US" sz="1400" dirty="0"/>
              </a:p>
            </p:txBody>
          </p:sp>
          <p:sp>
            <p:nvSpPr>
              <p:cNvPr id="248" name="文本框 247">
                <a:extLst>
                  <a:ext uri="{FF2B5EF4-FFF2-40B4-BE49-F238E27FC236}">
                    <a16:creationId xmlns:a16="http://schemas.microsoft.com/office/drawing/2014/main" id="{823C6DAB-46A3-4A13-BB42-88AE0D44CCF3}"/>
                  </a:ext>
                </a:extLst>
              </p:cNvPr>
              <p:cNvSpPr txBox="1"/>
              <p:nvPr/>
            </p:nvSpPr>
            <p:spPr>
              <a:xfrm>
                <a:off x="9762777" y="4609255"/>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70</a:t>
                </a:r>
                <a:endParaRPr lang="zh-CN" altLang="en-US" sz="1400" dirty="0"/>
              </a:p>
            </p:txBody>
          </p:sp>
          <p:sp>
            <p:nvSpPr>
              <p:cNvPr id="249" name="文本框 248">
                <a:extLst>
                  <a:ext uri="{FF2B5EF4-FFF2-40B4-BE49-F238E27FC236}">
                    <a16:creationId xmlns:a16="http://schemas.microsoft.com/office/drawing/2014/main" id="{D314600A-6CA8-47EA-84DE-0224FD181369}"/>
                  </a:ext>
                </a:extLst>
              </p:cNvPr>
              <p:cNvSpPr txBox="1"/>
              <p:nvPr/>
            </p:nvSpPr>
            <p:spPr>
              <a:xfrm>
                <a:off x="10220424" y="4165697"/>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80</a:t>
                </a:r>
                <a:endParaRPr lang="zh-CN" altLang="en-US" sz="1400" dirty="0"/>
              </a:p>
            </p:txBody>
          </p:sp>
          <p:sp>
            <p:nvSpPr>
              <p:cNvPr id="250" name="文本框 249">
                <a:extLst>
                  <a:ext uri="{FF2B5EF4-FFF2-40B4-BE49-F238E27FC236}">
                    <a16:creationId xmlns:a16="http://schemas.microsoft.com/office/drawing/2014/main" id="{A3E88534-EF36-4635-AC5E-FA290844153B}"/>
                  </a:ext>
                </a:extLst>
              </p:cNvPr>
              <p:cNvSpPr txBox="1"/>
              <p:nvPr/>
            </p:nvSpPr>
            <p:spPr>
              <a:xfrm>
                <a:off x="9021590" y="4809452"/>
                <a:ext cx="469625" cy="307777"/>
              </a:xfrm>
              <a:prstGeom prst="rect">
                <a:avLst/>
              </a:prstGeom>
              <a:noFill/>
            </p:spPr>
            <p:txBody>
              <a:bodyPr wrap="square">
                <a:spAutoFit/>
              </a:bodyPr>
              <a:lstStyle/>
              <a:p>
                <a:pPr algn="ctr"/>
                <a:r>
                  <a:rPr lang="en-US" altLang="zh-CN" sz="1400" dirty="0">
                    <a:latin typeface="思源黑体 CN Medium" panose="020B0600000000000000" pitchFamily="34" charset="-122"/>
                    <a:ea typeface="思源黑体 CN Medium" panose="020B0600000000000000" pitchFamily="34" charset="-122"/>
                  </a:rPr>
                  <a:t>50</a:t>
                </a:r>
                <a:endParaRPr lang="zh-CN" altLang="en-US" sz="1400" dirty="0"/>
              </a:p>
            </p:txBody>
          </p:sp>
        </p:grpSp>
      </p:grpSp>
      <p:sp>
        <p:nvSpPr>
          <p:cNvPr id="16" name="箭头: 左右 15">
            <a:extLst>
              <a:ext uri="{FF2B5EF4-FFF2-40B4-BE49-F238E27FC236}">
                <a16:creationId xmlns:a16="http://schemas.microsoft.com/office/drawing/2014/main" id="{FFF792C5-4956-42E7-8EF7-A93B61C23D23}"/>
              </a:ext>
            </a:extLst>
          </p:cNvPr>
          <p:cNvSpPr/>
          <p:nvPr/>
        </p:nvSpPr>
        <p:spPr>
          <a:xfrm>
            <a:off x="6163213" y="5157117"/>
            <a:ext cx="907517" cy="4171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93192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完全图、子图、连通图</a:t>
            </a:r>
            <a:endParaRPr lang="en-US" altLang="zh-CN" dirty="0"/>
          </a:p>
          <a:p>
            <a:pPr marL="457223" lvl="3" indent="0">
              <a:spcBef>
                <a:spcPts val="1000"/>
              </a:spcBef>
              <a:buNone/>
            </a:pPr>
            <a:r>
              <a:rPr lang="zh-CN" altLang="en-US" dirty="0"/>
              <a:t>若任意两个顶点都存在边，则该图称为</a:t>
            </a:r>
            <a:r>
              <a:rPr lang="en-US" altLang="zh-CN" dirty="0"/>
              <a:t>(</a:t>
            </a:r>
            <a:r>
              <a:rPr lang="zh-CN" altLang="en-US" dirty="0"/>
              <a:t>简单</a:t>
            </a:r>
            <a:r>
              <a:rPr lang="en-US" altLang="zh-CN" dirty="0"/>
              <a:t>)</a:t>
            </a:r>
            <a:r>
              <a:rPr lang="zh-CN" altLang="en-US" dirty="0">
                <a:solidFill>
                  <a:schemeClr val="accent2"/>
                </a:solidFill>
              </a:rPr>
              <a:t>完全图</a:t>
            </a:r>
            <a:endParaRPr lang="en-US" altLang="zh-CN" dirty="0">
              <a:solidFill>
                <a:schemeClr val="accent2"/>
              </a:solidFill>
            </a:endParaRPr>
          </a:p>
          <a:p>
            <a:pPr marL="914446" lvl="4" indent="0">
              <a:spcBef>
                <a:spcPts val="1000"/>
              </a:spcBef>
              <a:buNone/>
            </a:pPr>
            <a:r>
              <a:rPr lang="zh-CN" altLang="en-US" dirty="0">
                <a:solidFill>
                  <a:schemeClr val="accent2"/>
                </a:solidFill>
              </a:rPr>
              <a:t>无向完全图</a:t>
            </a:r>
            <a:r>
              <a:rPr lang="zh-CN" altLang="en-US" dirty="0"/>
              <a:t>中：每个顶点有</a:t>
            </a:r>
            <a:r>
              <a:rPr lang="en-US" altLang="zh-CN" dirty="0"/>
              <a:t>|V| - 1</a:t>
            </a:r>
            <a:r>
              <a:rPr lang="zh-CN" altLang="en-US" dirty="0"/>
              <a:t>条边，该图共有 </a:t>
            </a:r>
            <a:r>
              <a:rPr lang="en-US" altLang="zh-CN" dirty="0"/>
              <a:t>|V|(|V| - 1) / 2 </a:t>
            </a:r>
            <a:r>
              <a:rPr lang="zh-CN" altLang="en-US" dirty="0"/>
              <a:t>条边</a:t>
            </a:r>
            <a:endParaRPr lang="en-US" altLang="zh-CN" dirty="0"/>
          </a:p>
          <a:p>
            <a:pPr marL="914446" lvl="4" indent="0">
              <a:spcBef>
                <a:spcPts val="1000"/>
              </a:spcBef>
              <a:buNone/>
            </a:pPr>
            <a:r>
              <a:rPr lang="zh-CN" altLang="en-US" dirty="0">
                <a:solidFill>
                  <a:schemeClr val="accent2"/>
                </a:solidFill>
              </a:rPr>
              <a:t>有向完全图</a:t>
            </a:r>
            <a:r>
              <a:rPr lang="zh-CN" altLang="en-US" dirty="0"/>
              <a:t>中：每个顶点有</a:t>
            </a:r>
            <a:r>
              <a:rPr lang="en-US" altLang="zh-CN" dirty="0"/>
              <a:t>2(|V| - 1)</a:t>
            </a:r>
            <a:r>
              <a:rPr lang="zh-CN" altLang="en-US" dirty="0"/>
              <a:t>条边，该图共有 </a:t>
            </a:r>
            <a:r>
              <a:rPr lang="en-US" altLang="zh-CN" dirty="0"/>
              <a:t>|V|(|V| - 1) </a:t>
            </a:r>
            <a:r>
              <a:rPr lang="zh-CN" altLang="en-US" dirty="0"/>
              <a:t>条边</a:t>
            </a:r>
            <a:endParaRPr lang="en-US" altLang="zh-CN" dirty="0"/>
          </a:p>
          <a:p>
            <a:pPr marL="914446" lvl="4" indent="0">
              <a:spcBef>
                <a:spcPts val="1000"/>
              </a:spcBef>
              <a:buNone/>
            </a:pPr>
            <a:r>
              <a:rPr lang="zh-CN" altLang="en-US" dirty="0">
                <a:solidFill>
                  <a:schemeClr val="accent2"/>
                </a:solidFill>
              </a:rPr>
              <a:t>路径：</a:t>
            </a:r>
            <a:r>
              <a:rPr lang="zh-CN" altLang="en-US" dirty="0"/>
              <a:t>从一个顶点</a:t>
            </a:r>
            <a:r>
              <a:rPr lang="en-US" altLang="zh-CN" dirty="0"/>
              <a:t>v</a:t>
            </a:r>
            <a:r>
              <a:rPr lang="zh-CN" altLang="en-US" dirty="0"/>
              <a:t>到另一个顶点</a:t>
            </a:r>
            <a:r>
              <a:rPr lang="en-US" altLang="zh-CN" dirty="0"/>
              <a:t>w</a:t>
            </a:r>
            <a:r>
              <a:rPr lang="zh-CN" altLang="en-US" dirty="0"/>
              <a:t>有一系列的边连接，则说</a:t>
            </a:r>
            <a:r>
              <a:rPr lang="en-US" altLang="zh-CN" dirty="0"/>
              <a:t>v</a:t>
            </a:r>
            <a:r>
              <a:rPr lang="zh-CN" altLang="en-US" dirty="0"/>
              <a:t>到</a:t>
            </a:r>
            <a:r>
              <a:rPr lang="en-US" altLang="zh-CN" dirty="0"/>
              <a:t>w</a:t>
            </a:r>
            <a:r>
              <a:rPr lang="zh-CN" altLang="en-US" dirty="0"/>
              <a:t>存在路径</a:t>
            </a:r>
            <a:endParaRPr lang="en-US" altLang="zh-CN" dirty="0"/>
          </a:p>
          <a:p>
            <a:pPr marL="914446" lvl="4" indent="0">
              <a:spcBef>
                <a:spcPts val="1000"/>
              </a:spcBef>
              <a:buNone/>
            </a:pPr>
            <a:r>
              <a:rPr lang="zh-CN" altLang="en-US" dirty="0">
                <a:solidFill>
                  <a:schemeClr val="accent2"/>
                </a:solidFill>
              </a:rPr>
              <a:t>环路：</a:t>
            </a:r>
            <a:r>
              <a:rPr lang="zh-CN" altLang="en-US" dirty="0"/>
              <a:t>一条路径的第一个顶点和最后一个顶点相同，则构成了环路</a:t>
            </a:r>
            <a:endParaRPr lang="en-US" altLang="zh-CN" dirty="0"/>
          </a:p>
          <a:p>
            <a:pPr marL="914446" lvl="4" indent="0">
              <a:spcBef>
                <a:spcPts val="1000"/>
              </a:spcBef>
              <a:buNone/>
            </a:pPr>
            <a:endParaRPr lang="en-US" altLang="zh-CN" dirty="0">
              <a:latin typeface="思源黑体 CN Medium" panose="020B0600000000000000" pitchFamily="34" charset="-122"/>
              <a:ea typeface="思源黑体 CN Medium" panose="020B0600000000000000" pitchFamily="34" charset="-122"/>
            </a:endParaRP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grpSp>
        <p:nvGrpSpPr>
          <p:cNvPr id="169" name="组合 168">
            <a:extLst>
              <a:ext uri="{FF2B5EF4-FFF2-40B4-BE49-F238E27FC236}">
                <a16:creationId xmlns:a16="http://schemas.microsoft.com/office/drawing/2014/main" id="{1CD969F8-5039-4927-84AC-DA098A402B7F}"/>
              </a:ext>
            </a:extLst>
          </p:cNvPr>
          <p:cNvGrpSpPr>
            <a:grpSpLocks noChangeAspect="1"/>
          </p:cNvGrpSpPr>
          <p:nvPr/>
        </p:nvGrpSpPr>
        <p:grpSpPr>
          <a:xfrm>
            <a:off x="8070258" y="938825"/>
            <a:ext cx="2538067" cy="1954825"/>
            <a:chOff x="7623099" y="764643"/>
            <a:chExt cx="2247477" cy="1731012"/>
          </a:xfrm>
        </p:grpSpPr>
        <p:sp>
          <p:nvSpPr>
            <p:cNvPr id="170" name="Oval 5">
              <a:extLst>
                <a:ext uri="{FF2B5EF4-FFF2-40B4-BE49-F238E27FC236}">
                  <a16:creationId xmlns:a16="http://schemas.microsoft.com/office/drawing/2014/main" id="{7A71B4C7-D162-4006-B2CA-ABA160DE485F}"/>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71" name="Straight Connector 18">
              <a:extLst>
                <a:ext uri="{FF2B5EF4-FFF2-40B4-BE49-F238E27FC236}">
                  <a16:creationId xmlns:a16="http://schemas.microsoft.com/office/drawing/2014/main" id="{06B03099-EF25-4D74-A597-185DCE02BA76}"/>
                </a:ext>
              </a:extLst>
            </p:cNvPr>
            <p:cNvCxnSpPr>
              <a:cxnSpLocks/>
              <a:stCxn id="210" idx="2"/>
              <a:endCxn id="170" idx="7"/>
            </p:cNvCxnSpPr>
            <p:nvPr/>
          </p:nvCxnSpPr>
          <p:spPr>
            <a:xfrm flipH="1">
              <a:off x="7906066" y="930402"/>
              <a:ext cx="801905" cy="43766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2" name="Straight Connector 18">
              <a:extLst>
                <a:ext uri="{FF2B5EF4-FFF2-40B4-BE49-F238E27FC236}">
                  <a16:creationId xmlns:a16="http://schemas.microsoft.com/office/drawing/2014/main" id="{E5B06082-F440-43CE-A020-3C8BDFBEBDA9}"/>
                </a:ext>
              </a:extLst>
            </p:cNvPr>
            <p:cNvCxnSpPr>
              <a:cxnSpLocks/>
              <a:stCxn id="209" idx="2"/>
              <a:endCxn id="170" idx="5"/>
            </p:cNvCxnSpPr>
            <p:nvPr/>
          </p:nvCxnSpPr>
          <p:spPr>
            <a:xfrm flipH="1" flipV="1">
              <a:off x="7906066" y="1602488"/>
              <a:ext cx="793368" cy="64314"/>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09" name="Oval 7">
              <a:extLst>
                <a:ext uri="{FF2B5EF4-FFF2-40B4-BE49-F238E27FC236}">
                  <a16:creationId xmlns:a16="http://schemas.microsoft.com/office/drawing/2014/main" id="{26D47D3D-51FD-4B3E-94A3-2A7972CC86EA}"/>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10" name="Oval 7">
              <a:extLst>
                <a:ext uri="{FF2B5EF4-FFF2-40B4-BE49-F238E27FC236}">
                  <a16:creationId xmlns:a16="http://schemas.microsoft.com/office/drawing/2014/main" id="{528E4AAE-B71E-452D-89B9-87B722669024}"/>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11" name="Straight Connector 18">
              <a:extLst>
                <a:ext uri="{FF2B5EF4-FFF2-40B4-BE49-F238E27FC236}">
                  <a16:creationId xmlns:a16="http://schemas.microsoft.com/office/drawing/2014/main" id="{60EC12FB-645B-495E-9BF7-46F74699F647}"/>
                </a:ext>
              </a:extLst>
            </p:cNvPr>
            <p:cNvCxnSpPr>
              <a:cxnSpLocks/>
              <a:stCxn id="209" idx="0"/>
              <a:endCxn id="210" idx="4"/>
            </p:cNvCxnSpPr>
            <p:nvPr/>
          </p:nvCxnSpPr>
          <p:spPr>
            <a:xfrm flipV="1">
              <a:off x="8865193" y="1096160"/>
              <a:ext cx="8537" cy="40488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12" name="Oval 7">
              <a:extLst>
                <a:ext uri="{FF2B5EF4-FFF2-40B4-BE49-F238E27FC236}">
                  <a16:creationId xmlns:a16="http://schemas.microsoft.com/office/drawing/2014/main" id="{AC141595-6509-44D8-97D9-0834185ECB8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13" name="Straight Connector 18">
              <a:extLst>
                <a:ext uri="{FF2B5EF4-FFF2-40B4-BE49-F238E27FC236}">
                  <a16:creationId xmlns:a16="http://schemas.microsoft.com/office/drawing/2014/main" id="{BE3DCB85-1CA0-41C2-84CC-59EA3DF1D331}"/>
                </a:ext>
              </a:extLst>
            </p:cNvPr>
            <p:cNvCxnSpPr>
              <a:cxnSpLocks/>
              <a:stCxn id="212" idx="7"/>
              <a:endCxn id="209" idx="4"/>
            </p:cNvCxnSpPr>
            <p:nvPr/>
          </p:nvCxnSpPr>
          <p:spPr>
            <a:xfrm flipV="1">
              <a:off x="8539602" y="1832559"/>
              <a:ext cx="325591" cy="380128"/>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16" name="Straight Connector 18">
              <a:extLst>
                <a:ext uri="{FF2B5EF4-FFF2-40B4-BE49-F238E27FC236}">
                  <a16:creationId xmlns:a16="http://schemas.microsoft.com/office/drawing/2014/main" id="{B226863A-5416-46CC-B70F-2D076A0E5135}"/>
                </a:ext>
              </a:extLst>
            </p:cNvPr>
            <p:cNvCxnSpPr>
              <a:cxnSpLocks/>
              <a:stCxn id="212" idx="1"/>
              <a:endCxn id="170" idx="4"/>
            </p:cNvCxnSpPr>
            <p:nvPr/>
          </p:nvCxnSpPr>
          <p:spPr>
            <a:xfrm flipH="1" flipV="1">
              <a:off x="7788858" y="1651038"/>
              <a:ext cx="516326" cy="56165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218" name="Oval 7">
              <a:extLst>
                <a:ext uri="{FF2B5EF4-FFF2-40B4-BE49-F238E27FC236}">
                  <a16:creationId xmlns:a16="http://schemas.microsoft.com/office/drawing/2014/main" id="{DC0848F9-9766-4F00-8FC9-A3F63C1CDF0A}"/>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51" name="Straight Connector 18">
              <a:extLst>
                <a:ext uri="{FF2B5EF4-FFF2-40B4-BE49-F238E27FC236}">
                  <a16:creationId xmlns:a16="http://schemas.microsoft.com/office/drawing/2014/main" id="{5A989361-626C-4F88-9186-D84AEE9B1F07}"/>
                </a:ext>
              </a:extLst>
            </p:cNvPr>
            <p:cNvCxnSpPr>
              <a:cxnSpLocks/>
              <a:stCxn id="218" idx="0"/>
              <a:endCxn id="209" idx="6"/>
            </p:cNvCxnSpPr>
            <p:nvPr/>
          </p:nvCxnSpPr>
          <p:spPr>
            <a:xfrm flipH="1" flipV="1">
              <a:off x="9030951" y="1666801"/>
              <a:ext cx="673867" cy="49733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52" name="Straight Connector 18">
              <a:extLst>
                <a:ext uri="{FF2B5EF4-FFF2-40B4-BE49-F238E27FC236}">
                  <a16:creationId xmlns:a16="http://schemas.microsoft.com/office/drawing/2014/main" id="{D802BE29-64FA-489C-8C01-6DC962EC0CB2}"/>
                </a:ext>
              </a:extLst>
            </p:cNvPr>
            <p:cNvCxnSpPr>
              <a:cxnSpLocks/>
              <a:stCxn id="218" idx="0"/>
              <a:endCxn id="210" idx="5"/>
            </p:cNvCxnSpPr>
            <p:nvPr/>
          </p:nvCxnSpPr>
          <p:spPr>
            <a:xfrm flipH="1" flipV="1">
              <a:off x="8990939" y="1047610"/>
              <a:ext cx="713879"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53" name="Straight Connector 18">
              <a:extLst>
                <a:ext uri="{FF2B5EF4-FFF2-40B4-BE49-F238E27FC236}">
                  <a16:creationId xmlns:a16="http://schemas.microsoft.com/office/drawing/2014/main" id="{3909D822-989D-49A9-BDA7-9664E0CA6DE6}"/>
                </a:ext>
              </a:extLst>
            </p:cNvPr>
            <p:cNvCxnSpPr>
              <a:cxnSpLocks/>
              <a:stCxn id="212" idx="6"/>
              <a:endCxn id="218" idx="2"/>
            </p:cNvCxnSpPr>
            <p:nvPr/>
          </p:nvCxnSpPr>
          <p:spPr>
            <a:xfrm flipV="1">
              <a:off x="8588151" y="2329896"/>
              <a:ext cx="950907"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54" name="Straight Connector 18">
              <a:extLst>
                <a:ext uri="{FF2B5EF4-FFF2-40B4-BE49-F238E27FC236}">
                  <a16:creationId xmlns:a16="http://schemas.microsoft.com/office/drawing/2014/main" id="{487446A1-EF19-46F6-8DDB-962D08DBEA85}"/>
                </a:ext>
              </a:extLst>
            </p:cNvPr>
            <p:cNvCxnSpPr>
              <a:cxnSpLocks/>
              <a:stCxn id="212" idx="0"/>
              <a:endCxn id="210" idx="3"/>
            </p:cNvCxnSpPr>
            <p:nvPr/>
          </p:nvCxnSpPr>
          <p:spPr>
            <a:xfrm flipV="1">
              <a:off x="8422393" y="1047610"/>
              <a:ext cx="334128" cy="111652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55" name="Straight Connector 18">
              <a:extLst>
                <a:ext uri="{FF2B5EF4-FFF2-40B4-BE49-F238E27FC236}">
                  <a16:creationId xmlns:a16="http://schemas.microsoft.com/office/drawing/2014/main" id="{2458CEF8-C59E-442A-84A6-950A5808F2E4}"/>
                </a:ext>
              </a:extLst>
            </p:cNvPr>
            <p:cNvCxnSpPr>
              <a:cxnSpLocks/>
              <a:stCxn id="170" idx="5"/>
              <a:endCxn id="218" idx="1"/>
            </p:cNvCxnSpPr>
            <p:nvPr/>
          </p:nvCxnSpPr>
          <p:spPr>
            <a:xfrm>
              <a:off x="7906066" y="1602487"/>
              <a:ext cx="1681542" cy="61020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256" name="组合 255">
            <a:extLst>
              <a:ext uri="{FF2B5EF4-FFF2-40B4-BE49-F238E27FC236}">
                <a16:creationId xmlns:a16="http://schemas.microsoft.com/office/drawing/2014/main" id="{E53C3E46-352F-4FE3-85BA-54701A63DDE2}"/>
              </a:ext>
            </a:extLst>
          </p:cNvPr>
          <p:cNvGrpSpPr>
            <a:grpSpLocks noChangeAspect="1"/>
          </p:cNvGrpSpPr>
          <p:nvPr/>
        </p:nvGrpSpPr>
        <p:grpSpPr>
          <a:xfrm>
            <a:off x="9271057" y="3047483"/>
            <a:ext cx="2538067" cy="1954825"/>
            <a:chOff x="7623099" y="764643"/>
            <a:chExt cx="2247477" cy="1731012"/>
          </a:xfrm>
        </p:grpSpPr>
        <p:sp>
          <p:nvSpPr>
            <p:cNvPr id="257" name="Oval 5">
              <a:extLst>
                <a:ext uri="{FF2B5EF4-FFF2-40B4-BE49-F238E27FC236}">
                  <a16:creationId xmlns:a16="http://schemas.microsoft.com/office/drawing/2014/main" id="{32BA4737-FFD8-477F-B73F-4B9FFF4FEA5C}"/>
                </a:ext>
              </a:extLst>
            </p:cNvPr>
            <p:cNvSpPr>
              <a:spLocks noChangeAspect="1"/>
            </p:cNvSpPr>
            <p:nvPr/>
          </p:nvSpPr>
          <p:spPr>
            <a:xfrm>
              <a:off x="7623099" y="1319520"/>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58" name="Straight Connector 18">
              <a:extLst>
                <a:ext uri="{FF2B5EF4-FFF2-40B4-BE49-F238E27FC236}">
                  <a16:creationId xmlns:a16="http://schemas.microsoft.com/office/drawing/2014/main" id="{791EE5E4-BCAD-4D55-9C98-D913E3C322CB}"/>
                </a:ext>
              </a:extLst>
            </p:cNvPr>
            <p:cNvCxnSpPr>
              <a:cxnSpLocks/>
              <a:stCxn id="261" idx="2"/>
              <a:endCxn id="257" idx="7"/>
            </p:cNvCxnSpPr>
            <p:nvPr/>
          </p:nvCxnSpPr>
          <p:spPr>
            <a:xfrm flipH="1">
              <a:off x="7906066" y="930402"/>
              <a:ext cx="801905" cy="437668"/>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9" name="Straight Connector 18">
              <a:extLst>
                <a:ext uri="{FF2B5EF4-FFF2-40B4-BE49-F238E27FC236}">
                  <a16:creationId xmlns:a16="http://schemas.microsoft.com/office/drawing/2014/main" id="{8CB9BF18-A0CE-4E5C-B244-FC199EE2641C}"/>
                </a:ext>
              </a:extLst>
            </p:cNvPr>
            <p:cNvCxnSpPr>
              <a:cxnSpLocks/>
              <a:stCxn id="260" idx="2"/>
              <a:endCxn id="257" idx="5"/>
            </p:cNvCxnSpPr>
            <p:nvPr/>
          </p:nvCxnSpPr>
          <p:spPr>
            <a:xfrm flipH="1" flipV="1">
              <a:off x="7906066" y="1602488"/>
              <a:ext cx="793368" cy="64314"/>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0" name="Oval 7">
              <a:extLst>
                <a:ext uri="{FF2B5EF4-FFF2-40B4-BE49-F238E27FC236}">
                  <a16:creationId xmlns:a16="http://schemas.microsoft.com/office/drawing/2014/main" id="{01CD1D86-A1ED-42D5-98B6-A5D3A618F8CC}"/>
                </a:ext>
              </a:extLst>
            </p:cNvPr>
            <p:cNvSpPr>
              <a:spLocks noChangeAspect="1"/>
            </p:cNvSpPr>
            <p:nvPr/>
          </p:nvSpPr>
          <p:spPr>
            <a:xfrm>
              <a:off x="8699434" y="1501042"/>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61" name="Oval 7">
              <a:extLst>
                <a:ext uri="{FF2B5EF4-FFF2-40B4-BE49-F238E27FC236}">
                  <a16:creationId xmlns:a16="http://schemas.microsoft.com/office/drawing/2014/main" id="{07D45F6C-DF02-4735-A86F-2332A16C6DD9}"/>
                </a:ext>
              </a:extLst>
            </p:cNvPr>
            <p:cNvSpPr>
              <a:spLocks noChangeAspect="1"/>
            </p:cNvSpPr>
            <p:nvPr/>
          </p:nvSpPr>
          <p:spPr>
            <a:xfrm>
              <a:off x="8707971" y="764643"/>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62" name="Straight Connector 18">
              <a:extLst>
                <a:ext uri="{FF2B5EF4-FFF2-40B4-BE49-F238E27FC236}">
                  <a16:creationId xmlns:a16="http://schemas.microsoft.com/office/drawing/2014/main" id="{27147DC9-5156-4461-8832-A6B1BCC88D80}"/>
                </a:ext>
              </a:extLst>
            </p:cNvPr>
            <p:cNvCxnSpPr>
              <a:cxnSpLocks/>
              <a:stCxn id="260" idx="0"/>
              <a:endCxn id="261" idx="4"/>
            </p:cNvCxnSpPr>
            <p:nvPr/>
          </p:nvCxnSpPr>
          <p:spPr>
            <a:xfrm flipV="1">
              <a:off x="8865193" y="1096160"/>
              <a:ext cx="8537" cy="404882"/>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3" name="Oval 7">
              <a:extLst>
                <a:ext uri="{FF2B5EF4-FFF2-40B4-BE49-F238E27FC236}">
                  <a16:creationId xmlns:a16="http://schemas.microsoft.com/office/drawing/2014/main" id="{D5CFC4EE-7C77-4871-A346-6E2EE208C358}"/>
                </a:ext>
              </a:extLst>
            </p:cNvPr>
            <p:cNvSpPr>
              <a:spLocks noChangeAspect="1"/>
            </p:cNvSpPr>
            <p:nvPr/>
          </p:nvSpPr>
          <p:spPr>
            <a:xfrm>
              <a:off x="8256634" y="2164138"/>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64" name="Straight Connector 18">
              <a:extLst>
                <a:ext uri="{FF2B5EF4-FFF2-40B4-BE49-F238E27FC236}">
                  <a16:creationId xmlns:a16="http://schemas.microsoft.com/office/drawing/2014/main" id="{8035286D-B351-4DAE-8689-1B6E350D0A51}"/>
                </a:ext>
              </a:extLst>
            </p:cNvPr>
            <p:cNvCxnSpPr>
              <a:cxnSpLocks/>
              <a:stCxn id="263" idx="7"/>
              <a:endCxn id="260" idx="4"/>
            </p:cNvCxnSpPr>
            <p:nvPr/>
          </p:nvCxnSpPr>
          <p:spPr>
            <a:xfrm flipV="1">
              <a:off x="8539602" y="1832559"/>
              <a:ext cx="325591" cy="380129"/>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5" name="Straight Connector 18">
              <a:extLst>
                <a:ext uri="{FF2B5EF4-FFF2-40B4-BE49-F238E27FC236}">
                  <a16:creationId xmlns:a16="http://schemas.microsoft.com/office/drawing/2014/main" id="{407751F3-9283-4541-8440-0548ED36B9C1}"/>
                </a:ext>
              </a:extLst>
            </p:cNvPr>
            <p:cNvCxnSpPr>
              <a:cxnSpLocks/>
              <a:stCxn id="263" idx="1"/>
              <a:endCxn id="257" idx="4"/>
            </p:cNvCxnSpPr>
            <p:nvPr/>
          </p:nvCxnSpPr>
          <p:spPr>
            <a:xfrm flipH="1" flipV="1">
              <a:off x="7788858" y="1651038"/>
              <a:ext cx="516326" cy="56165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6" name="Oval 7">
              <a:extLst>
                <a:ext uri="{FF2B5EF4-FFF2-40B4-BE49-F238E27FC236}">
                  <a16:creationId xmlns:a16="http://schemas.microsoft.com/office/drawing/2014/main" id="{852EA107-9D6D-4E61-887E-66F19EB043F5}"/>
                </a:ext>
              </a:extLst>
            </p:cNvPr>
            <p:cNvSpPr>
              <a:spLocks noChangeAspect="1"/>
            </p:cNvSpPr>
            <p:nvPr/>
          </p:nvSpPr>
          <p:spPr>
            <a:xfrm>
              <a:off x="9539059" y="2164137"/>
              <a:ext cx="331517" cy="331517"/>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67" name="Straight Connector 18">
              <a:extLst>
                <a:ext uri="{FF2B5EF4-FFF2-40B4-BE49-F238E27FC236}">
                  <a16:creationId xmlns:a16="http://schemas.microsoft.com/office/drawing/2014/main" id="{DD26E367-AE36-4E0B-8602-4D95300491B3}"/>
                </a:ext>
              </a:extLst>
            </p:cNvPr>
            <p:cNvCxnSpPr>
              <a:cxnSpLocks/>
              <a:stCxn id="266" idx="0"/>
              <a:endCxn id="260" idx="6"/>
            </p:cNvCxnSpPr>
            <p:nvPr/>
          </p:nvCxnSpPr>
          <p:spPr>
            <a:xfrm flipH="1" flipV="1">
              <a:off x="9030951" y="1666801"/>
              <a:ext cx="673867" cy="497336"/>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Connector 18">
              <a:extLst>
                <a:ext uri="{FF2B5EF4-FFF2-40B4-BE49-F238E27FC236}">
                  <a16:creationId xmlns:a16="http://schemas.microsoft.com/office/drawing/2014/main" id="{1DA56F4C-D31F-4446-9654-63052398EA2D}"/>
                </a:ext>
              </a:extLst>
            </p:cNvPr>
            <p:cNvCxnSpPr>
              <a:cxnSpLocks/>
              <a:stCxn id="266" idx="0"/>
              <a:endCxn id="261" idx="5"/>
            </p:cNvCxnSpPr>
            <p:nvPr/>
          </p:nvCxnSpPr>
          <p:spPr>
            <a:xfrm flipH="1" flipV="1">
              <a:off x="8990939" y="1047610"/>
              <a:ext cx="713879"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9" name="Straight Connector 18">
              <a:extLst>
                <a:ext uri="{FF2B5EF4-FFF2-40B4-BE49-F238E27FC236}">
                  <a16:creationId xmlns:a16="http://schemas.microsoft.com/office/drawing/2014/main" id="{D923D4B9-3430-44C2-A92D-2E1B77501233}"/>
                </a:ext>
              </a:extLst>
            </p:cNvPr>
            <p:cNvCxnSpPr>
              <a:cxnSpLocks/>
              <a:stCxn id="263" idx="6"/>
              <a:endCxn id="266" idx="2"/>
            </p:cNvCxnSpPr>
            <p:nvPr/>
          </p:nvCxnSpPr>
          <p:spPr>
            <a:xfrm flipV="1">
              <a:off x="8588151" y="2329896"/>
              <a:ext cx="950907" cy="1"/>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0" name="Straight Connector 18">
              <a:extLst>
                <a:ext uri="{FF2B5EF4-FFF2-40B4-BE49-F238E27FC236}">
                  <a16:creationId xmlns:a16="http://schemas.microsoft.com/office/drawing/2014/main" id="{EA61373F-7E1B-44C8-9A34-8713C3D37734}"/>
                </a:ext>
              </a:extLst>
            </p:cNvPr>
            <p:cNvCxnSpPr>
              <a:cxnSpLocks/>
              <a:stCxn id="263" idx="0"/>
              <a:endCxn id="261" idx="3"/>
            </p:cNvCxnSpPr>
            <p:nvPr/>
          </p:nvCxnSpPr>
          <p:spPr>
            <a:xfrm flipV="1">
              <a:off x="8422393" y="1047610"/>
              <a:ext cx="334128" cy="1116527"/>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1" name="Straight Connector 18">
              <a:extLst>
                <a:ext uri="{FF2B5EF4-FFF2-40B4-BE49-F238E27FC236}">
                  <a16:creationId xmlns:a16="http://schemas.microsoft.com/office/drawing/2014/main" id="{D0C93680-DFC3-4B43-8F6A-6634CB78F2F7}"/>
                </a:ext>
              </a:extLst>
            </p:cNvPr>
            <p:cNvCxnSpPr>
              <a:cxnSpLocks/>
              <a:stCxn id="257" idx="5"/>
              <a:endCxn id="266" idx="1"/>
            </p:cNvCxnSpPr>
            <p:nvPr/>
          </p:nvCxnSpPr>
          <p:spPr>
            <a:xfrm>
              <a:off x="7906066" y="1602487"/>
              <a:ext cx="1681542" cy="610200"/>
            </a:xfrm>
            <a:prstGeom prst="line">
              <a:avLst/>
            </a:prstGeom>
            <a:ln w="19050">
              <a:solidFill>
                <a:schemeClr val="tx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2" name="组合 271">
            <a:extLst>
              <a:ext uri="{FF2B5EF4-FFF2-40B4-BE49-F238E27FC236}">
                <a16:creationId xmlns:a16="http://schemas.microsoft.com/office/drawing/2014/main" id="{9930A45F-DB92-4520-9900-67D0947A371C}"/>
              </a:ext>
            </a:extLst>
          </p:cNvPr>
          <p:cNvGrpSpPr>
            <a:grpSpLocks noChangeAspect="1"/>
          </p:cNvGrpSpPr>
          <p:nvPr/>
        </p:nvGrpSpPr>
        <p:grpSpPr>
          <a:xfrm>
            <a:off x="7780587" y="4567381"/>
            <a:ext cx="2538067" cy="1954825"/>
            <a:chOff x="7623099" y="764643"/>
            <a:chExt cx="2247477" cy="1731012"/>
          </a:xfrm>
        </p:grpSpPr>
        <p:sp>
          <p:nvSpPr>
            <p:cNvPr id="273" name="Oval 5">
              <a:extLst>
                <a:ext uri="{FF2B5EF4-FFF2-40B4-BE49-F238E27FC236}">
                  <a16:creationId xmlns:a16="http://schemas.microsoft.com/office/drawing/2014/main" id="{84012C0E-1052-4061-ADC1-61F7FB71E459}"/>
                </a:ext>
              </a:extLst>
            </p:cNvPr>
            <p:cNvSpPr>
              <a:spLocks noChangeAspect="1"/>
            </p:cNvSpPr>
            <p:nvPr/>
          </p:nvSpPr>
          <p:spPr>
            <a:xfrm>
              <a:off x="7623099" y="1319520"/>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74" name="Straight Connector 18">
              <a:extLst>
                <a:ext uri="{FF2B5EF4-FFF2-40B4-BE49-F238E27FC236}">
                  <a16:creationId xmlns:a16="http://schemas.microsoft.com/office/drawing/2014/main" id="{DB76EDB3-4011-4371-B02D-23D47C90DE8C}"/>
                </a:ext>
              </a:extLst>
            </p:cNvPr>
            <p:cNvCxnSpPr>
              <a:cxnSpLocks/>
              <a:stCxn id="277" idx="2"/>
              <a:endCxn id="273" idx="7"/>
            </p:cNvCxnSpPr>
            <p:nvPr/>
          </p:nvCxnSpPr>
          <p:spPr>
            <a:xfrm flipH="1">
              <a:off x="7906066" y="930402"/>
              <a:ext cx="801905" cy="43766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5" name="Straight Connector 18">
              <a:extLst>
                <a:ext uri="{FF2B5EF4-FFF2-40B4-BE49-F238E27FC236}">
                  <a16:creationId xmlns:a16="http://schemas.microsoft.com/office/drawing/2014/main" id="{E81C60EB-0DD3-4EE8-98A1-E1D22FC53FFB}"/>
                </a:ext>
              </a:extLst>
            </p:cNvPr>
            <p:cNvCxnSpPr>
              <a:cxnSpLocks/>
              <a:stCxn id="276" idx="2"/>
              <a:endCxn id="273" idx="6"/>
            </p:cNvCxnSpPr>
            <p:nvPr/>
          </p:nvCxnSpPr>
          <p:spPr>
            <a:xfrm flipH="1" flipV="1">
              <a:off x="7954616" y="1485279"/>
              <a:ext cx="744818" cy="181522"/>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6" name="Oval 7">
              <a:extLst>
                <a:ext uri="{FF2B5EF4-FFF2-40B4-BE49-F238E27FC236}">
                  <a16:creationId xmlns:a16="http://schemas.microsoft.com/office/drawing/2014/main" id="{EDA38D61-580A-4249-8CDC-C35F1E1A8088}"/>
                </a:ext>
              </a:extLst>
            </p:cNvPr>
            <p:cNvSpPr>
              <a:spLocks noChangeAspect="1"/>
            </p:cNvSpPr>
            <p:nvPr/>
          </p:nvSpPr>
          <p:spPr>
            <a:xfrm>
              <a:off x="8699434" y="1501042"/>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277" name="Oval 7">
              <a:extLst>
                <a:ext uri="{FF2B5EF4-FFF2-40B4-BE49-F238E27FC236}">
                  <a16:creationId xmlns:a16="http://schemas.microsoft.com/office/drawing/2014/main" id="{1D3CD9F9-3139-4B43-A658-76A289BAB3AC}"/>
                </a:ext>
              </a:extLst>
            </p:cNvPr>
            <p:cNvSpPr>
              <a:spLocks noChangeAspect="1"/>
            </p:cNvSpPr>
            <p:nvPr/>
          </p:nvSpPr>
          <p:spPr>
            <a:xfrm>
              <a:off x="8707971" y="764643"/>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78" name="Straight Connector 18">
              <a:extLst>
                <a:ext uri="{FF2B5EF4-FFF2-40B4-BE49-F238E27FC236}">
                  <a16:creationId xmlns:a16="http://schemas.microsoft.com/office/drawing/2014/main" id="{EDD67B11-7351-409F-83D3-B75E61938127}"/>
                </a:ext>
              </a:extLst>
            </p:cNvPr>
            <p:cNvCxnSpPr>
              <a:cxnSpLocks/>
              <a:stCxn id="276" idx="0"/>
              <a:endCxn id="277" idx="4"/>
            </p:cNvCxnSpPr>
            <p:nvPr/>
          </p:nvCxnSpPr>
          <p:spPr>
            <a:xfrm flipV="1">
              <a:off x="8865193" y="1096160"/>
              <a:ext cx="8537" cy="404882"/>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9" name="Oval 7">
              <a:extLst>
                <a:ext uri="{FF2B5EF4-FFF2-40B4-BE49-F238E27FC236}">
                  <a16:creationId xmlns:a16="http://schemas.microsoft.com/office/drawing/2014/main" id="{802EEE03-83B5-40E4-98E0-6E41C5BD9541}"/>
                </a:ext>
              </a:extLst>
            </p:cNvPr>
            <p:cNvSpPr>
              <a:spLocks noChangeAspect="1"/>
            </p:cNvSpPr>
            <p:nvPr/>
          </p:nvSpPr>
          <p:spPr>
            <a:xfrm>
              <a:off x="8256634" y="2164138"/>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80" name="Straight Connector 18">
              <a:extLst>
                <a:ext uri="{FF2B5EF4-FFF2-40B4-BE49-F238E27FC236}">
                  <a16:creationId xmlns:a16="http://schemas.microsoft.com/office/drawing/2014/main" id="{88ADE8EC-5629-481D-8D91-3BD11B737E54}"/>
                </a:ext>
              </a:extLst>
            </p:cNvPr>
            <p:cNvCxnSpPr>
              <a:cxnSpLocks/>
              <a:stCxn id="279" idx="7"/>
              <a:endCxn id="276" idx="4"/>
            </p:cNvCxnSpPr>
            <p:nvPr/>
          </p:nvCxnSpPr>
          <p:spPr>
            <a:xfrm flipV="1">
              <a:off x="8539602" y="1832559"/>
              <a:ext cx="325591" cy="380128"/>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1" name="Straight Connector 18">
              <a:extLst>
                <a:ext uri="{FF2B5EF4-FFF2-40B4-BE49-F238E27FC236}">
                  <a16:creationId xmlns:a16="http://schemas.microsoft.com/office/drawing/2014/main" id="{E7DDDB56-F4BD-4164-B08E-75662CDB7A2B}"/>
                </a:ext>
              </a:extLst>
            </p:cNvPr>
            <p:cNvCxnSpPr>
              <a:cxnSpLocks/>
              <a:stCxn id="279" idx="1"/>
              <a:endCxn id="273" idx="4"/>
            </p:cNvCxnSpPr>
            <p:nvPr/>
          </p:nvCxnSpPr>
          <p:spPr>
            <a:xfrm flipH="1" flipV="1">
              <a:off x="7788858" y="1651038"/>
              <a:ext cx="516326" cy="561650"/>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2" name="Oval 7">
              <a:extLst>
                <a:ext uri="{FF2B5EF4-FFF2-40B4-BE49-F238E27FC236}">
                  <a16:creationId xmlns:a16="http://schemas.microsoft.com/office/drawing/2014/main" id="{0491DB39-5004-4D57-9961-F28D8E379F3A}"/>
                </a:ext>
              </a:extLst>
            </p:cNvPr>
            <p:cNvSpPr>
              <a:spLocks noChangeAspect="1"/>
            </p:cNvSpPr>
            <p:nvPr/>
          </p:nvSpPr>
          <p:spPr>
            <a:xfrm>
              <a:off x="9539059" y="2164137"/>
              <a:ext cx="331517" cy="331517"/>
            </a:xfrm>
            <a:prstGeom prst="ellipse">
              <a:avLst/>
            </a:prstGeom>
            <a:ln>
              <a:headEnd type="none" w="med" len="med"/>
              <a:tailEnd type="arrow"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283" name="Straight Connector 18">
              <a:extLst>
                <a:ext uri="{FF2B5EF4-FFF2-40B4-BE49-F238E27FC236}">
                  <a16:creationId xmlns:a16="http://schemas.microsoft.com/office/drawing/2014/main" id="{7023B9A2-1B4C-426F-A9EB-4D37189F5F2E}"/>
                </a:ext>
              </a:extLst>
            </p:cNvPr>
            <p:cNvCxnSpPr>
              <a:cxnSpLocks/>
              <a:stCxn id="282" idx="0"/>
              <a:endCxn id="276" idx="6"/>
            </p:cNvCxnSpPr>
            <p:nvPr/>
          </p:nvCxnSpPr>
          <p:spPr>
            <a:xfrm flipH="1" flipV="1">
              <a:off x="9030951" y="1666801"/>
              <a:ext cx="673867" cy="497336"/>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4" name="Straight Connector 18">
              <a:extLst>
                <a:ext uri="{FF2B5EF4-FFF2-40B4-BE49-F238E27FC236}">
                  <a16:creationId xmlns:a16="http://schemas.microsoft.com/office/drawing/2014/main" id="{35AA1F0E-F82F-4EF4-9618-9EEDCE12F806}"/>
                </a:ext>
              </a:extLst>
            </p:cNvPr>
            <p:cNvCxnSpPr>
              <a:cxnSpLocks/>
              <a:stCxn id="282" idx="0"/>
              <a:endCxn id="277" idx="5"/>
            </p:cNvCxnSpPr>
            <p:nvPr/>
          </p:nvCxnSpPr>
          <p:spPr>
            <a:xfrm flipH="1" flipV="1">
              <a:off x="8990939" y="1047610"/>
              <a:ext cx="713879" cy="1116527"/>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5" name="Straight Connector 18">
              <a:extLst>
                <a:ext uri="{FF2B5EF4-FFF2-40B4-BE49-F238E27FC236}">
                  <a16:creationId xmlns:a16="http://schemas.microsoft.com/office/drawing/2014/main" id="{AB920322-310E-411C-8AA5-57D4DE0412CB}"/>
                </a:ext>
              </a:extLst>
            </p:cNvPr>
            <p:cNvCxnSpPr>
              <a:cxnSpLocks/>
              <a:stCxn id="279" idx="6"/>
              <a:endCxn id="282" idx="2"/>
            </p:cNvCxnSpPr>
            <p:nvPr/>
          </p:nvCxnSpPr>
          <p:spPr>
            <a:xfrm flipV="1">
              <a:off x="8588151" y="2329896"/>
              <a:ext cx="950907" cy="1"/>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6" name="Straight Connector 18">
              <a:extLst>
                <a:ext uri="{FF2B5EF4-FFF2-40B4-BE49-F238E27FC236}">
                  <a16:creationId xmlns:a16="http://schemas.microsoft.com/office/drawing/2014/main" id="{4327B283-F7D6-4B4B-9529-ED92971C4FBD}"/>
                </a:ext>
              </a:extLst>
            </p:cNvPr>
            <p:cNvCxnSpPr>
              <a:cxnSpLocks/>
              <a:stCxn id="279" idx="0"/>
              <a:endCxn id="277" idx="3"/>
            </p:cNvCxnSpPr>
            <p:nvPr/>
          </p:nvCxnSpPr>
          <p:spPr>
            <a:xfrm flipV="1">
              <a:off x="8422393" y="1047610"/>
              <a:ext cx="334128" cy="1116527"/>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7" name="Straight Connector 18">
              <a:extLst>
                <a:ext uri="{FF2B5EF4-FFF2-40B4-BE49-F238E27FC236}">
                  <a16:creationId xmlns:a16="http://schemas.microsoft.com/office/drawing/2014/main" id="{C6C3E0C2-D62F-4B51-B47D-E1ACA9FF908E}"/>
                </a:ext>
              </a:extLst>
            </p:cNvPr>
            <p:cNvCxnSpPr>
              <a:cxnSpLocks/>
              <a:stCxn id="273" idx="5"/>
              <a:endCxn id="282" idx="1"/>
            </p:cNvCxnSpPr>
            <p:nvPr/>
          </p:nvCxnSpPr>
          <p:spPr>
            <a:xfrm>
              <a:off x="7906066" y="1602487"/>
              <a:ext cx="1681542" cy="610200"/>
            </a:xfrm>
            <a:prstGeom prst="line">
              <a:avLst/>
            </a:prstGeom>
            <a:ln w="19050">
              <a:solidFill>
                <a:schemeClr val="tx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17706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5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gtEl>
                                        <p:attrNameLst>
                                          <p:attrName>style.visibility</p:attrName>
                                        </p:attrNameLst>
                                      </p:cBhvr>
                                      <p:to>
                                        <p:strVal val="visible"/>
                                      </p:to>
                                    </p:set>
                                    <p:animEffect transition="in" filter="fade">
                                      <p:cBhvr>
                                        <p:cTn id="17"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B21368-69A2-4F30-9CE8-5FBF34688EBB}"/>
              </a:ext>
            </a:extLst>
          </p:cNvPr>
          <p:cNvSpPr>
            <a:spLocks noGrp="1"/>
          </p:cNvSpPr>
          <p:nvPr>
            <p:ph idx="1"/>
          </p:nvPr>
        </p:nvSpPr>
        <p:spPr/>
        <p:txBody>
          <a:bodyPr/>
          <a:lstStyle/>
          <a:p>
            <a:r>
              <a:rPr lang="zh-CN" altLang="en-US" dirty="0"/>
              <a:t>图（</a:t>
            </a:r>
            <a:r>
              <a:rPr lang="en-US" altLang="zh-CN" dirty="0"/>
              <a:t>Graph</a:t>
            </a:r>
            <a:r>
              <a:rPr lang="zh-CN" altLang="en-US" dirty="0"/>
              <a:t>）的基本概念</a:t>
            </a:r>
            <a:endParaRPr lang="en-US" altLang="zh-CN" dirty="0"/>
          </a:p>
          <a:p>
            <a:pPr marL="514350" lvl="2" indent="-514350">
              <a:spcBef>
                <a:spcPts val="1000"/>
              </a:spcBef>
              <a:buFont typeface="Wingdings" panose="05000000000000000000" pitchFamily="2" charset="2"/>
              <a:buChar char="u"/>
            </a:pPr>
            <a:r>
              <a:rPr lang="zh-CN" altLang="en-US" dirty="0">
                <a:latin typeface="思源黑体 CN Medium" panose="020B0600000000000000" pitchFamily="34" charset="-122"/>
                <a:ea typeface="思源黑体 CN Medium" panose="020B0600000000000000" pitchFamily="34" charset="-122"/>
              </a:rPr>
              <a:t>完全图、子图、连通图</a:t>
            </a:r>
            <a:endParaRPr lang="en-US" altLang="zh-CN" dirty="0"/>
          </a:p>
          <a:p>
            <a:pPr marL="457223" lvl="3" indent="0">
              <a:spcBef>
                <a:spcPts val="1000"/>
              </a:spcBef>
              <a:buNone/>
            </a:pPr>
            <a:r>
              <a:rPr lang="zh-CN" altLang="en-US" dirty="0"/>
              <a:t>两个图</a:t>
            </a:r>
            <a:r>
              <a:rPr lang="en-US" altLang="zh-CN" dirty="0"/>
              <a:t>G=(V, E)</a:t>
            </a:r>
            <a:r>
              <a:rPr lang="zh-CN" altLang="en-US" dirty="0"/>
              <a:t>、</a:t>
            </a:r>
            <a:r>
              <a:rPr lang="en-US" altLang="zh-CN" dirty="0"/>
              <a:t>G'=(V', E')</a:t>
            </a:r>
            <a:r>
              <a:rPr lang="zh-CN" altLang="en-US" dirty="0"/>
              <a:t>，若</a:t>
            </a:r>
            <a:r>
              <a:rPr lang="en-US" altLang="zh-CN" dirty="0"/>
              <a:t>V'</a:t>
            </a:r>
            <a:r>
              <a:rPr lang="zh-CN" altLang="en-US" dirty="0"/>
              <a:t>∈</a:t>
            </a:r>
            <a:r>
              <a:rPr lang="en-US" altLang="zh-CN" dirty="0"/>
              <a:t>V</a:t>
            </a:r>
            <a:r>
              <a:rPr lang="zh-CN" altLang="en-US" dirty="0"/>
              <a:t>，</a:t>
            </a:r>
            <a:r>
              <a:rPr lang="en-US" altLang="zh-CN" dirty="0"/>
              <a:t>E'</a:t>
            </a:r>
            <a:r>
              <a:rPr lang="zh-CN" altLang="en-US" dirty="0"/>
              <a:t>∈</a:t>
            </a:r>
            <a:r>
              <a:rPr lang="en-US" altLang="zh-CN" dirty="0"/>
              <a:t>E</a:t>
            </a:r>
            <a:r>
              <a:rPr lang="zh-CN" altLang="en-US" dirty="0"/>
              <a:t>，则</a:t>
            </a:r>
            <a:r>
              <a:rPr lang="en-US" altLang="zh-CN" dirty="0"/>
              <a:t>G'</a:t>
            </a:r>
            <a:r>
              <a:rPr lang="zh-CN" altLang="en-US" dirty="0"/>
              <a:t>是</a:t>
            </a:r>
            <a:r>
              <a:rPr lang="en-US" altLang="zh-CN" dirty="0"/>
              <a:t>G</a:t>
            </a:r>
            <a:r>
              <a:rPr lang="zh-CN" altLang="en-US" dirty="0"/>
              <a:t>的</a:t>
            </a:r>
            <a:r>
              <a:rPr lang="zh-CN" altLang="en-US" dirty="0">
                <a:solidFill>
                  <a:schemeClr val="accent2"/>
                </a:solidFill>
              </a:rPr>
              <a:t>子图</a:t>
            </a:r>
            <a:endParaRPr lang="en-US" altLang="zh-CN" dirty="0">
              <a:solidFill>
                <a:schemeClr val="accent2"/>
              </a:solidFill>
            </a:endParaRPr>
          </a:p>
          <a:p>
            <a:pPr marL="914446" lvl="4" indent="0">
              <a:spcBef>
                <a:spcPts val="1000"/>
              </a:spcBef>
              <a:buNone/>
            </a:pPr>
            <a:r>
              <a:rPr lang="zh-CN" altLang="en-US" dirty="0"/>
              <a:t>并非所有</a:t>
            </a:r>
            <a:r>
              <a:rPr lang="en-US" altLang="zh-CN" dirty="0"/>
              <a:t>V</a:t>
            </a:r>
            <a:r>
              <a:rPr lang="zh-CN" altLang="en-US" dirty="0"/>
              <a:t>和</a:t>
            </a:r>
            <a:r>
              <a:rPr lang="en-US" altLang="zh-CN" dirty="0"/>
              <a:t>E</a:t>
            </a:r>
            <a:r>
              <a:rPr lang="zh-CN" altLang="en-US" dirty="0"/>
              <a:t>的子集都能构成</a:t>
            </a:r>
            <a:r>
              <a:rPr lang="en-US" altLang="zh-CN" dirty="0"/>
              <a:t>G</a:t>
            </a:r>
            <a:r>
              <a:rPr lang="zh-CN" altLang="en-US" dirty="0"/>
              <a:t>的子图</a:t>
            </a:r>
            <a:endParaRPr lang="en-US" altLang="zh-CN" dirty="0"/>
          </a:p>
          <a:p>
            <a:pPr marL="914446" lvl="4" indent="0">
              <a:spcBef>
                <a:spcPts val="1000"/>
              </a:spcBef>
              <a:buNone/>
            </a:pPr>
            <a:r>
              <a:rPr lang="zh-CN" altLang="en-US" dirty="0">
                <a:solidFill>
                  <a:schemeClr val="accent2"/>
                </a:solidFill>
              </a:rPr>
              <a:t>连通：</a:t>
            </a:r>
            <a:r>
              <a:rPr lang="zh-CN" altLang="en-US" dirty="0"/>
              <a:t>若顶点</a:t>
            </a:r>
            <a:r>
              <a:rPr lang="en-US" altLang="zh-CN" dirty="0"/>
              <a:t>v</a:t>
            </a:r>
            <a:r>
              <a:rPr lang="zh-CN" altLang="en-US" dirty="0"/>
              <a:t>到</a:t>
            </a:r>
            <a:r>
              <a:rPr lang="en-US" altLang="zh-CN" dirty="0"/>
              <a:t>w</a:t>
            </a:r>
            <a:r>
              <a:rPr lang="zh-CN" altLang="en-US" dirty="0"/>
              <a:t>存在路径，则</a:t>
            </a:r>
            <a:r>
              <a:rPr lang="en-US" altLang="zh-CN" dirty="0"/>
              <a:t>v</a:t>
            </a:r>
            <a:r>
              <a:rPr lang="zh-CN" altLang="en-US" dirty="0"/>
              <a:t>和</a:t>
            </a:r>
            <a:r>
              <a:rPr lang="en-US" altLang="zh-CN" dirty="0"/>
              <a:t>w</a:t>
            </a:r>
            <a:r>
              <a:rPr lang="zh-CN" altLang="en-US" dirty="0"/>
              <a:t>是连通的</a:t>
            </a:r>
            <a:endParaRPr lang="en-US" altLang="zh-CN" dirty="0"/>
          </a:p>
          <a:p>
            <a:pPr marL="914446" lvl="4" indent="0">
              <a:spcBef>
                <a:spcPts val="1000"/>
              </a:spcBef>
              <a:buNone/>
            </a:pPr>
            <a:r>
              <a:rPr lang="zh-CN" altLang="en-US" dirty="0">
                <a:solidFill>
                  <a:schemeClr val="accent2"/>
                </a:solidFill>
              </a:rPr>
              <a:t>连通图：</a:t>
            </a:r>
            <a:r>
              <a:rPr lang="zh-CN" altLang="en-US" dirty="0"/>
              <a:t>若图</a:t>
            </a:r>
            <a:r>
              <a:rPr lang="en-US" altLang="zh-CN" dirty="0"/>
              <a:t>G</a:t>
            </a:r>
            <a:r>
              <a:rPr lang="zh-CN" altLang="en-US" dirty="0"/>
              <a:t>中任意两点都是连通的，则图</a:t>
            </a:r>
            <a:r>
              <a:rPr lang="en-US" altLang="zh-CN" dirty="0"/>
              <a:t>G</a:t>
            </a:r>
            <a:r>
              <a:rPr lang="zh-CN" altLang="en-US" dirty="0"/>
              <a:t>是连通图</a:t>
            </a:r>
            <a:endParaRPr lang="en-US" altLang="zh-CN" dirty="0"/>
          </a:p>
          <a:p>
            <a:pPr marL="914446" lvl="4" indent="0">
              <a:spcBef>
                <a:spcPts val="1000"/>
              </a:spcBef>
              <a:buNone/>
            </a:pPr>
            <a:r>
              <a:rPr lang="zh-CN" altLang="en-US" dirty="0">
                <a:solidFill>
                  <a:schemeClr val="accent2"/>
                </a:solidFill>
                <a:latin typeface="思源黑体 CN Medium" panose="020B0600000000000000" pitchFamily="34" charset="-122"/>
                <a:ea typeface="思源黑体 CN Medium" panose="020B0600000000000000" pitchFamily="34" charset="-122"/>
              </a:rPr>
              <a:t>连通分量：</a:t>
            </a:r>
            <a:endParaRPr lang="en-US" altLang="zh-CN" dirty="0">
              <a:solidFill>
                <a:schemeClr val="accent2"/>
              </a:solidFill>
              <a:latin typeface="思源黑体 CN Medium" panose="020B0600000000000000" pitchFamily="34" charset="-122"/>
              <a:ea typeface="思源黑体 CN Medium" panose="020B0600000000000000" pitchFamily="34" charset="-122"/>
            </a:endParaRPr>
          </a:p>
          <a:p>
            <a:pPr marL="1371669" lvl="5" indent="0">
              <a:spcBef>
                <a:spcPts val="1000"/>
              </a:spcBef>
              <a:buNone/>
            </a:pPr>
            <a:r>
              <a:rPr lang="zh-CN" altLang="en-US" sz="1400" dirty="0">
                <a:solidFill>
                  <a:schemeClr val="accent2"/>
                </a:solidFill>
                <a:latin typeface="思源黑体 CN Medium" panose="020B0600000000000000" pitchFamily="34" charset="-122"/>
                <a:ea typeface="思源黑体 CN Medium" panose="020B0600000000000000" pitchFamily="34" charset="-122"/>
              </a:rPr>
              <a:t>无向图</a:t>
            </a:r>
            <a:r>
              <a:rPr lang="en-US" altLang="zh-CN" sz="1400" dirty="0">
                <a:latin typeface="思源黑体 CN Medium" panose="020B0600000000000000" pitchFamily="34" charset="-122"/>
                <a:ea typeface="思源黑体 CN Medium" panose="020B0600000000000000" pitchFamily="34" charset="-122"/>
              </a:rPr>
              <a:t>G</a:t>
            </a:r>
            <a:r>
              <a:rPr lang="zh-CN" altLang="en-US" sz="1400" dirty="0">
                <a:latin typeface="思源黑体 CN Medium" panose="020B0600000000000000" pitchFamily="34" charset="-122"/>
                <a:ea typeface="思源黑体 CN Medium" panose="020B0600000000000000" pitchFamily="34" charset="-122"/>
              </a:rPr>
              <a:t>的最大连通子图</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尽可能多的顶点和边</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，称为图</a:t>
            </a:r>
            <a:r>
              <a:rPr lang="en-US" altLang="zh-CN" sz="1400" dirty="0">
                <a:latin typeface="思源黑体 CN Medium" panose="020B0600000000000000" pitchFamily="34" charset="-122"/>
                <a:ea typeface="思源黑体 CN Medium" panose="020B0600000000000000" pitchFamily="34" charset="-122"/>
              </a:rPr>
              <a:t>G</a:t>
            </a:r>
            <a:r>
              <a:rPr lang="zh-CN" altLang="en-US" sz="1400" dirty="0">
                <a:latin typeface="思源黑体 CN Medium" panose="020B0600000000000000" pitchFamily="34" charset="-122"/>
                <a:ea typeface="思源黑体 CN Medium" panose="020B0600000000000000" pitchFamily="34" charset="-122"/>
              </a:rPr>
              <a:t>的</a:t>
            </a:r>
            <a:r>
              <a:rPr lang="zh-CN" altLang="en-US" sz="1400" dirty="0">
                <a:solidFill>
                  <a:schemeClr val="accent2"/>
                </a:solidFill>
                <a:latin typeface="思源黑体 CN Medium" panose="020B0600000000000000" pitchFamily="34" charset="-122"/>
                <a:ea typeface="思源黑体 CN Medium" panose="020B0600000000000000" pitchFamily="34" charset="-122"/>
              </a:rPr>
              <a:t>连通分量</a:t>
            </a:r>
            <a:endParaRPr lang="en-US" altLang="zh-CN" sz="1400" dirty="0">
              <a:solidFill>
                <a:schemeClr val="accent2"/>
              </a:solidFill>
              <a:latin typeface="思源黑体 CN Medium" panose="020B0600000000000000" pitchFamily="34" charset="-122"/>
              <a:ea typeface="思源黑体 CN Medium" panose="020B0600000000000000" pitchFamily="34" charset="-122"/>
            </a:endParaRPr>
          </a:p>
          <a:p>
            <a:pPr marL="1371669" lvl="5" indent="0">
              <a:spcBef>
                <a:spcPts val="1000"/>
              </a:spcBef>
              <a:buNone/>
            </a:pPr>
            <a:r>
              <a:rPr lang="zh-CN" altLang="en-US" sz="1400" dirty="0">
                <a:solidFill>
                  <a:schemeClr val="accent2"/>
                </a:solidFill>
                <a:latin typeface="思源黑体 CN Medium" panose="020B0600000000000000" pitchFamily="34" charset="-122"/>
                <a:ea typeface="思源黑体 CN Medium" panose="020B0600000000000000" pitchFamily="34" charset="-122"/>
              </a:rPr>
              <a:t>有向图</a:t>
            </a:r>
            <a:r>
              <a:rPr lang="en-US" altLang="zh-CN" sz="1400" dirty="0">
                <a:latin typeface="思源黑体 CN Medium" panose="020B0600000000000000" pitchFamily="34" charset="-122"/>
                <a:ea typeface="思源黑体 CN Medium" panose="020B0600000000000000" pitchFamily="34" charset="-122"/>
              </a:rPr>
              <a:t>G</a:t>
            </a:r>
            <a:r>
              <a:rPr lang="zh-CN" altLang="en-US" sz="1400" dirty="0">
                <a:latin typeface="思源黑体 CN Medium" panose="020B0600000000000000" pitchFamily="34" charset="-122"/>
                <a:ea typeface="思源黑体 CN Medium" panose="020B0600000000000000" pitchFamily="34" charset="-122"/>
              </a:rPr>
              <a:t>的最大连通子图</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尽可能多的顶点和边</a:t>
            </a:r>
            <a:r>
              <a:rPr lang="en-US" altLang="zh-CN" sz="1400" dirty="0">
                <a:latin typeface="思源黑体 CN Medium" panose="020B0600000000000000" pitchFamily="34" charset="-122"/>
                <a:ea typeface="思源黑体 CN Medium" panose="020B0600000000000000" pitchFamily="34" charset="-122"/>
              </a:rPr>
              <a:t>)</a:t>
            </a:r>
            <a:r>
              <a:rPr lang="zh-CN" altLang="en-US" sz="1400" dirty="0">
                <a:latin typeface="思源黑体 CN Medium" panose="020B0600000000000000" pitchFamily="34" charset="-122"/>
                <a:ea typeface="思源黑体 CN Medium" panose="020B0600000000000000" pitchFamily="34" charset="-122"/>
              </a:rPr>
              <a:t>，称为图</a:t>
            </a:r>
            <a:r>
              <a:rPr lang="en-US" altLang="zh-CN" sz="1400" dirty="0">
                <a:latin typeface="思源黑体 CN Medium" panose="020B0600000000000000" pitchFamily="34" charset="-122"/>
                <a:ea typeface="思源黑体 CN Medium" panose="020B0600000000000000" pitchFamily="34" charset="-122"/>
              </a:rPr>
              <a:t>G</a:t>
            </a:r>
            <a:r>
              <a:rPr lang="zh-CN" altLang="en-US" sz="1400" dirty="0">
                <a:latin typeface="思源黑体 CN Medium" panose="020B0600000000000000" pitchFamily="34" charset="-122"/>
                <a:ea typeface="思源黑体 CN Medium" panose="020B0600000000000000" pitchFamily="34" charset="-122"/>
              </a:rPr>
              <a:t>的</a:t>
            </a:r>
            <a:r>
              <a:rPr lang="zh-CN" altLang="en-US" sz="1400" dirty="0">
                <a:solidFill>
                  <a:schemeClr val="accent2"/>
                </a:solidFill>
                <a:latin typeface="思源黑体 CN Medium" panose="020B0600000000000000" pitchFamily="34" charset="-122"/>
                <a:ea typeface="思源黑体 CN Medium" panose="020B0600000000000000" pitchFamily="34" charset="-122"/>
              </a:rPr>
              <a:t>强连通分量</a:t>
            </a:r>
          </a:p>
        </p:txBody>
      </p:sp>
      <p:sp>
        <p:nvSpPr>
          <p:cNvPr id="3" name="标题 2">
            <a:extLst>
              <a:ext uri="{FF2B5EF4-FFF2-40B4-BE49-F238E27FC236}">
                <a16:creationId xmlns:a16="http://schemas.microsoft.com/office/drawing/2014/main" id="{4AE58B16-E9EB-4912-8E52-E11B8EDE8CC4}"/>
              </a:ext>
            </a:extLst>
          </p:cNvPr>
          <p:cNvSpPr>
            <a:spLocks noGrp="1"/>
          </p:cNvSpPr>
          <p:nvPr>
            <p:ph type="title"/>
          </p:nvPr>
        </p:nvSpPr>
        <p:spPr/>
        <p:txBody>
          <a:bodyPr/>
          <a:lstStyle/>
          <a:p>
            <a:pPr marL="742950" indent="-742950">
              <a:buFont typeface="+mj-lt"/>
              <a:buAutoNum type="arabicPeriod"/>
            </a:pPr>
            <a:r>
              <a:rPr lang="zh-CN" altLang="en-US" dirty="0"/>
              <a:t>什么是图，怎么表示图？</a:t>
            </a:r>
          </a:p>
        </p:txBody>
      </p:sp>
      <p:sp>
        <p:nvSpPr>
          <p:cNvPr id="96" name="Oval 5">
            <a:extLst>
              <a:ext uri="{FF2B5EF4-FFF2-40B4-BE49-F238E27FC236}">
                <a16:creationId xmlns:a16="http://schemas.microsoft.com/office/drawing/2014/main" id="{C5819C15-C741-4BD8-BF49-859B4E677A9C}"/>
              </a:ext>
            </a:extLst>
          </p:cNvPr>
          <p:cNvSpPr>
            <a:spLocks noChangeAspect="1"/>
          </p:cNvSpPr>
          <p:nvPr/>
        </p:nvSpPr>
        <p:spPr>
          <a:xfrm>
            <a:off x="8070258" y="1565445"/>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97" name="Straight Connector 18">
            <a:extLst>
              <a:ext uri="{FF2B5EF4-FFF2-40B4-BE49-F238E27FC236}">
                <a16:creationId xmlns:a16="http://schemas.microsoft.com/office/drawing/2014/main" id="{F747A8D9-4F7A-42DC-B1B1-D293C198CFBC}"/>
              </a:ext>
            </a:extLst>
          </p:cNvPr>
          <p:cNvCxnSpPr>
            <a:cxnSpLocks/>
            <a:stCxn id="100" idx="2"/>
            <a:endCxn id="96" idx="7"/>
          </p:cNvCxnSpPr>
          <p:nvPr/>
        </p:nvCxnSpPr>
        <p:spPr>
          <a:xfrm flipH="1">
            <a:off x="8389812" y="1126016"/>
            <a:ext cx="905588" cy="49425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8" name="Straight Connector 18">
            <a:extLst>
              <a:ext uri="{FF2B5EF4-FFF2-40B4-BE49-F238E27FC236}">
                <a16:creationId xmlns:a16="http://schemas.microsoft.com/office/drawing/2014/main" id="{B455DD17-ACBE-43E4-BB9A-E6B2B697B163}"/>
              </a:ext>
            </a:extLst>
          </p:cNvPr>
          <p:cNvCxnSpPr>
            <a:cxnSpLocks/>
            <a:stCxn id="99" idx="2"/>
            <a:endCxn id="96" idx="5"/>
          </p:cNvCxnSpPr>
          <p:nvPr/>
        </p:nvCxnSpPr>
        <p:spPr>
          <a:xfrm flipH="1" flipV="1">
            <a:off x="8389812" y="1885000"/>
            <a:ext cx="895947" cy="7263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99" name="Oval 7">
            <a:extLst>
              <a:ext uri="{FF2B5EF4-FFF2-40B4-BE49-F238E27FC236}">
                <a16:creationId xmlns:a16="http://schemas.microsoft.com/office/drawing/2014/main" id="{E5BDC438-DEC9-4FFC-9946-B4BAF481401B}"/>
              </a:ext>
            </a:extLst>
          </p:cNvPr>
          <p:cNvSpPr>
            <a:spLocks noChangeAspect="1"/>
          </p:cNvSpPr>
          <p:nvPr/>
        </p:nvSpPr>
        <p:spPr>
          <a:xfrm>
            <a:off x="9285759" y="1770437"/>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00" name="Oval 7">
            <a:extLst>
              <a:ext uri="{FF2B5EF4-FFF2-40B4-BE49-F238E27FC236}">
                <a16:creationId xmlns:a16="http://schemas.microsoft.com/office/drawing/2014/main" id="{71BD6480-E718-484C-9CB4-7AA43DA500CE}"/>
              </a:ext>
            </a:extLst>
          </p:cNvPr>
          <p:cNvSpPr>
            <a:spLocks noChangeAspect="1"/>
          </p:cNvSpPr>
          <p:nvPr/>
        </p:nvSpPr>
        <p:spPr>
          <a:xfrm>
            <a:off x="9295400" y="938825"/>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1" name="Straight Connector 18">
            <a:extLst>
              <a:ext uri="{FF2B5EF4-FFF2-40B4-BE49-F238E27FC236}">
                <a16:creationId xmlns:a16="http://schemas.microsoft.com/office/drawing/2014/main" id="{E1585F82-70F2-42A4-8210-B81D600708DF}"/>
              </a:ext>
            </a:extLst>
          </p:cNvPr>
          <p:cNvCxnSpPr>
            <a:cxnSpLocks/>
            <a:stCxn id="99" idx="0"/>
            <a:endCxn id="100" idx="4"/>
          </p:cNvCxnSpPr>
          <p:nvPr/>
        </p:nvCxnSpPr>
        <p:spPr>
          <a:xfrm flipV="1">
            <a:off x="9472950" y="1313206"/>
            <a:ext cx="9641" cy="457232"/>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2" name="Oval 7">
            <a:extLst>
              <a:ext uri="{FF2B5EF4-FFF2-40B4-BE49-F238E27FC236}">
                <a16:creationId xmlns:a16="http://schemas.microsoft.com/office/drawing/2014/main" id="{9209985F-0C5D-4118-9F0F-C053473DC1ED}"/>
              </a:ext>
            </a:extLst>
          </p:cNvPr>
          <p:cNvSpPr>
            <a:spLocks noChangeAspect="1"/>
          </p:cNvSpPr>
          <p:nvPr/>
        </p:nvSpPr>
        <p:spPr>
          <a:xfrm>
            <a:off x="8785707" y="2519269"/>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03" name="Straight Connector 18">
            <a:extLst>
              <a:ext uri="{FF2B5EF4-FFF2-40B4-BE49-F238E27FC236}">
                <a16:creationId xmlns:a16="http://schemas.microsoft.com/office/drawing/2014/main" id="{1077550D-5BB8-4FAE-A715-5E0FCC739563}"/>
              </a:ext>
            </a:extLst>
          </p:cNvPr>
          <p:cNvCxnSpPr>
            <a:cxnSpLocks/>
            <a:stCxn id="102" idx="7"/>
            <a:endCxn id="99" idx="4"/>
          </p:cNvCxnSpPr>
          <p:nvPr/>
        </p:nvCxnSpPr>
        <p:spPr>
          <a:xfrm flipV="1">
            <a:off x="9105261" y="2144818"/>
            <a:ext cx="367689" cy="429277"/>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4" name="Straight Connector 18">
            <a:extLst>
              <a:ext uri="{FF2B5EF4-FFF2-40B4-BE49-F238E27FC236}">
                <a16:creationId xmlns:a16="http://schemas.microsoft.com/office/drawing/2014/main" id="{32E8B4CE-0B10-44A7-803E-39188BBA4B2E}"/>
              </a:ext>
            </a:extLst>
          </p:cNvPr>
          <p:cNvCxnSpPr>
            <a:cxnSpLocks/>
            <a:stCxn id="102" idx="1"/>
            <a:endCxn id="96" idx="4"/>
          </p:cNvCxnSpPr>
          <p:nvPr/>
        </p:nvCxnSpPr>
        <p:spPr>
          <a:xfrm flipH="1" flipV="1">
            <a:off x="8257449" y="1939827"/>
            <a:ext cx="583085" cy="634269"/>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sp>
        <p:nvSpPr>
          <p:cNvPr id="105" name="Oval 7">
            <a:extLst>
              <a:ext uri="{FF2B5EF4-FFF2-40B4-BE49-F238E27FC236}">
                <a16:creationId xmlns:a16="http://schemas.microsoft.com/office/drawing/2014/main" id="{451BB24D-7485-4C3F-B67B-D05228E9D883}"/>
              </a:ext>
            </a:extLst>
          </p:cNvPr>
          <p:cNvSpPr>
            <a:spLocks noChangeAspect="1"/>
          </p:cNvSpPr>
          <p:nvPr/>
        </p:nvSpPr>
        <p:spPr>
          <a:xfrm>
            <a:off x="10233944" y="2519268"/>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26" name="Straight Connector 18">
            <a:extLst>
              <a:ext uri="{FF2B5EF4-FFF2-40B4-BE49-F238E27FC236}">
                <a16:creationId xmlns:a16="http://schemas.microsoft.com/office/drawing/2014/main" id="{3CC2987D-57FB-4C25-889E-6D80F093060C}"/>
              </a:ext>
            </a:extLst>
          </p:cNvPr>
          <p:cNvCxnSpPr>
            <a:cxnSpLocks/>
            <a:stCxn id="102" idx="0"/>
            <a:endCxn id="100" idx="3"/>
          </p:cNvCxnSpPr>
          <p:nvPr/>
        </p:nvCxnSpPr>
        <p:spPr>
          <a:xfrm flipV="1">
            <a:off x="8972898" y="1258379"/>
            <a:ext cx="377329" cy="126089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A1A5DB4D-69E0-4F7A-B5BF-C32E7510452A}"/>
              </a:ext>
            </a:extLst>
          </p:cNvPr>
          <p:cNvGrpSpPr/>
          <p:nvPr/>
        </p:nvGrpSpPr>
        <p:grpSpPr>
          <a:xfrm>
            <a:off x="8389812" y="1258379"/>
            <a:ext cx="2031323" cy="1448081"/>
            <a:chOff x="8389812" y="1258379"/>
            <a:chExt cx="2031323" cy="1448081"/>
          </a:xfrm>
        </p:grpSpPr>
        <p:cxnSp>
          <p:nvCxnSpPr>
            <p:cNvPr id="111" name="Straight Connector 18">
              <a:extLst>
                <a:ext uri="{FF2B5EF4-FFF2-40B4-BE49-F238E27FC236}">
                  <a16:creationId xmlns:a16="http://schemas.microsoft.com/office/drawing/2014/main" id="{7E99D4DB-2B24-479F-BE78-2D8B02CD4B86}"/>
                </a:ext>
              </a:extLst>
            </p:cNvPr>
            <p:cNvCxnSpPr>
              <a:cxnSpLocks/>
              <a:stCxn id="105" idx="0"/>
              <a:endCxn id="99" idx="6"/>
            </p:cNvCxnSpPr>
            <p:nvPr/>
          </p:nvCxnSpPr>
          <p:spPr>
            <a:xfrm flipH="1" flipV="1">
              <a:off x="9660140" y="1957628"/>
              <a:ext cx="760995" cy="56164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8DBC196-4A7F-4BC0-9327-AC125817C5DC}"/>
                </a:ext>
              </a:extLst>
            </p:cNvPr>
            <p:cNvCxnSpPr>
              <a:cxnSpLocks/>
              <a:stCxn id="105" idx="0"/>
              <a:endCxn id="100" idx="5"/>
            </p:cNvCxnSpPr>
            <p:nvPr/>
          </p:nvCxnSpPr>
          <p:spPr>
            <a:xfrm flipH="1" flipV="1">
              <a:off x="9614954" y="1258379"/>
              <a:ext cx="806181" cy="1260890"/>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3C8C7BE7-FFF1-434C-821A-20C3FB40E3BB}"/>
                </a:ext>
              </a:extLst>
            </p:cNvPr>
            <p:cNvCxnSpPr>
              <a:cxnSpLocks/>
              <a:stCxn id="102" idx="6"/>
              <a:endCxn id="105" idx="2"/>
            </p:cNvCxnSpPr>
            <p:nvPr/>
          </p:nvCxnSpPr>
          <p:spPr>
            <a:xfrm flipV="1">
              <a:off x="9160088" y="2706459"/>
              <a:ext cx="1073856" cy="1"/>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5" name="Straight Connector 18">
              <a:extLst>
                <a:ext uri="{FF2B5EF4-FFF2-40B4-BE49-F238E27FC236}">
                  <a16:creationId xmlns:a16="http://schemas.microsoft.com/office/drawing/2014/main" id="{6CC0E648-D21D-46BC-806F-057227411B70}"/>
                </a:ext>
              </a:extLst>
            </p:cNvPr>
            <p:cNvCxnSpPr>
              <a:cxnSpLocks/>
              <a:stCxn id="96" idx="5"/>
              <a:endCxn id="105" idx="1"/>
            </p:cNvCxnSpPr>
            <p:nvPr/>
          </p:nvCxnSpPr>
          <p:spPr>
            <a:xfrm>
              <a:off x="8389812" y="1884999"/>
              <a:ext cx="1898959" cy="68909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6FBD55DE-F815-46A1-984E-DAB77CA46329}"/>
              </a:ext>
            </a:extLst>
          </p:cNvPr>
          <p:cNvGrpSpPr/>
          <p:nvPr/>
        </p:nvGrpSpPr>
        <p:grpSpPr>
          <a:xfrm>
            <a:off x="8154477" y="3008211"/>
            <a:ext cx="980133" cy="1216051"/>
            <a:chOff x="8588246" y="4967326"/>
            <a:chExt cx="980133" cy="1216051"/>
          </a:xfrm>
        </p:grpSpPr>
        <p:sp>
          <p:nvSpPr>
            <p:cNvPr id="53" name="Oval 5">
              <a:extLst>
                <a:ext uri="{FF2B5EF4-FFF2-40B4-BE49-F238E27FC236}">
                  <a16:creationId xmlns:a16="http://schemas.microsoft.com/office/drawing/2014/main" id="{A0306B19-3FF0-4391-AB84-E8E9DAD34768}"/>
                </a:ext>
              </a:extLst>
            </p:cNvPr>
            <p:cNvSpPr>
              <a:spLocks noChangeAspect="1"/>
            </p:cNvSpPr>
            <p:nvPr/>
          </p:nvSpPr>
          <p:spPr>
            <a:xfrm>
              <a:off x="8588246" y="4967326"/>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59" name="Oval 7">
              <a:extLst>
                <a:ext uri="{FF2B5EF4-FFF2-40B4-BE49-F238E27FC236}">
                  <a16:creationId xmlns:a16="http://schemas.microsoft.com/office/drawing/2014/main" id="{DB4BEFD5-AC42-4E05-AC42-4A61338AED4E}"/>
                </a:ext>
              </a:extLst>
            </p:cNvPr>
            <p:cNvSpPr>
              <a:spLocks noChangeAspect="1"/>
            </p:cNvSpPr>
            <p:nvPr/>
          </p:nvSpPr>
          <p:spPr>
            <a:xfrm>
              <a:off x="9193998" y="5808996"/>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61" name="Straight Connector 18">
              <a:extLst>
                <a:ext uri="{FF2B5EF4-FFF2-40B4-BE49-F238E27FC236}">
                  <a16:creationId xmlns:a16="http://schemas.microsoft.com/office/drawing/2014/main" id="{35B102D7-0807-41F7-9EDE-FCC70C7FCA8C}"/>
                </a:ext>
              </a:extLst>
            </p:cNvPr>
            <p:cNvCxnSpPr>
              <a:cxnSpLocks/>
              <a:stCxn id="59" idx="1"/>
              <a:endCxn id="53" idx="4"/>
            </p:cNvCxnSpPr>
            <p:nvPr/>
          </p:nvCxnSpPr>
          <p:spPr>
            <a:xfrm flipH="1" flipV="1">
              <a:off x="8775437" y="5341707"/>
              <a:ext cx="473388" cy="522116"/>
            </a:xfrm>
            <a:prstGeom prst="line">
              <a:avLst/>
            </a:prstGeom>
            <a:ln w="19050">
              <a:solidFill>
                <a:schemeClr val="tx1">
                  <a:lumMod val="65000"/>
                </a:schemeClr>
              </a:solidFill>
              <a:headEnd type="none"/>
            </a:ln>
          </p:spPr>
          <p:style>
            <a:lnRef idx="1">
              <a:schemeClr val="accent1"/>
            </a:lnRef>
            <a:fillRef idx="0">
              <a:schemeClr val="accent1"/>
            </a:fillRef>
            <a:effectRef idx="0">
              <a:schemeClr val="accent1"/>
            </a:effectRef>
            <a:fontRef idx="minor">
              <a:schemeClr val="tx1"/>
            </a:fontRef>
          </p:style>
        </p:cxnSp>
      </p:grpSp>
      <p:sp>
        <p:nvSpPr>
          <p:cNvPr id="62" name="Oval 7">
            <a:extLst>
              <a:ext uri="{FF2B5EF4-FFF2-40B4-BE49-F238E27FC236}">
                <a16:creationId xmlns:a16="http://schemas.microsoft.com/office/drawing/2014/main" id="{30A9BA6E-0E44-42F9-995C-5A12455DFDB0}"/>
              </a:ext>
            </a:extLst>
          </p:cNvPr>
          <p:cNvSpPr>
            <a:spLocks noChangeAspect="1"/>
          </p:cNvSpPr>
          <p:nvPr/>
        </p:nvSpPr>
        <p:spPr>
          <a:xfrm>
            <a:off x="10233943" y="3746269"/>
            <a:ext cx="374381" cy="374381"/>
          </a:xfrm>
          <a:prstGeom prst="ellipse">
            <a:avLst/>
          </a:prstGeom>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grpSp>
        <p:nvGrpSpPr>
          <p:cNvPr id="132" name="组合 131">
            <a:extLst>
              <a:ext uri="{FF2B5EF4-FFF2-40B4-BE49-F238E27FC236}">
                <a16:creationId xmlns:a16="http://schemas.microsoft.com/office/drawing/2014/main" id="{52E48936-81D3-45AD-A547-E26CBFE7F41D}"/>
              </a:ext>
            </a:extLst>
          </p:cNvPr>
          <p:cNvGrpSpPr/>
          <p:nvPr/>
        </p:nvGrpSpPr>
        <p:grpSpPr>
          <a:xfrm>
            <a:off x="8389812" y="1258379"/>
            <a:ext cx="2031323" cy="1448082"/>
            <a:chOff x="8389812" y="1258379"/>
            <a:chExt cx="2031323" cy="1448082"/>
          </a:xfrm>
        </p:grpSpPr>
        <p:cxnSp>
          <p:nvCxnSpPr>
            <p:cNvPr id="133" name="Straight Connector 18">
              <a:extLst>
                <a:ext uri="{FF2B5EF4-FFF2-40B4-BE49-F238E27FC236}">
                  <a16:creationId xmlns:a16="http://schemas.microsoft.com/office/drawing/2014/main" id="{3F89BD09-4149-41A6-BFBB-9C6F62309F10}"/>
                </a:ext>
              </a:extLst>
            </p:cNvPr>
            <p:cNvCxnSpPr>
              <a:cxnSpLocks/>
            </p:cNvCxnSpPr>
            <p:nvPr/>
          </p:nvCxnSpPr>
          <p:spPr>
            <a:xfrm flipH="1" flipV="1">
              <a:off x="9660140" y="1957628"/>
              <a:ext cx="760995" cy="561640"/>
            </a:xfrm>
            <a:prstGeom prst="line">
              <a:avLst/>
            </a:prstGeom>
            <a:ln w="19050">
              <a:solidFill>
                <a:schemeClr val="tx1">
                  <a:lumMod val="65000"/>
                </a:schemeClr>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134" name="Straight Connector 18">
              <a:extLst>
                <a:ext uri="{FF2B5EF4-FFF2-40B4-BE49-F238E27FC236}">
                  <a16:creationId xmlns:a16="http://schemas.microsoft.com/office/drawing/2014/main" id="{DAC03AF6-1458-458B-8E7D-E12EECC81A63}"/>
                </a:ext>
              </a:extLst>
            </p:cNvPr>
            <p:cNvCxnSpPr>
              <a:cxnSpLocks/>
            </p:cNvCxnSpPr>
            <p:nvPr/>
          </p:nvCxnSpPr>
          <p:spPr>
            <a:xfrm flipH="1" flipV="1">
              <a:off x="9614954" y="1258379"/>
              <a:ext cx="806181" cy="1260890"/>
            </a:xfrm>
            <a:prstGeom prst="line">
              <a:avLst/>
            </a:prstGeom>
            <a:ln w="19050">
              <a:solidFill>
                <a:schemeClr val="tx1">
                  <a:lumMod val="65000"/>
                </a:schemeClr>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136" name="Straight Connector 18">
              <a:extLst>
                <a:ext uri="{FF2B5EF4-FFF2-40B4-BE49-F238E27FC236}">
                  <a16:creationId xmlns:a16="http://schemas.microsoft.com/office/drawing/2014/main" id="{797ED686-DB05-4E18-ADF3-FA7DD91026D6}"/>
                </a:ext>
              </a:extLst>
            </p:cNvPr>
            <p:cNvCxnSpPr>
              <a:cxnSpLocks/>
              <a:endCxn id="105" idx="2"/>
            </p:cNvCxnSpPr>
            <p:nvPr/>
          </p:nvCxnSpPr>
          <p:spPr>
            <a:xfrm flipV="1">
              <a:off x="9160087" y="2706459"/>
              <a:ext cx="1073857" cy="2"/>
            </a:xfrm>
            <a:prstGeom prst="line">
              <a:avLst/>
            </a:prstGeom>
            <a:ln w="19050">
              <a:solidFill>
                <a:schemeClr val="tx1">
                  <a:lumMod val="65000"/>
                </a:schemeClr>
              </a:solidFill>
              <a:prstDash val="dash"/>
              <a:headEnd type="none"/>
            </a:ln>
          </p:spPr>
          <p:style>
            <a:lnRef idx="1">
              <a:schemeClr val="accent1"/>
            </a:lnRef>
            <a:fillRef idx="0">
              <a:schemeClr val="accent1"/>
            </a:fillRef>
            <a:effectRef idx="0">
              <a:schemeClr val="accent1"/>
            </a:effectRef>
            <a:fontRef idx="minor">
              <a:schemeClr val="tx1"/>
            </a:fontRef>
          </p:style>
        </p:cxnSp>
        <p:cxnSp>
          <p:nvCxnSpPr>
            <p:cNvPr id="137" name="Straight Connector 18">
              <a:extLst>
                <a:ext uri="{FF2B5EF4-FFF2-40B4-BE49-F238E27FC236}">
                  <a16:creationId xmlns:a16="http://schemas.microsoft.com/office/drawing/2014/main" id="{A95B2F50-CCFD-46D1-A3D2-F7B3EC6703E2}"/>
                </a:ext>
              </a:extLst>
            </p:cNvPr>
            <p:cNvCxnSpPr>
              <a:cxnSpLocks/>
            </p:cNvCxnSpPr>
            <p:nvPr/>
          </p:nvCxnSpPr>
          <p:spPr>
            <a:xfrm>
              <a:off x="8389812" y="1884999"/>
              <a:ext cx="1898959" cy="689096"/>
            </a:xfrm>
            <a:prstGeom prst="line">
              <a:avLst/>
            </a:prstGeom>
            <a:ln w="19050">
              <a:solidFill>
                <a:schemeClr val="tx1">
                  <a:lumMod val="65000"/>
                </a:schemeClr>
              </a:solidFill>
              <a:prstDash val="dash"/>
              <a:headEnd type="none"/>
            </a:ln>
          </p:spPr>
          <p:style>
            <a:lnRef idx="1">
              <a:schemeClr val="accent1"/>
            </a:lnRef>
            <a:fillRef idx="0">
              <a:schemeClr val="accent1"/>
            </a:fillRef>
            <a:effectRef idx="0">
              <a:schemeClr val="accent1"/>
            </a:effectRef>
            <a:fontRef idx="minor">
              <a:schemeClr val="tx1"/>
            </a:fontRef>
          </p:style>
        </p:cxnSp>
      </p:grpSp>
      <p:grpSp>
        <p:nvGrpSpPr>
          <p:cNvPr id="138" name="组合 137">
            <a:extLst>
              <a:ext uri="{FF2B5EF4-FFF2-40B4-BE49-F238E27FC236}">
                <a16:creationId xmlns:a16="http://schemas.microsoft.com/office/drawing/2014/main" id="{1D13ED34-3F16-4A78-BE22-95BDB5D71283}"/>
              </a:ext>
            </a:extLst>
          </p:cNvPr>
          <p:cNvGrpSpPr>
            <a:grpSpLocks noChangeAspect="1"/>
          </p:cNvGrpSpPr>
          <p:nvPr/>
        </p:nvGrpSpPr>
        <p:grpSpPr>
          <a:xfrm>
            <a:off x="8257448" y="4532686"/>
            <a:ext cx="2538067" cy="1954825"/>
            <a:chOff x="7623099" y="764643"/>
            <a:chExt cx="2247477" cy="1731012"/>
          </a:xfrm>
        </p:grpSpPr>
        <p:sp>
          <p:nvSpPr>
            <p:cNvPr id="139" name="Oval 5">
              <a:extLst>
                <a:ext uri="{FF2B5EF4-FFF2-40B4-BE49-F238E27FC236}">
                  <a16:creationId xmlns:a16="http://schemas.microsoft.com/office/drawing/2014/main" id="{365A62CE-CA1C-48D3-9B2A-A94B6B30922B}"/>
                </a:ext>
              </a:extLst>
            </p:cNvPr>
            <p:cNvSpPr>
              <a:spLocks noChangeAspect="1"/>
            </p:cNvSpPr>
            <p:nvPr/>
          </p:nvSpPr>
          <p:spPr>
            <a:xfrm>
              <a:off x="7623099" y="1319520"/>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TY</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0" name="Straight Connector 18">
              <a:extLst>
                <a:ext uri="{FF2B5EF4-FFF2-40B4-BE49-F238E27FC236}">
                  <a16:creationId xmlns:a16="http://schemas.microsoft.com/office/drawing/2014/main" id="{767946CF-C10E-4779-B9E3-2A17EADE0FBE}"/>
                </a:ext>
              </a:extLst>
            </p:cNvPr>
            <p:cNvCxnSpPr>
              <a:cxnSpLocks/>
              <a:stCxn id="143" idx="2"/>
              <a:endCxn id="139" idx="7"/>
            </p:cNvCxnSpPr>
            <p:nvPr/>
          </p:nvCxnSpPr>
          <p:spPr>
            <a:xfrm flipH="1">
              <a:off x="7906066" y="930402"/>
              <a:ext cx="801905" cy="43766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8">
              <a:extLst>
                <a:ext uri="{FF2B5EF4-FFF2-40B4-BE49-F238E27FC236}">
                  <a16:creationId xmlns:a16="http://schemas.microsoft.com/office/drawing/2014/main" id="{E5B88127-B57C-41B5-A593-F346BA40A0F7}"/>
                </a:ext>
              </a:extLst>
            </p:cNvPr>
            <p:cNvCxnSpPr>
              <a:cxnSpLocks/>
              <a:stCxn id="142" idx="2"/>
              <a:endCxn id="139" idx="5"/>
            </p:cNvCxnSpPr>
            <p:nvPr/>
          </p:nvCxnSpPr>
          <p:spPr>
            <a:xfrm flipH="1" flipV="1">
              <a:off x="7906066" y="1602488"/>
              <a:ext cx="793368" cy="64314"/>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Oval 7">
              <a:extLst>
                <a:ext uri="{FF2B5EF4-FFF2-40B4-BE49-F238E27FC236}">
                  <a16:creationId xmlns:a16="http://schemas.microsoft.com/office/drawing/2014/main" id="{20702169-3E4C-4A5B-896E-5664B6F3D1AE}"/>
                </a:ext>
              </a:extLst>
            </p:cNvPr>
            <p:cNvSpPr>
              <a:spLocks noChangeAspect="1"/>
            </p:cNvSpPr>
            <p:nvPr/>
          </p:nvSpPr>
          <p:spPr>
            <a:xfrm>
              <a:off x="8699434" y="1501042"/>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err="1">
                  <a:solidFill>
                    <a:schemeClr val="tx1"/>
                  </a:solidFill>
                  <a:latin typeface="思源黑体 CN Medium" panose="020B0600000000000000" pitchFamily="34" charset="-122"/>
                  <a:ea typeface="思源黑体 CN Medium" panose="020B0600000000000000" pitchFamily="34" charset="-122"/>
                </a:rPr>
                <a:t>SJZ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sp>
          <p:nvSpPr>
            <p:cNvPr id="143" name="Oval 7">
              <a:extLst>
                <a:ext uri="{FF2B5EF4-FFF2-40B4-BE49-F238E27FC236}">
                  <a16:creationId xmlns:a16="http://schemas.microsoft.com/office/drawing/2014/main" id="{457F6A5F-49FF-43FE-9968-33361C5F7210}"/>
                </a:ext>
              </a:extLst>
            </p:cNvPr>
            <p:cNvSpPr>
              <a:spLocks noChangeAspect="1"/>
            </p:cNvSpPr>
            <p:nvPr/>
          </p:nvSpPr>
          <p:spPr>
            <a:xfrm>
              <a:off x="8707971" y="764643"/>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BJ</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4" name="Straight Connector 18">
              <a:extLst>
                <a:ext uri="{FF2B5EF4-FFF2-40B4-BE49-F238E27FC236}">
                  <a16:creationId xmlns:a16="http://schemas.microsoft.com/office/drawing/2014/main" id="{0E022E8B-2B3D-46F8-930D-1BD79B490440}"/>
                </a:ext>
              </a:extLst>
            </p:cNvPr>
            <p:cNvCxnSpPr>
              <a:cxnSpLocks/>
              <a:stCxn id="142" idx="0"/>
              <a:endCxn id="143" idx="4"/>
            </p:cNvCxnSpPr>
            <p:nvPr/>
          </p:nvCxnSpPr>
          <p:spPr>
            <a:xfrm flipV="1">
              <a:off x="8865193" y="1096160"/>
              <a:ext cx="8537" cy="404882"/>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Oval 7">
              <a:extLst>
                <a:ext uri="{FF2B5EF4-FFF2-40B4-BE49-F238E27FC236}">
                  <a16:creationId xmlns:a16="http://schemas.microsoft.com/office/drawing/2014/main" id="{316350DD-AA64-4E64-877A-0BF213B903FC}"/>
                </a:ext>
              </a:extLst>
            </p:cNvPr>
            <p:cNvSpPr>
              <a:spLocks noChangeAspect="1"/>
            </p:cNvSpPr>
            <p:nvPr/>
          </p:nvSpPr>
          <p:spPr>
            <a:xfrm>
              <a:off x="8256634" y="2164138"/>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ZZ</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6" name="Straight Connector 18">
              <a:extLst>
                <a:ext uri="{FF2B5EF4-FFF2-40B4-BE49-F238E27FC236}">
                  <a16:creationId xmlns:a16="http://schemas.microsoft.com/office/drawing/2014/main" id="{3EE67BDA-C71D-423A-8B0D-8DD3ADB3CBE7}"/>
                </a:ext>
              </a:extLst>
            </p:cNvPr>
            <p:cNvCxnSpPr>
              <a:cxnSpLocks/>
              <a:stCxn id="145" idx="7"/>
              <a:endCxn id="142" idx="4"/>
            </p:cNvCxnSpPr>
            <p:nvPr/>
          </p:nvCxnSpPr>
          <p:spPr>
            <a:xfrm flipV="1">
              <a:off x="8539602" y="1832559"/>
              <a:ext cx="325591" cy="380128"/>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8">
              <a:extLst>
                <a:ext uri="{FF2B5EF4-FFF2-40B4-BE49-F238E27FC236}">
                  <a16:creationId xmlns:a16="http://schemas.microsoft.com/office/drawing/2014/main" id="{2C5A58DD-B60D-4742-8D7B-48419774FE54}"/>
                </a:ext>
              </a:extLst>
            </p:cNvPr>
            <p:cNvCxnSpPr>
              <a:cxnSpLocks/>
              <a:stCxn id="145" idx="1"/>
              <a:endCxn id="139" idx="4"/>
            </p:cNvCxnSpPr>
            <p:nvPr/>
          </p:nvCxnSpPr>
          <p:spPr>
            <a:xfrm flipH="1" flipV="1">
              <a:off x="7788858" y="1651038"/>
              <a:ext cx="516326" cy="561650"/>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Oval 7">
              <a:extLst>
                <a:ext uri="{FF2B5EF4-FFF2-40B4-BE49-F238E27FC236}">
                  <a16:creationId xmlns:a16="http://schemas.microsoft.com/office/drawing/2014/main" id="{AED0D49B-66A3-4256-A3B7-EB97CF1180BE}"/>
                </a:ext>
              </a:extLst>
            </p:cNvPr>
            <p:cNvSpPr>
              <a:spLocks noChangeAspect="1"/>
            </p:cNvSpPr>
            <p:nvPr/>
          </p:nvSpPr>
          <p:spPr>
            <a:xfrm>
              <a:off x="9539059" y="2164137"/>
              <a:ext cx="331517" cy="331517"/>
            </a:xfrm>
            <a:prstGeom prst="ellipse">
              <a:avLst/>
            </a:prstGeom>
            <a:ln>
              <a:headEnd type="arrow" w="med" len="med"/>
              <a:tailEnd type="none" w="med" len="med"/>
            </a:ln>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US" altLang="zh-CN" sz="1000" dirty="0">
                  <a:solidFill>
                    <a:schemeClr val="tx1"/>
                  </a:solidFill>
                  <a:latin typeface="思源黑体 CN Medium" panose="020B0600000000000000" pitchFamily="34" charset="-122"/>
                  <a:ea typeface="思源黑体 CN Medium" panose="020B0600000000000000" pitchFamily="34" charset="-122"/>
                </a:rPr>
                <a:t>SH</a:t>
              </a:r>
              <a:endParaRPr lang="zh-CN" altLang="en-US" sz="1000" dirty="0">
                <a:solidFill>
                  <a:schemeClr val="tx1"/>
                </a:solidFill>
                <a:latin typeface="思源黑体 CN Medium" panose="020B0600000000000000" pitchFamily="34" charset="-122"/>
                <a:ea typeface="思源黑体 CN Medium" panose="020B0600000000000000" pitchFamily="34" charset="-122"/>
              </a:endParaRPr>
            </a:p>
          </p:txBody>
        </p:sp>
        <p:cxnSp>
          <p:nvCxnSpPr>
            <p:cNvPr id="149" name="Straight Connector 18">
              <a:extLst>
                <a:ext uri="{FF2B5EF4-FFF2-40B4-BE49-F238E27FC236}">
                  <a16:creationId xmlns:a16="http://schemas.microsoft.com/office/drawing/2014/main" id="{2FF7DFD0-93FA-4D33-B8EF-98DDC207198E}"/>
                </a:ext>
              </a:extLst>
            </p:cNvPr>
            <p:cNvCxnSpPr>
              <a:cxnSpLocks/>
              <a:stCxn id="148" idx="0"/>
              <a:endCxn id="142" idx="6"/>
            </p:cNvCxnSpPr>
            <p:nvPr/>
          </p:nvCxnSpPr>
          <p:spPr>
            <a:xfrm flipH="1" flipV="1">
              <a:off x="9030951" y="1666801"/>
              <a:ext cx="673867" cy="497336"/>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8">
              <a:extLst>
                <a:ext uri="{FF2B5EF4-FFF2-40B4-BE49-F238E27FC236}">
                  <a16:creationId xmlns:a16="http://schemas.microsoft.com/office/drawing/2014/main" id="{CA3558C2-33ED-4867-AE81-AD3E0BB9F5A2}"/>
                </a:ext>
              </a:extLst>
            </p:cNvPr>
            <p:cNvCxnSpPr>
              <a:cxnSpLocks/>
              <a:stCxn id="148" idx="0"/>
              <a:endCxn id="143" idx="5"/>
            </p:cNvCxnSpPr>
            <p:nvPr/>
          </p:nvCxnSpPr>
          <p:spPr>
            <a:xfrm flipH="1" flipV="1">
              <a:off x="8990939" y="1047610"/>
              <a:ext cx="713879"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8">
              <a:extLst>
                <a:ext uri="{FF2B5EF4-FFF2-40B4-BE49-F238E27FC236}">
                  <a16:creationId xmlns:a16="http://schemas.microsoft.com/office/drawing/2014/main" id="{2F2B672D-9601-42C8-9CBC-925563A3081D}"/>
                </a:ext>
              </a:extLst>
            </p:cNvPr>
            <p:cNvCxnSpPr>
              <a:cxnSpLocks/>
              <a:stCxn id="145" idx="6"/>
              <a:endCxn id="148" idx="2"/>
            </p:cNvCxnSpPr>
            <p:nvPr/>
          </p:nvCxnSpPr>
          <p:spPr>
            <a:xfrm flipV="1">
              <a:off x="8588151" y="2329896"/>
              <a:ext cx="950907" cy="1"/>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8">
              <a:extLst>
                <a:ext uri="{FF2B5EF4-FFF2-40B4-BE49-F238E27FC236}">
                  <a16:creationId xmlns:a16="http://schemas.microsoft.com/office/drawing/2014/main" id="{B5387B4D-E66F-4CBE-B145-EEE4E8861123}"/>
                </a:ext>
              </a:extLst>
            </p:cNvPr>
            <p:cNvCxnSpPr>
              <a:cxnSpLocks/>
              <a:stCxn id="145" idx="0"/>
              <a:endCxn id="143" idx="3"/>
            </p:cNvCxnSpPr>
            <p:nvPr/>
          </p:nvCxnSpPr>
          <p:spPr>
            <a:xfrm flipV="1">
              <a:off x="8422393" y="1047610"/>
              <a:ext cx="334128" cy="1116527"/>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Connector 18">
              <a:extLst>
                <a:ext uri="{FF2B5EF4-FFF2-40B4-BE49-F238E27FC236}">
                  <a16:creationId xmlns:a16="http://schemas.microsoft.com/office/drawing/2014/main" id="{026E82AE-1540-4738-94EB-CF4592999A6F}"/>
                </a:ext>
              </a:extLst>
            </p:cNvPr>
            <p:cNvCxnSpPr>
              <a:cxnSpLocks/>
              <a:stCxn id="139" idx="5"/>
              <a:endCxn id="148" idx="1"/>
            </p:cNvCxnSpPr>
            <p:nvPr/>
          </p:nvCxnSpPr>
          <p:spPr>
            <a:xfrm>
              <a:off x="7906066" y="1602487"/>
              <a:ext cx="1681542" cy="610200"/>
            </a:xfrm>
            <a:prstGeom prst="line">
              <a:avLst/>
            </a:prstGeom>
            <a:ln w="19050">
              <a:solidFill>
                <a:schemeClr val="tx1">
                  <a:lumMod val="6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13399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8"/>
                                        </p:tgtEl>
                                        <p:attrNameLst>
                                          <p:attrName>style.visibility</p:attrName>
                                        </p:attrNameLst>
                                      </p:cBhvr>
                                      <p:to>
                                        <p:strVal val="visible"/>
                                      </p:to>
                                    </p:set>
                                    <p:animEffect transition="in" filter="fade">
                                      <p:cBhvr>
                                        <p:cTn id="2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theme/theme1.xml><?xml version="1.0" encoding="utf-8"?>
<a:theme xmlns:a="http://schemas.openxmlformats.org/drawingml/2006/main" name="演示文稿6">
  <a:themeElements>
    <a:clrScheme name="zce">
      <a:dk1>
        <a:srgbClr val="000000"/>
      </a:dk1>
      <a:lt1>
        <a:sysClr val="window" lastClr="FFFFFF"/>
      </a:lt1>
      <a:dk2>
        <a:srgbClr val="343A3C"/>
      </a:dk2>
      <a:lt2>
        <a:srgbClr val="F8F9FB"/>
      </a:lt2>
      <a:accent1>
        <a:srgbClr val="FF6B6B"/>
      </a:accent1>
      <a:accent2>
        <a:srgbClr val="FFD700"/>
      </a:accent2>
      <a:accent3>
        <a:srgbClr val="20C997"/>
      </a:accent3>
      <a:accent4>
        <a:srgbClr val="339AF0"/>
      </a:accent4>
      <a:accent5>
        <a:srgbClr val="5C7CFA"/>
      </a:accent5>
      <a:accent6>
        <a:srgbClr val="845EF7"/>
      </a:accent6>
      <a:hlink>
        <a:srgbClr val="339AF0"/>
      </a:hlink>
      <a:folHlink>
        <a:srgbClr val="1C7ED6"/>
      </a:folHlink>
    </a:clrScheme>
    <a:fontScheme name="思源黑体">
      <a:majorFont>
        <a:latin typeface="思源黑体"/>
        <a:ea typeface="思源黑体"/>
        <a:cs typeface=""/>
      </a:majorFont>
      <a:minorFont>
        <a:latin typeface="思源黑体"/>
        <a:ea typeface="思源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6" id="{C8C82285-8E96-45F8-8309-FD5A26198477}" vid="{2248B891-26F2-4F7A-BA0A-2617389C3D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演示文稿6</Template>
  <TotalTime>128787</TotalTime>
  <Words>6404</Words>
  <Application>Microsoft Office PowerPoint</Application>
  <PresentationFormat>宽屏</PresentationFormat>
  <Paragraphs>1374</Paragraphs>
  <Slides>38</Slides>
  <Notes>29</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Helvetica Neue</vt:lpstr>
      <vt:lpstr>等线</vt:lpstr>
      <vt:lpstr>思源黑体</vt:lpstr>
      <vt:lpstr>思源黑体 CN Bold</vt:lpstr>
      <vt:lpstr>思源黑体 CN Heavy</vt:lpstr>
      <vt:lpstr>思源黑体 CN Medium</vt:lpstr>
      <vt:lpstr>Arial</vt:lpstr>
      <vt:lpstr>Cambria Math</vt:lpstr>
      <vt:lpstr>Consolas</vt:lpstr>
      <vt:lpstr>Wingdings</vt:lpstr>
      <vt:lpstr>演示文稿6</vt:lpstr>
      <vt:lpstr>第五章 图</vt:lpstr>
      <vt:lpstr>什么是图（Graph）？</vt:lpstr>
      <vt:lpstr>目录</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什么是图，怎么表示图？</vt:lpstr>
      <vt:lpstr>目录</vt:lpstr>
      <vt:lpstr>怎么操作图？</vt:lpstr>
      <vt:lpstr>怎么操作图？</vt:lpstr>
      <vt:lpstr>怎么操作图？</vt:lpstr>
      <vt:lpstr>怎么操作图？</vt:lpstr>
      <vt:lpstr>目录</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lpstr>图有哪些典型应用？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递归：求解汉诺塔问题</dc:title>
  <dc:creator>Administrator</dc:creator>
  <cp:lastModifiedBy>li pengpeng</cp:lastModifiedBy>
  <cp:revision>1806</cp:revision>
  <dcterms:created xsi:type="dcterms:W3CDTF">2020-09-09T10:26:03Z</dcterms:created>
  <dcterms:modified xsi:type="dcterms:W3CDTF">2023-03-06T03:11:08Z</dcterms:modified>
</cp:coreProperties>
</file>