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712F26-EF98-4B19-AFBC-77F3F15919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9A65D3-8E7B-436E-85A0-8EE6012B9B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06467-9BD8-47C3-90C8-27E1157E47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DECD8-DCDE-4393-9F31-AA8B554C51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C956CB-A7D6-4754-9DE4-779E055557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5B3524-2D45-46A4-877F-26AE4CCF9A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B34DCE-1DC9-4EE6-8880-34C3B77122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C5CBA4-881C-40D5-A6FF-35B0546E46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CF1E50-E8E7-4997-BCC3-31E8E36155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CBB084-B598-4B90-A8F2-6620573BA4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4FBA60-4F56-4672-96E3-50457F6E00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AF873-1BDD-4BD9-8A94-8ABF325F83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5D3290-5F41-4FD9-9FA9-50B975A28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CE503D-6C73-4CC0-85F0-1029D28A65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F7CCED-1DF0-4983-A532-1D43B757E2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C2160B-76EC-4762-B41A-FE4191B522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0AD085-4382-4C11-8721-870EAF121A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050595-8B8D-499D-9A6B-34B4FC633C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83DF18-B59E-44F2-8C65-BA26BC0398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5A3A02-9B90-4C2D-89CF-876387EB77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0A872C-0CED-4C89-8857-1D3AA36785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6E56AE-1BFE-4D9E-BD52-68C482D847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6C3A4D-F5AC-4E04-AD69-E06840E559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D20CD9-BAD0-4FF6-B7E2-4A37017A95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42A883-15BA-4548-A152-E34624083A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9BF085-BC81-4E39-8537-DBB77644FA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B42403-E03C-47BC-A31C-75087BEF3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74DBD2-1A15-4362-93AA-5EE1EFADAB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B66D37-34C9-49F8-B579-658A079745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33458A-BF80-4C29-BE39-EE661BFD02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EF079-023D-413A-8B83-409FCF980F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78E984-B27C-49D6-A004-C17E5F27C3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015C2-A5BA-42CD-A690-F2E30DE417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19DF9B-3F4A-4B28-A230-9196A00FAD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9A7783-61E3-4A76-951F-6BE13F340F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25A07-C53C-4409-8AD9-33AF6DB8C9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1C2C7A-5610-4B40-BDC2-22CE5DCFCD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EC395A-4664-460E-B267-CB8B9426BD3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834EBA-8E99-4A0B-99A6-4086AAB5D62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4800" spc="-1" strike="noStrike">
                <a:solidFill>
                  <a:srgbClr val="f5e0dc"/>
                </a:solidFill>
                <a:latin typeface="LXGW WenKai"/>
                <a:ea typeface="LXGW WenKai"/>
              </a:rPr>
              <a:t>从信息检索的角度浅谈人类记忆与计算机存储系统的异同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772400" y="4628160"/>
            <a:ext cx="182808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h-CN" sz="1800" spc="-1" strike="noStrike">
                <a:solidFill>
                  <a:srgbClr val="f5e0dc"/>
                </a:solidFill>
                <a:latin typeface="LXGW WenKai"/>
                <a:ea typeface="LXGW WenKai"/>
              </a:rPr>
              <a:t>李烁安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  <a:ea typeface="LXGW WenKai"/>
              </a:rPr>
              <a:t>2022.11.30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44520" y="4114800"/>
            <a:ext cx="3540960" cy="217656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1371600" y="518400"/>
            <a:ext cx="5257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Inform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ation </a:t>
            </a: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Retri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eval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5835600" y="1143000"/>
            <a:ext cx="5257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Hum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an </a:t>
            </a: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Mem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2343600" y="3200400"/>
            <a:ext cx="5257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Comp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uter </a:t>
            </a:r>
            <a:r>
              <a:rPr b="0" lang="en-US" sz="3600" spc="-1" strike="noStrike">
                <a:solidFill>
                  <a:srgbClr val="7f849c"/>
                </a:solidFill>
                <a:latin typeface="LXGW WenKai"/>
                <a:ea typeface="DejaVu Sans"/>
              </a:rPr>
              <a:t>Stor</a:t>
            </a: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age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建立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关联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的能力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Associ</a:t>
            </a:r>
            <a:r>
              <a:rPr b="0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504000" y="1018800"/>
            <a:ext cx="9070920" cy="39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Hum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Mem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ory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Feature-based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Semantic and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abst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ract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relationships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Comp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uter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Meaning-based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Surf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ace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features such as word overlap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利用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情境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的能力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Cont</a:t>
            </a:r>
            <a:r>
              <a:rPr b="0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ext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808560"/>
            <a:ext cx="9070920" cy="432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Hum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Mem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ory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Context is used in both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enco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ding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and  retrieval of information. Provides various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cu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es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and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associ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ations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that allows many retrieval paths to the information.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Comp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uter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Very little context is encoded. Much more impoverished classification of information.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消退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的能力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Dec</a:t>
            </a:r>
            <a:r>
              <a:rPr b="0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ay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504000" y="598320"/>
            <a:ext cx="9070920" cy="47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Hum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Mem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ory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decays quickly. Otherwise, old information could be too frequently triggered, which</a:t>
            </a:r>
            <a:r>
              <a:rPr b="1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distr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acts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the formation of new memories.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Comp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uter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remain stored. Weighting based on the history of usage of information is used to prevent interference.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400" spc="-1" strike="noStrike">
                <a:solidFill>
                  <a:srgbClr val="b4befe"/>
                </a:solidFill>
                <a:latin typeface="LXGW WenKai"/>
                <a:ea typeface="LXGW WenKai"/>
              </a:rPr>
              <a:t>引用文献 </a:t>
            </a:r>
            <a:r>
              <a:rPr b="1" lang="en-US" sz="4400" spc="-1" strike="noStrike">
                <a:solidFill>
                  <a:srgbClr val="7f849c"/>
                </a:solidFill>
                <a:latin typeface="LXGW WenKai"/>
                <a:ea typeface="LXGW WenKai"/>
              </a:rPr>
              <a:t>Refer</a:t>
            </a:r>
            <a:r>
              <a:rPr b="1" lang="en-US" sz="4400" spc="-1" strike="noStrike">
                <a:solidFill>
                  <a:srgbClr val="45475a"/>
                </a:solidFill>
                <a:latin typeface="LXGW WenKai"/>
                <a:ea typeface="LXGW WenKai"/>
              </a:rPr>
              <a:t>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Foltz, P.W. (1991). Models of Human Memory and Computer Information Retrieval: Similar Approaches to Similar Problems.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Raaijmakers, J. G., &amp; Shiffrin, R. M. (1981). Search of associative memory.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Huggett, M. (2007). Biomimetic information retrieval with spreading-activation networks.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Hiemstra, D. (2009). Information Retrieval Models. Information Retrieval.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5e0dc"/>
                </a:solidFill>
                <a:latin typeface="LXGW WenKai"/>
              </a:rPr>
              <a:t>Gilbert, L. T., Delaney, P. F., &amp; Racsmány, M. (2022). People sometimes remember to forget: Strategic retrieval from the list before last enables directed forgetting of the most recent information.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-457200" y="730080"/>
            <a:ext cx="7080120" cy="435168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6314400" y="1803600"/>
            <a:ext cx="3199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Background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694080"/>
            <a:ext cx="907092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zh-CN" sz="9600" spc="-1" strike="noStrike">
                <a:solidFill>
                  <a:srgbClr val="b4befe"/>
                </a:solidFill>
                <a:latin typeface="LXGW WenKai"/>
                <a:ea typeface="LXGW WenKai"/>
              </a:rPr>
              <a:t>背</a:t>
            </a:r>
            <a:r>
              <a:rPr b="0" lang="zh-CN" sz="7200" spc="-1" strike="noStrike">
                <a:solidFill>
                  <a:srgbClr val="b4befe"/>
                </a:solidFill>
                <a:latin typeface="LXGW WenKai"/>
                <a:ea typeface="LXGW WenKai"/>
              </a:rPr>
              <a:t>景</a:t>
            </a:r>
            <a:endParaRPr b="0" lang="en-US" sz="7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两者的共同问题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比较两者的目的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两者共同的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问题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Iss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ue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如何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快速</a:t>
            </a: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而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精确</a:t>
            </a: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地提取信息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?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How to retrieve the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corr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ect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information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effici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ently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比较两者的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目的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Purp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ose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研究记忆检索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机制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⇄ 改善信息检索</a:t>
            </a:r>
            <a:r>
              <a:rPr b="1" lang="zh-CN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技术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-457200" y="730080"/>
            <a:ext cx="7080120" cy="435168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6314400" y="1263960"/>
            <a:ext cx="3199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Similarities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506520"/>
            <a:ext cx="9070920" cy="47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zh-CN" sz="9600" spc="-1" strike="noStrike">
                <a:solidFill>
                  <a:srgbClr val="b4befe"/>
                </a:solidFill>
                <a:latin typeface="LXGW WenKai"/>
                <a:ea typeface="LXGW WenKai"/>
              </a:rPr>
              <a:t>类</a:t>
            </a:r>
            <a:r>
              <a:rPr b="0" lang="zh-CN" sz="7200" spc="-1" strike="noStrike">
                <a:solidFill>
                  <a:srgbClr val="b4befe"/>
                </a:solidFill>
                <a:latin typeface="LXGW WenKai"/>
                <a:ea typeface="LXGW WenKai"/>
              </a:rPr>
              <a:t>似</a:t>
            </a:r>
            <a:endParaRPr b="0" lang="en-US" sz="7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类似的阶段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类似的表征方法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依赖线索激活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类似的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阶段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Sta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ges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4000" y="1169280"/>
            <a:ext cx="9070920" cy="36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Gene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rate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&amp; 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Asse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mble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Cues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Retr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ieve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Using the Cues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Ver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ify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 the Retrieved Information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类似的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表征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方法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Represe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ntation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04000" y="808560"/>
            <a:ext cx="9070920" cy="432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Netw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ork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items are represented as discrete nodes. The retrieval process is based on the </a:t>
            </a:r>
            <a:r>
              <a:rPr b="1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conne</a:t>
            </a:r>
            <a:r>
              <a:rPr b="0" lang="en-US" sz="2800" spc="-1" strike="noStrike">
                <a:solidFill>
                  <a:srgbClr val="f5c2e7"/>
                </a:solidFill>
                <a:latin typeface="LXGW WenKai"/>
                <a:ea typeface="LXGW WenKai"/>
              </a:rPr>
              <a:t>ction</a:t>
            </a: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 of the nodes.</a:t>
            </a: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Feat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ure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5e0dc"/>
                </a:solidFill>
                <a:latin typeface="LXGW WenKai"/>
                <a:ea typeface="LXGW WenKai"/>
              </a:rPr>
              <a:t>Information items are represented as sets of features.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依赖</a:t>
            </a:r>
            <a:r>
              <a:rPr b="1" lang="zh-CN" sz="4800" spc="-1" strike="noStrike">
                <a:solidFill>
                  <a:srgbClr val="f5c2e7"/>
                </a:solidFill>
                <a:latin typeface="LXGW WenKai"/>
                <a:ea typeface="LXGW WenKai"/>
              </a:rPr>
              <a:t>线索</a:t>
            </a:r>
            <a:r>
              <a:rPr b="1" lang="zh-CN" sz="4800" spc="-1" strike="noStrike">
                <a:solidFill>
                  <a:srgbClr val="b4befe"/>
                </a:solidFill>
                <a:latin typeface="LXGW WenKai"/>
                <a:ea typeface="LXGW WenKai"/>
              </a:rPr>
              <a:t>激活 </a:t>
            </a:r>
            <a:r>
              <a:rPr b="1" lang="en-US" sz="4800" spc="-1" strike="noStrike">
                <a:solidFill>
                  <a:srgbClr val="7f849c"/>
                </a:solidFill>
                <a:latin typeface="LXGW WenKai"/>
                <a:ea typeface="LXGW WenKai"/>
              </a:rPr>
              <a:t>C</a:t>
            </a:r>
            <a:r>
              <a:rPr b="1" lang="en-US" sz="4800" spc="-1" strike="noStrike">
                <a:solidFill>
                  <a:srgbClr val="45475a"/>
                </a:solidFill>
                <a:latin typeface="LXGW WenKai"/>
                <a:ea typeface="LXGW WenKai"/>
              </a:rPr>
              <a:t>ue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504000" y="1106640"/>
            <a:ext cx="9070920" cy="3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C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ue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-bas</a:t>
            </a:r>
            <a:r>
              <a:rPr b="0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ed</a:t>
            </a:r>
            <a:r>
              <a:rPr b="1" lang="en-US" sz="4000" spc="-1" strike="noStrike">
                <a:solidFill>
                  <a:srgbClr val="f5c2e7"/>
                </a:solidFill>
                <a:latin typeface="LXGW WenKai"/>
                <a:ea typeface="LXGW WenKai"/>
              </a:rPr>
              <a:t> </a:t>
            </a:r>
            <a:r>
              <a:rPr b="0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retrieval</a:t>
            </a:r>
            <a:r>
              <a:rPr b="1" lang="en-US" sz="4000" spc="-1" strike="noStrike">
                <a:solidFill>
                  <a:srgbClr val="f5e0dc"/>
                </a:solidFill>
                <a:latin typeface="LXGW WenKai"/>
                <a:ea typeface="LXGW WenKai"/>
              </a:rPr>
              <a:t>:</a:t>
            </a: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5e0dc"/>
                </a:solidFill>
                <a:latin typeface="LXGW WenKai"/>
                <a:ea typeface="LXGW WenKai"/>
              </a:rPr>
              <a:t>Initial cue must be provided to start off the retrieval, which narrows the process down to a small set of possible pieces of information without a large load on the human system.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-457200" y="730080"/>
            <a:ext cx="7080120" cy="435168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/>
          <p:nvPr/>
        </p:nvSpPr>
        <p:spPr>
          <a:xfrm>
            <a:off x="6314400" y="1299960"/>
            <a:ext cx="3199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5475a"/>
                </a:solidFill>
                <a:latin typeface="LXGW WenKai"/>
                <a:ea typeface="DejaVu Sans"/>
              </a:rPr>
              <a:t>Differences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504000" y="506520"/>
            <a:ext cx="9070920" cy="47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zh-CN" sz="9600" spc="-1" strike="noStrike">
                <a:solidFill>
                  <a:srgbClr val="b4befe"/>
                </a:solidFill>
                <a:latin typeface="LXGW WenKai"/>
                <a:ea typeface="LXGW WenKai"/>
              </a:rPr>
              <a:t>区</a:t>
            </a:r>
            <a:r>
              <a:rPr b="0" lang="zh-CN" sz="7200" spc="-1" strike="noStrike">
                <a:solidFill>
                  <a:srgbClr val="b4befe"/>
                </a:solidFill>
                <a:latin typeface="LXGW WenKai"/>
                <a:ea typeface="LXGW WenKai"/>
              </a:rPr>
              <a:t>别</a:t>
            </a:r>
            <a:endParaRPr b="0" lang="en-US" sz="7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建立关联的能力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利用情境的能力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h-CN" sz="3200" spc="-1" strike="noStrike">
                <a:solidFill>
                  <a:srgbClr val="f5c2e7"/>
                </a:solidFill>
                <a:latin typeface="LXGW WenKai"/>
                <a:ea typeface="LXGW WenKai"/>
              </a:rPr>
              <a:t>消退的能力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LibreOffice/7.4.0.3$Linux_X86_64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2022-11-13T15:51:58Z</dcterms:created>
  <dc:creator/>
  <dc:description/>
  <dc:language>en-US</dc:language>
  <cp:lastModifiedBy/>
  <dcterms:modified xsi:type="dcterms:W3CDTF">2022-11-13T19:16:55Z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