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he-IL"/>
    </a:defPPr>
    <a:lvl1pPr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59000" indent="-1701800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19588" indent="-3405188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480175" indent="-5108575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40763" indent="-6811963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930"/>
    <a:srgbClr val="79936C"/>
    <a:srgbClr val="008080"/>
    <a:srgbClr val="BDDAB4"/>
    <a:srgbClr val="BCE9A5"/>
    <a:srgbClr val="CDFBD9"/>
    <a:srgbClr val="ACFEEC"/>
    <a:srgbClr val="3ECEB3"/>
    <a:srgbClr val="FFF5E4"/>
    <a:srgbClr val="FD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09" autoAdjust="0"/>
    <p:restoredTop sz="92720" autoAdjust="0"/>
  </p:normalViewPr>
  <p:slideViewPr>
    <p:cSldViewPr>
      <p:cViewPr>
        <p:scale>
          <a:sx n="40" d="100"/>
          <a:sy n="40" d="100"/>
        </p:scale>
        <p:origin x="-1956" y="-4056"/>
      </p:cViewPr>
      <p:guideLst>
        <p:guide orient="horz" pos="13608"/>
        <p:guide pos="1020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8EE8B15-7C20-9162-9BE4-2C633F253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D7F308-AD7F-325D-E2E9-DED09E0851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4F41A6-3C46-4765-B4B0-E269A1EEDFE9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C4F85F5-B90B-3529-5CBE-1D64034BE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C1744F-BFF6-FA9A-25DB-B35AF21DC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605B1DC-A6BE-4930-9DBE-4B82715FCF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CC8E22A7-2538-CEF4-6895-4047E99AD7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206807-3BDE-80B3-2E50-D5A267D46E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52F8B-6E66-45A8-9712-3EF1CB00A2C0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4" name="מציין מיקום של תמונת שקופית 3">
            <a:extLst>
              <a:ext uri="{FF2B5EF4-FFF2-40B4-BE49-F238E27FC236}">
                <a16:creationId xmlns:a16="http://schemas.microsoft.com/office/drawing/2014/main" id="{C733D366-5DD8-2D98-24C6-F4DE6B158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>
            <a:extLst>
              <a:ext uri="{FF2B5EF4-FFF2-40B4-BE49-F238E27FC236}">
                <a16:creationId xmlns:a16="http://schemas.microsoft.com/office/drawing/2014/main" id="{97B0D157-EB43-D8C3-83DC-8A585B05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3EA985-AA5E-E2B4-1585-062B071628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E17C887-9363-71B2-D5C8-2A79E21B6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FCF1E0C-F1E6-4AB5-BE84-F0C1CFFA8FBB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תמונת שקופית 1">
            <a:extLst>
              <a:ext uri="{FF2B5EF4-FFF2-40B4-BE49-F238E27FC236}">
                <a16:creationId xmlns:a16="http://schemas.microsoft.com/office/drawing/2014/main" id="{7DB6574D-0149-41A2-7FBF-869F56979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מציין מיקום של הערות 2">
            <a:extLst>
              <a:ext uri="{FF2B5EF4-FFF2-40B4-BE49-F238E27FC236}">
                <a16:creationId xmlns:a16="http://schemas.microsoft.com/office/drawing/2014/main" id="{711558D0-F912-5AC6-CA14-BA1FBF4568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4319588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364" name="מציין מיקום של מספר שקופית 3">
            <a:extLst>
              <a:ext uri="{FF2B5EF4-FFF2-40B4-BE49-F238E27FC236}">
                <a16:creationId xmlns:a16="http://schemas.microsoft.com/office/drawing/2014/main" id="{154C6A05-A977-FBF8-EFEB-4433AA15A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B378A64-19D7-4E78-B751-B8A388785CA5}" type="slidenum">
              <a:rPr lang="he-IL" altLang="he-IL" sz="1200"/>
              <a:pPr algn="l">
                <a:spcBef>
                  <a:spcPct val="0"/>
                </a:spcBef>
              </a:pPr>
              <a:t>1</a:t>
            </a:fld>
            <a:endParaRPr lang="he-IL" altLang="he-IL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A0560-DEF8-165E-5B58-B4C58D0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C26A1A-1A38-44D5-BC34-E3F93ED4D143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27E139-DB0A-5D26-AF9F-607FC1FB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464D84-6F2B-7DA6-B36E-5C7FC3FF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23B1D2C-1466-4D89-A42B-CD6763D526B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768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AAF7C1-400C-4BB4-FA39-3FA22138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2A689D-0BA9-4B11-AED0-451B016A9C5E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9C75C5-DC2F-3E99-B21F-ED7E8EC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F0CE90-ABD6-5A62-499E-9B893AA0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5D5196BC-1444-47E0-B68F-FFB2CA97F441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86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6C83E0-4C5C-D837-B51A-A3FD7B57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86AB55-7B27-4507-A93F-B64839EF19AD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26CC8-10E1-0C5B-C533-7C9CB7B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D5538C-93D4-3C7D-93F6-DCB8F0DF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589C9A41-948E-4163-8505-67368A877CF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996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EDDE6A-D625-B0A9-7086-55F984C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EA1F0F-AB82-455F-B91F-5E195F97D954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C4972D-BFBE-9F00-B247-BECB4D1A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0F771-BA88-0ECC-1C66-488FCBC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BC8A428-7280-4F57-AF76-1628AE2B569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676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F50B17-3F1D-D73F-ADF8-6D1F1B37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EFD40F5-E639-4DB6-A795-1729DCD1D271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7CC739-C790-2732-D5D3-F223669D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19B18A-925A-F9E5-EEEE-84A8645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FA3C7363-DD19-4D96-88BE-E63B2591AE0A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843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060486-CF94-E2F4-D22D-31650683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137488-7517-4082-97FC-BE5E730B104E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861339F-A7F0-BA50-E0D2-51315500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5F82CBF-F5B6-D4CB-B42E-C4933BF6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6CF6AAB3-7049-4D60-A8CF-0BEE67B0C50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2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2049BB-7E47-B994-F054-E0829FE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B8DFFE-A9A9-4B91-AF33-482B27F09900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F59CDBB-A6A9-D282-65AE-0B859AA7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2D9545-31D9-D401-47B6-72DBD0E2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0875EBC-C044-4B68-8660-B9759C8CD273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7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04DDFA-DF64-ACDC-0827-8B1416EC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E39ABE-1A2A-4288-A892-571B0AA59E06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1D81ABD-C2CE-7EF2-CAF3-7D9033A7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94788F9-3B06-990A-341C-90F30D76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92C7DD5E-81DA-4123-B7EA-DB62DD4E7F3C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247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61B6A6-FA97-C63A-B3DA-B20DAAAF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4D78B9-C8B6-4A94-9B65-053BA9E203E4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D06298B-84F9-5184-8E0B-79651F6F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2FC78D-E5EF-9D74-0F41-B3B73809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BB5A2A8F-557B-4044-AB5D-AB13F4E2FA0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626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768F2E-347B-1266-6F99-912CF74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527B767-69BD-48B2-BE54-71913E26E53C}" type="datetimeFigureOut">
              <a:rPr lang="he-IL"/>
              <a:pPr>
                <a:defRPr/>
              </a:pPr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D4EA51-83B2-7FA9-08DC-97A9AA54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8DF2A5-5C6A-F7AF-FA22-D2A68E5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587DB8B-C1FE-4399-B384-99E1845C49F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5263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0E776469-F9E4-B2A5-A221-DBD8661B85D9}"/>
              </a:ext>
            </a:extLst>
          </p:cNvPr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>
            <a:extLst>
              <a:ext uri="{FF2B5EF4-FFF2-40B4-BE49-F238E27FC236}">
                <a16:creationId xmlns:a16="http://schemas.microsoft.com/office/drawing/2014/main" id="{1FB0C86B-CFE1-745F-D3CB-6646182D4F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image" Target="../media/image16.svg"/><Relationship Id="rId26" Type="http://schemas.openxmlformats.org/officeDocument/2006/relationships/image" Target="../media/image23.jpeg"/><Relationship Id="rId39" Type="http://schemas.openxmlformats.org/officeDocument/2006/relationships/image" Target="../media/image36.png"/><Relationship Id="rId21" Type="http://schemas.openxmlformats.org/officeDocument/2006/relationships/image" Target="../media/image19.png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2.jpe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microsoft.com/office/2007/relationships/hdphoto" Target="../media/hdphoto2.wdp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7.jpe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תמונה 14355">
            <a:extLst>
              <a:ext uri="{FF2B5EF4-FFF2-40B4-BE49-F238E27FC236}">
                <a16:creationId xmlns:a16="http://schemas.microsoft.com/office/drawing/2014/main" id="{4437B72D-D05F-341B-C8AE-7BAD022FC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14" r="-21" b="-1"/>
          <a:stretch/>
        </p:blipFill>
        <p:spPr>
          <a:xfrm>
            <a:off x="0" y="6438663"/>
            <a:ext cx="32497798" cy="36766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50485-71DB-09A5-2282-AA434DA0F6F6}"/>
              </a:ext>
            </a:extLst>
          </p:cNvPr>
          <p:cNvSpPr txBox="1"/>
          <p:nvPr/>
        </p:nvSpPr>
        <p:spPr>
          <a:xfrm>
            <a:off x="-442913" y="858838"/>
            <a:ext cx="26431876" cy="209708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ctr" defTabSz="4320540" rtl="1" eaLnBrk="1" fontAlgn="auto" hangingPunct="1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הפקולטה למדעי הטבע</a:t>
            </a:r>
          </a:p>
          <a:p>
            <a:pPr marL="1371600" indent="-1371600" algn="ctr" defTabSz="4320540" rtl="1" eaLnBrk="1" fontAlgn="auto" hangingPunct="1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המחלקה למדעי המחשב</a:t>
            </a:r>
            <a:endParaRPr lang="he-IL" dirty="0">
              <a:latin typeface="+mn-lt"/>
              <a:cs typeface="+mn-cs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0181C3D-ACA5-95E9-BA9F-FF4B21177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26" y="3166552"/>
            <a:ext cx="30432375" cy="272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lnSpc>
                <a:spcPts val="10000"/>
              </a:lnSpc>
            </a:pPr>
            <a:r>
              <a:rPr lang="en-US" sz="100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Host-Microbe link prediction in Madagascar</a:t>
            </a:r>
            <a:br>
              <a:rPr lang="en-US" sz="100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</a:br>
            <a:endParaRPr lang="he-IL" altLang="he-IL" sz="10000" b="1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D69B5B72-59A8-EFDA-D6DB-295B4097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963" y="4225622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8000" b="1" dirty="0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עדן ברסלר, אופיר </a:t>
            </a:r>
            <a:r>
              <a:rPr lang="he-IL" altLang="he-IL" sz="8000" b="1" dirty="0" err="1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גורמס</a:t>
            </a:r>
            <a:endParaRPr lang="he-IL" altLang="he-IL" sz="8000" b="1" dirty="0">
              <a:solidFill>
                <a:srgbClr val="000099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679A9A9-3F99-7703-3971-4CDDBE84D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851" y="5210697"/>
            <a:ext cx="30432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8000" b="1" dirty="0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מנחים: ד"ר שי פילוסוף, פרופ' חן קיסר </a:t>
            </a:r>
            <a:endParaRPr lang="en-US" altLang="he-IL" sz="8000" b="1" dirty="0">
              <a:solidFill>
                <a:srgbClr val="FFCB97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30" name="Picture 6" descr="‪Google Colab Logo transparent PNG - StickPNG‬‏">
            <a:extLst>
              <a:ext uri="{FF2B5EF4-FFF2-40B4-BE49-F238E27FC236}">
                <a16:creationId xmlns:a16="http://schemas.microsoft.com/office/drawing/2014/main" id="{971E1452-EF3D-6C8F-06BC-ED0647F8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981" y="38728384"/>
            <a:ext cx="1038405" cy="97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‪Python Vector SVG Icon (13) - SVG Repo‬‏">
            <a:extLst>
              <a:ext uri="{FF2B5EF4-FFF2-40B4-BE49-F238E27FC236}">
                <a16:creationId xmlns:a16="http://schemas.microsoft.com/office/drawing/2014/main" id="{1E0737A8-E0E0-7A14-8C1C-0425718B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771" y="38728384"/>
            <a:ext cx="1038405" cy="97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‪Matplotlib Tutorials | Examples | Interview Questions‬‏">
            <a:extLst>
              <a:ext uri="{FF2B5EF4-FFF2-40B4-BE49-F238E27FC236}">
                <a16:creationId xmlns:a16="http://schemas.microsoft.com/office/drawing/2014/main" id="{257008A4-F8BC-1D13-99AD-0E228D9B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166" y="38729157"/>
            <a:ext cx="1048928" cy="991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‪GitHub Logos and Usage · GitHub‬‏">
            <a:extLst>
              <a:ext uri="{FF2B5EF4-FFF2-40B4-BE49-F238E27FC236}">
                <a16:creationId xmlns:a16="http://schemas.microsoft.com/office/drawing/2014/main" id="{E26B51B2-05B2-6395-E426-3940C75E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376" y="38728383"/>
            <a:ext cx="1038405" cy="977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B8526CBE-7491-C75B-2DF0-DFD4EBB5CBBB}"/>
              </a:ext>
            </a:extLst>
          </p:cNvPr>
          <p:cNvSpPr txBox="1"/>
          <p:nvPr/>
        </p:nvSpPr>
        <p:spPr>
          <a:xfrm>
            <a:off x="723400" y="10702202"/>
            <a:ext cx="10145688" cy="3416320"/>
          </a:xfrm>
          <a:prstGeom prst="rect">
            <a:avLst/>
          </a:prstGeom>
          <a:noFill/>
          <a:ln w="1016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Ecosystems are shaped by interactions that drive changes, maintain diversity, and help understand disease transmission.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Microbes-host interactions are important because they drive the host's ecology. </a:t>
            </a:r>
            <a:b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However, they are difficult to sample.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One solution is to predict links, but this has not yet been done in mammals in the wild.</a:t>
            </a:r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CAEF9597-5A3E-554B-3DFE-11B48B00F521}"/>
              </a:ext>
            </a:extLst>
          </p:cNvPr>
          <p:cNvSpPr/>
          <p:nvPr/>
        </p:nvSpPr>
        <p:spPr>
          <a:xfrm>
            <a:off x="19744997" y="15562159"/>
            <a:ext cx="3383132" cy="1954885"/>
          </a:xfrm>
          <a:prstGeom prst="ellipse">
            <a:avLst/>
          </a:prstGeom>
          <a:solidFill>
            <a:srgbClr val="7993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EDA (Exploratory Data Analysis)</a:t>
            </a:r>
            <a:b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he-IL" sz="2800" dirty="0"/>
          </a:p>
          <a:p>
            <a:pPr algn="ctr"/>
            <a:endParaRPr lang="he-IL" sz="10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1BD522B3-FEF1-C983-219E-433C0F86A4C8}"/>
              </a:ext>
            </a:extLst>
          </p:cNvPr>
          <p:cNvSpPr txBox="1"/>
          <p:nvPr/>
        </p:nvSpPr>
        <p:spPr>
          <a:xfrm>
            <a:off x="20443239" y="7732936"/>
            <a:ext cx="14146382" cy="2554545"/>
          </a:xfrm>
          <a:prstGeom prst="rect">
            <a:avLst/>
          </a:prstGeom>
          <a:noFill/>
          <a:ln w="1016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Predicting links between microbes and their hosts</a:t>
            </a:r>
            <a:br>
              <a:rPr lang="en-US" sz="32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Identifying influential features in these connections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Century Gothic" panose="020B0502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4928655B-1E05-3EBE-7311-4946EDE5637D}"/>
              </a:ext>
            </a:extLst>
          </p:cNvPr>
          <p:cNvSpPr txBox="1"/>
          <p:nvPr/>
        </p:nvSpPr>
        <p:spPr>
          <a:xfrm>
            <a:off x="22887694" y="37729333"/>
            <a:ext cx="63789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Tools</a:t>
            </a:r>
            <a:endParaRPr lang="he-IL" sz="4800" b="1" dirty="0">
              <a:latin typeface="Century Gothic" panose="020B0502020202020204" pitchFamily="34" charset="0"/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42811A70-6A3B-3F2B-110C-8EEB866D4821}"/>
              </a:ext>
            </a:extLst>
          </p:cNvPr>
          <p:cNvSpPr txBox="1"/>
          <p:nvPr/>
        </p:nvSpPr>
        <p:spPr>
          <a:xfrm>
            <a:off x="459859" y="14717173"/>
            <a:ext cx="176553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Results</a:t>
            </a:r>
            <a:endParaRPr lang="he-IL" sz="4800" b="1" dirty="0">
              <a:latin typeface="Century Gothic" panose="020B0502020202020204" pitchFamily="34" charset="0"/>
            </a:endParaRP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7D99B039-D6C8-C8A3-0E82-8AB289F87092}"/>
              </a:ext>
            </a:extLst>
          </p:cNvPr>
          <p:cNvSpPr/>
          <p:nvPr/>
        </p:nvSpPr>
        <p:spPr>
          <a:xfrm>
            <a:off x="20252896" y="6845563"/>
            <a:ext cx="11499263" cy="2583719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pic>
        <p:nvPicPr>
          <p:cNvPr id="7" name="Picture 2" descr="Explainable AI (XAI): Understanding the SHAP magic | by ...">
            <a:extLst>
              <a:ext uri="{FF2B5EF4-FFF2-40B4-BE49-F238E27FC236}">
                <a16:creationId xmlns:a16="http://schemas.microsoft.com/office/drawing/2014/main" id="{6838BBA2-53DC-D6D0-7449-C9CDDE325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4" r="19572"/>
          <a:stretch/>
        </p:blipFill>
        <p:spPr bwMode="auto">
          <a:xfrm>
            <a:off x="29538479" y="38727900"/>
            <a:ext cx="1048928" cy="98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‪Git - Logo Downloads‬‏">
            <a:extLst>
              <a:ext uri="{FF2B5EF4-FFF2-40B4-BE49-F238E27FC236}">
                <a16:creationId xmlns:a16="http://schemas.microsoft.com/office/drawing/2014/main" id="{D0EFCAFB-0396-76C3-A8E7-2F6E9782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84" y="38728383"/>
            <a:ext cx="1038405" cy="977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CE98260C-42D6-0F97-B7AB-99E6EC501B4A}"/>
              </a:ext>
            </a:extLst>
          </p:cNvPr>
          <p:cNvSpPr/>
          <p:nvPr/>
        </p:nvSpPr>
        <p:spPr>
          <a:xfrm>
            <a:off x="20010920" y="37816097"/>
            <a:ext cx="12119160" cy="2029658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E23E839-7966-F695-31BC-776D88A1E805}"/>
              </a:ext>
            </a:extLst>
          </p:cNvPr>
          <p:cNvCxnSpPr>
            <a:cxnSpLocks/>
          </p:cNvCxnSpPr>
          <p:nvPr/>
        </p:nvCxnSpPr>
        <p:spPr>
          <a:xfrm>
            <a:off x="20017566" y="38452572"/>
            <a:ext cx="12119160" cy="0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F3D45408-D1F2-83B7-7244-41F97B96E7EB}"/>
              </a:ext>
            </a:extLst>
          </p:cNvPr>
          <p:cNvSpPr/>
          <p:nvPr/>
        </p:nvSpPr>
        <p:spPr>
          <a:xfrm>
            <a:off x="567350" y="9811946"/>
            <a:ext cx="10301738" cy="4382339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E59E2AF6-C519-2E2B-C0E7-61078C9787D6}"/>
              </a:ext>
            </a:extLst>
          </p:cNvPr>
          <p:cNvSpPr/>
          <p:nvPr/>
        </p:nvSpPr>
        <p:spPr>
          <a:xfrm>
            <a:off x="19586505" y="13485078"/>
            <a:ext cx="12661164" cy="24160462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FC212E09-F481-9C85-394E-9A032E00C2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43826" y="182877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C72CDA58-EA95-1E58-F3F7-30290232B8B7}"/>
              </a:ext>
            </a:extLst>
          </p:cNvPr>
          <p:cNvSpPr txBox="1"/>
          <p:nvPr/>
        </p:nvSpPr>
        <p:spPr>
          <a:xfrm>
            <a:off x="20010920" y="13604465"/>
            <a:ext cx="1047177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Approach</a:t>
            </a:r>
            <a:r>
              <a:rPr lang="he-IL" sz="4800" b="1" dirty="0">
                <a:latin typeface="Century Gothic" panose="020B0502020202020204" pitchFamily="34" charset="0"/>
              </a:rPr>
              <a:t> </a:t>
            </a:r>
            <a:r>
              <a:rPr lang="en-US" sz="4800" b="1" dirty="0">
                <a:latin typeface="Century Gothic" panose="020B0502020202020204" pitchFamily="34" charset="0"/>
              </a:rPr>
              <a:t>-</a:t>
            </a:r>
            <a:r>
              <a:rPr lang="he-IL" sz="4800" b="1" dirty="0">
                <a:latin typeface="Century Gothic" panose="020B0502020202020204" pitchFamily="34" charset="0"/>
              </a:rPr>
              <a:t> </a:t>
            </a:r>
            <a:r>
              <a:rPr lang="en-US" sz="4800" b="1" dirty="0">
                <a:latin typeface="Century Gothic" panose="020B0502020202020204" pitchFamily="34" charset="0"/>
              </a:rPr>
              <a:t>Machine Learning</a:t>
            </a:r>
            <a:endParaRPr lang="he-IL" sz="4800" b="1" dirty="0">
              <a:latin typeface="Century Gothic" panose="020B0502020202020204" pitchFamily="34" charset="0"/>
            </a:endParaRPr>
          </a:p>
          <a:p>
            <a:pPr algn="ctr"/>
            <a:endParaRPr lang="he-IL" sz="4800" b="1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943C822E-28BE-81D3-DE1D-24032B50C882}"/>
              </a:ext>
            </a:extLst>
          </p:cNvPr>
          <p:cNvSpPr/>
          <p:nvPr/>
        </p:nvSpPr>
        <p:spPr>
          <a:xfrm>
            <a:off x="156381" y="14347224"/>
            <a:ext cx="19224207" cy="28790631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083470AB-C1AC-827E-7197-0F7F6A64BF65}"/>
              </a:ext>
            </a:extLst>
          </p:cNvPr>
          <p:cNvCxnSpPr>
            <a:cxnSpLocks/>
          </p:cNvCxnSpPr>
          <p:nvPr/>
        </p:nvCxnSpPr>
        <p:spPr>
          <a:xfrm>
            <a:off x="723400" y="15739362"/>
            <a:ext cx="18198432" cy="144595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תיבת טקסט 14340">
            <a:extLst>
              <a:ext uri="{FF2B5EF4-FFF2-40B4-BE49-F238E27FC236}">
                <a16:creationId xmlns:a16="http://schemas.microsoft.com/office/drawing/2014/main" id="{012BDFD7-9F78-6A7C-F701-9C1D29478A00}"/>
              </a:ext>
            </a:extLst>
          </p:cNvPr>
          <p:cNvSpPr txBox="1"/>
          <p:nvPr/>
        </p:nvSpPr>
        <p:spPr>
          <a:xfrm>
            <a:off x="1274065" y="16144065"/>
            <a:ext cx="199988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Prediction</a:t>
            </a:r>
          </a:p>
        </p:txBody>
      </p:sp>
      <p:pic>
        <p:nvPicPr>
          <p:cNvPr id="14345" name="Picture 2">
            <a:extLst>
              <a:ext uri="{FF2B5EF4-FFF2-40B4-BE49-F238E27FC236}">
                <a16:creationId xmlns:a16="http://schemas.microsoft.com/office/drawing/2014/main" id="{C0795D8E-1F27-CC22-B7FB-6FC2FC15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08" y="33733775"/>
            <a:ext cx="12229852" cy="914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7" name="תיבת טקסט 14346">
            <a:extLst>
              <a:ext uri="{FF2B5EF4-FFF2-40B4-BE49-F238E27FC236}">
                <a16:creationId xmlns:a16="http://schemas.microsoft.com/office/drawing/2014/main" id="{31BBD487-26D5-0820-22F3-F6803760EE1D}"/>
              </a:ext>
            </a:extLst>
          </p:cNvPr>
          <p:cNvSpPr txBox="1"/>
          <p:nvPr/>
        </p:nvSpPr>
        <p:spPr>
          <a:xfrm>
            <a:off x="1383864" y="17149696"/>
            <a:ext cx="17337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Our model predicts host-microbe link with an F1-score of approximately 70%-75%.</a:t>
            </a:r>
          </a:p>
          <a:p>
            <a:endParaRPr lang="en-US" sz="400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368" name="תמונה 14367">
            <a:extLst>
              <a:ext uri="{FF2B5EF4-FFF2-40B4-BE49-F238E27FC236}">
                <a16:creationId xmlns:a16="http://schemas.microsoft.com/office/drawing/2014/main" id="{4623C044-20DD-AF5D-C8D9-AADD26DD3AB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3321" b="3603"/>
          <a:stretch/>
        </p:blipFill>
        <p:spPr>
          <a:xfrm>
            <a:off x="20736539" y="9485110"/>
            <a:ext cx="2046031" cy="3749101"/>
          </a:xfrm>
          <a:prstGeom prst="rect">
            <a:avLst/>
          </a:prstGeom>
        </p:spPr>
      </p:pic>
      <p:cxnSp>
        <p:nvCxnSpPr>
          <p:cNvPr id="14369" name="מחבר ישר 14368">
            <a:extLst>
              <a:ext uri="{FF2B5EF4-FFF2-40B4-BE49-F238E27FC236}">
                <a16:creationId xmlns:a16="http://schemas.microsoft.com/office/drawing/2014/main" id="{3192F88A-CDE5-A1C3-41C2-306CF305B51E}"/>
              </a:ext>
            </a:extLst>
          </p:cNvPr>
          <p:cNvCxnSpPr>
            <a:cxnSpLocks/>
          </p:cNvCxnSpPr>
          <p:nvPr/>
        </p:nvCxnSpPr>
        <p:spPr>
          <a:xfrm flipV="1">
            <a:off x="20207774" y="7634524"/>
            <a:ext cx="11499263" cy="34724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0" name="מחבר ישר 14369">
            <a:extLst>
              <a:ext uri="{FF2B5EF4-FFF2-40B4-BE49-F238E27FC236}">
                <a16:creationId xmlns:a16="http://schemas.microsoft.com/office/drawing/2014/main" id="{A2288F2D-6728-7429-E946-B4B65B826088}"/>
              </a:ext>
            </a:extLst>
          </p:cNvPr>
          <p:cNvCxnSpPr>
            <a:cxnSpLocks/>
          </p:cNvCxnSpPr>
          <p:nvPr/>
        </p:nvCxnSpPr>
        <p:spPr>
          <a:xfrm>
            <a:off x="572644" y="10583564"/>
            <a:ext cx="10296444" cy="0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7C8D2AE-9545-001D-D1A2-0205B976D65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328"/>
          <a:stretch/>
        </p:blipFill>
        <p:spPr>
          <a:xfrm>
            <a:off x="22402761" y="9568118"/>
            <a:ext cx="9357586" cy="3686249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7009193-E4B9-2D97-65C2-76D8A2E4D798}"/>
              </a:ext>
            </a:extLst>
          </p:cNvPr>
          <p:cNvSpPr txBox="1"/>
          <p:nvPr/>
        </p:nvSpPr>
        <p:spPr>
          <a:xfrm>
            <a:off x="927599" y="9780936"/>
            <a:ext cx="9266566" cy="8450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Background</a:t>
            </a:r>
            <a:endParaRPr lang="he-IL" sz="4800" dirty="0">
              <a:latin typeface="Century Gothic" panose="020B0502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8A976D1-E767-7D02-82C0-FBDABA3E3783}"/>
              </a:ext>
            </a:extLst>
          </p:cNvPr>
          <p:cNvSpPr txBox="1"/>
          <p:nvPr/>
        </p:nvSpPr>
        <p:spPr>
          <a:xfrm>
            <a:off x="20478334" y="6827147"/>
            <a:ext cx="106125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Project Goals</a:t>
            </a:r>
            <a:endParaRPr lang="en-US" sz="4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D4CD8906-0878-5941-A5D0-E491D008855F}"/>
              </a:ext>
            </a:extLst>
          </p:cNvPr>
          <p:cNvSpPr/>
          <p:nvPr/>
        </p:nvSpPr>
        <p:spPr>
          <a:xfrm>
            <a:off x="19739359" y="30169585"/>
            <a:ext cx="3319691" cy="1928030"/>
          </a:xfrm>
          <a:prstGeom prst="ellipse">
            <a:avLst/>
          </a:prstGeom>
          <a:solidFill>
            <a:srgbClr val="7993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en-US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Evaluating model prediction</a:t>
            </a:r>
            <a:endParaRPr lang="he-IL" sz="1000" dirty="0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3602AAF7-0244-C4A4-98EC-61D9E2B80AB3}"/>
              </a:ext>
            </a:extLst>
          </p:cNvPr>
          <p:cNvSpPr/>
          <p:nvPr/>
        </p:nvSpPr>
        <p:spPr>
          <a:xfrm>
            <a:off x="19744997" y="20454870"/>
            <a:ext cx="3271380" cy="2006123"/>
          </a:xfrm>
          <a:prstGeom prst="ellipse">
            <a:avLst/>
          </a:prstGeom>
          <a:solidFill>
            <a:srgbClr val="7993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en-US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 algn="ctr" rtl="1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Choosing a ML model</a:t>
            </a:r>
          </a:p>
          <a:p>
            <a:pPr algn="ctr"/>
            <a:endParaRPr lang="he-IL" sz="1000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4E29ACDC-BAA1-8265-477B-E5E210AE41C7}"/>
              </a:ext>
            </a:extLst>
          </p:cNvPr>
          <p:cNvSpPr/>
          <p:nvPr/>
        </p:nvSpPr>
        <p:spPr>
          <a:xfrm>
            <a:off x="19744997" y="25375453"/>
            <a:ext cx="3404214" cy="1928031"/>
          </a:xfrm>
          <a:prstGeom prst="ellipse">
            <a:avLst/>
          </a:prstGeom>
          <a:solidFill>
            <a:srgbClr val="7993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en-US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 algn="ctr" rtl="1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Training the model</a:t>
            </a:r>
          </a:p>
          <a:p>
            <a:pPr algn="ctr"/>
            <a:endParaRPr lang="he-IL" sz="1000" dirty="0"/>
          </a:p>
        </p:txBody>
      </p:sp>
      <p:sp>
        <p:nvSpPr>
          <p:cNvPr id="14338" name="תיבת טקסט 14337">
            <a:extLst>
              <a:ext uri="{FF2B5EF4-FFF2-40B4-BE49-F238E27FC236}">
                <a16:creationId xmlns:a16="http://schemas.microsoft.com/office/drawing/2014/main" id="{FBE980BA-3002-F4F5-64DD-3753AFE74FAB}"/>
              </a:ext>
            </a:extLst>
          </p:cNvPr>
          <p:cNvSpPr txBox="1"/>
          <p:nvPr/>
        </p:nvSpPr>
        <p:spPr>
          <a:xfrm>
            <a:off x="1313397" y="31225984"/>
            <a:ext cx="7435453" cy="21390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Features Impact</a:t>
            </a:r>
            <a:endParaRPr lang="he-IL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he-IL" dirty="0"/>
          </a:p>
        </p:txBody>
      </p:sp>
      <p:sp>
        <p:nvSpPr>
          <p:cNvPr id="14339" name="תיבת טקסט 14338">
            <a:extLst>
              <a:ext uri="{FF2B5EF4-FFF2-40B4-BE49-F238E27FC236}">
                <a16:creationId xmlns:a16="http://schemas.microsoft.com/office/drawing/2014/main" id="{A894AAE5-7344-53D3-44DC-DC36C9AD1AC3}"/>
              </a:ext>
            </a:extLst>
          </p:cNvPr>
          <p:cNvSpPr txBox="1"/>
          <p:nvPr/>
        </p:nvSpPr>
        <p:spPr>
          <a:xfrm>
            <a:off x="1313397" y="32462239"/>
            <a:ext cx="166419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degrees of hosts and microbes are the most important features in predicting host-microbe interactions.</a:t>
            </a:r>
          </a:p>
        </p:txBody>
      </p:sp>
      <p:sp>
        <p:nvSpPr>
          <p:cNvPr id="14340" name="תיבת טקסט 14339">
            <a:extLst>
              <a:ext uri="{FF2B5EF4-FFF2-40B4-BE49-F238E27FC236}">
                <a16:creationId xmlns:a16="http://schemas.microsoft.com/office/drawing/2014/main" id="{2CBCF6E9-CD51-ECA1-B92E-960E3D0375E5}"/>
              </a:ext>
            </a:extLst>
          </p:cNvPr>
          <p:cNvSpPr txBox="1"/>
          <p:nvPr/>
        </p:nvSpPr>
        <p:spPr>
          <a:xfrm>
            <a:off x="23050565" y="40014102"/>
            <a:ext cx="686453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Acknowledgements</a:t>
            </a:r>
            <a:endParaRPr lang="he-IL" sz="4800" b="1" dirty="0">
              <a:latin typeface="Century Gothic" panose="020B0502020202020204" pitchFamily="34" charset="0"/>
            </a:endParaRPr>
          </a:p>
        </p:txBody>
      </p:sp>
      <p:sp>
        <p:nvSpPr>
          <p:cNvPr id="14342" name="מלבן: פינות מעוגלות 14341">
            <a:extLst>
              <a:ext uri="{FF2B5EF4-FFF2-40B4-BE49-F238E27FC236}">
                <a16:creationId xmlns:a16="http://schemas.microsoft.com/office/drawing/2014/main" id="{17A46487-66C7-0B90-EBB5-EE6427A98CCB}"/>
              </a:ext>
            </a:extLst>
          </p:cNvPr>
          <p:cNvSpPr/>
          <p:nvPr/>
        </p:nvSpPr>
        <p:spPr>
          <a:xfrm>
            <a:off x="19905145" y="39996026"/>
            <a:ext cx="12284328" cy="3065057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cxnSp>
        <p:nvCxnSpPr>
          <p:cNvPr id="14343" name="מחבר ישר 14342">
            <a:extLst>
              <a:ext uri="{FF2B5EF4-FFF2-40B4-BE49-F238E27FC236}">
                <a16:creationId xmlns:a16="http://schemas.microsoft.com/office/drawing/2014/main" id="{3547AA21-5929-D2CE-12D4-9C5DB988CAAF}"/>
              </a:ext>
            </a:extLst>
          </p:cNvPr>
          <p:cNvCxnSpPr>
            <a:cxnSpLocks/>
          </p:cNvCxnSpPr>
          <p:nvPr/>
        </p:nvCxnSpPr>
        <p:spPr>
          <a:xfrm>
            <a:off x="19905145" y="40808456"/>
            <a:ext cx="12284328" cy="18599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A graph showing a comparison of multiple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E5F71A9-80FA-30EC-5677-4F212F59E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71340" y="18969540"/>
            <a:ext cx="7138154" cy="5055803"/>
          </a:xfrm>
          <a:prstGeom prst="rect">
            <a:avLst/>
          </a:prstGeom>
        </p:spPr>
      </p:pic>
      <p:pic>
        <p:nvPicPr>
          <p:cNvPr id="17" name="Picture 6" descr="A pie chart of distribution of hosts across villages with Crust in the background&#10;&#10;Description automatically generated">
            <a:extLst>
              <a:ext uri="{FF2B5EF4-FFF2-40B4-BE49-F238E27FC236}">
                <a16:creationId xmlns:a16="http://schemas.microsoft.com/office/drawing/2014/main" id="{54261714-4DC8-4130-0692-96D44B6FCB5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61" r="-429"/>
          <a:stretch/>
        </p:blipFill>
        <p:spPr>
          <a:xfrm>
            <a:off x="28311182" y="14955607"/>
            <a:ext cx="3686708" cy="3202262"/>
          </a:xfrm>
          <a:prstGeom prst="rect">
            <a:avLst/>
          </a:prstGeom>
        </p:spPr>
      </p:pic>
      <p:pic>
        <p:nvPicPr>
          <p:cNvPr id="18" name="Picture 5" descr="A graph with green bars&#10;&#10;Description automatically generated">
            <a:extLst>
              <a:ext uri="{FF2B5EF4-FFF2-40B4-BE49-F238E27FC236}">
                <a16:creationId xmlns:a16="http://schemas.microsoft.com/office/drawing/2014/main" id="{09E557C1-B273-858E-C3E0-48D517864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7" r="-4" b="1411"/>
          <a:stretch/>
        </p:blipFill>
        <p:spPr bwMode="auto">
          <a:xfrm>
            <a:off x="23377908" y="14943143"/>
            <a:ext cx="4612417" cy="32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72256E51-C8CC-C50D-4495-8355CC66E314}"/>
              </a:ext>
            </a:extLst>
          </p:cNvPr>
          <p:cNvSpPr txBox="1"/>
          <p:nvPr/>
        </p:nvSpPr>
        <p:spPr>
          <a:xfrm>
            <a:off x="19885317" y="40786305"/>
            <a:ext cx="12207292" cy="15527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143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200" dirty="0">
                <a:latin typeface="Century Gothic" panose="020B0502020202020204" pitchFamily="34" charset="0"/>
              </a:rPr>
              <a:t>We thank Ecological Complexity lab members and our collaborators, especially </a:t>
            </a:r>
            <a:r>
              <a:rPr lang="en-US" sz="2200" dirty="0">
                <a:latin typeface="Century Gothic" panose="020B0502020202020204" pitchFamily="34" charset="0"/>
                <a:sym typeface="Calibri"/>
              </a:rPr>
              <a:t>Matan </a:t>
            </a:r>
            <a:r>
              <a:rPr lang="en-US" sz="2200" dirty="0" err="1">
                <a:latin typeface="Century Gothic" panose="020B0502020202020204" pitchFamily="34" charset="0"/>
                <a:sym typeface="Calibri"/>
              </a:rPr>
              <a:t>Markfeld</a:t>
            </a:r>
            <a:r>
              <a:rPr lang="en-US" sz="2200" dirty="0">
                <a:latin typeface="Century Gothic" panose="020B0502020202020204" pitchFamily="34" charset="0"/>
                <a:sym typeface="Calibri"/>
              </a:rPr>
              <a:t>, Itamar </a:t>
            </a:r>
            <a:r>
              <a:rPr lang="en-US" sz="2200" dirty="0" err="1">
                <a:latin typeface="Century Gothic" panose="020B0502020202020204" pitchFamily="34" charset="0"/>
                <a:sym typeface="Calibri"/>
              </a:rPr>
              <a:t>Talpaz</a:t>
            </a:r>
            <a:r>
              <a:rPr lang="en-US" sz="2200" dirty="0">
                <a:latin typeface="Century Gothic" panose="020B0502020202020204" pitchFamily="34" charset="0"/>
                <a:sym typeface="Calibri"/>
              </a:rPr>
              <a:t>, Barry Biton, </a:t>
            </a:r>
            <a:r>
              <a:rPr lang="en-US" sz="2200" dirty="0" err="1">
                <a:latin typeface="Century Gothic" panose="020B0502020202020204" pitchFamily="34" charset="0"/>
                <a:sym typeface="Calibri"/>
              </a:rPr>
              <a:t>Geut</a:t>
            </a:r>
            <a:r>
              <a:rPr lang="en-US" sz="2200" dirty="0">
                <a:latin typeface="Century Gothic" panose="020B0502020202020204" pitchFamily="34" charset="0"/>
                <a:sym typeface="Calibri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sym typeface="Calibri"/>
              </a:rPr>
              <a:t>Galai</a:t>
            </a:r>
            <a:r>
              <a:rPr lang="en-US" sz="2200" dirty="0">
                <a:latin typeface="Century Gothic" panose="020B0502020202020204" pitchFamily="34" charset="0"/>
                <a:sym typeface="Calibri"/>
              </a:rPr>
              <a:t>. </a:t>
            </a:r>
            <a:r>
              <a:rPr lang="en-US" sz="2200" dirty="0">
                <a:latin typeface="Century Gothic" panose="020B0502020202020204" pitchFamily="34" charset="0"/>
              </a:rPr>
              <a:t>This study was funded by NSF-BSF and NIH grants.</a:t>
            </a:r>
            <a:endParaRPr lang="he-IL" sz="2200" dirty="0">
              <a:latin typeface="Century Gothic" panose="020B0502020202020204" pitchFamily="34" charset="0"/>
            </a:endParaRP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466BEF5-DCF7-7CD9-FAC0-03B3785C9FC3}"/>
              </a:ext>
            </a:extLst>
          </p:cNvPr>
          <p:cNvSpPr/>
          <p:nvPr/>
        </p:nvSpPr>
        <p:spPr>
          <a:xfrm>
            <a:off x="667889" y="6860790"/>
            <a:ext cx="10277552" cy="2134474"/>
          </a:xfrm>
          <a:prstGeom prst="roundRect">
            <a:avLst/>
          </a:prstGeom>
          <a:noFill/>
          <a:ln w="101600">
            <a:solidFill>
              <a:srgbClr val="3E5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noFill/>
            </a:endParaRPr>
          </a:p>
        </p:txBody>
      </p: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F87118B-E4EA-0F9D-94C6-659A26AEFA9C}"/>
              </a:ext>
            </a:extLst>
          </p:cNvPr>
          <p:cNvCxnSpPr>
            <a:cxnSpLocks/>
          </p:cNvCxnSpPr>
          <p:nvPr/>
        </p:nvCxnSpPr>
        <p:spPr>
          <a:xfrm flipV="1">
            <a:off x="667889" y="7645642"/>
            <a:ext cx="10277552" cy="47526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F18F329E-3641-D740-92FD-6060383F3060}"/>
              </a:ext>
            </a:extLst>
          </p:cNvPr>
          <p:cNvSpPr txBox="1"/>
          <p:nvPr/>
        </p:nvSpPr>
        <p:spPr>
          <a:xfrm>
            <a:off x="-2063901" y="6865542"/>
            <a:ext cx="1540227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Motivation</a:t>
            </a:r>
            <a:endParaRPr lang="he-IL" sz="4800" b="1" dirty="0">
              <a:latin typeface="Century Gothic" panose="020B0502020202020204" pitchFamily="34" charset="0"/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4535E04-2A0C-2AAC-D618-F8FD2A133027}"/>
              </a:ext>
            </a:extLst>
          </p:cNvPr>
          <p:cNvSpPr txBox="1"/>
          <p:nvPr/>
        </p:nvSpPr>
        <p:spPr>
          <a:xfrm>
            <a:off x="1311984" y="7817847"/>
            <a:ext cx="919176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cs typeface="+mn-cs"/>
              </a:rPr>
              <a:t>Understanding host-microbe interactions in a natural environment</a:t>
            </a:r>
            <a:endParaRPr lang="he-IL" sz="3200" dirty="0">
              <a:latin typeface="Century Gothic" panose="020B0502020202020204" pitchFamily="34" charset="0"/>
              <a:cs typeface="+mn-cs"/>
            </a:endParaRPr>
          </a:p>
        </p:txBody>
      </p:sp>
      <p:pic>
        <p:nvPicPr>
          <p:cNvPr id="14350" name="גרפיקה 47" descr="חץ ימינה עם מילוי מלא">
            <a:extLst>
              <a:ext uri="{FF2B5EF4-FFF2-40B4-BE49-F238E27FC236}">
                <a16:creationId xmlns:a16="http://schemas.microsoft.com/office/drawing/2014/main" id="{11755F25-E69C-B4CF-C326-F24D258272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20255135" y="27780414"/>
            <a:ext cx="2288140" cy="2189659"/>
          </a:xfrm>
          <a:prstGeom prst="rect">
            <a:avLst/>
          </a:prstGeom>
        </p:spPr>
      </p:pic>
      <p:cxnSp>
        <p:nvCxnSpPr>
          <p:cNvPr id="14358" name="מחבר ישר 14357">
            <a:extLst>
              <a:ext uri="{FF2B5EF4-FFF2-40B4-BE49-F238E27FC236}">
                <a16:creationId xmlns:a16="http://schemas.microsoft.com/office/drawing/2014/main" id="{E135624C-E655-9FB8-3535-99D3CA3F62B0}"/>
              </a:ext>
            </a:extLst>
          </p:cNvPr>
          <p:cNvCxnSpPr>
            <a:cxnSpLocks/>
          </p:cNvCxnSpPr>
          <p:nvPr/>
        </p:nvCxnSpPr>
        <p:spPr>
          <a:xfrm>
            <a:off x="19905145" y="14513614"/>
            <a:ext cx="12100932" cy="22874"/>
          </a:xfrm>
          <a:prstGeom prst="line">
            <a:avLst/>
          </a:prstGeom>
          <a:ln w="101600">
            <a:solidFill>
              <a:srgbClr val="3E5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73" name="גרפיקה 47" descr="חץ ימינה עם מילוי מלא">
            <a:extLst>
              <a:ext uri="{FF2B5EF4-FFF2-40B4-BE49-F238E27FC236}">
                <a16:creationId xmlns:a16="http://schemas.microsoft.com/office/drawing/2014/main" id="{BDDAA6BD-DD90-4642-15C4-49BDE1356A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20255136" y="18065699"/>
            <a:ext cx="2288140" cy="2189659"/>
          </a:xfrm>
          <a:prstGeom prst="rect">
            <a:avLst/>
          </a:prstGeom>
        </p:spPr>
      </p:pic>
      <p:pic>
        <p:nvPicPr>
          <p:cNvPr id="14374" name="גרפיקה 47" descr="חץ ימינה עם מילוי מלא">
            <a:extLst>
              <a:ext uri="{FF2B5EF4-FFF2-40B4-BE49-F238E27FC236}">
                <a16:creationId xmlns:a16="http://schemas.microsoft.com/office/drawing/2014/main" id="{85F851C8-D713-F8B6-E5DF-483B710D16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20255135" y="22714098"/>
            <a:ext cx="2288140" cy="2189659"/>
          </a:xfrm>
          <a:prstGeom prst="rect">
            <a:avLst/>
          </a:prstGeom>
        </p:spPr>
      </p:pic>
      <p:pic>
        <p:nvPicPr>
          <p:cNvPr id="55" name="תמונה 54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B0C10424-D464-2BB0-765A-9DF09A5DBA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6" y="18120240"/>
            <a:ext cx="18644178" cy="12421684"/>
          </a:xfrm>
          <a:prstGeom prst="rect">
            <a:avLst/>
          </a:prstGeom>
        </p:spPr>
      </p:pic>
      <p:pic>
        <p:nvPicPr>
          <p:cNvPr id="57" name="Picture 6" descr="Ecological Complexity Lab">
            <a:extLst>
              <a:ext uri="{FF2B5EF4-FFF2-40B4-BE49-F238E27FC236}">
                <a16:creationId xmlns:a16="http://schemas.microsoft.com/office/drawing/2014/main" id="{C66247DC-F9AC-79AA-E70C-C086E8DE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084" y="41873885"/>
            <a:ext cx="1059041" cy="105904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9" name="תמונה 14358">
            <a:extLst>
              <a:ext uri="{FF2B5EF4-FFF2-40B4-BE49-F238E27FC236}">
                <a16:creationId xmlns:a16="http://schemas.microsoft.com/office/drawing/2014/main" id="{19E9AA34-DC7B-8A84-8EA9-C64D20812D8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227639" y="30119832"/>
            <a:ext cx="5830458" cy="4970465"/>
          </a:xfrm>
          <a:prstGeom prst="rect">
            <a:avLst/>
          </a:prstGeom>
        </p:spPr>
      </p:pic>
      <p:pic>
        <p:nvPicPr>
          <p:cNvPr id="14364" name="תמונה 14363">
            <a:extLst>
              <a:ext uri="{FF2B5EF4-FFF2-40B4-BE49-F238E27FC236}">
                <a16:creationId xmlns:a16="http://schemas.microsoft.com/office/drawing/2014/main" id="{067C98A4-0414-D4E4-E8AA-C26C74F43C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48475" y="6946456"/>
            <a:ext cx="8811110" cy="6625539"/>
          </a:xfrm>
          <a:prstGeom prst="rect">
            <a:avLst/>
          </a:prstGeom>
        </p:spPr>
      </p:pic>
      <p:pic>
        <p:nvPicPr>
          <p:cNvPr id="52" name="Picture 51" descr="A diagram of a training data&#10;&#10;Description automatically generated">
            <a:extLst>
              <a:ext uri="{FF2B5EF4-FFF2-40B4-BE49-F238E27FC236}">
                <a16:creationId xmlns:a16="http://schemas.microsoft.com/office/drawing/2014/main" id="{C9ECF276-B24B-1431-6F40-AD77263B5D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340" y="24584764"/>
            <a:ext cx="7549886" cy="4246811"/>
          </a:xfrm>
          <a:prstGeom prst="rect">
            <a:avLst/>
          </a:prstGeom>
        </p:spPr>
      </p:pic>
      <p:pic>
        <p:nvPicPr>
          <p:cNvPr id="9" name="Google Shape;255;p11" descr="National Institutes of Health (NIH) - YouTube">
            <a:extLst>
              <a:ext uri="{FF2B5EF4-FFF2-40B4-BE49-F238E27FC236}">
                <a16:creationId xmlns:a16="http://schemas.microsoft.com/office/drawing/2014/main" id="{E674B5C8-FE61-16FE-0610-27C1935F0A2C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 l="9078" t="21443" r="1283" b="23778"/>
          <a:stretch/>
        </p:blipFill>
        <p:spPr>
          <a:xfrm>
            <a:off x="27081554" y="42177300"/>
            <a:ext cx="1506869" cy="770627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15" name="Picture 6" descr="Funding - Liad Mudrik laboratory">
            <a:extLst>
              <a:ext uri="{FF2B5EF4-FFF2-40B4-BE49-F238E27FC236}">
                <a16:creationId xmlns:a16="http://schemas.microsoft.com/office/drawing/2014/main" id="{39BE39B7-6822-5EB6-0297-90EC3F5A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393" y="42196241"/>
            <a:ext cx="1377600" cy="73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oogle Shape;125;p3" descr="Rat with solid fill">
            <a:extLst>
              <a:ext uri="{FF2B5EF4-FFF2-40B4-BE49-F238E27FC236}">
                <a16:creationId xmlns:a16="http://schemas.microsoft.com/office/drawing/2014/main" id="{8226585A-729C-6A04-2EE4-5C434DCE2BCA}"/>
              </a:ext>
            </a:extLst>
          </p:cNvPr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74040" y="8003217"/>
            <a:ext cx="3110562" cy="345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26;p3" descr="Germ outline">
            <a:extLst>
              <a:ext uri="{FF2B5EF4-FFF2-40B4-BE49-F238E27FC236}">
                <a16:creationId xmlns:a16="http://schemas.microsoft.com/office/drawing/2014/main" id="{E6E1783C-90DD-F56D-2DB0-A9C8AB495C7D}"/>
              </a:ext>
            </a:extLst>
          </p:cNvPr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045679" y="9655228"/>
            <a:ext cx="288032" cy="3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27;p3" descr="Germ outline">
            <a:extLst>
              <a:ext uri="{FF2B5EF4-FFF2-40B4-BE49-F238E27FC236}">
                <a16:creationId xmlns:a16="http://schemas.microsoft.com/office/drawing/2014/main" id="{43C986EB-8BF0-A7EC-274B-98769DAB7B58}"/>
              </a:ext>
            </a:extLst>
          </p:cNvPr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186919" y="9930427"/>
            <a:ext cx="288032" cy="3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28;p3" descr="Germ outline">
            <a:extLst>
              <a:ext uri="{FF2B5EF4-FFF2-40B4-BE49-F238E27FC236}">
                <a16:creationId xmlns:a16="http://schemas.microsoft.com/office/drawing/2014/main" id="{AC92094A-C6F2-4548-0425-BA241B616201}"/>
              </a:ext>
            </a:extLst>
          </p:cNvPr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1712540" y="9874693"/>
            <a:ext cx="288032" cy="3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29;p3" descr="Germ outline">
            <a:extLst>
              <a:ext uri="{FF2B5EF4-FFF2-40B4-BE49-F238E27FC236}">
                <a16:creationId xmlns:a16="http://schemas.microsoft.com/office/drawing/2014/main" id="{6C673D93-3328-C01F-0F95-9C162DE86631}"/>
              </a:ext>
            </a:extLst>
          </p:cNvPr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647539" y="9539074"/>
            <a:ext cx="288032" cy="3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30;p3" descr="Germ outline">
            <a:extLst>
              <a:ext uri="{FF2B5EF4-FFF2-40B4-BE49-F238E27FC236}">
                <a16:creationId xmlns:a16="http://schemas.microsoft.com/office/drawing/2014/main" id="{D9FBB8DF-9F3F-294A-A80B-A24F51972D86}"/>
              </a:ext>
            </a:extLst>
          </p:cNvPr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1875968" y="10179782"/>
            <a:ext cx="288032" cy="3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 descr="A black and white logo&#10;&#10;Description automatically generated">
            <a:extLst>
              <a:ext uri="{FF2B5EF4-FFF2-40B4-BE49-F238E27FC236}">
                <a16:creationId xmlns:a16="http://schemas.microsoft.com/office/drawing/2014/main" id="{76CF2AAA-2D4A-4235-A772-21A8271FB5F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64" y="13671343"/>
            <a:ext cx="695789" cy="741766"/>
          </a:xfrm>
          <a:prstGeom prst="rect">
            <a:avLst/>
          </a:prstGeom>
        </p:spPr>
      </p:pic>
      <p:pic>
        <p:nvPicPr>
          <p:cNvPr id="14348" name="Picture 143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2EF24E-A8DE-D4ED-560E-2EC9F11EBAD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176" y="14571560"/>
            <a:ext cx="1092529" cy="1092529"/>
          </a:xfrm>
          <a:prstGeom prst="rect">
            <a:avLst/>
          </a:prstGeom>
        </p:spPr>
      </p:pic>
      <p:pic>
        <p:nvPicPr>
          <p:cNvPr id="14355" name="Picture 143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0DFDA6-4CA0-D593-C1C1-2DD2178C4A8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009" y="6871662"/>
            <a:ext cx="764346" cy="764346"/>
          </a:xfrm>
          <a:prstGeom prst="rect">
            <a:avLst/>
          </a:prstGeom>
        </p:spPr>
      </p:pic>
      <p:pic>
        <p:nvPicPr>
          <p:cNvPr id="14360" name="Picture 14359" descr="A black and white symbol&#10;&#10;Description automatically generated">
            <a:extLst>
              <a:ext uri="{FF2B5EF4-FFF2-40B4-BE49-F238E27FC236}">
                <a16:creationId xmlns:a16="http://schemas.microsoft.com/office/drawing/2014/main" id="{7469F627-4AD6-AD45-8A92-09CCF1FF3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124" y="37864835"/>
            <a:ext cx="1048928" cy="649179"/>
          </a:xfrm>
          <a:prstGeom prst="rect">
            <a:avLst/>
          </a:prstGeom>
        </p:spPr>
      </p:pic>
      <p:pic>
        <p:nvPicPr>
          <p:cNvPr id="14362" name="Picture 14361" descr="A black and white image of handshake&#10;&#10;Description automatically generated">
            <a:extLst>
              <a:ext uri="{FF2B5EF4-FFF2-40B4-BE49-F238E27FC236}">
                <a16:creationId xmlns:a16="http://schemas.microsoft.com/office/drawing/2014/main" id="{4FB757B8-19A6-FDCC-629D-03BD039B61A9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26063" r="10383" b="30813"/>
          <a:stretch/>
        </p:blipFill>
        <p:spPr>
          <a:xfrm>
            <a:off x="29127731" y="40159914"/>
            <a:ext cx="941534" cy="591491"/>
          </a:xfrm>
          <a:prstGeom prst="rect">
            <a:avLst/>
          </a:prstGeom>
        </p:spPr>
      </p:pic>
      <p:pic>
        <p:nvPicPr>
          <p:cNvPr id="14365" name="Picture 143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0967E4-D35C-1D76-B109-012411D7E1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70" y="6969658"/>
            <a:ext cx="620579" cy="620579"/>
          </a:xfrm>
          <a:prstGeom prst="rect">
            <a:avLst/>
          </a:prstGeom>
        </p:spPr>
      </p:pic>
      <p:pic>
        <p:nvPicPr>
          <p:cNvPr id="20" name="Picture 19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9C188E6D-8DD5-D2A1-40F4-3DDBF425799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75" y="32394551"/>
            <a:ext cx="5797643" cy="4624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201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Century Gothic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ofir gormes</cp:lastModifiedBy>
  <cp:revision>114</cp:revision>
  <dcterms:created xsi:type="dcterms:W3CDTF">2010-03-24T06:07:16Z</dcterms:created>
  <dcterms:modified xsi:type="dcterms:W3CDTF">2024-07-14T07:54:38Z</dcterms:modified>
</cp:coreProperties>
</file>