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EdeniltonBorba/Supermarke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453483"/>
          </a:xfrm>
          <a:prstGeom prst="rect">
            <a:avLst/>
          </a:prstGeom>
        </p:spPr>
        <p:txBody>
          <a:bodyPr anchor="t"/>
          <a:lstStyle>
            <a:lvl1pPr algn="l" defTabSz="877823">
              <a:defRPr b="1" sz="1919"/>
            </a:lvl1pPr>
          </a:lstStyle>
          <a:p>
            <a:pPr/>
            <a:r>
              <a:t>Projeto 2</a:t>
            </a:r>
          </a:p>
        </p:txBody>
      </p:sp>
      <p:sp>
        <p:nvSpPr>
          <p:cNvPr id="110" name="Google Shape;55;p13"/>
          <p:cNvSpPr txBox="1"/>
          <p:nvPr>
            <p:ph type="subTitle" sz="quarter" idx="1"/>
          </p:nvPr>
        </p:nvSpPr>
        <p:spPr>
          <a:xfrm>
            <a:off x="311699" y="2834125"/>
            <a:ext cx="8520602" cy="792601"/>
          </a:xfrm>
          <a:prstGeom prst="rect">
            <a:avLst/>
          </a:prstGeom>
        </p:spPr>
        <p:txBody>
          <a:bodyPr/>
          <a:lstStyle>
            <a:lvl1pPr marL="0" indent="0"/>
          </a:lstStyle>
          <a:p>
            <a:pPr/>
            <a:r>
              <a:t>Catchy slogan</a:t>
            </a:r>
          </a:p>
        </p:txBody>
      </p:sp>
      <p:grpSp>
        <p:nvGrpSpPr>
          <p:cNvPr id="113" name="Image Gallery"/>
          <p:cNvGrpSpPr/>
          <p:nvPr/>
        </p:nvGrpSpPr>
        <p:grpSpPr>
          <a:xfrm>
            <a:off x="2667000" y="309072"/>
            <a:ext cx="3810000" cy="4889501"/>
            <a:chOff x="0" y="0"/>
            <a:chExt cx="3810000" cy="4889500"/>
          </a:xfrm>
        </p:grpSpPr>
        <p:pic>
          <p:nvPicPr>
            <p:cNvPr id="111" name="Logo.png" descr="Logo.png"/>
            <p:cNvPicPr>
              <a:picLocks noChangeAspect="1"/>
            </p:cNvPicPr>
            <p:nvPr/>
          </p:nvPicPr>
          <p:blipFill>
            <a:blip r:embed="rId2">
              <a:extLst/>
            </a:blip>
            <a:srcRect l="0" t="2381" r="0" b="2381"/>
            <a:stretch>
              <a:fillRect/>
            </a:stretch>
          </p:blipFill>
          <p:spPr>
            <a:xfrm>
              <a:off x="0" y="0"/>
              <a:ext cx="3810000" cy="4525355"/>
            </a:xfrm>
            <a:prstGeom prst="rect">
              <a:avLst/>
            </a:prstGeom>
            <a:ln w="12700" cap="flat">
              <a:noFill/>
              <a:miter lim="400000"/>
            </a:ln>
            <a:effectLst/>
          </p:spPr>
        </p:pic>
        <p:sp>
          <p:nvSpPr>
            <p:cNvPr id="112" name="."/>
            <p:cNvSpPr/>
            <p:nvPr/>
          </p:nvSpPr>
          <p:spPr>
            <a:xfrm>
              <a:off x="0" y="4601554"/>
              <a:ext cx="3810000" cy="287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000">
                  <a:solidFill>
                    <a:schemeClr val="accent2">
                      <a:lumOff val="21764"/>
                    </a:schemeClr>
                  </a:solidFill>
                </a:defRPr>
              </a:lvl1pPr>
            </a:lstStyle>
            <a:p>
              <a:pPr/>
              <a:r>
                <a:t>.</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0;p14"/>
          <p:cNvSpPr txBox="1"/>
          <p:nvPr>
            <p:ph type="title"/>
          </p:nvPr>
        </p:nvSpPr>
        <p:spPr>
          <a:xfrm>
            <a:off x="4559" y="501068"/>
            <a:ext cx="1799169" cy="457362"/>
          </a:xfrm>
          <a:prstGeom prst="rect">
            <a:avLst/>
          </a:prstGeom>
        </p:spPr>
        <p:txBody>
          <a:bodyPr/>
          <a:lstStyle>
            <a:lvl1pPr>
              <a:defRPr sz="1600"/>
            </a:lvl1pPr>
          </a:lstStyle>
          <a:p>
            <a:pPr/>
            <a:r>
              <a:t>Elevator pitch</a:t>
            </a:r>
          </a:p>
        </p:txBody>
      </p:sp>
      <p:sp>
        <p:nvSpPr>
          <p:cNvPr id="116" name="You are tired after an exhausting day at work, and all you want to do is come home to relax or even meet friends after work and have a beer, but you remember you have to go to the supermarket because the fridge is empty And you have to go through the various aisles of the supermarket, looking for products you usually do not know, often you do not remember the missing product and do not know where to find it on the shelves taking too much of your time! or you decide to make a cake that your grandmother taught and saw that she is slicing some ingredients at home, but has already started preparing and cannot go to the supermarket! Or you find that your elderly neighbor carries heavy bags almost every day from the supermarket. With all these problems in mind, we decided to set up an online supermarket where you can make your purchases, with fast delivery or on schedule, you can pay for your purchases and everything is delivered safely and quickly."/>
          <p:cNvSpPr txBox="1"/>
          <p:nvPr/>
        </p:nvSpPr>
        <p:spPr>
          <a:xfrm>
            <a:off x="341192" y="1201538"/>
            <a:ext cx="8509001" cy="274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lnSpc>
                <a:spcPts val="3500"/>
              </a:lnSpc>
              <a:defRPr sz="1500">
                <a:solidFill>
                  <a:srgbClr val="1D1C1D"/>
                </a:solidFill>
                <a:latin typeface="+mn-lt"/>
                <a:ea typeface="+mn-ea"/>
                <a:cs typeface="+mn-cs"/>
                <a:sym typeface="Helvetica"/>
              </a:defRPr>
            </a:lvl1pPr>
          </a:lstStyle>
          <a:p>
            <a:pPr/>
            <a:r>
              <a:t>You are tired after an exhausting day at work, and all you want to do is come home to relax or even meet friends after work and have a beer, but you remember you have to go to the supermarket because the fridge is empty And you have to go through the various aisles of the supermarket, looking for products you usually do not know, often you do not remember the missing product and do not know where to find it on the shelves taking too much of your time! or you decide to make a cake that your grandmother taught and saw that she is slicing some ingredients at home, but has already started preparing and cannot go to the supermarket! Or you find that your elderly neighbor carries heavy bags almost every day from the supermarket. With all these problems in mind, we decided to set up an online supermarket where you can make your purchases, with fast delivery or on schedule, you can pay for your purchases and everything is delivered safely and quickly.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5;p15"/>
          <p:cNvSpPr txBox="1"/>
          <p:nvPr>
            <p:ph type="title"/>
          </p:nvPr>
        </p:nvSpPr>
        <p:spPr>
          <a:xfrm>
            <a:off x="311699" y="427474"/>
            <a:ext cx="8520602" cy="417451"/>
          </a:xfrm>
          <a:prstGeom prst="rect">
            <a:avLst/>
          </a:prstGeom>
        </p:spPr>
        <p:txBody>
          <a:bodyPr/>
          <a:lstStyle>
            <a:lvl1pPr>
              <a:defRPr sz="1600"/>
            </a:lvl1pPr>
          </a:lstStyle>
          <a:p>
            <a:pPr/>
            <a:r>
              <a:t>Concept</a:t>
            </a:r>
          </a:p>
        </p:txBody>
      </p:sp>
      <p:sp>
        <p:nvSpPr>
          <p:cNvPr id="119" name="Google Shape;66;p15"/>
          <p:cNvSpPr txBox="1"/>
          <p:nvPr>
            <p:ph type="body" idx="1"/>
          </p:nvPr>
        </p:nvSpPr>
        <p:spPr>
          <a:xfrm>
            <a:off x="311699" y="1038394"/>
            <a:ext cx="8509001" cy="3429001"/>
          </a:xfrm>
          <a:prstGeom prst="rect">
            <a:avLst/>
          </a:prstGeom>
        </p:spPr>
        <p:txBody>
          <a:bodyPr/>
          <a:lstStyle/>
          <a:p>
            <a:pPr marL="402336" indent="-301752" defTabSz="804672">
              <a:buSzPts val="1500"/>
              <a:defRPr b="1" sz="1584" u="sng"/>
            </a:pPr>
            <a:r>
              <a:t>Description</a:t>
            </a:r>
          </a:p>
          <a:p>
            <a:pPr marL="402336" indent="-301752" defTabSz="804672">
              <a:buSzPts val="1500"/>
              <a:defRPr sz="1584"/>
            </a:pPr>
          </a:p>
          <a:p>
            <a:pPr marL="402336" indent="-301752" defTabSz="804672">
              <a:buSzPts val="1500"/>
              <a:defRPr sz="1584"/>
            </a:pPr>
            <a:r>
              <a:rPr b="1"/>
              <a:t>Navio</a:t>
            </a:r>
            <a:r>
              <a:t> is an on-demand courier service that purchases, picks up and delivers products ordered through its platform.</a:t>
            </a:r>
          </a:p>
          <a:p>
            <a:pPr marL="402336" indent="-301752" defTabSz="804672">
              <a:buSzPts val="1500"/>
              <a:defRPr sz="1584"/>
            </a:pPr>
            <a:r>
              <a:t>The supermarket business allows users to find and place orders with their favorite supermarkets, which is picked up when ready and delivered to the user's doorstep.</a:t>
            </a:r>
          </a:p>
          <a:p>
            <a:pPr marL="402336" indent="-301752" defTabSz="804672">
              <a:buSzPts val="1500"/>
              <a:defRPr sz="1584"/>
            </a:pPr>
          </a:p>
          <a:p>
            <a:pPr marL="402336" indent="-301752" defTabSz="804672">
              <a:buSzPts val="1500"/>
              <a:defRPr sz="1584"/>
            </a:pPr>
          </a:p>
          <a:p>
            <a:pPr marL="402336" indent="-301752" defTabSz="804672">
              <a:buSzPts val="1500"/>
              <a:defRPr sz="1584"/>
            </a:pPr>
            <a:r>
              <a:t>translation of </a:t>
            </a:r>
            <a:r>
              <a:rPr b="1"/>
              <a:t>Navio</a:t>
            </a:r>
            <a:r>
              <a:t> in English means </a:t>
            </a:r>
            <a:r>
              <a:rPr b="1"/>
              <a:t>ship.</a:t>
            </a:r>
            <a:endParaRPr b="1"/>
          </a:p>
          <a:p>
            <a:pPr marL="402336" indent="-301752" defTabSz="804672">
              <a:buSzPts val="1500"/>
              <a:defRPr sz="1584"/>
            </a:pPr>
            <a:r>
              <a:t>Ship (more specifically Cargo ship) is the most efficient, inexpensive and safe way to transport goods around the world. Most of the goods that travel around the world are transported by ship.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Motivation for development?…"/>
          <p:cNvSpPr txBox="1"/>
          <p:nvPr/>
        </p:nvSpPr>
        <p:spPr>
          <a:xfrm>
            <a:off x="36668" y="515767"/>
            <a:ext cx="8513550" cy="39798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42900">
              <a:lnSpc>
                <a:spcPct val="115000"/>
              </a:lnSpc>
              <a:buClr>
                <a:schemeClr val="accent2">
                  <a:lumOff val="21764"/>
                </a:schemeClr>
              </a:buClr>
              <a:buSzPts val="1800"/>
              <a:buFont typeface="Arial"/>
              <a:buChar char="●"/>
              <a:defRPr b="1" sz="1800" u="sng">
                <a:solidFill>
                  <a:schemeClr val="accent2">
                    <a:lumOff val="21764"/>
                  </a:schemeClr>
                </a:solidFill>
              </a:defRPr>
            </a:pPr>
            <a:r>
              <a:t>Motivation for development?</a:t>
            </a:r>
          </a:p>
          <a:p>
            <a:pPr>
              <a:lnSpc>
                <a:spcPct val="115000"/>
              </a:lnSpc>
              <a:defRPr sz="1600">
                <a:solidFill>
                  <a:schemeClr val="accent2">
                    <a:lumOff val="21764"/>
                  </a:schemeClr>
                </a:solidFill>
              </a:defRPr>
            </a:pPr>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r>
              <a:t>Berlin currently has about 3,748148 million people, considering only the elderly people living in berlin, and which we consider a potential user of the platform are 1,464,398 million elderly berliners, this corresponds to 39% of people living in berlin . The city also has a high population density of 4,222.32 / km2 which greatly facilitates a fast delivery with short distances, generating more gains for the deliverers. Berlin has over1,000 supermarkets around the city. Knowing these numbers and noting  the consolidation of restaurant delivery platforms, we are motivated to create a  supermarket delivery platform, with the objective of generating sales potential for supermarkets, more comfort for Berliners and generating jobs as a delivery person for those looking for extra income with flexible hours.</a:t>
            </a:r>
          </a:p>
          <a:p>
            <a:pPr defTabSz="457200">
              <a:lnSpc>
                <a:spcPts val="3500"/>
              </a:lnSpc>
              <a:defRPr sz="1500">
                <a:solidFill>
                  <a:srgbClr val="1D1C1D"/>
                </a:solidFill>
                <a:latin typeface="+mn-lt"/>
                <a:ea typeface="+mn-ea"/>
                <a:cs typeface="+mn-cs"/>
                <a:sym typeface="Helvetica"/>
              </a:defRPr>
            </a:pPr>
          </a:p>
          <a:p>
            <a:pPr>
              <a:lnSpc>
                <a:spcPct val="115000"/>
              </a:lnSpc>
              <a:defRPr sz="1800">
                <a:solidFill>
                  <a:schemeClr val="accent2">
                    <a:lumOff val="21764"/>
                  </a:schemeClr>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User story…"/>
          <p:cNvSpPr txBox="1"/>
          <p:nvPr/>
        </p:nvSpPr>
        <p:spPr>
          <a:xfrm>
            <a:off x="317500" y="423789"/>
            <a:ext cx="8509001" cy="44625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42900">
              <a:lnSpc>
                <a:spcPct val="115000"/>
              </a:lnSpc>
              <a:buClr>
                <a:schemeClr val="accent2">
                  <a:lumOff val="21764"/>
                </a:schemeClr>
              </a:buClr>
              <a:buSzPts val="1600"/>
              <a:buFont typeface="Arial"/>
              <a:buChar char="●"/>
              <a:defRPr b="1" sz="1600" u="sng">
                <a:solidFill>
                  <a:schemeClr val="accent2">
                    <a:lumOff val="21764"/>
                  </a:schemeClr>
                </a:solidFill>
              </a:defRPr>
            </a:pPr>
            <a:r>
              <a:t>User story </a:t>
            </a:r>
          </a:p>
          <a:p>
            <a:pPr marL="457200" indent="-342900">
              <a:lnSpc>
                <a:spcPct val="115000"/>
              </a:lnSpc>
              <a:buClr>
                <a:schemeClr val="accent2">
                  <a:lumOff val="21764"/>
                </a:schemeClr>
              </a:buClr>
              <a:buSzPts val="1800"/>
              <a:buFont typeface="Arial"/>
              <a:buChar char="●"/>
              <a:defRPr sz="1800">
                <a:solidFill>
                  <a:schemeClr val="accent2">
                    <a:lumOff val="21764"/>
                  </a:schemeClr>
                </a:solidFill>
              </a:defRPr>
            </a:pPr>
          </a:p>
          <a:p>
            <a:pPr marL="419100" indent="-304800">
              <a:lnSpc>
                <a:spcPct val="115000"/>
              </a:lnSpc>
              <a:buClr>
                <a:schemeClr val="accent2">
                  <a:lumOff val="21764"/>
                </a:schemeClr>
              </a:buClr>
              <a:buSzPts val="1600"/>
              <a:buFont typeface="Arial"/>
              <a:buChar char="●"/>
              <a:defRPr sz="1800">
                <a:solidFill>
                  <a:schemeClr val="accent2">
                    <a:lumOff val="21764"/>
                  </a:schemeClr>
                </a:solidFill>
              </a:defRPr>
            </a:pPr>
            <a:r>
              <a:rPr sz="1600"/>
              <a:t>As a busy person, you don’t want to waste hours in the aisles and at the supermarket checkout, so you’re looking for a service that I can do my shopping online with fast, safe delivery and and make my day more productive.</a:t>
            </a:r>
            <a:endParaRPr sz="1600"/>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r>
              <a:t> As a person who hasn´t time and has a exhausting workday, I am looking for a service that I can shop for online grocery and use my spare time to relax.</a:t>
            </a:r>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r>
              <a:t> As an amateur chef, I   like cooking for my family and friends, but I always forget some recipe ingredients, so I’m looking for a service that can deliver grocery shopping quickly. </a:t>
            </a:r>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p>
          <a:p>
            <a:pPr marL="457200" indent="-342900">
              <a:lnSpc>
                <a:spcPct val="115000"/>
              </a:lnSpc>
              <a:buClr>
                <a:schemeClr val="accent2">
                  <a:lumOff val="21764"/>
                </a:schemeClr>
              </a:buClr>
              <a:buSzPts val="1600"/>
              <a:buFont typeface="Arial"/>
              <a:buChar char="●"/>
              <a:defRPr sz="1600">
                <a:solidFill>
                  <a:schemeClr val="accent2">
                    <a:lumOff val="21764"/>
                  </a:schemeClr>
                </a:solidFill>
              </a:defRPr>
            </a:pPr>
            <a:r>
              <a:t>As an elderly person can not carry much weight, so grocery shopping becomes painful  and tiring, so I seek a service that can shop online with fast delivery or agreed tim</a:t>
            </a:r>
          </a:p>
          <a:p>
            <a:pPr defTabSz="457200">
              <a:lnSpc>
                <a:spcPts val="3500"/>
              </a:lnSpc>
              <a:defRPr sz="1500">
                <a:solidFill>
                  <a:srgbClr val="1D1C1D"/>
                </a:solidFill>
                <a:latin typeface="+mn-lt"/>
                <a:ea typeface="+mn-ea"/>
                <a:cs typeface="+mn-cs"/>
                <a:sym typeface="Helvetica"/>
              </a:defRPr>
            </a:pP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71;p16"/>
          <p:cNvSpPr txBox="1"/>
          <p:nvPr>
            <p:ph type="title"/>
          </p:nvPr>
        </p:nvSpPr>
        <p:spPr>
          <a:xfrm>
            <a:off x="311699" y="445025"/>
            <a:ext cx="8520602" cy="572701"/>
          </a:xfrm>
          <a:prstGeom prst="rect">
            <a:avLst/>
          </a:prstGeom>
        </p:spPr>
        <p:txBody>
          <a:bodyPr/>
          <a:lstStyle>
            <a:lvl1pPr>
              <a:defRPr sz="1600"/>
            </a:lvl1pPr>
          </a:lstStyle>
          <a:p>
            <a:pPr/>
            <a:r>
              <a:t>Process</a:t>
            </a:r>
          </a:p>
        </p:txBody>
      </p:sp>
      <p:sp>
        <p:nvSpPr>
          <p:cNvPr id="126" name="Google Shape;72;p16"/>
          <p:cNvSpPr txBox="1"/>
          <p:nvPr>
            <p:ph type="body" idx="1"/>
          </p:nvPr>
        </p:nvSpPr>
        <p:spPr>
          <a:xfrm>
            <a:off x="311699" y="1152475"/>
            <a:ext cx="8520602" cy="3416400"/>
          </a:xfrm>
          <a:prstGeom prst="rect">
            <a:avLst/>
          </a:prstGeom>
        </p:spPr>
        <p:txBody>
          <a:bodyPr/>
          <a:lstStyle/>
          <a:p>
            <a:pPr>
              <a:buSzPts val="1600"/>
              <a:defRPr sz="1600"/>
            </a:pPr>
            <a:r>
              <a:t>Technologies used</a:t>
            </a:r>
          </a:p>
          <a:p>
            <a:pPr>
              <a:buSzPts val="1600"/>
              <a:defRPr sz="1600"/>
            </a:pPr>
          </a:p>
          <a:p>
            <a:pPr>
              <a:buSzPts val="1600"/>
              <a:defRPr sz="1600"/>
            </a:pPr>
          </a:p>
          <a:p>
            <a:pPr>
              <a:buSzPts val="1600"/>
              <a:defRPr sz="1600"/>
            </a:pPr>
          </a:p>
          <a:p>
            <a:pPr>
              <a:buSzPts val="1600"/>
              <a:defRPr sz="1600"/>
            </a:pPr>
            <a:r>
              <a:t>Challenges</a:t>
            </a:r>
          </a:p>
          <a:p>
            <a:pPr>
              <a:buSzPts val="1600"/>
              <a:defRPr sz="1600"/>
            </a:pPr>
          </a:p>
          <a:p>
            <a:pPr>
              <a:buSzPts val="1600"/>
              <a:defRPr sz="1600"/>
            </a:pPr>
          </a:p>
          <a:p>
            <a:pPr>
              <a:buSzPts val="1600"/>
              <a:defRPr sz="1600"/>
            </a:pPr>
          </a:p>
          <a:p>
            <a:pPr>
              <a:buSzPts val="1600"/>
              <a:defRPr sz="1600"/>
            </a:pPr>
          </a:p>
          <a:p>
            <a:pPr>
              <a:buSzPts val="1600"/>
              <a:defRPr sz="1600"/>
            </a:pPr>
            <a:r>
              <a:t>Successes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77;p17"/>
          <p:cNvSpPr txBox="1"/>
          <p:nvPr>
            <p:ph type="title"/>
          </p:nvPr>
        </p:nvSpPr>
        <p:spPr>
          <a:xfrm>
            <a:off x="311699" y="2150849"/>
            <a:ext cx="8520602" cy="841801"/>
          </a:xfrm>
          <a:prstGeom prst="rect">
            <a:avLst/>
          </a:prstGeom>
        </p:spPr>
        <p:txBody>
          <a:bodyPr/>
          <a:lstStyle/>
          <a:p>
            <a:pPr/>
            <a:r>
              <a:t>Demo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82;p18"/>
          <p:cNvSpPr txBox="1"/>
          <p:nvPr>
            <p:ph type="title"/>
          </p:nvPr>
        </p:nvSpPr>
        <p:spPr>
          <a:xfrm>
            <a:off x="196063" y="354167"/>
            <a:ext cx="8520601" cy="572701"/>
          </a:xfrm>
          <a:prstGeom prst="rect">
            <a:avLst/>
          </a:prstGeom>
        </p:spPr>
        <p:txBody>
          <a:bodyPr/>
          <a:lstStyle>
            <a:lvl1pPr defTabSz="877823">
              <a:defRPr sz="2688"/>
            </a:lvl1pPr>
          </a:lstStyle>
          <a:p>
            <a:pPr/>
            <a:r>
              <a:t>Directions for Future Development</a:t>
            </a:r>
          </a:p>
        </p:txBody>
      </p:sp>
      <p:sp>
        <p:nvSpPr>
          <p:cNvPr id="131" name="Google Shape;83;p18"/>
          <p:cNvSpPr txBox="1"/>
          <p:nvPr>
            <p:ph type="body" idx="1"/>
          </p:nvPr>
        </p:nvSpPr>
        <p:spPr>
          <a:xfrm>
            <a:off x="105205" y="1218553"/>
            <a:ext cx="8520601" cy="3416401"/>
          </a:xfrm>
          <a:prstGeom prst="rect">
            <a:avLst/>
          </a:prstGeom>
        </p:spPr>
        <p:txBody>
          <a:bodyPr/>
          <a:lstStyle/>
          <a:p>
            <a:pPr marL="0" indent="0">
              <a:spcBef>
                <a:spcPts val="1600"/>
              </a:spcBef>
              <a:buSzTx/>
              <a:buNone/>
            </a:pPr>
            <a:r>
              <a:t>- Add shopping basket screen, orders, customer registration, users and others.</a:t>
            </a:r>
          </a:p>
          <a:p>
            <a:pPr marL="0" indent="0">
              <a:spcBef>
                <a:spcPts val="1600"/>
              </a:spcBef>
              <a:buSzTx/>
              <a:buNone/>
            </a:pPr>
            <a:r>
              <a:t>- Add map api to calculate delivery route.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88;p19"/>
          <p:cNvSpPr txBox="1"/>
          <p:nvPr>
            <p:ph type="title"/>
          </p:nvPr>
        </p:nvSpPr>
        <p:spPr>
          <a:xfrm>
            <a:off x="311699" y="445025"/>
            <a:ext cx="8520602" cy="572701"/>
          </a:xfrm>
          <a:prstGeom prst="rect">
            <a:avLst/>
          </a:prstGeom>
        </p:spPr>
        <p:txBody>
          <a:bodyPr/>
          <a:lstStyle>
            <a:lvl1pPr defTabSz="877823">
              <a:defRPr sz="2688"/>
            </a:lvl1pPr>
          </a:lstStyle>
          <a:p>
            <a:pPr/>
            <a:r>
              <a:t>Links</a:t>
            </a:r>
          </a:p>
        </p:txBody>
      </p:sp>
      <p:sp>
        <p:nvSpPr>
          <p:cNvPr id="134" name="Google Shape;89;p19"/>
          <p:cNvSpPr txBox="1"/>
          <p:nvPr>
            <p:ph type="body" idx="1"/>
          </p:nvPr>
        </p:nvSpPr>
        <p:spPr>
          <a:xfrm>
            <a:off x="163024" y="1119435"/>
            <a:ext cx="8520601" cy="3416401"/>
          </a:xfrm>
          <a:prstGeom prst="rect">
            <a:avLst/>
          </a:prstGeom>
        </p:spPr>
        <p:txBody>
          <a:bodyPr/>
          <a:lstStyle/>
          <a:p>
            <a:pPr/>
          </a:p>
          <a:p>
            <a:pPr/>
            <a:r>
              <a:t>GitHub repo</a:t>
            </a:r>
          </a:p>
          <a:p>
            <a:pPr marL="0" indent="0" defTabSz="457200">
              <a:lnSpc>
                <a:spcPts val="2800"/>
              </a:lnSpc>
              <a:buClrTx/>
              <a:buSzTx/>
              <a:buFontTx/>
              <a:buNone/>
              <a:defRPr sz="1200" u="sng">
                <a:solidFill>
                  <a:srgbClr val="0000EE"/>
                </a:solidFill>
                <a:latin typeface="Times"/>
                <a:ea typeface="Times"/>
                <a:cs typeface="Times"/>
                <a:sym typeface="Times"/>
              </a:defRPr>
            </a:pPr>
            <a:r>
              <a:rPr>
                <a:solidFill>
                  <a:schemeClr val="accent5"/>
                </a:solidFill>
                <a:uFill>
                  <a:solidFill>
                    <a:schemeClr val="accent5"/>
                  </a:solidFill>
                </a:uFill>
                <a:hlinkClick r:id="rId2" invalidUrl="" action="" tgtFrame="" tooltip="" history="1" highlightClick="0" endSnd="0"/>
              </a:rPr>
              <a:t>https://github.com/EdeniltonBorba/Supermarket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