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9" r:id="rId2"/>
    <p:sldId id="257" r:id="rId3"/>
    <p:sldId id="258" r:id="rId4"/>
    <p:sldId id="280" r:id="rId5"/>
    <p:sldId id="281" r:id="rId6"/>
    <p:sldId id="282" r:id="rId7"/>
    <p:sldId id="286" r:id="rId8"/>
    <p:sldId id="287" r:id="rId9"/>
    <p:sldId id="288" r:id="rId10"/>
    <p:sldId id="291" r:id="rId11"/>
    <p:sldId id="292" r:id="rId12"/>
    <p:sldId id="293" r:id="rId13"/>
    <p:sldId id="295" r:id="rId14"/>
    <p:sldId id="297" r:id="rId15"/>
    <p:sldId id="296" r:id="rId16"/>
    <p:sldId id="298" r:id="rId17"/>
    <p:sldId id="265" r:id="rId18"/>
    <p:sldId id="299" r:id="rId19"/>
    <p:sldId id="266" r:id="rId20"/>
    <p:sldId id="267" r:id="rId21"/>
    <p:sldId id="290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F93"/>
    <a:srgbClr val="904DEB"/>
    <a:srgbClr val="7A82EC"/>
    <a:srgbClr val="92A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92"/>
    <p:restoredTop sz="83333"/>
  </p:normalViewPr>
  <p:slideViewPr>
    <p:cSldViewPr snapToGrid="0" snapToObjects="1">
      <p:cViewPr>
        <p:scale>
          <a:sx n="64" d="100"/>
          <a:sy n="64" d="100"/>
        </p:scale>
        <p:origin x="31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E5214-43B4-9D42-988E-AC17AF31A570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08EE7-F879-F045-A218-CFD015B26D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07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1259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314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8401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75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730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096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831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3355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4897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633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777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6255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77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32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3894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Spark Functions and UDFs</a:t>
            </a:r>
            <a:endParaRPr lang="tr-T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User-Defined Functions (UDFs)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contains_year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Checks if the comment contains a year.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contains_url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Identifies if a URL exists in the comment.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is_emoji_only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Checks if the comment is made up solely of emojis.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is_non_english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Determines if the comment contains non-English characters.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Tokenizes the text into lowercase words.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remove_stop_words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Removes stop words from the tokenized text.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SQL Functions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Applies filtering conditions to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rlike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Filters rows based on regex patterns.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Refers to a column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327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537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739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7314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8EE7-F879-F045-A218-CFD015B26D6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793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9B9FD-79CD-AF40-9865-867BB61D2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9B0E8A-79B4-2343-9A17-11BF28D90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9127F2-4D76-A04C-922C-E8AF5B42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EE02-4944-1549-AECB-453D1FFF3214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133467-B968-3C44-BD9F-31029D47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3B1EEC-4053-CE49-8C56-F53FE9E5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E28-2B65-2549-B518-C451DC07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6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1FFBC6-D632-294F-BC1E-D6C5F85A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61B1842-8A6C-2549-8A35-B0D4F087B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BB49DE-83DC-E44D-87DE-02262D01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EE02-4944-1549-AECB-453D1FFF3214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D7111A-F7A0-734E-9976-7CE8F498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928D95-C912-4041-9802-D30E2F05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E28-2B65-2549-B518-C451DC07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212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2215491-0DF9-FC4A-9F38-5736283DE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7768241-D9E5-AC4F-AD10-D2F3E2826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62892A-7382-674F-BC41-7AEB618A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EE02-4944-1549-AECB-453D1FFF3214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1F7B7E0-3E42-7B4E-99AB-24BD5229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66C381-69B5-9E42-B178-BEA46126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E28-2B65-2549-B518-C451DC07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76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30FC3F-12C2-7D48-A64C-21F3C39D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5FE25-021B-8342-8D2F-E729AA538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4CC3EC-6C12-F848-910D-110BD346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EE02-4944-1549-AECB-453D1FFF3214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101D38-0643-C943-BE0D-6017D278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C9BED1-EB0D-FB4D-A22B-9CA89827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E28-2B65-2549-B518-C451DC07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447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3FC402-96FB-3849-BC25-22938B75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6EAC795-7A23-764D-9259-DB325E01F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A4A17E-D654-564A-9341-3F2ECD90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EE02-4944-1549-AECB-453D1FFF3214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280E3E-215C-774F-A741-14065028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1F2B4F-AA65-634B-B15A-B6244494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E28-2B65-2549-B518-C451DC07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149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6C22C0-5CC9-0940-9134-E35B6CCE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B41BE4-DCF5-E745-ACC4-9FD82D9A3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8328181-FCEB-7940-9F9F-335372813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F8DEF5-2856-894C-9C6D-9526A87C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EE02-4944-1549-AECB-453D1FFF3214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B748D96-F9A1-864B-978C-7ADD31E6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1D2001D-518D-844F-AE17-D00BC78F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E28-2B65-2549-B518-C451DC07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321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B3F665-1E85-D041-9429-38316BB1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6EA8F4-4858-3941-9840-F42645AD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974A3D8-7878-574A-99D2-F9F38A979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B8139D9-9F4A-A247-B44D-082E2BB30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F11BDB4-94AD-8F42-9993-03A48EEAF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857B3DF-BB0E-454F-AC7F-FA12FA38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EE02-4944-1549-AECB-453D1FFF3214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F7E0DE1-BF1D-5D47-8479-2A50F9BC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AE08B38-E187-D94F-9572-6488346A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E28-2B65-2549-B518-C451DC07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7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45E9F2-6746-4149-AECF-28D5DF34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B46D0F2-77B1-864C-A559-F4F8D750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EE02-4944-1549-AECB-453D1FFF3214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4046063-4CFE-6342-AE27-91CA205E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505C968-5593-F44B-9C24-1327AF7B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E28-2B65-2549-B518-C451DC07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842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6B23A57-6492-E14A-A18C-CB6516CE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EE02-4944-1549-AECB-453D1FFF3214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A942110-B3EC-3D47-A064-4E856E8B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D6B4F95-02AD-C541-A748-BEA73619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E28-2B65-2549-B518-C451DC07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06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022F05-1C62-6347-BF3D-9648B5C1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EDFA63-1D96-954D-AED2-76D35661B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916CE7-AC1E-4543-A963-AD79CEDC3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776008-14C7-7948-A5C6-4F3D5584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EE02-4944-1549-AECB-453D1FFF3214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44B2F73-C64E-2B43-8891-75587627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F556E46-952C-BC41-9C2D-6A31C27C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E28-2B65-2549-B518-C451DC07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606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16BB5B-AA76-D549-995F-5A16D690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4B440D0-DF34-254B-95DC-8FC187EEA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961878C-2CB2-D441-A4CB-0CF3A2806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492CCA3-766E-2540-8591-552C35B0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EE02-4944-1549-AECB-453D1FFF3214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55351C3-46A2-9440-92FE-676F21DE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2AA1F2E-3992-D14F-9293-19EFC002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E28-2B65-2549-B518-C451DC07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30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2D26B01-2FA0-1343-926A-CC9B6200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9248D18-C464-EA41-B6FA-CD7EF482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6F10A5-5045-E947-A198-4FA60103B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EE02-4944-1549-AECB-453D1FFF3214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9575D2-68A4-5344-A561-050FA5C8F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73CC38-0F0B-8644-B783-E17B0F6F8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AE28-2B65-2549-B518-C451DC079F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39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059946B2-0BBD-A14F-A731-9FF2E78E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38" y="711451"/>
            <a:ext cx="1634112" cy="163411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466568-C829-874F-2F8D-674BCBCC4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6184" y="4671372"/>
            <a:ext cx="6479629" cy="14751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7F7F7F"/>
                </a:solidFill>
                <a:ea typeface="+mn-lt"/>
                <a:cs typeface="+mn-lt"/>
              </a:rPr>
              <a:t>Zemzem</a:t>
            </a:r>
            <a:r>
              <a:rPr lang="en-US" dirty="0">
                <a:solidFill>
                  <a:srgbClr val="7F7F7F"/>
                </a:solidFill>
                <a:ea typeface="+mn-lt"/>
                <a:cs typeface="+mn-lt"/>
              </a:rPr>
              <a:t> Selin </a:t>
            </a:r>
            <a:r>
              <a:rPr lang="en-US" dirty="0" err="1">
                <a:solidFill>
                  <a:srgbClr val="7F7F7F"/>
                </a:solidFill>
                <a:ea typeface="+mn-lt"/>
                <a:cs typeface="+mn-lt"/>
              </a:rPr>
              <a:t>Oruç</a:t>
            </a:r>
            <a:endParaRPr lang="en-US" dirty="0">
              <a:solidFill>
                <a:srgbClr val="7F7F7F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7F7F7F"/>
                </a:solidFill>
                <a:ea typeface="+mn-lt"/>
                <a:cs typeface="+mn-lt"/>
              </a:rPr>
              <a:t>20121305027</a:t>
            </a:r>
            <a:endParaRPr lang="en-US" dirty="0"/>
          </a:p>
          <a:p>
            <a:r>
              <a:rPr lang="en-US" dirty="0">
                <a:solidFill>
                  <a:srgbClr val="7F7F7F"/>
                </a:solidFill>
                <a:ea typeface="+mn-lt"/>
                <a:cs typeface="+mn-lt"/>
              </a:rPr>
              <a:t>Management Information Systems</a:t>
            </a:r>
          </a:p>
          <a:p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7B5D353-4DE2-3B65-97B8-EB361B7D2ABC}"/>
              </a:ext>
            </a:extLst>
          </p:cNvPr>
          <p:cNvSpPr txBox="1"/>
          <p:nvPr/>
        </p:nvSpPr>
        <p:spPr>
          <a:xfrm>
            <a:off x="1011766" y="2970206"/>
            <a:ext cx="9970655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300" dirty="0"/>
              <a:t>Destination Marketing Through Music Videos: Analyzing User Sentiment Towards Destinations</a:t>
            </a:r>
          </a:p>
          <a:p>
            <a:pPr algn="ctr"/>
            <a:r>
              <a:rPr lang="en-US" sz="3300" dirty="0"/>
              <a:t>“</a:t>
            </a:r>
            <a:r>
              <a:rPr lang="en-US" sz="3300" dirty="0" err="1"/>
              <a:t>Despacito</a:t>
            </a:r>
            <a:r>
              <a:rPr lang="en-US" sz="3300" dirty="0"/>
              <a:t>”</a:t>
            </a:r>
            <a:endParaRPr lang="tr-TR" sz="3300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286A75A5-4DAD-E544-AA56-DCEBA3666FB4}"/>
              </a:ext>
            </a:extLst>
          </p:cNvPr>
          <p:cNvSpPr/>
          <p:nvPr/>
        </p:nvSpPr>
        <p:spPr>
          <a:xfrm>
            <a:off x="3826628" y="249335"/>
            <a:ext cx="4538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ea typeface="+mj-lt"/>
                <a:cs typeface="+mj-lt"/>
              </a:rPr>
              <a:t>KADIR HAS UNIVERSITY</a:t>
            </a:r>
            <a:endParaRPr lang="tr-TR" sz="3600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AF96E132-B70E-3F4E-8869-F9A5E73659D5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C74460-9118-5942-BDDF-A0CCC3210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693" y="2390161"/>
            <a:ext cx="4800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CE517- APPLIED BIG DATA ANALYTICS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6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9611B-200D-0B4B-A537-2220A223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Methodology and Components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994B-B065-5C46-88A8-9F48F54F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434"/>
            <a:ext cx="10006532" cy="425291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tr-TR" sz="2200" b="1" dirty="0"/>
              <a:t>7. </a:t>
            </a:r>
            <a:r>
              <a:rPr lang="tr-TR" sz="2200" b="1" dirty="0" err="1"/>
              <a:t>Random</a:t>
            </a:r>
            <a:r>
              <a:rPr lang="tr-TR" sz="2200" b="1" dirty="0"/>
              <a:t> </a:t>
            </a:r>
            <a:r>
              <a:rPr lang="tr-TR" sz="2200" b="1" dirty="0" err="1"/>
              <a:t>Forest</a:t>
            </a:r>
            <a:r>
              <a:rPr lang="tr-TR" sz="2200" b="1" dirty="0"/>
              <a:t> </a:t>
            </a:r>
            <a:r>
              <a:rPr lang="tr-TR" sz="2200" b="1" dirty="0" err="1"/>
              <a:t>Classifier</a:t>
            </a:r>
            <a:r>
              <a:rPr lang="tr-TR" sz="2200" b="1" dirty="0"/>
              <a:t>:</a:t>
            </a:r>
          </a:p>
          <a:p>
            <a:pPr marL="0" indent="0">
              <a:buNone/>
            </a:pPr>
            <a:r>
              <a:rPr lang="tr-TR" sz="2200" dirty="0" err="1"/>
              <a:t>This</a:t>
            </a:r>
            <a:r>
              <a:rPr lang="tr-TR" sz="2200" dirty="0"/>
              <a:t> </a:t>
            </a:r>
            <a:r>
              <a:rPr lang="tr-TR" sz="2200" dirty="0" err="1"/>
              <a:t>script</a:t>
            </a:r>
            <a:r>
              <a:rPr lang="tr-TR" sz="2200" dirty="0"/>
              <a:t> </a:t>
            </a:r>
            <a:r>
              <a:rPr lang="tr-TR" sz="2200" dirty="0" err="1"/>
              <a:t>implements</a:t>
            </a:r>
            <a:r>
              <a:rPr lang="tr-TR" sz="2200" dirty="0"/>
              <a:t> a </a:t>
            </a:r>
            <a:r>
              <a:rPr lang="tr-TR" sz="2200" b="1" dirty="0" err="1"/>
              <a:t>binary</a:t>
            </a:r>
            <a:r>
              <a:rPr lang="tr-TR" sz="2200" b="1" dirty="0"/>
              <a:t> </a:t>
            </a:r>
            <a:r>
              <a:rPr lang="tr-TR" sz="2200" b="1" dirty="0" err="1"/>
              <a:t>sentiment</a:t>
            </a:r>
            <a:r>
              <a:rPr lang="tr-TR" sz="2200" b="1" dirty="0"/>
              <a:t> </a:t>
            </a:r>
            <a:r>
              <a:rPr lang="tr-TR" sz="2200" b="1" dirty="0" err="1"/>
              <a:t>analysis</a:t>
            </a:r>
            <a:r>
              <a:rPr lang="tr-TR" sz="2200" dirty="0"/>
              <a:t> model </a:t>
            </a:r>
            <a:r>
              <a:rPr lang="tr-TR" sz="2200" dirty="0" err="1"/>
              <a:t>using</a:t>
            </a:r>
            <a:r>
              <a:rPr lang="tr-TR" sz="2200" dirty="0"/>
              <a:t> a </a:t>
            </a:r>
            <a:r>
              <a:rPr lang="tr-TR" sz="2200" b="1" dirty="0" err="1"/>
              <a:t>Random</a:t>
            </a:r>
            <a:r>
              <a:rPr lang="tr-TR" sz="2200" b="1" dirty="0"/>
              <a:t> </a:t>
            </a:r>
            <a:r>
              <a:rPr lang="tr-TR" sz="2200" b="1" dirty="0" err="1"/>
              <a:t>Forest</a:t>
            </a:r>
            <a:r>
              <a:rPr lang="tr-TR" sz="2200" b="1" dirty="0"/>
              <a:t> </a:t>
            </a:r>
            <a:r>
              <a:rPr lang="tr-TR" sz="2200" b="1" dirty="0" err="1"/>
              <a:t>Classifier</a:t>
            </a:r>
            <a:r>
              <a:rPr lang="tr-TR" sz="2200" dirty="0"/>
              <a:t>, </a:t>
            </a:r>
            <a:r>
              <a:rPr lang="tr-TR" sz="2200" dirty="0" err="1"/>
              <a:t>focusing</a:t>
            </a:r>
            <a:r>
              <a:rPr lang="tr-TR" sz="2200" dirty="0"/>
              <a:t> on data </a:t>
            </a:r>
            <a:r>
              <a:rPr lang="tr-TR" sz="2200" dirty="0" err="1"/>
              <a:t>preprocessing</a:t>
            </a:r>
            <a:r>
              <a:rPr lang="tr-TR" sz="2200" dirty="0"/>
              <a:t>, </a:t>
            </a:r>
            <a:r>
              <a:rPr lang="tr-TR" sz="2200" dirty="0" err="1"/>
              <a:t>feature</a:t>
            </a:r>
            <a:r>
              <a:rPr lang="tr-TR" sz="2200" dirty="0"/>
              <a:t> </a:t>
            </a:r>
            <a:r>
              <a:rPr lang="tr-TR" sz="2200" dirty="0" err="1"/>
              <a:t>extraction</a:t>
            </a:r>
            <a:r>
              <a:rPr lang="tr-TR" sz="2200" dirty="0"/>
              <a:t>, </a:t>
            </a:r>
            <a:r>
              <a:rPr lang="tr-TR" sz="2200" dirty="0" err="1"/>
              <a:t>splitting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dataset</a:t>
            </a:r>
            <a:r>
              <a:rPr lang="tr-TR" sz="2200" dirty="0"/>
              <a:t>,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hyperparameter</a:t>
            </a:r>
            <a:r>
              <a:rPr lang="tr-TR" sz="2200" dirty="0"/>
              <a:t> </a:t>
            </a:r>
            <a:r>
              <a:rPr lang="tr-TR" sz="2200" dirty="0" err="1"/>
              <a:t>tuning</a:t>
            </a:r>
            <a:r>
              <a:rPr lang="tr-TR" sz="2200" dirty="0"/>
              <a:t>. </a:t>
            </a:r>
            <a:r>
              <a:rPr lang="tr-TR" sz="2200" dirty="0" err="1"/>
              <a:t>Here's</a:t>
            </a:r>
            <a:r>
              <a:rPr lang="tr-TR" sz="2200" dirty="0"/>
              <a:t> a </a:t>
            </a:r>
            <a:r>
              <a:rPr lang="tr-TR" sz="2200" dirty="0" err="1"/>
              <a:t>detailed</a:t>
            </a:r>
            <a:r>
              <a:rPr lang="tr-TR" sz="2200" dirty="0"/>
              <a:t> </a:t>
            </a:r>
            <a:r>
              <a:rPr lang="tr-TR" sz="2200" dirty="0" err="1"/>
              <a:t>explanation</a:t>
            </a:r>
            <a:r>
              <a:rPr lang="tr-TR" sz="2200" dirty="0"/>
              <a:t> of </a:t>
            </a:r>
            <a:r>
              <a:rPr lang="tr-TR" sz="2200" dirty="0" err="1"/>
              <a:t>what</a:t>
            </a:r>
            <a:r>
              <a:rPr lang="tr-TR" sz="2200" dirty="0"/>
              <a:t> is </a:t>
            </a:r>
            <a:r>
              <a:rPr lang="tr-TR" sz="2200" dirty="0" err="1"/>
              <a:t>being</a:t>
            </a:r>
            <a:r>
              <a:rPr lang="tr-TR" sz="2200" dirty="0"/>
              <a:t> done:</a:t>
            </a:r>
          </a:p>
          <a:p>
            <a:r>
              <a:rPr lang="tr-TR" sz="2200" b="1" dirty="0"/>
              <a:t>Data </a:t>
            </a:r>
            <a:r>
              <a:rPr lang="tr-TR" sz="2200" b="1" dirty="0" err="1"/>
              <a:t>Loading</a:t>
            </a:r>
            <a:r>
              <a:rPr lang="tr-TR" sz="2200" b="1" dirty="0"/>
              <a:t> </a:t>
            </a:r>
            <a:r>
              <a:rPr lang="tr-TR" sz="2200" b="1" dirty="0" err="1"/>
              <a:t>and</a:t>
            </a:r>
            <a:r>
              <a:rPr lang="tr-TR" sz="2200" b="1" dirty="0"/>
              <a:t> </a:t>
            </a:r>
            <a:r>
              <a:rPr lang="tr-TR" sz="2200" b="1" dirty="0" err="1"/>
              <a:t>Preprocessing</a:t>
            </a:r>
            <a:endParaRPr lang="tr-TR" sz="2200" b="1" dirty="0"/>
          </a:p>
          <a:p>
            <a:r>
              <a:rPr lang="tr-TR" sz="2200" b="1" dirty="0" err="1"/>
              <a:t>Purpose</a:t>
            </a:r>
            <a:r>
              <a:rPr lang="tr-TR" sz="2200" dirty="0"/>
              <a:t>: </a:t>
            </a:r>
            <a:r>
              <a:rPr lang="tr-TR" sz="2200" dirty="0" err="1"/>
              <a:t>Load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prepare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dataset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machine</a:t>
            </a:r>
            <a:r>
              <a:rPr lang="tr-TR" sz="2200" dirty="0"/>
              <a:t> </a:t>
            </a:r>
            <a:r>
              <a:rPr lang="tr-TR" sz="2200" dirty="0" err="1"/>
              <a:t>learning</a:t>
            </a:r>
            <a:r>
              <a:rPr lang="tr-TR" sz="2200" dirty="0"/>
              <a:t>.</a:t>
            </a:r>
          </a:p>
          <a:p>
            <a:r>
              <a:rPr lang="tr-TR" sz="2200" b="1" dirty="0" err="1"/>
              <a:t>Actions</a:t>
            </a:r>
            <a:r>
              <a:rPr lang="tr-TR" sz="2200" dirty="0"/>
              <a:t>: </a:t>
            </a:r>
          </a:p>
          <a:p>
            <a:pPr lvl="1"/>
            <a:r>
              <a:rPr lang="tr-TR" sz="2200" b="1" dirty="0" err="1"/>
              <a:t>Loading</a:t>
            </a:r>
            <a:r>
              <a:rPr lang="tr-TR" sz="2200" b="1" dirty="0"/>
              <a:t> Data</a:t>
            </a:r>
            <a:r>
              <a:rPr lang="tr-TR" sz="2200" dirty="0"/>
              <a:t>: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dataset</a:t>
            </a:r>
            <a:r>
              <a:rPr lang="tr-TR" sz="2200" dirty="0"/>
              <a:t> is </a:t>
            </a:r>
            <a:r>
              <a:rPr lang="tr-TR" sz="2200" dirty="0" err="1"/>
              <a:t>loaded</a:t>
            </a:r>
            <a:r>
              <a:rPr lang="tr-TR" sz="2200" dirty="0"/>
              <a:t> </a:t>
            </a:r>
            <a:r>
              <a:rPr lang="tr-TR" sz="2200" dirty="0" err="1"/>
              <a:t>from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dbfs</a:t>
            </a:r>
            <a:r>
              <a:rPr lang="tr-TR" sz="2200" dirty="0"/>
              <a:t>:/</a:t>
            </a:r>
            <a:r>
              <a:rPr lang="tr-TR" sz="2200" dirty="0" err="1"/>
              <a:t>FileStore</a:t>
            </a:r>
            <a:r>
              <a:rPr lang="tr-TR" sz="2200" dirty="0"/>
              <a:t>/</a:t>
            </a:r>
            <a:r>
              <a:rPr lang="tr-TR" sz="2200" dirty="0" err="1"/>
              <a:t>oruc</a:t>
            </a:r>
            <a:r>
              <a:rPr lang="tr-TR" sz="2200" dirty="0"/>
              <a:t>/ </a:t>
            </a:r>
            <a:r>
              <a:rPr lang="tr-TR" sz="2200" dirty="0" err="1"/>
              <a:t>directory</a:t>
            </a:r>
            <a:r>
              <a:rPr lang="tr-TR" sz="2200" dirty="0"/>
              <a:t> </a:t>
            </a:r>
            <a:r>
              <a:rPr lang="tr-TR" sz="2200" dirty="0" err="1"/>
              <a:t>into</a:t>
            </a:r>
            <a:r>
              <a:rPr lang="tr-TR" sz="2200" dirty="0"/>
              <a:t> a </a:t>
            </a:r>
            <a:r>
              <a:rPr lang="tr-TR" sz="2200" dirty="0" err="1"/>
              <a:t>Pandas</a:t>
            </a:r>
            <a:r>
              <a:rPr lang="tr-TR" sz="2200" dirty="0"/>
              <a:t> </a:t>
            </a:r>
            <a:r>
              <a:rPr lang="tr-TR" sz="2200" dirty="0" err="1"/>
              <a:t>DataFrame</a:t>
            </a:r>
            <a:r>
              <a:rPr lang="tr-TR" sz="2200" dirty="0"/>
              <a:t>.</a:t>
            </a:r>
          </a:p>
          <a:p>
            <a:pPr lvl="1"/>
            <a:r>
              <a:rPr lang="tr-TR" sz="2200" b="1" dirty="0" err="1"/>
              <a:t>Handle</a:t>
            </a:r>
            <a:r>
              <a:rPr lang="tr-TR" sz="2200" b="1" dirty="0"/>
              <a:t> </a:t>
            </a:r>
            <a:r>
              <a:rPr lang="tr-TR" sz="2200" b="1" dirty="0" err="1"/>
              <a:t>Missing</a:t>
            </a:r>
            <a:r>
              <a:rPr lang="tr-TR" sz="2200" b="1" dirty="0"/>
              <a:t> </a:t>
            </a:r>
            <a:r>
              <a:rPr lang="tr-TR" sz="2200" b="1" dirty="0" err="1"/>
              <a:t>Values</a:t>
            </a:r>
            <a:r>
              <a:rPr lang="tr-TR" sz="2200" dirty="0"/>
              <a:t>: </a:t>
            </a:r>
          </a:p>
          <a:p>
            <a:pPr lvl="2"/>
            <a:r>
              <a:rPr lang="tr-TR" sz="2200" dirty="0" err="1"/>
              <a:t>Dropped</a:t>
            </a:r>
            <a:r>
              <a:rPr lang="tr-TR" sz="2200" dirty="0"/>
              <a:t> </a:t>
            </a:r>
            <a:r>
              <a:rPr lang="tr-TR" sz="2200" dirty="0" err="1"/>
              <a:t>rows</a:t>
            </a:r>
            <a:r>
              <a:rPr lang="tr-TR" sz="2200" dirty="0"/>
              <a:t> </a:t>
            </a:r>
            <a:r>
              <a:rPr lang="tr-TR" sz="2200" dirty="0" err="1"/>
              <a:t>where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comment</a:t>
            </a:r>
            <a:r>
              <a:rPr lang="tr-TR" sz="2200" dirty="0"/>
              <a:t> </a:t>
            </a:r>
            <a:r>
              <a:rPr lang="tr-TR" sz="2200" dirty="0" err="1"/>
              <a:t>column</a:t>
            </a:r>
            <a:r>
              <a:rPr lang="tr-TR" sz="2200" dirty="0"/>
              <a:t> </a:t>
            </a:r>
            <a:r>
              <a:rPr lang="tr-TR" sz="2200" dirty="0" err="1"/>
              <a:t>contains</a:t>
            </a:r>
            <a:r>
              <a:rPr lang="tr-TR" sz="2200" dirty="0"/>
              <a:t> </a:t>
            </a:r>
            <a:r>
              <a:rPr lang="tr-TR" sz="2200" dirty="0" err="1"/>
              <a:t>NaN</a:t>
            </a:r>
            <a:r>
              <a:rPr lang="tr-TR" sz="2200" dirty="0"/>
              <a:t> </a:t>
            </a:r>
            <a:r>
              <a:rPr lang="tr-TR" sz="2200" dirty="0" err="1"/>
              <a:t>values</a:t>
            </a:r>
            <a:r>
              <a:rPr lang="tr-TR" sz="2200" dirty="0"/>
              <a:t>.</a:t>
            </a:r>
          </a:p>
          <a:p>
            <a:pPr lvl="2"/>
            <a:r>
              <a:rPr lang="tr-TR" sz="2200" dirty="0" err="1"/>
              <a:t>Replaced</a:t>
            </a:r>
            <a:r>
              <a:rPr lang="tr-TR" sz="2200" dirty="0"/>
              <a:t> </a:t>
            </a:r>
            <a:r>
              <a:rPr lang="tr-TR" sz="2200" dirty="0" err="1"/>
              <a:t>remaining</a:t>
            </a:r>
            <a:r>
              <a:rPr lang="tr-TR" sz="2200" dirty="0"/>
              <a:t> </a:t>
            </a:r>
            <a:r>
              <a:rPr lang="tr-TR" sz="2200" dirty="0" err="1"/>
              <a:t>NaN</a:t>
            </a:r>
            <a:r>
              <a:rPr lang="tr-TR" sz="2200" dirty="0"/>
              <a:t> </a:t>
            </a:r>
            <a:r>
              <a:rPr lang="tr-TR" sz="2200" dirty="0" err="1"/>
              <a:t>values</a:t>
            </a:r>
            <a:r>
              <a:rPr lang="tr-TR" sz="2200" dirty="0"/>
              <a:t> in </a:t>
            </a:r>
            <a:r>
              <a:rPr lang="tr-TR" sz="2200" dirty="0" err="1"/>
              <a:t>comment</a:t>
            </a:r>
            <a:r>
              <a:rPr lang="tr-TR" sz="2200" dirty="0"/>
              <a:t> </a:t>
            </a:r>
            <a:r>
              <a:rPr lang="tr-TR" sz="2200" dirty="0" err="1"/>
              <a:t>with</a:t>
            </a:r>
            <a:r>
              <a:rPr lang="tr-TR" sz="2200" dirty="0"/>
              <a:t> </a:t>
            </a:r>
            <a:r>
              <a:rPr lang="tr-TR" sz="2200" dirty="0" err="1"/>
              <a:t>empty</a:t>
            </a:r>
            <a:r>
              <a:rPr lang="tr-TR" sz="2200" dirty="0"/>
              <a:t> </a:t>
            </a:r>
            <a:r>
              <a:rPr lang="tr-TR" sz="2200" dirty="0" err="1"/>
              <a:t>strings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ensure</a:t>
            </a:r>
            <a:r>
              <a:rPr lang="tr-TR" sz="2200" dirty="0"/>
              <a:t> </a:t>
            </a:r>
            <a:r>
              <a:rPr lang="tr-TR" sz="2200" dirty="0" err="1"/>
              <a:t>all</a:t>
            </a:r>
            <a:r>
              <a:rPr lang="tr-TR" sz="2200" dirty="0"/>
              <a:t> </a:t>
            </a:r>
            <a:r>
              <a:rPr lang="tr-TR" sz="2200" dirty="0" err="1"/>
              <a:t>text</a:t>
            </a:r>
            <a:r>
              <a:rPr lang="tr-TR" sz="2200" dirty="0"/>
              <a:t> data is </a:t>
            </a:r>
            <a:r>
              <a:rPr lang="tr-TR" sz="2200" dirty="0" err="1"/>
              <a:t>consistent</a:t>
            </a:r>
            <a:r>
              <a:rPr lang="tr-TR" sz="2200" dirty="0"/>
              <a:t>.</a:t>
            </a:r>
          </a:p>
          <a:p>
            <a:endParaRPr lang="tr-TR" sz="2200" dirty="0"/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724A4297-9DB6-104B-A94E-D607F3F0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B6E6946-98FA-5B4B-A2BB-8C357523BB26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045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9611B-200D-0B4B-A537-2220A223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Methodology and Components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994B-B065-5C46-88A8-9F48F54F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434"/>
            <a:ext cx="10006532" cy="425291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tr-TR" sz="2200" b="1" dirty="0" err="1"/>
              <a:t>Feature</a:t>
            </a:r>
            <a:r>
              <a:rPr lang="tr-TR" sz="2200" b="1" dirty="0"/>
              <a:t> </a:t>
            </a:r>
            <a:r>
              <a:rPr lang="tr-TR" sz="2200" b="1" dirty="0" err="1"/>
              <a:t>Extraction</a:t>
            </a:r>
            <a:r>
              <a:rPr lang="tr-TR" sz="2200" b="1" dirty="0"/>
              <a:t>;</a:t>
            </a:r>
          </a:p>
          <a:p>
            <a:pPr marL="0" indent="0">
              <a:buNone/>
            </a:pPr>
            <a:r>
              <a:rPr lang="tr-TR" sz="2200" b="1" dirty="0" err="1"/>
              <a:t>Purpose</a:t>
            </a:r>
            <a:r>
              <a:rPr lang="tr-TR" sz="2200" dirty="0"/>
              <a:t>: </a:t>
            </a:r>
            <a:r>
              <a:rPr lang="tr-TR" sz="2200" dirty="0" err="1"/>
              <a:t>Convert</a:t>
            </a:r>
            <a:r>
              <a:rPr lang="tr-TR" sz="2200" dirty="0"/>
              <a:t> </a:t>
            </a:r>
            <a:r>
              <a:rPr lang="tr-TR" sz="2200" dirty="0" err="1"/>
              <a:t>textual</a:t>
            </a:r>
            <a:r>
              <a:rPr lang="tr-TR" sz="2200" dirty="0"/>
              <a:t> data (</a:t>
            </a:r>
            <a:r>
              <a:rPr lang="tr-TR" sz="2200" dirty="0" err="1"/>
              <a:t>comments</a:t>
            </a:r>
            <a:r>
              <a:rPr lang="tr-TR" sz="2200" dirty="0"/>
              <a:t>) </a:t>
            </a:r>
            <a:r>
              <a:rPr lang="tr-TR" sz="2200" dirty="0" err="1"/>
              <a:t>into</a:t>
            </a:r>
            <a:r>
              <a:rPr lang="tr-TR" sz="2200" dirty="0"/>
              <a:t> </a:t>
            </a:r>
            <a:r>
              <a:rPr lang="tr-TR" sz="2200" dirty="0" err="1"/>
              <a:t>numerical</a:t>
            </a:r>
            <a:r>
              <a:rPr lang="tr-TR" sz="2200" dirty="0"/>
              <a:t> </a:t>
            </a:r>
            <a:r>
              <a:rPr lang="tr-TR" sz="2200" dirty="0" err="1"/>
              <a:t>features</a:t>
            </a:r>
            <a:r>
              <a:rPr lang="tr-TR" sz="2200" dirty="0"/>
              <a:t> </a:t>
            </a:r>
            <a:r>
              <a:rPr lang="tr-TR" sz="2200" dirty="0" err="1"/>
              <a:t>that</a:t>
            </a:r>
            <a:r>
              <a:rPr lang="tr-TR" sz="2200" dirty="0"/>
              <a:t> a </a:t>
            </a:r>
            <a:r>
              <a:rPr lang="tr-TR" sz="2200" dirty="0" err="1"/>
              <a:t>machine</a:t>
            </a:r>
            <a:r>
              <a:rPr lang="tr-TR" sz="2200" dirty="0"/>
              <a:t> </a:t>
            </a:r>
            <a:r>
              <a:rPr lang="tr-TR" sz="2200" dirty="0" err="1"/>
              <a:t>learning</a:t>
            </a:r>
            <a:r>
              <a:rPr lang="tr-TR" sz="2200" dirty="0"/>
              <a:t> model can </a:t>
            </a:r>
            <a:r>
              <a:rPr lang="tr-TR" sz="2200" dirty="0" err="1"/>
              <a:t>process</a:t>
            </a:r>
            <a:r>
              <a:rPr lang="tr-TR" sz="2200" dirty="0"/>
              <a:t>.</a:t>
            </a:r>
          </a:p>
          <a:p>
            <a:pPr marL="0" indent="0">
              <a:buNone/>
            </a:pPr>
            <a:r>
              <a:rPr lang="tr-TR" sz="2200" b="1" dirty="0" err="1"/>
              <a:t>Tool</a:t>
            </a:r>
            <a:r>
              <a:rPr lang="tr-TR" sz="2200" dirty="0"/>
              <a:t>: </a:t>
            </a:r>
            <a:r>
              <a:rPr lang="tr-TR" sz="2200" dirty="0" err="1"/>
              <a:t>CountVectorizer</a:t>
            </a:r>
            <a:r>
              <a:rPr lang="tr-TR" sz="2200" dirty="0"/>
              <a:t> </a:t>
            </a:r>
            <a:r>
              <a:rPr lang="tr-TR" sz="2200" dirty="0" err="1"/>
              <a:t>from</a:t>
            </a:r>
            <a:r>
              <a:rPr lang="tr-TR" sz="2200" dirty="0"/>
              <a:t> </a:t>
            </a:r>
            <a:r>
              <a:rPr lang="tr-TR" sz="2200" dirty="0" err="1"/>
              <a:t>scikit-learn</a:t>
            </a:r>
            <a:r>
              <a:rPr lang="tr-TR" sz="2200" dirty="0"/>
              <a:t>.</a:t>
            </a:r>
          </a:p>
          <a:p>
            <a:pPr marL="0" indent="0">
              <a:buNone/>
            </a:pPr>
            <a:r>
              <a:rPr lang="tr-TR" sz="2200" b="1" dirty="0" err="1"/>
              <a:t>Actions</a:t>
            </a:r>
            <a:r>
              <a:rPr lang="tr-TR" sz="2200" dirty="0"/>
              <a:t>: </a:t>
            </a:r>
          </a:p>
          <a:p>
            <a:pPr lvl="1"/>
            <a:r>
              <a:rPr lang="tr-TR" sz="2200" dirty="0" err="1"/>
              <a:t>Extracted</a:t>
            </a:r>
            <a:r>
              <a:rPr lang="tr-TR" sz="2200" dirty="0"/>
              <a:t> </a:t>
            </a:r>
            <a:r>
              <a:rPr lang="tr-TR" sz="2200" dirty="0" err="1"/>
              <a:t>up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5,000 of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most</a:t>
            </a:r>
            <a:r>
              <a:rPr lang="tr-TR" sz="2200" dirty="0"/>
              <a:t> </a:t>
            </a:r>
            <a:r>
              <a:rPr lang="tr-TR" sz="2200" dirty="0" err="1"/>
              <a:t>frequent</a:t>
            </a:r>
            <a:r>
              <a:rPr lang="tr-TR" sz="2200" dirty="0"/>
              <a:t> </a:t>
            </a:r>
            <a:r>
              <a:rPr lang="tr-TR" sz="2200" dirty="0" err="1"/>
              <a:t>words</a:t>
            </a:r>
            <a:r>
              <a:rPr lang="tr-TR" sz="2200" dirty="0"/>
              <a:t> (</a:t>
            </a:r>
            <a:r>
              <a:rPr lang="tr-TR" sz="2200" dirty="0" err="1"/>
              <a:t>features</a:t>
            </a:r>
            <a:r>
              <a:rPr lang="tr-TR" sz="2200" dirty="0"/>
              <a:t>) </a:t>
            </a:r>
            <a:r>
              <a:rPr lang="tr-TR" sz="2200" dirty="0" err="1"/>
              <a:t>from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comment</a:t>
            </a:r>
            <a:r>
              <a:rPr lang="tr-TR" sz="2200" dirty="0"/>
              <a:t> </a:t>
            </a:r>
            <a:r>
              <a:rPr lang="tr-TR" sz="2200" dirty="0" err="1"/>
              <a:t>column</a:t>
            </a:r>
            <a:r>
              <a:rPr lang="tr-TR" sz="2200" dirty="0"/>
              <a:t>.</a:t>
            </a:r>
          </a:p>
          <a:p>
            <a:pPr lvl="1"/>
            <a:r>
              <a:rPr lang="tr-TR" sz="2200" dirty="0" err="1"/>
              <a:t>Created</a:t>
            </a:r>
            <a:r>
              <a:rPr lang="tr-TR" sz="2200" dirty="0"/>
              <a:t> a </a:t>
            </a:r>
            <a:r>
              <a:rPr lang="tr-TR" sz="2200" dirty="0" err="1"/>
              <a:t>feature</a:t>
            </a:r>
            <a:r>
              <a:rPr lang="tr-TR" sz="2200" dirty="0"/>
              <a:t> </a:t>
            </a:r>
            <a:r>
              <a:rPr lang="tr-TR" sz="2200" dirty="0" err="1"/>
              <a:t>matrix</a:t>
            </a:r>
            <a:r>
              <a:rPr lang="tr-TR" sz="2200" dirty="0"/>
              <a:t> (X) </a:t>
            </a:r>
            <a:r>
              <a:rPr lang="tr-TR" sz="2200" dirty="0" err="1"/>
              <a:t>where</a:t>
            </a:r>
            <a:r>
              <a:rPr lang="tr-TR" sz="2200" dirty="0"/>
              <a:t> </a:t>
            </a:r>
            <a:r>
              <a:rPr lang="tr-TR" sz="2200" dirty="0" err="1"/>
              <a:t>each</a:t>
            </a:r>
            <a:r>
              <a:rPr lang="tr-TR" sz="2200" dirty="0"/>
              <a:t> </a:t>
            </a:r>
            <a:r>
              <a:rPr lang="tr-TR" sz="2200" dirty="0" err="1"/>
              <a:t>row</a:t>
            </a:r>
            <a:r>
              <a:rPr lang="tr-TR" sz="2200" dirty="0"/>
              <a:t> </a:t>
            </a:r>
            <a:r>
              <a:rPr lang="tr-TR" sz="2200" dirty="0" err="1"/>
              <a:t>represents</a:t>
            </a:r>
            <a:r>
              <a:rPr lang="tr-TR" sz="2200" dirty="0"/>
              <a:t> a </a:t>
            </a:r>
            <a:r>
              <a:rPr lang="tr-TR" sz="2200" dirty="0" err="1"/>
              <a:t>comment</a:t>
            </a:r>
            <a:r>
              <a:rPr lang="tr-TR" sz="2200" dirty="0"/>
              <a:t>,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each</a:t>
            </a:r>
            <a:r>
              <a:rPr lang="tr-TR" sz="2200" dirty="0"/>
              <a:t> </a:t>
            </a:r>
            <a:r>
              <a:rPr lang="tr-TR" sz="2200" dirty="0" err="1"/>
              <a:t>column</a:t>
            </a:r>
            <a:r>
              <a:rPr lang="tr-TR" sz="2200" dirty="0"/>
              <a:t> </a:t>
            </a:r>
            <a:r>
              <a:rPr lang="tr-TR" sz="2200" dirty="0" err="1"/>
              <a:t>represents</a:t>
            </a:r>
            <a:r>
              <a:rPr lang="tr-TR" sz="2200" dirty="0"/>
              <a:t> a </a:t>
            </a:r>
            <a:r>
              <a:rPr lang="tr-TR" sz="2200" dirty="0" err="1"/>
              <a:t>word's</a:t>
            </a:r>
            <a:r>
              <a:rPr lang="tr-TR" sz="2200" dirty="0"/>
              <a:t> </a:t>
            </a:r>
            <a:r>
              <a:rPr lang="tr-TR" sz="2200" dirty="0" err="1"/>
              <a:t>frequency</a:t>
            </a:r>
            <a:r>
              <a:rPr lang="tr-TR" sz="2200" dirty="0"/>
              <a:t>.</a:t>
            </a:r>
          </a:p>
          <a:p>
            <a:pPr lvl="1"/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target</a:t>
            </a:r>
            <a:r>
              <a:rPr lang="tr-TR" sz="2200" dirty="0"/>
              <a:t> </a:t>
            </a:r>
            <a:r>
              <a:rPr lang="tr-TR" sz="2200" dirty="0" err="1"/>
              <a:t>variable</a:t>
            </a:r>
            <a:r>
              <a:rPr lang="tr-TR" sz="2200" dirty="0"/>
              <a:t> (y) is </a:t>
            </a:r>
            <a:r>
              <a:rPr lang="tr-TR" sz="2200" dirty="0" err="1"/>
              <a:t>taken</a:t>
            </a:r>
            <a:r>
              <a:rPr lang="tr-TR" sz="2200" dirty="0"/>
              <a:t> </a:t>
            </a:r>
            <a:r>
              <a:rPr lang="tr-TR" sz="2200" dirty="0" err="1"/>
              <a:t>from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sentiment_label</a:t>
            </a:r>
            <a:r>
              <a:rPr lang="tr-TR" sz="2200" dirty="0"/>
              <a:t> </a:t>
            </a:r>
            <a:r>
              <a:rPr lang="tr-TR" sz="2200" dirty="0" err="1"/>
              <a:t>column</a:t>
            </a:r>
            <a:r>
              <a:rPr lang="tr-TR" sz="2200" dirty="0"/>
              <a:t>, </a:t>
            </a:r>
            <a:r>
              <a:rPr lang="tr-TR" sz="2200" dirty="0" err="1"/>
              <a:t>which</a:t>
            </a:r>
            <a:r>
              <a:rPr lang="tr-TR" sz="2200" dirty="0"/>
              <a:t> </a:t>
            </a:r>
            <a:r>
              <a:rPr lang="tr-TR" sz="2200" dirty="0" err="1"/>
              <a:t>likely</a:t>
            </a:r>
            <a:r>
              <a:rPr lang="tr-TR" sz="2200" dirty="0"/>
              <a:t> </a:t>
            </a:r>
            <a:r>
              <a:rPr lang="tr-TR" sz="2200" dirty="0" err="1"/>
              <a:t>contains</a:t>
            </a:r>
            <a:r>
              <a:rPr lang="tr-TR" sz="2200" dirty="0"/>
              <a:t> </a:t>
            </a:r>
            <a:r>
              <a:rPr lang="tr-TR" sz="2200" dirty="0" err="1"/>
              <a:t>binary</a:t>
            </a:r>
            <a:r>
              <a:rPr lang="tr-TR" sz="2200" dirty="0"/>
              <a:t> </a:t>
            </a:r>
            <a:r>
              <a:rPr lang="tr-TR" sz="2200" dirty="0" err="1"/>
              <a:t>labels</a:t>
            </a:r>
            <a:r>
              <a:rPr lang="tr-TR" sz="2200" dirty="0"/>
              <a:t> (</a:t>
            </a:r>
            <a:r>
              <a:rPr lang="tr-TR" sz="2200" dirty="0" err="1"/>
              <a:t>e.g</a:t>
            </a:r>
            <a:r>
              <a:rPr lang="tr-TR" sz="2200" dirty="0"/>
              <a:t>., </a:t>
            </a:r>
            <a:r>
              <a:rPr lang="tr-TR" sz="2200" dirty="0" err="1"/>
              <a:t>positive</a:t>
            </a:r>
            <a:r>
              <a:rPr lang="tr-TR" sz="2200" dirty="0"/>
              <a:t> vs. </a:t>
            </a:r>
            <a:r>
              <a:rPr lang="tr-TR" sz="2200" dirty="0" err="1"/>
              <a:t>negative</a:t>
            </a:r>
            <a:r>
              <a:rPr lang="tr-TR" sz="2200" dirty="0"/>
              <a:t>).</a:t>
            </a:r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724A4297-9DB6-104B-A94E-D607F3F0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B6E6946-98FA-5B4B-A2BB-8C357523BB26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579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9611B-200D-0B4B-A537-2220A223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Methodology and Components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994B-B065-5C46-88A8-9F48F54F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434"/>
            <a:ext cx="10006532" cy="425291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tr-TR" sz="2200" b="1" dirty="0"/>
              <a:t>Data </a:t>
            </a:r>
            <a:r>
              <a:rPr lang="tr-TR" sz="2200" b="1" dirty="0" err="1"/>
              <a:t>Splitting</a:t>
            </a:r>
            <a:r>
              <a:rPr lang="tr-TR" sz="2200" b="1" dirty="0"/>
              <a:t>;</a:t>
            </a:r>
          </a:p>
          <a:p>
            <a:r>
              <a:rPr lang="tr-TR" sz="2200" b="1" dirty="0" err="1"/>
              <a:t>Purpose</a:t>
            </a:r>
            <a:r>
              <a:rPr lang="tr-TR" sz="2200" dirty="0"/>
              <a:t>: </a:t>
            </a:r>
            <a:r>
              <a:rPr lang="tr-TR" sz="2200" dirty="0" err="1"/>
              <a:t>Split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dataset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model </a:t>
            </a:r>
            <a:r>
              <a:rPr lang="tr-TR" sz="2200" dirty="0" err="1"/>
              <a:t>training</a:t>
            </a:r>
            <a:r>
              <a:rPr lang="tr-TR" sz="2200" dirty="0"/>
              <a:t>, </a:t>
            </a:r>
            <a:r>
              <a:rPr lang="tr-TR" sz="2200" dirty="0" err="1"/>
              <a:t>validation</a:t>
            </a:r>
            <a:r>
              <a:rPr lang="tr-TR" sz="2200" dirty="0"/>
              <a:t>,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testing</a:t>
            </a:r>
            <a:r>
              <a:rPr lang="tr-TR" sz="2200" dirty="0"/>
              <a:t>.</a:t>
            </a:r>
          </a:p>
          <a:p>
            <a:r>
              <a:rPr lang="tr-TR" sz="2200" b="1" dirty="0"/>
              <a:t>Tools</a:t>
            </a:r>
            <a:r>
              <a:rPr lang="tr-TR" sz="2200" dirty="0"/>
              <a:t>: </a:t>
            </a:r>
            <a:r>
              <a:rPr lang="tr-TR" sz="2200" dirty="0" err="1"/>
              <a:t>train_test_split</a:t>
            </a:r>
            <a:r>
              <a:rPr lang="tr-TR" sz="2200" dirty="0"/>
              <a:t> </a:t>
            </a:r>
            <a:r>
              <a:rPr lang="tr-TR" sz="2200" dirty="0" err="1"/>
              <a:t>from</a:t>
            </a:r>
            <a:r>
              <a:rPr lang="tr-TR" sz="2200" dirty="0"/>
              <a:t> </a:t>
            </a:r>
            <a:r>
              <a:rPr lang="tr-TR" sz="2200" dirty="0" err="1"/>
              <a:t>scikit-learn</a:t>
            </a:r>
            <a:r>
              <a:rPr lang="tr-TR" sz="2200" dirty="0"/>
              <a:t>.</a:t>
            </a:r>
          </a:p>
          <a:p>
            <a:r>
              <a:rPr lang="tr-TR" sz="2200" b="1" dirty="0" err="1"/>
              <a:t>Actions</a:t>
            </a:r>
            <a:r>
              <a:rPr lang="tr-TR" sz="2200" dirty="0"/>
              <a:t>: </a:t>
            </a:r>
          </a:p>
          <a:p>
            <a:pPr lvl="1"/>
            <a:r>
              <a:rPr lang="tr-TR" sz="2200" dirty="0" err="1"/>
              <a:t>Split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data </a:t>
            </a:r>
            <a:r>
              <a:rPr lang="tr-TR" sz="2200" dirty="0" err="1"/>
              <a:t>into</a:t>
            </a:r>
            <a:r>
              <a:rPr lang="tr-TR" sz="2200" dirty="0"/>
              <a:t>: </a:t>
            </a:r>
          </a:p>
          <a:p>
            <a:pPr lvl="2"/>
            <a:r>
              <a:rPr lang="tr-TR" sz="2200" b="1" dirty="0"/>
              <a:t>Training set (70%)</a:t>
            </a:r>
            <a:r>
              <a:rPr lang="tr-TR" sz="2200" dirty="0"/>
              <a:t>: </a:t>
            </a:r>
            <a:r>
              <a:rPr lang="tr-TR" sz="2200" dirty="0" err="1"/>
              <a:t>Used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train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Random</a:t>
            </a:r>
            <a:r>
              <a:rPr lang="tr-TR" sz="2200" dirty="0"/>
              <a:t> </a:t>
            </a:r>
            <a:r>
              <a:rPr lang="tr-TR" sz="2200" dirty="0" err="1"/>
              <a:t>Forest</a:t>
            </a:r>
            <a:r>
              <a:rPr lang="tr-TR" sz="2200" dirty="0"/>
              <a:t> model.</a:t>
            </a:r>
          </a:p>
          <a:p>
            <a:pPr lvl="2"/>
            <a:r>
              <a:rPr lang="tr-TR" sz="2200" b="1" dirty="0" err="1"/>
              <a:t>Validation</a:t>
            </a:r>
            <a:r>
              <a:rPr lang="tr-TR" sz="2200" b="1" dirty="0"/>
              <a:t> set (15%)</a:t>
            </a:r>
            <a:r>
              <a:rPr lang="tr-TR" sz="2200" dirty="0"/>
              <a:t>: </a:t>
            </a:r>
            <a:r>
              <a:rPr lang="tr-TR" sz="2200" dirty="0" err="1"/>
              <a:t>Used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evaluate</a:t>
            </a:r>
            <a:r>
              <a:rPr lang="tr-TR" sz="2200" dirty="0"/>
              <a:t> </a:t>
            </a:r>
            <a:r>
              <a:rPr lang="tr-TR" sz="2200" dirty="0" err="1"/>
              <a:t>hyperparameter</a:t>
            </a:r>
            <a:r>
              <a:rPr lang="tr-TR" sz="2200" dirty="0"/>
              <a:t> </a:t>
            </a:r>
            <a:r>
              <a:rPr lang="tr-TR" sz="2200" dirty="0" err="1"/>
              <a:t>tuning</a:t>
            </a:r>
            <a:r>
              <a:rPr lang="tr-TR" sz="2200" dirty="0"/>
              <a:t> </a:t>
            </a:r>
            <a:r>
              <a:rPr lang="tr-TR" sz="2200" dirty="0" err="1"/>
              <a:t>results</a:t>
            </a:r>
            <a:r>
              <a:rPr lang="tr-TR" sz="2200" dirty="0"/>
              <a:t> </a:t>
            </a:r>
            <a:r>
              <a:rPr lang="tr-TR" sz="2200" dirty="0" err="1"/>
              <a:t>during</a:t>
            </a:r>
            <a:r>
              <a:rPr lang="tr-TR" sz="2200" dirty="0"/>
              <a:t> </a:t>
            </a:r>
            <a:r>
              <a:rPr lang="tr-TR" sz="2200" dirty="0" err="1"/>
              <a:t>training</a:t>
            </a:r>
            <a:r>
              <a:rPr lang="tr-TR" sz="2200" dirty="0"/>
              <a:t>.</a:t>
            </a:r>
          </a:p>
          <a:p>
            <a:pPr lvl="2"/>
            <a:r>
              <a:rPr lang="tr-TR" sz="2200" b="1" dirty="0" err="1"/>
              <a:t>Testing</a:t>
            </a:r>
            <a:r>
              <a:rPr lang="tr-TR" sz="2200" b="1" dirty="0"/>
              <a:t> set (15%)</a:t>
            </a:r>
            <a:r>
              <a:rPr lang="tr-TR" sz="2200" dirty="0"/>
              <a:t>: </a:t>
            </a:r>
            <a:r>
              <a:rPr lang="tr-TR" sz="2200" dirty="0" err="1"/>
              <a:t>Used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evaluate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final </a:t>
            </a:r>
            <a:r>
              <a:rPr lang="tr-TR" sz="2200" dirty="0" err="1"/>
              <a:t>model's</a:t>
            </a:r>
            <a:r>
              <a:rPr lang="tr-TR" sz="2200" dirty="0"/>
              <a:t> </a:t>
            </a:r>
            <a:r>
              <a:rPr lang="tr-TR" sz="2200" dirty="0" err="1"/>
              <a:t>performance</a:t>
            </a:r>
            <a:r>
              <a:rPr lang="tr-TR" sz="2200" dirty="0"/>
              <a:t>.</a:t>
            </a:r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724A4297-9DB6-104B-A94E-D607F3F0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B6E6946-98FA-5B4B-A2BB-8C357523BB26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49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9611B-200D-0B4B-A537-2220A223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Methodology and Components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994B-B065-5C46-88A8-9F48F54F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04" y="1302544"/>
            <a:ext cx="10515599" cy="425291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tr-TR" sz="2000" b="1" dirty="0"/>
              <a:t>Model Definition </a:t>
            </a:r>
            <a:r>
              <a:rPr lang="tr-TR" sz="2000" b="1" dirty="0" err="1"/>
              <a:t>and</a:t>
            </a:r>
            <a:r>
              <a:rPr lang="tr-TR" sz="2000" b="1" dirty="0"/>
              <a:t> </a:t>
            </a:r>
            <a:r>
              <a:rPr lang="tr-TR" sz="2000" b="1" dirty="0" err="1"/>
              <a:t>Hyperparameter</a:t>
            </a:r>
            <a:r>
              <a:rPr lang="tr-TR" sz="2000" b="1" dirty="0"/>
              <a:t> </a:t>
            </a:r>
            <a:r>
              <a:rPr lang="tr-TR" sz="2000" b="1" dirty="0" err="1"/>
              <a:t>Tuning</a:t>
            </a:r>
            <a:r>
              <a:rPr lang="tr-TR" sz="2000" b="1" dirty="0"/>
              <a:t>;</a:t>
            </a:r>
          </a:p>
          <a:p>
            <a:r>
              <a:rPr lang="tr-TR" sz="2000" b="1" dirty="0" err="1"/>
              <a:t>Purpose</a:t>
            </a:r>
            <a:r>
              <a:rPr lang="tr-TR" sz="2000" dirty="0"/>
              <a:t>: Train a model </a:t>
            </a:r>
            <a:r>
              <a:rPr lang="tr-TR" sz="2000" dirty="0" err="1"/>
              <a:t>and</a:t>
            </a:r>
            <a:r>
              <a:rPr lang="tr-TR" sz="2000" dirty="0"/>
              <a:t> optimize </a:t>
            </a:r>
            <a:r>
              <a:rPr lang="tr-TR" sz="2000" dirty="0" err="1"/>
              <a:t>its</a:t>
            </a:r>
            <a:r>
              <a:rPr lang="tr-TR" sz="2000" dirty="0"/>
              <a:t> </a:t>
            </a:r>
            <a:r>
              <a:rPr lang="tr-TR" sz="2000" dirty="0" err="1"/>
              <a:t>performance</a:t>
            </a:r>
            <a:r>
              <a:rPr lang="tr-TR" sz="2000" dirty="0"/>
              <a:t>.</a:t>
            </a:r>
          </a:p>
          <a:p>
            <a:r>
              <a:rPr lang="tr-TR" sz="2000" b="1" dirty="0"/>
              <a:t>Model</a:t>
            </a:r>
            <a:r>
              <a:rPr lang="tr-TR" sz="2000" dirty="0"/>
              <a:t>: </a:t>
            </a:r>
            <a:r>
              <a:rPr lang="tr-TR" sz="2000" dirty="0" err="1"/>
              <a:t>RandomForestClassifier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scikit-learn</a:t>
            </a:r>
            <a:r>
              <a:rPr lang="tr-TR" sz="2000" dirty="0"/>
              <a:t>.</a:t>
            </a:r>
          </a:p>
          <a:p>
            <a:r>
              <a:rPr lang="tr-TR" sz="2000" b="1" dirty="0" err="1"/>
              <a:t>Actions</a:t>
            </a:r>
            <a:r>
              <a:rPr lang="tr-TR" sz="2000" dirty="0"/>
              <a:t>: </a:t>
            </a:r>
          </a:p>
          <a:p>
            <a:pPr lvl="1"/>
            <a:r>
              <a:rPr lang="tr-TR" sz="2000" dirty="0"/>
              <a:t>A </a:t>
            </a:r>
            <a:r>
              <a:rPr lang="tr-TR" sz="2000" dirty="0" err="1"/>
              <a:t>grid</a:t>
            </a:r>
            <a:r>
              <a:rPr lang="tr-TR" sz="2000" dirty="0"/>
              <a:t> of </a:t>
            </a:r>
            <a:r>
              <a:rPr lang="tr-TR" sz="2000" dirty="0" err="1"/>
              <a:t>hyperparameters</a:t>
            </a:r>
            <a:r>
              <a:rPr lang="tr-TR" sz="2000" dirty="0"/>
              <a:t> </a:t>
            </a:r>
            <a:r>
              <a:rPr lang="tr-TR" sz="2000" dirty="0" err="1"/>
              <a:t>was</a:t>
            </a:r>
            <a:r>
              <a:rPr lang="tr-TR" sz="2000" dirty="0"/>
              <a:t> </a:t>
            </a:r>
            <a:r>
              <a:rPr lang="tr-TR" sz="2000" dirty="0" err="1"/>
              <a:t>defined</a:t>
            </a:r>
            <a:r>
              <a:rPr lang="tr-TR" sz="2000" dirty="0"/>
              <a:t>: </a:t>
            </a:r>
          </a:p>
          <a:p>
            <a:pPr lvl="2"/>
            <a:r>
              <a:rPr lang="tr-TR" dirty="0" err="1"/>
              <a:t>n_estimators</a:t>
            </a:r>
            <a:r>
              <a:rPr lang="tr-TR" dirty="0"/>
              <a:t>: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trees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.</a:t>
            </a:r>
          </a:p>
          <a:p>
            <a:pPr lvl="2"/>
            <a:r>
              <a:rPr lang="tr-TR" dirty="0" err="1"/>
              <a:t>max_features</a:t>
            </a:r>
            <a:r>
              <a:rPr lang="tr-TR" dirty="0"/>
              <a:t>: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considered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splitting</a:t>
            </a:r>
            <a:r>
              <a:rPr lang="tr-TR" dirty="0"/>
              <a:t> at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.</a:t>
            </a:r>
          </a:p>
          <a:p>
            <a:pPr lvl="2"/>
            <a:r>
              <a:rPr lang="tr-TR" dirty="0" err="1"/>
              <a:t>max_depth</a:t>
            </a:r>
            <a:r>
              <a:rPr lang="tr-TR" dirty="0"/>
              <a:t>: Maximum </a:t>
            </a:r>
            <a:r>
              <a:rPr lang="tr-TR" dirty="0" err="1"/>
              <a:t>depth</a:t>
            </a:r>
            <a:r>
              <a:rPr lang="tr-TR" dirty="0"/>
              <a:t> of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.</a:t>
            </a:r>
          </a:p>
          <a:p>
            <a:pPr lvl="2"/>
            <a:r>
              <a:rPr lang="tr-TR" dirty="0" err="1"/>
              <a:t>min_samples_split</a:t>
            </a:r>
            <a:r>
              <a:rPr lang="tr-TR" dirty="0"/>
              <a:t>: Minimum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samples</a:t>
            </a:r>
            <a:r>
              <a:rPr lang="tr-TR" dirty="0"/>
              <a:t>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split</a:t>
            </a:r>
            <a:r>
              <a:rPr lang="tr-TR" dirty="0"/>
              <a:t> an </a:t>
            </a:r>
            <a:r>
              <a:rPr lang="tr-TR" dirty="0" err="1"/>
              <a:t>internal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.</a:t>
            </a:r>
          </a:p>
          <a:p>
            <a:pPr lvl="2"/>
            <a:r>
              <a:rPr lang="tr-TR" dirty="0" err="1"/>
              <a:t>min_samples_leaf</a:t>
            </a:r>
            <a:r>
              <a:rPr lang="tr-TR" dirty="0"/>
              <a:t>: Minimum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samples</a:t>
            </a:r>
            <a:r>
              <a:rPr lang="tr-TR" dirty="0"/>
              <a:t>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a </a:t>
            </a:r>
            <a:r>
              <a:rPr lang="tr-TR" dirty="0" err="1"/>
              <a:t>leaf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.</a:t>
            </a:r>
          </a:p>
          <a:p>
            <a:pPr lvl="2"/>
            <a:r>
              <a:rPr lang="tr-TR" dirty="0" err="1"/>
              <a:t>bootstrap</a:t>
            </a:r>
            <a:r>
              <a:rPr lang="tr-TR" dirty="0"/>
              <a:t>: </a:t>
            </a:r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bootstrapped</a:t>
            </a:r>
            <a:r>
              <a:rPr lang="tr-TR" dirty="0"/>
              <a:t> </a:t>
            </a:r>
            <a:r>
              <a:rPr lang="tr-TR" dirty="0" err="1"/>
              <a:t>samples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.</a:t>
            </a:r>
          </a:p>
          <a:p>
            <a:pPr lvl="1"/>
            <a:r>
              <a:rPr lang="tr-TR" sz="2000" dirty="0" err="1"/>
              <a:t>Used</a:t>
            </a:r>
            <a:r>
              <a:rPr lang="tr-TR" sz="2000" dirty="0"/>
              <a:t> </a:t>
            </a:r>
            <a:r>
              <a:rPr lang="tr-TR" sz="2000" b="1" dirty="0" err="1"/>
              <a:t>GridSearchCV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: </a:t>
            </a:r>
          </a:p>
          <a:p>
            <a:pPr lvl="2"/>
            <a:r>
              <a:rPr lang="tr-TR" dirty="0" err="1"/>
              <a:t>Perform</a:t>
            </a:r>
            <a:r>
              <a:rPr lang="tr-TR" dirty="0"/>
              <a:t> a </a:t>
            </a:r>
            <a:r>
              <a:rPr lang="tr-TR" dirty="0" err="1"/>
              <a:t>systematic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hyperparameters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3-fold </a:t>
            </a:r>
            <a:r>
              <a:rPr lang="tr-TR" dirty="0" err="1"/>
              <a:t>cross-validation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set.</a:t>
            </a:r>
          </a:p>
          <a:p>
            <a:pPr lvl="2"/>
            <a:r>
              <a:rPr lang="tr-TR" dirty="0" err="1"/>
              <a:t>The</a:t>
            </a:r>
            <a:r>
              <a:rPr lang="tr-TR" dirty="0"/>
              <a:t> model is </a:t>
            </a:r>
            <a:r>
              <a:rPr lang="tr-TR" dirty="0" err="1"/>
              <a:t>scored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.</a:t>
            </a:r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724A4297-9DB6-104B-A94E-D607F3F0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B6E6946-98FA-5B4B-A2BB-8C357523BB26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936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9611B-200D-0B4B-A537-2220A223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Methodology and Components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994B-B065-5C46-88A8-9F48F54F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4434"/>
            <a:ext cx="10924309" cy="425291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tr-TR" sz="2200" b="1" dirty="0"/>
              <a:t>Evaluation;</a:t>
            </a:r>
          </a:p>
          <a:p>
            <a:r>
              <a:rPr lang="tr-TR" sz="2200" b="1" dirty="0" err="1"/>
              <a:t>Purpose</a:t>
            </a:r>
            <a:r>
              <a:rPr lang="tr-TR" sz="2200" dirty="0"/>
              <a:t>: </a:t>
            </a:r>
            <a:r>
              <a:rPr lang="tr-TR" sz="2200" dirty="0" err="1"/>
              <a:t>Assess</a:t>
            </a:r>
            <a:r>
              <a:rPr lang="tr-TR" sz="2200" dirty="0"/>
              <a:t> model </a:t>
            </a:r>
            <a:r>
              <a:rPr lang="tr-TR" sz="2200" dirty="0" err="1"/>
              <a:t>performance</a:t>
            </a:r>
            <a:r>
              <a:rPr lang="tr-TR" sz="2200" dirty="0"/>
              <a:t> </a:t>
            </a:r>
            <a:r>
              <a:rPr lang="tr-TR" sz="2200" dirty="0" err="1"/>
              <a:t>using</a:t>
            </a:r>
            <a:r>
              <a:rPr lang="tr-TR" sz="2200" dirty="0"/>
              <a:t> </a:t>
            </a:r>
            <a:r>
              <a:rPr lang="tr-TR" sz="2200" dirty="0" err="1"/>
              <a:t>validation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test </a:t>
            </a:r>
            <a:r>
              <a:rPr lang="tr-TR" sz="2200" dirty="0" err="1"/>
              <a:t>datasets</a:t>
            </a:r>
            <a:r>
              <a:rPr lang="tr-TR" sz="2200" dirty="0"/>
              <a:t>.</a:t>
            </a:r>
          </a:p>
          <a:p>
            <a:r>
              <a:rPr lang="tr-TR" sz="2200" b="1" dirty="0"/>
              <a:t>Tools</a:t>
            </a:r>
            <a:r>
              <a:rPr lang="tr-TR" sz="2200" dirty="0"/>
              <a:t>: </a:t>
            </a:r>
          </a:p>
          <a:p>
            <a:pPr lvl="1"/>
            <a:r>
              <a:rPr lang="tr-TR" sz="2200" dirty="0" err="1"/>
              <a:t>accuracy_score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overall</a:t>
            </a:r>
            <a:r>
              <a:rPr lang="tr-TR" sz="2200" dirty="0"/>
              <a:t> </a:t>
            </a:r>
            <a:r>
              <a:rPr lang="tr-TR" sz="2200" dirty="0" err="1"/>
              <a:t>performance</a:t>
            </a:r>
            <a:r>
              <a:rPr lang="tr-TR" sz="2200" dirty="0"/>
              <a:t>.</a:t>
            </a:r>
          </a:p>
          <a:p>
            <a:pPr lvl="1"/>
            <a:r>
              <a:rPr lang="tr-TR" sz="2200" dirty="0" err="1"/>
              <a:t>classification_report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detailed</a:t>
            </a:r>
            <a:r>
              <a:rPr lang="tr-TR" sz="2200" dirty="0"/>
              <a:t> </a:t>
            </a:r>
            <a:r>
              <a:rPr lang="tr-TR" sz="2200" dirty="0" err="1"/>
              <a:t>metrics</a:t>
            </a:r>
            <a:r>
              <a:rPr lang="tr-TR" sz="2200" dirty="0"/>
              <a:t> (</a:t>
            </a:r>
            <a:r>
              <a:rPr lang="tr-TR" sz="2200" dirty="0" err="1"/>
              <a:t>e.g</a:t>
            </a:r>
            <a:r>
              <a:rPr lang="tr-TR" sz="2200" dirty="0"/>
              <a:t>., </a:t>
            </a:r>
            <a:r>
              <a:rPr lang="tr-TR" sz="2200" dirty="0" err="1"/>
              <a:t>precision</a:t>
            </a:r>
            <a:r>
              <a:rPr lang="tr-TR" sz="2200" dirty="0"/>
              <a:t>, </a:t>
            </a:r>
            <a:r>
              <a:rPr lang="tr-TR" sz="2200" dirty="0" err="1"/>
              <a:t>recall</a:t>
            </a:r>
            <a:r>
              <a:rPr lang="tr-TR" sz="2200" dirty="0"/>
              <a:t>, F1-score).</a:t>
            </a:r>
          </a:p>
          <a:p>
            <a:r>
              <a:rPr lang="tr-TR" sz="2200" b="1" dirty="0" err="1"/>
              <a:t>Actions</a:t>
            </a:r>
            <a:r>
              <a:rPr lang="tr-TR" sz="2200" dirty="0"/>
              <a:t>: </a:t>
            </a:r>
          </a:p>
          <a:p>
            <a:pPr lvl="1"/>
            <a:r>
              <a:rPr lang="tr-TR" sz="2200" dirty="0" err="1"/>
              <a:t>Evaluated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best</a:t>
            </a:r>
            <a:r>
              <a:rPr lang="tr-TR" sz="2200" dirty="0"/>
              <a:t> model on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b="1" dirty="0" err="1"/>
              <a:t>validation</a:t>
            </a:r>
            <a:r>
              <a:rPr lang="tr-TR" sz="2200" b="1" dirty="0"/>
              <a:t> set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fine-tune</a:t>
            </a:r>
            <a:r>
              <a:rPr lang="tr-TR" sz="2200" dirty="0"/>
              <a:t> </a:t>
            </a:r>
            <a:r>
              <a:rPr lang="tr-TR" sz="2200" dirty="0" err="1"/>
              <a:t>hyperparameters</a:t>
            </a:r>
            <a:r>
              <a:rPr lang="tr-TR" sz="2200" dirty="0"/>
              <a:t>.</a:t>
            </a:r>
          </a:p>
          <a:p>
            <a:pPr lvl="1"/>
            <a:r>
              <a:rPr lang="tr-TR" sz="2200" dirty="0" err="1"/>
              <a:t>Evaluated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best</a:t>
            </a:r>
            <a:r>
              <a:rPr lang="tr-TR" sz="2200" dirty="0"/>
              <a:t> model on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b="1" dirty="0"/>
              <a:t>test set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report</a:t>
            </a:r>
            <a:r>
              <a:rPr lang="tr-TR" sz="2200" dirty="0"/>
              <a:t> final </a:t>
            </a:r>
            <a:r>
              <a:rPr lang="tr-TR" sz="2200" dirty="0" err="1"/>
              <a:t>performance</a:t>
            </a:r>
            <a:r>
              <a:rPr lang="tr-TR" sz="2200" dirty="0"/>
              <a:t>.</a:t>
            </a:r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724A4297-9DB6-104B-A94E-D607F3F0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B6E6946-98FA-5B4B-A2BB-8C357523BB26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788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9611B-200D-0B4B-A537-2220A223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Methodology and Components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994B-B065-5C46-88A8-9F48F54F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5" y="1496012"/>
            <a:ext cx="11284003" cy="425291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tr-TR" sz="2200" b="1" dirty="0" err="1"/>
              <a:t>Prediction</a:t>
            </a:r>
            <a:r>
              <a:rPr lang="tr-TR" sz="2200" b="1" dirty="0"/>
              <a:t> on New Data;</a:t>
            </a:r>
          </a:p>
          <a:p>
            <a:r>
              <a:rPr lang="tr-TR" sz="2200" b="1" dirty="0" err="1"/>
              <a:t>Purpose</a:t>
            </a:r>
            <a:r>
              <a:rPr lang="tr-TR" sz="2200" dirty="0"/>
              <a:t>: Test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trained</a:t>
            </a:r>
            <a:r>
              <a:rPr lang="tr-TR" sz="2200" dirty="0"/>
              <a:t> model on </a:t>
            </a:r>
            <a:r>
              <a:rPr lang="tr-TR" sz="2200" dirty="0" err="1"/>
              <a:t>unseen</a:t>
            </a:r>
            <a:r>
              <a:rPr lang="tr-TR" sz="2200" dirty="0"/>
              <a:t> </a:t>
            </a:r>
            <a:r>
              <a:rPr lang="tr-TR" sz="2200" dirty="0" err="1"/>
              <a:t>text</a:t>
            </a:r>
            <a:r>
              <a:rPr lang="tr-TR" sz="2200" dirty="0"/>
              <a:t> </a:t>
            </a:r>
            <a:r>
              <a:rPr lang="tr-TR" sz="2200" dirty="0" err="1"/>
              <a:t>samples</a:t>
            </a:r>
            <a:r>
              <a:rPr lang="tr-TR" sz="2200" dirty="0"/>
              <a:t>.</a:t>
            </a:r>
          </a:p>
          <a:p>
            <a:r>
              <a:rPr lang="tr-TR" sz="2200" b="1" dirty="0" err="1"/>
              <a:t>Actions</a:t>
            </a:r>
            <a:r>
              <a:rPr lang="tr-TR" sz="2200" dirty="0"/>
              <a:t>: </a:t>
            </a:r>
          </a:p>
          <a:p>
            <a:pPr lvl="1"/>
            <a:r>
              <a:rPr lang="tr-TR" sz="2200" dirty="0" err="1"/>
              <a:t>Provided</a:t>
            </a:r>
            <a:r>
              <a:rPr lang="tr-TR" sz="2200" dirty="0"/>
              <a:t> </a:t>
            </a:r>
            <a:r>
              <a:rPr lang="tr-TR" sz="2200" dirty="0" err="1"/>
              <a:t>two</a:t>
            </a:r>
            <a:r>
              <a:rPr lang="tr-TR" sz="2200" dirty="0"/>
              <a:t> </a:t>
            </a:r>
            <a:r>
              <a:rPr lang="tr-TR" sz="2200" dirty="0" err="1"/>
              <a:t>new</a:t>
            </a:r>
            <a:r>
              <a:rPr lang="tr-TR" sz="2200" dirty="0"/>
              <a:t> </a:t>
            </a:r>
            <a:r>
              <a:rPr lang="tr-TR" sz="2200" dirty="0" err="1"/>
              <a:t>comments</a:t>
            </a:r>
            <a:r>
              <a:rPr lang="tr-TR" sz="2200" dirty="0"/>
              <a:t> ("</a:t>
            </a:r>
            <a:r>
              <a:rPr lang="tr-TR" sz="2200" dirty="0" err="1"/>
              <a:t>This</a:t>
            </a:r>
            <a:r>
              <a:rPr lang="tr-TR" sz="2200" dirty="0"/>
              <a:t> </a:t>
            </a:r>
            <a:r>
              <a:rPr lang="tr-TR" sz="2200" dirty="0" err="1"/>
              <a:t>song</a:t>
            </a:r>
            <a:r>
              <a:rPr lang="tr-TR" sz="2200" dirty="0"/>
              <a:t> is </a:t>
            </a:r>
            <a:r>
              <a:rPr lang="tr-TR" sz="2200" dirty="0" err="1"/>
              <a:t>amazing</a:t>
            </a:r>
            <a:r>
              <a:rPr lang="tr-TR" sz="2200" dirty="0"/>
              <a:t>!" </a:t>
            </a:r>
            <a:r>
              <a:rPr lang="tr-TR" sz="2200" dirty="0" err="1"/>
              <a:t>and</a:t>
            </a:r>
            <a:r>
              <a:rPr lang="tr-TR" sz="2200" dirty="0"/>
              <a:t> "I </a:t>
            </a:r>
            <a:r>
              <a:rPr lang="tr-TR" sz="2200" dirty="0" err="1"/>
              <a:t>dislike</a:t>
            </a:r>
            <a:r>
              <a:rPr lang="tr-TR" sz="2200" dirty="0"/>
              <a:t> </a:t>
            </a:r>
            <a:r>
              <a:rPr lang="tr-TR" sz="2200" dirty="0" err="1"/>
              <a:t>this</a:t>
            </a:r>
            <a:r>
              <a:rPr lang="tr-TR" sz="2200" dirty="0"/>
              <a:t> video.")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model.</a:t>
            </a:r>
          </a:p>
          <a:p>
            <a:pPr lvl="1"/>
            <a:r>
              <a:rPr lang="tr-TR" sz="2200" dirty="0" err="1"/>
              <a:t>Used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trained</a:t>
            </a:r>
            <a:r>
              <a:rPr lang="tr-TR" sz="2200" dirty="0"/>
              <a:t> </a:t>
            </a:r>
            <a:r>
              <a:rPr lang="tr-TR" sz="2200" dirty="0" err="1"/>
              <a:t>vectorizer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transform</a:t>
            </a:r>
            <a:r>
              <a:rPr lang="tr-TR" sz="2200" dirty="0"/>
              <a:t> </a:t>
            </a:r>
            <a:r>
              <a:rPr lang="tr-TR" sz="2200" dirty="0" err="1"/>
              <a:t>these</a:t>
            </a:r>
            <a:r>
              <a:rPr lang="tr-TR" sz="2200" dirty="0"/>
              <a:t> </a:t>
            </a:r>
            <a:r>
              <a:rPr lang="tr-TR" sz="2200" dirty="0" err="1"/>
              <a:t>comments</a:t>
            </a:r>
            <a:r>
              <a:rPr lang="tr-TR" sz="2200" dirty="0"/>
              <a:t> </a:t>
            </a:r>
            <a:r>
              <a:rPr lang="tr-TR" sz="2200" dirty="0" err="1"/>
              <a:t>into</a:t>
            </a:r>
            <a:r>
              <a:rPr lang="tr-TR" sz="2200" dirty="0"/>
              <a:t> </a:t>
            </a:r>
            <a:r>
              <a:rPr lang="tr-TR" sz="2200" dirty="0" err="1"/>
              <a:t>numerical</a:t>
            </a:r>
            <a:r>
              <a:rPr lang="tr-TR" sz="2200" dirty="0"/>
              <a:t> </a:t>
            </a:r>
            <a:r>
              <a:rPr lang="tr-TR" sz="2200" dirty="0" err="1"/>
              <a:t>features</a:t>
            </a:r>
            <a:r>
              <a:rPr lang="tr-TR" sz="2200" dirty="0"/>
              <a:t>.</a:t>
            </a:r>
          </a:p>
          <a:p>
            <a:pPr lvl="1"/>
            <a:r>
              <a:rPr lang="tr-TR" sz="2200" dirty="0" err="1"/>
              <a:t>Predicted</a:t>
            </a:r>
            <a:r>
              <a:rPr lang="tr-TR" sz="2200" dirty="0"/>
              <a:t> </a:t>
            </a:r>
            <a:r>
              <a:rPr lang="tr-TR" sz="2200" dirty="0" err="1"/>
              <a:t>their</a:t>
            </a:r>
            <a:r>
              <a:rPr lang="tr-TR" sz="2200" dirty="0"/>
              <a:t> </a:t>
            </a:r>
            <a:r>
              <a:rPr lang="tr-TR" sz="2200" dirty="0" err="1"/>
              <a:t>sentiment</a:t>
            </a:r>
            <a:r>
              <a:rPr lang="tr-TR" sz="2200" dirty="0"/>
              <a:t> </a:t>
            </a:r>
            <a:r>
              <a:rPr lang="tr-TR" sz="2200" dirty="0" err="1"/>
              <a:t>using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trained</a:t>
            </a:r>
            <a:r>
              <a:rPr lang="tr-TR" sz="2200" dirty="0"/>
              <a:t> model.</a:t>
            </a:r>
            <a:endParaRPr lang="tr-TR" sz="2200" b="1" dirty="0"/>
          </a:p>
          <a:p>
            <a:pPr marL="0" indent="0">
              <a:buNone/>
            </a:pPr>
            <a:r>
              <a:rPr lang="tr-TR" sz="2200" b="1" dirty="0" err="1"/>
              <a:t>Output</a:t>
            </a:r>
            <a:r>
              <a:rPr lang="tr-TR" sz="2200" b="1" dirty="0"/>
              <a:t>;</a:t>
            </a:r>
          </a:p>
          <a:p>
            <a:r>
              <a:rPr lang="tr-TR" sz="2200" b="1" dirty="0" err="1"/>
              <a:t>Accuracy</a:t>
            </a:r>
            <a:r>
              <a:rPr lang="tr-TR" sz="2200" b="1" dirty="0"/>
              <a:t> </a:t>
            </a:r>
            <a:r>
              <a:rPr lang="tr-TR" sz="2200" b="1" dirty="0" err="1"/>
              <a:t>and</a:t>
            </a:r>
            <a:r>
              <a:rPr lang="tr-TR" sz="2200" b="1" dirty="0"/>
              <a:t> </a:t>
            </a:r>
            <a:r>
              <a:rPr lang="tr-TR" sz="2200" b="1" dirty="0" err="1"/>
              <a:t>Reports</a:t>
            </a:r>
            <a:r>
              <a:rPr lang="tr-TR" sz="2200" dirty="0"/>
              <a:t>: </a:t>
            </a:r>
          </a:p>
          <a:p>
            <a:pPr lvl="1"/>
            <a:r>
              <a:rPr lang="tr-TR" sz="2200" dirty="0" err="1"/>
              <a:t>Overall</a:t>
            </a:r>
            <a:r>
              <a:rPr lang="tr-TR" sz="2200" dirty="0"/>
              <a:t> model </a:t>
            </a:r>
            <a:r>
              <a:rPr lang="tr-TR" sz="2200" dirty="0" err="1"/>
              <a:t>accuracy</a:t>
            </a:r>
            <a:r>
              <a:rPr lang="tr-TR" sz="2200" dirty="0"/>
              <a:t> on </a:t>
            </a:r>
            <a:r>
              <a:rPr lang="tr-TR" sz="2200" dirty="0" err="1"/>
              <a:t>validation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test </a:t>
            </a:r>
            <a:r>
              <a:rPr lang="tr-TR" sz="2200" dirty="0" err="1"/>
              <a:t>sets</a:t>
            </a:r>
            <a:r>
              <a:rPr lang="tr-TR" sz="2200" dirty="0"/>
              <a:t>.</a:t>
            </a:r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724A4297-9DB6-104B-A94E-D607F3F0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B6E6946-98FA-5B4B-A2BB-8C357523BB26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24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9611B-200D-0B4B-A537-2220A223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Methodology and Components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994B-B065-5C46-88A8-9F48F54F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478" y="1496012"/>
            <a:ext cx="11284003" cy="425291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tr-TR" sz="2200" b="1" dirty="0" err="1"/>
              <a:t>Summary</a:t>
            </a:r>
            <a:r>
              <a:rPr lang="tr-TR" sz="2200" b="1" dirty="0"/>
              <a:t> of Tools </a:t>
            </a:r>
            <a:r>
              <a:rPr lang="tr-TR" sz="2200" b="1" dirty="0" err="1"/>
              <a:t>and</a:t>
            </a:r>
            <a:r>
              <a:rPr lang="tr-TR" sz="2200" b="1" dirty="0"/>
              <a:t> </a:t>
            </a:r>
            <a:r>
              <a:rPr lang="tr-TR" sz="2200" b="1" dirty="0" err="1"/>
              <a:t>Techniques</a:t>
            </a:r>
            <a:r>
              <a:rPr lang="tr-TR" sz="2200" b="1" dirty="0"/>
              <a:t>;</a:t>
            </a:r>
          </a:p>
          <a:p>
            <a:r>
              <a:rPr lang="tr-TR" sz="2200" b="1" dirty="0"/>
              <a:t>Data Handling</a:t>
            </a:r>
            <a:r>
              <a:rPr lang="tr-TR" sz="2200" dirty="0"/>
              <a:t>: </a:t>
            </a:r>
            <a:r>
              <a:rPr lang="tr-TR" sz="2200" dirty="0" err="1"/>
              <a:t>pandas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loading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cleaning</a:t>
            </a:r>
            <a:r>
              <a:rPr lang="tr-TR" sz="2200" dirty="0"/>
              <a:t> data.</a:t>
            </a:r>
          </a:p>
          <a:p>
            <a:r>
              <a:rPr lang="tr-TR" sz="2200" b="1" dirty="0" err="1"/>
              <a:t>Feature</a:t>
            </a:r>
            <a:r>
              <a:rPr lang="tr-TR" sz="2200" b="1" dirty="0"/>
              <a:t> </a:t>
            </a:r>
            <a:r>
              <a:rPr lang="tr-TR" sz="2200" b="1" dirty="0" err="1"/>
              <a:t>Extraction</a:t>
            </a:r>
            <a:r>
              <a:rPr lang="tr-TR" sz="2200" dirty="0"/>
              <a:t>: </a:t>
            </a:r>
            <a:r>
              <a:rPr lang="tr-TR" sz="2200" dirty="0" err="1"/>
              <a:t>CountVectorizer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converting</a:t>
            </a:r>
            <a:r>
              <a:rPr lang="tr-TR" sz="2200" dirty="0"/>
              <a:t> </a:t>
            </a:r>
            <a:r>
              <a:rPr lang="tr-TR" sz="2200" dirty="0" err="1"/>
              <a:t>text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numerical</a:t>
            </a:r>
            <a:r>
              <a:rPr lang="tr-TR" sz="2200" dirty="0"/>
              <a:t> data.</a:t>
            </a:r>
          </a:p>
          <a:p>
            <a:r>
              <a:rPr lang="tr-TR" sz="2200" b="1" dirty="0"/>
              <a:t>Model</a:t>
            </a:r>
            <a:r>
              <a:rPr lang="tr-TR" sz="2200" dirty="0"/>
              <a:t>: </a:t>
            </a:r>
            <a:r>
              <a:rPr lang="tr-TR" sz="2200" dirty="0" err="1"/>
              <a:t>RandomForestClassifier</a:t>
            </a:r>
            <a:r>
              <a:rPr lang="tr-TR" sz="2200" dirty="0"/>
              <a:t>, an </a:t>
            </a:r>
            <a:r>
              <a:rPr lang="tr-TR" sz="2200" dirty="0" err="1"/>
              <a:t>ensemble</a:t>
            </a:r>
            <a:r>
              <a:rPr lang="tr-TR" sz="2200" dirty="0"/>
              <a:t> </a:t>
            </a:r>
            <a:r>
              <a:rPr lang="tr-TR" sz="2200" dirty="0" err="1"/>
              <a:t>method</a:t>
            </a:r>
            <a:r>
              <a:rPr lang="tr-TR" sz="2200" dirty="0"/>
              <a:t> </a:t>
            </a:r>
            <a:r>
              <a:rPr lang="tr-TR" sz="2200" dirty="0" err="1"/>
              <a:t>that</a:t>
            </a:r>
            <a:r>
              <a:rPr lang="tr-TR" sz="2200" dirty="0"/>
              <a:t> </a:t>
            </a:r>
            <a:r>
              <a:rPr lang="tr-TR" sz="2200" dirty="0" err="1"/>
              <a:t>builds</a:t>
            </a:r>
            <a:r>
              <a:rPr lang="tr-TR" sz="2200" dirty="0"/>
              <a:t> </a:t>
            </a:r>
            <a:r>
              <a:rPr lang="tr-TR" sz="2200" dirty="0" err="1"/>
              <a:t>multiple</a:t>
            </a:r>
            <a:r>
              <a:rPr lang="tr-TR" sz="2200" dirty="0"/>
              <a:t> </a:t>
            </a:r>
            <a:r>
              <a:rPr lang="tr-TR" sz="2200" dirty="0" err="1"/>
              <a:t>decision</a:t>
            </a:r>
            <a:r>
              <a:rPr lang="tr-TR" sz="2200" dirty="0"/>
              <a:t> </a:t>
            </a:r>
            <a:r>
              <a:rPr lang="tr-TR" sz="2200" dirty="0" err="1"/>
              <a:t>trees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averages</a:t>
            </a:r>
            <a:r>
              <a:rPr lang="tr-TR" sz="2200" dirty="0"/>
              <a:t> </a:t>
            </a:r>
            <a:r>
              <a:rPr lang="tr-TR" sz="2200" dirty="0" err="1"/>
              <a:t>their</a:t>
            </a:r>
            <a:r>
              <a:rPr lang="tr-TR" sz="2200" dirty="0"/>
              <a:t> </a:t>
            </a:r>
            <a:r>
              <a:rPr lang="tr-TR" sz="2200" dirty="0" err="1"/>
              <a:t>results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improve</a:t>
            </a:r>
            <a:r>
              <a:rPr lang="tr-TR" sz="2200" dirty="0"/>
              <a:t> </a:t>
            </a:r>
            <a:r>
              <a:rPr lang="tr-TR" sz="2200" dirty="0" err="1"/>
              <a:t>prediction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reduce</a:t>
            </a:r>
            <a:r>
              <a:rPr lang="tr-TR" sz="2200" dirty="0"/>
              <a:t> </a:t>
            </a:r>
            <a:r>
              <a:rPr lang="tr-TR" sz="2200" dirty="0" err="1"/>
              <a:t>overfitting</a:t>
            </a:r>
            <a:r>
              <a:rPr lang="tr-TR" sz="2200" dirty="0"/>
              <a:t>.</a:t>
            </a:r>
          </a:p>
          <a:p>
            <a:r>
              <a:rPr lang="tr-TR" sz="2200" b="1" dirty="0" err="1"/>
              <a:t>Hyperparameter</a:t>
            </a:r>
            <a:r>
              <a:rPr lang="tr-TR" sz="2200" b="1" dirty="0"/>
              <a:t> </a:t>
            </a:r>
            <a:r>
              <a:rPr lang="tr-TR" sz="2200" b="1" dirty="0" err="1"/>
              <a:t>Tuning</a:t>
            </a:r>
            <a:r>
              <a:rPr lang="tr-TR" sz="2200" dirty="0"/>
              <a:t>: </a:t>
            </a:r>
            <a:r>
              <a:rPr lang="tr-TR" sz="2200" dirty="0" err="1"/>
              <a:t>GridSearchCV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systematically</a:t>
            </a:r>
            <a:r>
              <a:rPr lang="tr-TR" sz="2200" dirty="0"/>
              <a:t> </a:t>
            </a:r>
            <a:r>
              <a:rPr lang="tr-TR" sz="2200" dirty="0" err="1"/>
              <a:t>testing</a:t>
            </a:r>
            <a:r>
              <a:rPr lang="tr-TR" sz="2200" dirty="0"/>
              <a:t> </a:t>
            </a:r>
            <a:r>
              <a:rPr lang="tr-TR" sz="2200" dirty="0" err="1"/>
              <a:t>combinations</a:t>
            </a:r>
            <a:r>
              <a:rPr lang="tr-TR" sz="2200" dirty="0"/>
              <a:t> of model </a:t>
            </a:r>
            <a:r>
              <a:rPr lang="tr-TR" sz="2200" dirty="0" err="1"/>
              <a:t>parameters</a:t>
            </a:r>
            <a:r>
              <a:rPr lang="tr-TR" sz="2200" dirty="0"/>
              <a:t> </a:t>
            </a:r>
            <a:r>
              <a:rPr lang="tr-TR" sz="2200" dirty="0" err="1"/>
              <a:t>with</a:t>
            </a:r>
            <a:r>
              <a:rPr lang="tr-TR" sz="2200" dirty="0"/>
              <a:t> </a:t>
            </a:r>
            <a:r>
              <a:rPr lang="tr-TR" sz="2200" dirty="0" err="1"/>
              <a:t>cross-validation</a:t>
            </a:r>
            <a:r>
              <a:rPr lang="tr-TR" sz="2200" dirty="0"/>
              <a:t>.</a:t>
            </a:r>
          </a:p>
          <a:p>
            <a:r>
              <a:rPr lang="tr-TR" sz="2200" b="1" dirty="0"/>
              <a:t>Evaluation </a:t>
            </a:r>
            <a:r>
              <a:rPr lang="tr-TR" sz="2200" b="1" dirty="0" err="1"/>
              <a:t>Metrics</a:t>
            </a:r>
            <a:r>
              <a:rPr lang="tr-TR" sz="2200" dirty="0"/>
              <a:t>: </a:t>
            </a:r>
            <a:r>
              <a:rPr lang="tr-TR" sz="2200" dirty="0" err="1"/>
              <a:t>Accuracy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classification</a:t>
            </a:r>
            <a:r>
              <a:rPr lang="tr-TR" sz="2200" dirty="0"/>
              <a:t> </a:t>
            </a:r>
            <a:r>
              <a:rPr lang="tr-TR" sz="2200" dirty="0" err="1"/>
              <a:t>metrics</a:t>
            </a:r>
            <a:r>
              <a:rPr lang="tr-TR" sz="2200" dirty="0"/>
              <a:t> (</a:t>
            </a:r>
            <a:r>
              <a:rPr lang="tr-TR" sz="2200" dirty="0" err="1"/>
              <a:t>precision</a:t>
            </a:r>
            <a:r>
              <a:rPr lang="tr-TR" sz="2200" dirty="0"/>
              <a:t>, </a:t>
            </a:r>
            <a:r>
              <a:rPr lang="tr-TR" sz="2200" dirty="0" err="1"/>
              <a:t>recall</a:t>
            </a:r>
            <a:r>
              <a:rPr lang="tr-TR" sz="2200" dirty="0"/>
              <a:t>, F1-score).</a:t>
            </a:r>
          </a:p>
          <a:p>
            <a:pPr marL="0" indent="0">
              <a:buNone/>
            </a:pPr>
            <a:r>
              <a:rPr lang="tr-TR" sz="2200" dirty="0" err="1"/>
              <a:t>This</a:t>
            </a:r>
            <a:r>
              <a:rPr lang="tr-TR" sz="2200" dirty="0"/>
              <a:t> </a:t>
            </a:r>
            <a:r>
              <a:rPr lang="tr-TR" sz="2200" dirty="0" err="1"/>
              <a:t>pipeline</a:t>
            </a:r>
            <a:r>
              <a:rPr lang="tr-TR" sz="2200" dirty="0"/>
              <a:t> is </a:t>
            </a:r>
            <a:r>
              <a:rPr lang="tr-TR" sz="2200" dirty="0" err="1"/>
              <a:t>designed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robust</a:t>
            </a:r>
            <a:r>
              <a:rPr lang="tr-TR" sz="2200" dirty="0"/>
              <a:t> </a:t>
            </a:r>
            <a:r>
              <a:rPr lang="tr-TR" sz="2200" dirty="0" err="1"/>
              <a:t>text</a:t>
            </a:r>
            <a:r>
              <a:rPr lang="tr-TR" sz="2200" dirty="0"/>
              <a:t> </a:t>
            </a:r>
            <a:r>
              <a:rPr lang="tr-TR" sz="2200" dirty="0" err="1"/>
              <a:t>classification</a:t>
            </a:r>
            <a:r>
              <a:rPr lang="tr-TR" sz="2200" dirty="0"/>
              <a:t>, </a:t>
            </a:r>
            <a:r>
              <a:rPr lang="tr-TR" sz="2200" dirty="0" err="1"/>
              <a:t>optimizing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model </a:t>
            </a:r>
            <a:r>
              <a:rPr lang="tr-TR" sz="2200" dirty="0" err="1"/>
              <a:t>through</a:t>
            </a:r>
            <a:r>
              <a:rPr lang="tr-TR" sz="2200" dirty="0"/>
              <a:t> </a:t>
            </a:r>
            <a:r>
              <a:rPr lang="tr-TR" sz="2200" dirty="0" err="1"/>
              <a:t>systematic</a:t>
            </a:r>
            <a:r>
              <a:rPr lang="tr-TR" sz="2200" dirty="0"/>
              <a:t> </a:t>
            </a:r>
            <a:r>
              <a:rPr lang="tr-TR" sz="2200" dirty="0" err="1"/>
              <a:t>tuning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validation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ensure</a:t>
            </a:r>
            <a:r>
              <a:rPr lang="tr-TR" sz="2200" dirty="0"/>
              <a:t> </a:t>
            </a:r>
            <a:r>
              <a:rPr lang="tr-TR" sz="2200" dirty="0" err="1"/>
              <a:t>reliable</a:t>
            </a:r>
            <a:r>
              <a:rPr lang="tr-TR" sz="2200" dirty="0"/>
              <a:t> </a:t>
            </a:r>
            <a:r>
              <a:rPr lang="tr-TR" sz="2200" dirty="0" err="1"/>
              <a:t>predictions</a:t>
            </a:r>
            <a:r>
              <a:rPr lang="tr-TR" sz="2200" dirty="0"/>
              <a:t>.</a:t>
            </a:r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724A4297-9DB6-104B-A94E-D607F3F0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B6E6946-98FA-5B4B-A2BB-8C357523BB26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373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34AD13-1866-C740-8FD6-2010CC8F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Conclusions</a:t>
            </a:r>
          </a:p>
        </p:txBody>
      </p:sp>
      <p:pic>
        <p:nvPicPr>
          <p:cNvPr id="7" name="İçerik Yer Tutucusu 6" descr="metin, makbuz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7836A24C-84B5-484A-A0FB-F6BFB12C4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7970" y="1846984"/>
            <a:ext cx="5876059" cy="3164032"/>
          </a:xfrm>
        </p:spPr>
      </p:pic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97DF94CE-895F-A94F-9FD9-06A78C8AE1C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D96A00E1-57BA-F841-A9BA-8368BF555C9A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234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34AD13-1866-C740-8FD6-2010CC8F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Further Questions</a:t>
            </a:r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97DF94CE-895F-A94F-9FD9-06A78C8AE1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D96A00E1-57BA-F841-A9BA-8368BF555C9A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6ECADFE-293A-3845-AF80-CF3138B9B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/>
              <a:t>TF-IDF?</a:t>
            </a:r>
          </a:p>
          <a:p>
            <a:r>
              <a:rPr lang="tr-TR" sz="2200" dirty="0" err="1"/>
              <a:t>Better</a:t>
            </a:r>
            <a:r>
              <a:rPr lang="tr-TR" sz="2200" dirty="0"/>
              <a:t> </a:t>
            </a:r>
            <a:r>
              <a:rPr lang="tr-TR" sz="2200" dirty="0" err="1"/>
              <a:t>accuracy</a:t>
            </a:r>
            <a:r>
              <a:rPr lang="tr-TR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112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D8A236-0152-7A49-9F22-39E2DFF7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7779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24F93"/>
                </a:solidFill>
              </a:rPr>
              <a:t>References</a:t>
            </a:r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5ECA9574-B68D-CE49-A02D-8AF7C60F17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4CE282-6EBD-604A-A9DC-5E881D8B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7" y="1185349"/>
            <a:ext cx="11817403" cy="4368897"/>
          </a:xfrm>
        </p:spPr>
        <p:txBody>
          <a:bodyPr>
            <a:noAutofit/>
          </a:bodyPr>
          <a:lstStyle/>
          <a:p>
            <a:pPr algn="just"/>
            <a:r>
              <a:rPr lang="en-US" sz="1200" dirty="0"/>
              <a:t>Apache Spark. (n.d.). </a:t>
            </a:r>
            <a:r>
              <a:rPr lang="en-US" sz="1200" dirty="0" err="1"/>
              <a:t>MLlib</a:t>
            </a:r>
            <a:r>
              <a:rPr lang="en-US" sz="1200" dirty="0"/>
              <a:t>: Feature extraction and transformation. Retrieved December 8, 2024, from https://</a:t>
            </a:r>
            <a:r>
              <a:rPr lang="en-US" sz="1200" dirty="0" err="1"/>
              <a:t>spark.apache.org</a:t>
            </a:r>
            <a:r>
              <a:rPr lang="en-US" sz="1200" dirty="0"/>
              <a:t>/docs/3.5.3/ml-</a:t>
            </a:r>
            <a:r>
              <a:rPr lang="en-US" sz="1200" dirty="0" err="1"/>
              <a:t>features.html</a:t>
            </a:r>
            <a:r>
              <a:rPr lang="en-US" sz="1200" dirty="0"/>
              <a:t>.</a:t>
            </a:r>
          </a:p>
          <a:p>
            <a:pPr algn="just"/>
            <a:r>
              <a:rPr lang="en-US" sz="1200" dirty="0"/>
              <a:t>Cambria, E., Schuller, B., Xia, Y., &amp; </a:t>
            </a:r>
            <a:r>
              <a:rPr lang="en-US" sz="1200" dirty="0" err="1"/>
              <a:t>Havasi</a:t>
            </a:r>
            <a:r>
              <a:rPr lang="en-US" sz="1200" dirty="0"/>
              <a:t>, C. (2017). New avenues in opinion mining and sentiment analysis. IEEE Intelligent Systems, 28(2), 15–21.</a:t>
            </a:r>
          </a:p>
          <a:p>
            <a:pPr algn="just"/>
            <a:r>
              <a:rPr lang="en-US" sz="1200" dirty="0" err="1"/>
              <a:t>Dhapre</a:t>
            </a:r>
            <a:r>
              <a:rPr lang="en-US" sz="1200" dirty="0"/>
              <a:t>, M. (2024). Natural Language Processing (NLP) with Spark &amp; Python. Medium. Retrieved December 1, 2024, from https://</a:t>
            </a:r>
            <a:r>
              <a:rPr lang="en-US" sz="1200" dirty="0" err="1"/>
              <a:t>medium.com</a:t>
            </a:r>
            <a:r>
              <a:rPr lang="en-US" sz="1200" dirty="0"/>
              <a:t>/@</a:t>
            </a:r>
            <a:r>
              <a:rPr lang="en-US" sz="1200" dirty="0" err="1"/>
              <a:t>mrunmayee.dhapre</a:t>
            </a:r>
            <a:r>
              <a:rPr lang="en-US" sz="1200" dirty="0"/>
              <a:t>/natural-language-processing-nlp-with-spark-python-f67ac513616f.</a:t>
            </a:r>
          </a:p>
          <a:p>
            <a:pPr algn="just"/>
            <a:r>
              <a:rPr lang="en-US" sz="1200" dirty="0" err="1"/>
              <a:t>Jin</a:t>
            </a:r>
            <a:r>
              <a:rPr lang="en-US" sz="1200" dirty="0"/>
              <a:t>, S., &amp; </a:t>
            </a:r>
            <a:r>
              <a:rPr lang="en-US" sz="1200" dirty="0" err="1"/>
              <a:t>Zafarani</a:t>
            </a:r>
            <a:r>
              <a:rPr lang="en-US" sz="1200" dirty="0"/>
              <a:t>, R. (2018). Sentiment Prediction in Social Networks. Proceedings of the 2018 IEEE International Conference on Data Mining Workshops (ICDMW), 656-663.</a:t>
            </a:r>
          </a:p>
          <a:p>
            <a:pPr algn="just"/>
            <a:r>
              <a:rPr lang="en-US" sz="1200" dirty="0" err="1"/>
              <a:t>Lanius</a:t>
            </a:r>
            <a:r>
              <a:rPr lang="en-US" sz="1200" dirty="0"/>
              <a:t>, C. (2011). YouTube Commentary: Social Interaction in Online Publics. The Eagle Feather, 8.</a:t>
            </a:r>
          </a:p>
          <a:p>
            <a:pPr algn="just"/>
            <a:r>
              <a:rPr lang="en-US" sz="1200" dirty="0"/>
              <a:t>Lim, Y., Chung, Y., &amp; Weaver, P. A. (2012). The impact of social media on destination branding: Consumer-generated videos versus destination marketer-generated videos. Journal of Vacation Marketing, 18(3), 197–206. </a:t>
            </a:r>
          </a:p>
          <a:p>
            <a:pPr algn="just"/>
            <a:r>
              <a:rPr lang="en-US" sz="1200" dirty="0" err="1"/>
              <a:t>Sambhanthan</a:t>
            </a:r>
            <a:r>
              <a:rPr lang="en-US" sz="1200" dirty="0"/>
              <a:t>, A., &amp; </a:t>
            </a:r>
            <a:r>
              <a:rPr lang="en-US" sz="1200" dirty="0" err="1"/>
              <a:t>Thelijjagoda</a:t>
            </a:r>
            <a:r>
              <a:rPr lang="en-US" sz="1200" dirty="0"/>
              <a:t>, S. (2013). Implications for utilizing YouTube based community interactions for destination marketing: Investigation of a typology approach. Proceedings of the 8th International Conference on Computer Science &amp; Education (ICCSE), 365.</a:t>
            </a:r>
          </a:p>
          <a:p>
            <a:pPr algn="just"/>
            <a:r>
              <a:rPr lang="en-US" sz="1200" dirty="0"/>
              <a:t>Vasudevan, M. (2018). Hyperparameter tuning the random forest in Python using </a:t>
            </a:r>
            <a:r>
              <a:rPr lang="en-US" sz="1200" dirty="0" err="1"/>
              <a:t>scikit</a:t>
            </a:r>
            <a:r>
              <a:rPr lang="en-US" sz="1200" dirty="0"/>
              <a:t>-learn. Towards Data Science. Retrieved December 8, 2024, from https://</a:t>
            </a:r>
            <a:r>
              <a:rPr lang="en-US" sz="1200" dirty="0" err="1"/>
              <a:t>towardsdatascience.com</a:t>
            </a:r>
            <a:r>
              <a:rPr lang="en-US" sz="1200" dirty="0"/>
              <a:t>/hyperparameter-tuning-the-random-forest-in-python-using-scikit-learn-28d2aa77dd74.</a:t>
            </a:r>
          </a:p>
          <a:p>
            <a:pPr algn="just"/>
            <a:r>
              <a:rPr lang="en-US" sz="1200" dirty="0" err="1"/>
              <a:t>Weidagang</a:t>
            </a:r>
            <a:r>
              <a:rPr lang="en-US" sz="1200" dirty="0"/>
              <a:t>, G. (2024). Demystifying precision and recall in machine learning. Medium. Retrieved December 8, 2024, from https://</a:t>
            </a:r>
            <a:r>
              <a:rPr lang="en-US" sz="1200" dirty="0" err="1"/>
              <a:t>medium.com</a:t>
            </a:r>
            <a:r>
              <a:rPr lang="en-US" sz="1200" dirty="0"/>
              <a:t>/@</a:t>
            </a:r>
            <a:r>
              <a:rPr lang="en-US" sz="1200" dirty="0" err="1"/>
              <a:t>weidagang</a:t>
            </a:r>
            <a:r>
              <a:rPr lang="en-US" sz="1200" dirty="0"/>
              <a:t>/demystifying-precision-and-recall-in-machine-learning-6f756a4c54ac.</a:t>
            </a:r>
          </a:p>
          <a:p>
            <a:pPr algn="just"/>
            <a:r>
              <a:rPr lang="en-US" sz="1200" dirty="0"/>
              <a:t>Xiang, Z., Schwartz, Z., Gerdes, J. H., &amp; </a:t>
            </a:r>
            <a:r>
              <a:rPr lang="en-US" sz="1200" dirty="0" err="1"/>
              <a:t>Uysal</a:t>
            </a:r>
            <a:r>
              <a:rPr lang="en-US" sz="1200" dirty="0"/>
              <a:t>, M. (2017). What can big data and text analytics tell us about hotel guest experience and satisfaction? International Journal of Hospitality Management, 44, 120–130.</a:t>
            </a:r>
          </a:p>
          <a:p>
            <a:pPr algn="just"/>
            <a:r>
              <a:rPr lang="en-US" sz="1200" dirty="0"/>
              <a:t>Yang, Y., </a:t>
            </a:r>
            <a:r>
              <a:rPr lang="en-US" sz="1200" dirty="0" err="1"/>
              <a:t>Fieg</a:t>
            </a:r>
            <a:r>
              <a:rPr lang="en-US" sz="1200" dirty="0"/>
              <a:t>, T., &amp; </a:t>
            </a:r>
            <a:r>
              <a:rPr lang="en-US" sz="1200" dirty="0" err="1"/>
              <a:t>Sokolova</a:t>
            </a:r>
            <a:r>
              <a:rPr lang="en-US" sz="1200" dirty="0"/>
              <a:t>, M. (2022). Sentiment analysis of COVID-related </a:t>
            </a:r>
            <a:r>
              <a:rPr lang="en-US" sz="1200" dirty="0" err="1"/>
              <a:t>Reddits</a:t>
            </a:r>
            <a:r>
              <a:rPr lang="en-US" sz="1200" dirty="0"/>
              <a:t>. </a:t>
            </a:r>
            <a:r>
              <a:rPr lang="en-US" sz="1200" dirty="0" err="1"/>
              <a:t>arXiv</a:t>
            </a:r>
            <a:r>
              <a:rPr lang="en-US" sz="1200" dirty="0"/>
              <a:t> Preprint.</a:t>
            </a:r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DCD0B46C-F7DF-8E4B-A6C7-56D5679DCEE3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31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9611B-200D-0B4B-A537-2220A223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9" y="10654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Introduction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994B-B065-5C46-88A8-9F48F54F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72" y="1371600"/>
            <a:ext cx="11448973" cy="4754228"/>
          </a:xfr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n-US" sz="2200" dirty="0"/>
              <a:t>Use of ML</a:t>
            </a:r>
          </a:p>
          <a:p>
            <a:pPr algn="just"/>
            <a:r>
              <a:rPr lang="en-US" sz="2200" dirty="0"/>
              <a:t>Explore the influence of music videos on destination</a:t>
            </a:r>
          </a:p>
          <a:p>
            <a:pPr algn="just"/>
            <a:r>
              <a:rPr lang="en-US" sz="2200" dirty="0"/>
              <a:t>Use of Apache Spark within the Databricks environment</a:t>
            </a:r>
          </a:p>
          <a:p>
            <a:pPr algn="just"/>
            <a:r>
              <a:rPr lang="en-US" sz="2200" dirty="0"/>
              <a:t>Process and analyze video comments, capturing patterns in user sentiment and intention towards tourist destinations</a:t>
            </a:r>
          </a:p>
          <a:p>
            <a:r>
              <a:rPr lang="en-US" sz="2200" dirty="0"/>
              <a:t>Provide a preliminary work to shed light for both literature and practitioners in effective destination marketing strategies</a:t>
            </a:r>
            <a:endParaRPr lang="tr-TR" sz="2200" dirty="0"/>
          </a:p>
          <a:p>
            <a:pPr marL="0" indent="0">
              <a:buNone/>
            </a:pPr>
            <a:endParaRPr lang="tr-TR" sz="2200" dirty="0"/>
          </a:p>
          <a:p>
            <a:pPr marL="0" indent="0" algn="just">
              <a:buNone/>
            </a:pPr>
            <a:endParaRPr lang="en-US" sz="2200" dirty="0"/>
          </a:p>
        </p:txBody>
      </p:sp>
      <p:pic>
        <p:nvPicPr>
          <p:cNvPr id="6" name="Resim 5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F6F00417-D482-3D40-A4ED-2A8335BC287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CC0F1267-7635-D14F-B2C4-0BFF1CD501BE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703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DE8992-3C73-C848-8A4F-29B2AAF4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864" y="2766218"/>
            <a:ext cx="3543595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ED5C69AF-515B-6749-9AB9-56AEBEF5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37" y="1132106"/>
            <a:ext cx="1634112" cy="163411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807CF98-A23F-854F-891B-DE852D50AA3A}"/>
              </a:ext>
            </a:extLst>
          </p:cNvPr>
          <p:cNvSpPr txBox="1"/>
          <p:nvPr/>
        </p:nvSpPr>
        <p:spPr>
          <a:xfrm>
            <a:off x="3813099" y="3860948"/>
            <a:ext cx="456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>
                <a:solidFill>
                  <a:srgbClr val="024F93"/>
                </a:solidFill>
              </a:rPr>
              <a:t>zemzemselin.oruc@stu.khas.edu.tr</a:t>
            </a:r>
            <a:endParaRPr lang="tr-TR" sz="2400" dirty="0">
              <a:solidFill>
                <a:srgbClr val="024F93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F49DECE7-5EF9-AA4D-A946-9D253C587522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1383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9611B-200D-0B4B-A537-2220A223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Methodology and Components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994B-B065-5C46-88A8-9F48F54F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434"/>
            <a:ext cx="10515600" cy="48021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tr-TR" sz="2400" dirty="0" err="1"/>
              <a:t>Save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CSV: </a:t>
            </a:r>
          </a:p>
          <a:p>
            <a:pPr marL="0" indent="0" algn="just">
              <a:buNone/>
            </a:pP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labeled</a:t>
            </a:r>
            <a:r>
              <a:rPr lang="tr-TR" sz="2400" dirty="0"/>
              <a:t> </a:t>
            </a:r>
            <a:r>
              <a:rPr lang="tr-TR" sz="2400" dirty="0" err="1"/>
              <a:t>DataFrame</a:t>
            </a:r>
            <a:r>
              <a:rPr lang="tr-TR" sz="2400" dirty="0"/>
              <a:t> is </a:t>
            </a:r>
            <a:r>
              <a:rPr lang="tr-TR" sz="2400" dirty="0" err="1"/>
              <a:t>saved</a:t>
            </a:r>
            <a:r>
              <a:rPr lang="tr-TR" sz="2400" dirty="0"/>
              <a:t> </a:t>
            </a:r>
            <a:r>
              <a:rPr lang="tr-TR" sz="2400" dirty="0" err="1"/>
              <a:t>locally</a:t>
            </a:r>
            <a:r>
              <a:rPr lang="tr-TR" sz="2400" dirty="0"/>
              <a:t> as </a:t>
            </a:r>
            <a:r>
              <a:rPr lang="tr-TR" sz="2400" dirty="0" err="1"/>
              <a:t>labeled_processed_comments.csv</a:t>
            </a:r>
            <a:r>
              <a:rPr lang="tr-TR" sz="2400" dirty="0"/>
              <a:t>.</a:t>
            </a:r>
          </a:p>
          <a:p>
            <a:pPr marL="0" indent="0" algn="just">
              <a:buNone/>
            </a:pPr>
            <a:r>
              <a:rPr lang="tr-TR" sz="2400" dirty="0" err="1"/>
              <a:t>Outputs</a:t>
            </a:r>
            <a:r>
              <a:rPr lang="tr-TR" sz="2400" dirty="0"/>
              <a:t>;</a:t>
            </a:r>
          </a:p>
          <a:p>
            <a:pPr marL="0" indent="0" algn="just">
              <a:buNone/>
            </a:pP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labeled</a:t>
            </a:r>
            <a:r>
              <a:rPr lang="tr-TR" sz="2400" dirty="0"/>
              <a:t> </a:t>
            </a:r>
            <a:r>
              <a:rPr lang="tr-TR" sz="2400" dirty="0" err="1"/>
              <a:t>comments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sentiment</a:t>
            </a:r>
            <a:r>
              <a:rPr lang="tr-TR" sz="2400" dirty="0"/>
              <a:t> </a:t>
            </a:r>
            <a:r>
              <a:rPr lang="tr-TR" sz="2400" dirty="0" err="1"/>
              <a:t>scores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labels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saved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further</a:t>
            </a:r>
            <a:r>
              <a:rPr lang="tr-TR" sz="2400" dirty="0"/>
              <a:t> </a:t>
            </a:r>
            <a:r>
              <a:rPr lang="tr-TR" sz="2400" dirty="0" err="1"/>
              <a:t>analysis</a:t>
            </a:r>
            <a:r>
              <a:rPr lang="tr-TR" sz="2400" dirty="0"/>
              <a:t>.</a:t>
            </a:r>
          </a:p>
          <a:p>
            <a:pPr marL="0" indent="0" algn="just">
              <a:buNone/>
            </a:pPr>
            <a:endParaRPr lang="tr-TR" sz="2400" dirty="0"/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724A4297-9DB6-104B-A94E-D607F3F0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B6E6946-98FA-5B4B-A2BB-8C357523BB26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36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9611B-200D-0B4B-A537-2220A223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Methodology and Components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994B-B065-5C46-88A8-9F48F54F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35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In </a:t>
            </a:r>
            <a:r>
              <a:rPr lang="en-US" sz="2200" dirty="0" err="1"/>
              <a:t>DataBricks</a:t>
            </a:r>
            <a:r>
              <a:rPr lang="en-US" sz="2200" dirty="0"/>
              <a:t> with Apache Spark;</a:t>
            </a:r>
          </a:p>
          <a:p>
            <a:pPr marL="0" indent="0">
              <a:buNone/>
            </a:pPr>
            <a:r>
              <a:rPr lang="en-US" sz="2200" b="1" dirty="0"/>
              <a:t>1. Fetching YouTube Comments:</a:t>
            </a:r>
          </a:p>
          <a:p>
            <a:pPr lvl="1"/>
            <a:r>
              <a:rPr lang="en-US" sz="2200" dirty="0"/>
              <a:t>YouTube Data API</a:t>
            </a:r>
          </a:p>
          <a:p>
            <a:pPr lvl="1"/>
            <a:r>
              <a:rPr lang="en-US" sz="2200" dirty="0"/>
              <a:t>The function </a:t>
            </a:r>
            <a:r>
              <a:rPr lang="en-US" sz="2200" dirty="0" err="1"/>
              <a:t>fetch_youtube_comments</a:t>
            </a:r>
            <a:r>
              <a:rPr lang="en-US" sz="2200" dirty="0"/>
              <a:t> is used</a:t>
            </a:r>
          </a:p>
          <a:p>
            <a:pPr lvl="1"/>
            <a:r>
              <a:rPr lang="en-US" sz="2200" dirty="0"/>
              <a:t>The script uses two separate API keys (api_key_1 and api_key_2) to fetch comments in parallel for 20.000 comments.</a:t>
            </a:r>
            <a:endParaRPr lang="tr-TR" sz="2200" dirty="0"/>
          </a:p>
          <a:p>
            <a:pPr lvl="1"/>
            <a:r>
              <a:rPr lang="en-US" sz="2200" dirty="0"/>
              <a:t>Results from both APIs are concatenated into a single list (</a:t>
            </a:r>
            <a:r>
              <a:rPr lang="en-US" sz="2200" dirty="0" err="1"/>
              <a:t>all_comments</a:t>
            </a:r>
            <a:r>
              <a:rPr lang="en-US" sz="2200" dirty="0"/>
              <a:t>).</a:t>
            </a:r>
            <a:endParaRPr lang="tr-TR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724A4297-9DB6-104B-A94E-D607F3F0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B6E6946-98FA-5B4B-A2BB-8C357523BB26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234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9611B-200D-0B4B-A537-2220A223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Methodology and Components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994B-B065-5C46-88A8-9F48F54F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716"/>
            <a:ext cx="10515600" cy="435350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200" b="1" dirty="0"/>
              <a:t>2. Filtering Comments</a:t>
            </a:r>
            <a:r>
              <a:rPr lang="tr-TR" sz="2200" b="1" dirty="0"/>
              <a:t>:</a:t>
            </a:r>
          </a:p>
          <a:p>
            <a:pPr marL="0" indent="0">
              <a:buNone/>
            </a:pPr>
            <a:r>
              <a:rPr lang="en-US" sz="2200" dirty="0"/>
              <a:t>The script applies several filtering steps to clean the data:</a:t>
            </a:r>
            <a:endParaRPr lang="tr-TR" sz="2200" dirty="0"/>
          </a:p>
          <a:p>
            <a:pPr lvl="0"/>
            <a:r>
              <a:rPr lang="en-US" sz="2200" b="1" dirty="0"/>
              <a:t>Filter Null and Empty Comments</a:t>
            </a:r>
            <a:r>
              <a:rPr lang="en-US" sz="2200" dirty="0"/>
              <a:t>:</a:t>
            </a:r>
            <a:endParaRPr lang="tr-TR" sz="2200" dirty="0"/>
          </a:p>
          <a:p>
            <a:pPr lvl="1"/>
            <a:r>
              <a:rPr lang="en-US" sz="2200" dirty="0"/>
              <a:t>Removes rows where the comment is null or contains only whitespace.</a:t>
            </a:r>
            <a:endParaRPr lang="tr-TR" sz="2200" dirty="0"/>
          </a:p>
          <a:p>
            <a:pPr lvl="0"/>
            <a:r>
              <a:rPr lang="en-US" sz="2200" b="1" dirty="0"/>
              <a:t>Remove Short Comments</a:t>
            </a:r>
            <a:r>
              <a:rPr lang="en-US" sz="2200" dirty="0"/>
              <a:t>:</a:t>
            </a:r>
            <a:endParaRPr lang="tr-TR" sz="2200" dirty="0"/>
          </a:p>
          <a:p>
            <a:pPr lvl="1"/>
            <a:r>
              <a:rPr lang="en-US" sz="2200" dirty="0"/>
              <a:t>Eliminates comments with fewer than 4 characters.</a:t>
            </a:r>
            <a:endParaRPr lang="tr-TR" sz="2200" dirty="0"/>
          </a:p>
          <a:p>
            <a:pPr lvl="0"/>
            <a:r>
              <a:rPr lang="en-US" sz="2200" b="1" dirty="0"/>
              <a:t>Exclude Comments with Specific Patterns</a:t>
            </a:r>
            <a:r>
              <a:rPr lang="en-US" sz="2200" dirty="0"/>
              <a:t>:</a:t>
            </a:r>
            <a:endParaRPr lang="tr-TR" sz="2200" dirty="0"/>
          </a:p>
          <a:p>
            <a:pPr lvl="1"/>
            <a:r>
              <a:rPr lang="en-US" sz="2200" dirty="0"/>
              <a:t>Excludes comments containing: </a:t>
            </a:r>
            <a:endParaRPr lang="tr-TR" sz="2200" dirty="0"/>
          </a:p>
          <a:p>
            <a:pPr lvl="2"/>
            <a:r>
              <a:rPr lang="en-US" sz="2200" dirty="0"/>
              <a:t>Years (e.g., 1985, 2023).</a:t>
            </a:r>
            <a:endParaRPr lang="tr-TR" sz="2200" dirty="0"/>
          </a:p>
          <a:p>
            <a:pPr lvl="2"/>
            <a:r>
              <a:rPr lang="en-US" sz="2200" dirty="0"/>
              <a:t>URLs (e.g., links starting with http:// or https://).</a:t>
            </a:r>
            <a:endParaRPr lang="tr-TR" sz="2200" dirty="0"/>
          </a:p>
          <a:p>
            <a:pPr lvl="2"/>
            <a:r>
              <a:rPr lang="en-US" sz="2200" dirty="0"/>
              <a:t>Emoji-only content using a regex pattern.</a:t>
            </a:r>
            <a:endParaRPr lang="tr-TR" sz="2200" dirty="0"/>
          </a:p>
          <a:p>
            <a:pPr lvl="2"/>
            <a:r>
              <a:rPr lang="en-US" sz="2200" dirty="0"/>
              <a:t>Non-English characters.</a:t>
            </a:r>
            <a:endParaRPr lang="tr-TR" sz="2200" dirty="0"/>
          </a:p>
          <a:p>
            <a:pPr lvl="1"/>
            <a:r>
              <a:rPr lang="en-US" sz="2200" dirty="0"/>
              <a:t>Excludes comments mentioning specific keywords like "Paul Walker" or "billion".</a:t>
            </a:r>
            <a:endParaRPr lang="tr-TR" sz="2200" dirty="0"/>
          </a:p>
          <a:p>
            <a:pPr marL="0" indent="0">
              <a:buNone/>
            </a:pPr>
            <a:endParaRPr lang="tr-TR" sz="2200" dirty="0"/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724A4297-9DB6-104B-A94E-D607F3F0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B6E6946-98FA-5B4B-A2BB-8C357523BB26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18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9611B-200D-0B4B-A537-2220A223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Methodology and Components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994B-B065-5C46-88A8-9F48F54F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35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3. Tokenizing Comments</a:t>
            </a:r>
            <a:r>
              <a:rPr lang="tr-TR" sz="2200" b="1" dirty="0"/>
              <a:t>:</a:t>
            </a:r>
          </a:p>
          <a:p>
            <a:pPr lvl="0"/>
            <a:r>
              <a:rPr lang="en-US" sz="2200" dirty="0"/>
              <a:t>A custom function tokenize splits the cleaned comments into individual words (tokens), converting all text to lowercase.</a:t>
            </a:r>
            <a:endParaRPr lang="tr-TR" sz="2200" dirty="0"/>
          </a:p>
          <a:p>
            <a:pPr lvl="0"/>
            <a:r>
              <a:rPr lang="en-US" sz="2200" dirty="0"/>
              <a:t>Adds a new column, tokens, containing tokenized versions of the comments.</a:t>
            </a:r>
            <a:endParaRPr lang="tr-TR" sz="2200" dirty="0"/>
          </a:p>
          <a:p>
            <a:pPr marL="0" indent="0">
              <a:buNone/>
            </a:pPr>
            <a:r>
              <a:rPr lang="tr-TR" sz="2200" b="1" dirty="0"/>
              <a:t>4.</a:t>
            </a:r>
            <a:r>
              <a:rPr lang="en-US" sz="2200" b="1" dirty="0"/>
              <a:t> Removing Stop Words</a:t>
            </a:r>
            <a:endParaRPr lang="tr-TR" sz="2200" dirty="0"/>
          </a:p>
          <a:p>
            <a:pPr lvl="0"/>
            <a:r>
              <a:rPr lang="en-US" sz="2200" b="1" dirty="0"/>
              <a:t>Stop Words</a:t>
            </a:r>
            <a:r>
              <a:rPr lang="en-US" sz="2200" dirty="0"/>
              <a:t>: Commonly used words (e.g., "the", "and", "is") that are usually filtered out in text analysis.</a:t>
            </a:r>
            <a:endParaRPr lang="tr-TR" sz="2200" dirty="0"/>
          </a:p>
          <a:p>
            <a:pPr lvl="0"/>
            <a:r>
              <a:rPr lang="en-US" sz="2200" dirty="0"/>
              <a:t>A predefined list of stop words is provided, and a function </a:t>
            </a:r>
            <a:r>
              <a:rPr lang="en-US" sz="2200" dirty="0" err="1"/>
              <a:t>remove_stop_words</a:t>
            </a:r>
            <a:r>
              <a:rPr lang="en-US" sz="2200" dirty="0"/>
              <a:t> filters them out from the tokens.</a:t>
            </a:r>
            <a:endParaRPr lang="tr-TR" sz="2200" dirty="0"/>
          </a:p>
          <a:p>
            <a:pPr lvl="0"/>
            <a:r>
              <a:rPr lang="en-US" sz="2200" dirty="0"/>
              <a:t>Adds a new column, </a:t>
            </a:r>
            <a:r>
              <a:rPr lang="en-US" sz="2200" dirty="0" err="1"/>
              <a:t>filtered_tokens</a:t>
            </a:r>
            <a:r>
              <a:rPr lang="en-US" sz="2200" dirty="0"/>
              <a:t>, containing the final cleaned tokens without stop words.</a:t>
            </a:r>
            <a:endParaRPr lang="tr-TR" sz="2200" dirty="0"/>
          </a:p>
          <a:p>
            <a:pPr marL="0" indent="0">
              <a:buNone/>
            </a:pPr>
            <a:endParaRPr lang="tr-TR" sz="2200" b="1" dirty="0"/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724A4297-9DB6-104B-A94E-D607F3F0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B6E6946-98FA-5B4B-A2BB-8C357523BB26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9611B-200D-0B4B-A537-2220A223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Methodology and Components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994B-B065-5C46-88A8-9F48F54F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434"/>
            <a:ext cx="10515600" cy="480218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r>
              <a:rPr lang="tr-TR" sz="2200" b="1" dirty="0"/>
              <a:t>5.</a:t>
            </a:r>
            <a:r>
              <a:rPr lang="en-US" sz="2200" b="1" dirty="0"/>
              <a:t> Keyword Filtering: </a:t>
            </a:r>
            <a:r>
              <a:rPr lang="en-US" sz="2200" dirty="0"/>
              <a:t>This script is written in Python and uses </a:t>
            </a:r>
            <a:r>
              <a:rPr lang="en-US" sz="2200" b="1" dirty="0" err="1"/>
              <a:t>PySpark</a:t>
            </a:r>
            <a:r>
              <a:rPr lang="en-US" sz="2200" dirty="0"/>
              <a:t> to process a CSV file containing comments. The goal is to filter the comments that contain specific travel-related keywords and save the filtered comments to a new CSV file.</a:t>
            </a:r>
            <a:endParaRPr lang="tr-TR" sz="2200" b="1" dirty="0"/>
          </a:p>
          <a:p>
            <a:pPr marL="0" indent="0">
              <a:buNone/>
            </a:pPr>
            <a:r>
              <a:rPr lang="tr-TR" sz="2200" b="1" dirty="0" err="1"/>
              <a:t>keywords</a:t>
            </a:r>
            <a:r>
              <a:rPr lang="tr-TR" sz="2200" b="1" dirty="0"/>
              <a:t> = [</a:t>
            </a:r>
          </a:p>
          <a:p>
            <a:pPr marL="0" indent="0">
              <a:buNone/>
            </a:pPr>
            <a:r>
              <a:rPr lang="tr-TR" sz="2200" b="1" dirty="0"/>
              <a:t>    "</a:t>
            </a:r>
            <a:r>
              <a:rPr lang="tr-TR" sz="2200" b="1" dirty="0" err="1"/>
              <a:t>spain</a:t>
            </a:r>
            <a:r>
              <a:rPr lang="tr-TR" sz="2200" b="1" dirty="0"/>
              <a:t>", "</a:t>
            </a:r>
            <a:r>
              <a:rPr lang="tr-TR" sz="2200" b="1" dirty="0" err="1"/>
              <a:t>madrid</a:t>
            </a:r>
            <a:r>
              <a:rPr lang="tr-TR" sz="2200" b="1" dirty="0"/>
              <a:t>", "</a:t>
            </a:r>
            <a:r>
              <a:rPr lang="tr-TR" sz="2200" b="1" dirty="0" err="1"/>
              <a:t>visit</a:t>
            </a:r>
            <a:r>
              <a:rPr lang="tr-TR" sz="2200" b="1" dirty="0"/>
              <a:t>", "</a:t>
            </a:r>
            <a:r>
              <a:rPr lang="tr-TR" sz="2200" b="1" dirty="0" err="1"/>
              <a:t>travel</a:t>
            </a:r>
            <a:r>
              <a:rPr lang="tr-TR" sz="2200" b="1" dirty="0"/>
              <a:t>", "</a:t>
            </a:r>
            <a:r>
              <a:rPr lang="tr-TR" sz="2200" b="1" dirty="0" err="1"/>
              <a:t>go</a:t>
            </a:r>
            <a:r>
              <a:rPr lang="tr-TR" sz="2200" b="1" dirty="0"/>
              <a:t> </a:t>
            </a:r>
            <a:r>
              <a:rPr lang="tr-TR" sz="2200" b="1" dirty="0" err="1"/>
              <a:t>to</a:t>
            </a:r>
            <a:r>
              <a:rPr lang="tr-TR" sz="2200" b="1" dirty="0"/>
              <a:t>", "</a:t>
            </a:r>
            <a:r>
              <a:rPr lang="tr-TR" sz="2200" b="1" dirty="0" err="1"/>
              <a:t>country</a:t>
            </a:r>
            <a:r>
              <a:rPr lang="tr-TR" sz="2200" b="1" dirty="0"/>
              <a:t>", "</a:t>
            </a:r>
            <a:r>
              <a:rPr lang="tr-TR" sz="2200" b="1" dirty="0" err="1"/>
              <a:t>city</a:t>
            </a:r>
            <a:r>
              <a:rPr lang="tr-TR" sz="2200" b="1" dirty="0"/>
              <a:t>", "</a:t>
            </a:r>
            <a:r>
              <a:rPr lang="tr-TR" sz="2200" b="1" dirty="0" err="1"/>
              <a:t>visited</a:t>
            </a:r>
            <a:r>
              <a:rPr lang="tr-TR" sz="2200" b="1" dirty="0"/>
              <a:t>", "</a:t>
            </a:r>
            <a:r>
              <a:rPr lang="tr-TR" sz="2200" b="1" dirty="0" err="1"/>
              <a:t>holiday</a:t>
            </a:r>
            <a:r>
              <a:rPr lang="tr-TR" sz="2200" b="1" dirty="0"/>
              <a:t>", "</a:t>
            </a:r>
            <a:r>
              <a:rPr lang="tr-TR" sz="2200" b="1" dirty="0" err="1"/>
              <a:t>ticket</a:t>
            </a:r>
            <a:r>
              <a:rPr lang="tr-TR" sz="2200" b="1" dirty="0"/>
              <a:t>"]</a:t>
            </a:r>
          </a:p>
          <a:p>
            <a:pPr marL="0" indent="0">
              <a:buNone/>
            </a:pPr>
            <a:endParaRPr lang="tr-TR" sz="2200" b="1" dirty="0"/>
          </a:p>
          <a:p>
            <a:pPr marL="0" indent="0">
              <a:buNone/>
            </a:pPr>
            <a:r>
              <a:rPr lang="tr-TR" sz="2200" dirty="0"/>
              <a:t>• A </a:t>
            </a:r>
            <a:r>
              <a:rPr lang="tr-TR" sz="2200" dirty="0" err="1"/>
              <a:t>list</a:t>
            </a:r>
            <a:r>
              <a:rPr lang="tr-TR" sz="2200" dirty="0"/>
              <a:t> of </a:t>
            </a:r>
            <a:r>
              <a:rPr lang="tr-TR" sz="2200" dirty="0" err="1"/>
              <a:t>travel-related</a:t>
            </a:r>
            <a:r>
              <a:rPr lang="tr-TR" sz="2200" dirty="0"/>
              <a:t> </a:t>
            </a:r>
            <a:r>
              <a:rPr lang="tr-TR" sz="2200" dirty="0" err="1"/>
              <a:t>keywords</a:t>
            </a:r>
            <a:r>
              <a:rPr lang="tr-TR" sz="2200" dirty="0"/>
              <a:t> is </a:t>
            </a:r>
            <a:r>
              <a:rPr lang="tr-TR" sz="2200" dirty="0" err="1"/>
              <a:t>created</a:t>
            </a:r>
            <a:r>
              <a:rPr lang="tr-TR" sz="2200" dirty="0"/>
              <a:t>.</a:t>
            </a:r>
          </a:p>
          <a:p>
            <a:pPr marL="0" indent="0">
              <a:buNone/>
            </a:pPr>
            <a:endParaRPr lang="tr-TR" sz="2200" dirty="0"/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724A4297-9DB6-104B-A94E-D607F3F0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B6E6946-98FA-5B4B-A2BB-8C357523BB26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735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9611B-200D-0B4B-A537-2220A223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Methodology and Components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994B-B065-5C46-88A8-9F48F54F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434"/>
            <a:ext cx="10515600" cy="48021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tr-TR" sz="2200" b="1" dirty="0"/>
              <a:t>6. Application of VADER:</a:t>
            </a:r>
          </a:p>
          <a:p>
            <a:pPr marL="0" indent="0" algn="just">
              <a:buNone/>
            </a:pPr>
            <a:r>
              <a:rPr lang="en-US" sz="2200" dirty="0"/>
              <a:t>The VADER script performs sentiment analysis on a dataset of processed comments using the </a:t>
            </a:r>
            <a:r>
              <a:rPr lang="en-US" sz="2200" b="1" dirty="0"/>
              <a:t>VADER (Valence Aware Dictionary and </a:t>
            </a:r>
            <a:r>
              <a:rPr lang="en-US" sz="2200" b="1" dirty="0" err="1"/>
              <a:t>sEntiment</a:t>
            </a:r>
            <a:r>
              <a:rPr lang="en-US" sz="2200" b="1" dirty="0"/>
              <a:t> Reasoner)</a:t>
            </a:r>
            <a:r>
              <a:rPr lang="en-US" sz="2200" dirty="0"/>
              <a:t> sentiment analysis tool, integrated with </a:t>
            </a:r>
            <a:r>
              <a:rPr lang="en-US" sz="2200" dirty="0" err="1"/>
              <a:t>PySpark</a:t>
            </a:r>
            <a:r>
              <a:rPr lang="en-US" sz="2200" dirty="0"/>
              <a:t> for processing.</a:t>
            </a:r>
          </a:p>
          <a:p>
            <a:pPr marL="0" indent="0" algn="just">
              <a:buNone/>
            </a:pPr>
            <a:r>
              <a:rPr lang="tr-TR" sz="2200" dirty="0"/>
              <a:t>. </a:t>
            </a:r>
            <a:r>
              <a:rPr lang="tr-TR" sz="2200" dirty="0" err="1"/>
              <a:t>Install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Import</a:t>
            </a:r>
            <a:r>
              <a:rPr lang="tr-TR" sz="2200" dirty="0"/>
              <a:t> </a:t>
            </a:r>
            <a:r>
              <a:rPr lang="tr-TR" sz="2200" dirty="0" err="1"/>
              <a:t>Required</a:t>
            </a:r>
            <a:r>
              <a:rPr lang="tr-TR" sz="2200" dirty="0"/>
              <a:t> Libraries</a:t>
            </a:r>
          </a:p>
          <a:p>
            <a:pPr marL="0" indent="0" algn="just">
              <a:buNone/>
            </a:pPr>
            <a:r>
              <a:rPr lang="tr-TR" sz="2200" dirty="0"/>
              <a:t>VADER: </a:t>
            </a:r>
            <a:r>
              <a:rPr lang="tr-TR" sz="2200" dirty="0" err="1"/>
              <a:t>Installed</a:t>
            </a:r>
            <a:r>
              <a:rPr lang="tr-TR" sz="2200" dirty="0"/>
              <a:t> </a:t>
            </a:r>
            <a:r>
              <a:rPr lang="tr-TR" sz="2200" dirty="0" err="1"/>
              <a:t>using</a:t>
            </a:r>
            <a:r>
              <a:rPr lang="tr-TR" sz="2200" dirty="0"/>
              <a:t> </a:t>
            </a:r>
            <a:r>
              <a:rPr lang="tr-TR" sz="2200" dirty="0" err="1"/>
              <a:t>pip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imported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perform</a:t>
            </a:r>
            <a:r>
              <a:rPr lang="tr-TR" sz="2200" dirty="0"/>
              <a:t> </a:t>
            </a:r>
            <a:r>
              <a:rPr lang="tr-TR" sz="2200" dirty="0" err="1"/>
              <a:t>sentiment</a:t>
            </a:r>
            <a:r>
              <a:rPr lang="tr-TR" sz="2200" dirty="0"/>
              <a:t> </a:t>
            </a:r>
            <a:r>
              <a:rPr lang="tr-TR" sz="2200" dirty="0" err="1"/>
              <a:t>analysis</a:t>
            </a:r>
            <a:r>
              <a:rPr lang="tr-TR" sz="2200" dirty="0"/>
              <a:t>.</a:t>
            </a:r>
          </a:p>
          <a:p>
            <a:pPr marL="0" indent="0" algn="just">
              <a:buNone/>
            </a:pPr>
            <a:r>
              <a:rPr lang="tr-TR" sz="2200" dirty="0" err="1"/>
              <a:t>PySpark</a:t>
            </a:r>
            <a:r>
              <a:rPr lang="tr-TR" sz="2200" dirty="0"/>
              <a:t>: </a:t>
            </a:r>
            <a:r>
              <a:rPr lang="tr-TR" sz="2200" dirty="0" err="1"/>
              <a:t>Used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distributed</a:t>
            </a:r>
            <a:r>
              <a:rPr lang="tr-TR" sz="2200" dirty="0"/>
              <a:t> data </a:t>
            </a:r>
            <a:r>
              <a:rPr lang="tr-TR" sz="2200" dirty="0" err="1"/>
              <a:t>processing</a:t>
            </a:r>
            <a:r>
              <a:rPr lang="tr-TR" sz="2200" dirty="0"/>
              <a:t>, </a:t>
            </a:r>
            <a:r>
              <a:rPr lang="tr-TR" sz="2200" dirty="0" err="1"/>
              <a:t>with</a:t>
            </a:r>
            <a:r>
              <a:rPr lang="tr-TR" sz="2200" dirty="0"/>
              <a:t> </a:t>
            </a:r>
            <a:r>
              <a:rPr lang="tr-TR" sz="2200" dirty="0" err="1"/>
              <a:t>SparkSession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creating</a:t>
            </a:r>
            <a:r>
              <a:rPr lang="tr-TR" sz="2200" dirty="0"/>
              <a:t> </a:t>
            </a:r>
            <a:r>
              <a:rPr lang="tr-TR" sz="2200" dirty="0" err="1"/>
              <a:t>Spark</a:t>
            </a:r>
            <a:r>
              <a:rPr lang="tr-TR" sz="2200" dirty="0"/>
              <a:t> </a:t>
            </a:r>
            <a:r>
              <a:rPr lang="tr-TR" sz="2200" dirty="0" err="1"/>
              <a:t>DataFrames</a:t>
            </a:r>
            <a:r>
              <a:rPr lang="tr-TR" sz="2200" dirty="0"/>
              <a:t>.</a:t>
            </a:r>
          </a:p>
          <a:p>
            <a:pPr marL="0" indent="0" algn="just">
              <a:buNone/>
            </a:pPr>
            <a:r>
              <a:rPr lang="tr-TR" sz="2200" dirty="0" err="1"/>
              <a:t>Pandas</a:t>
            </a:r>
            <a:r>
              <a:rPr lang="tr-TR" sz="2200" dirty="0"/>
              <a:t>: </a:t>
            </a:r>
            <a:r>
              <a:rPr lang="tr-TR" sz="2200" dirty="0" err="1"/>
              <a:t>Used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easier</a:t>
            </a:r>
            <a:r>
              <a:rPr lang="tr-TR" sz="2200" dirty="0"/>
              <a:t> </a:t>
            </a:r>
            <a:r>
              <a:rPr lang="tr-TR" sz="2200" dirty="0" err="1"/>
              <a:t>handling</a:t>
            </a:r>
            <a:r>
              <a:rPr lang="tr-TR" sz="2200" dirty="0"/>
              <a:t> of CSV file </a:t>
            </a:r>
            <a:r>
              <a:rPr lang="tr-TR" sz="2200" dirty="0" err="1"/>
              <a:t>operations</a:t>
            </a:r>
            <a:r>
              <a:rPr lang="tr-TR" sz="2200" dirty="0"/>
              <a:t>.</a:t>
            </a:r>
          </a:p>
          <a:p>
            <a:pPr marL="0" indent="0" algn="just">
              <a:buNone/>
            </a:pPr>
            <a:r>
              <a:rPr lang="tr-TR" sz="2200" dirty="0" err="1"/>
              <a:t>UDFs</a:t>
            </a:r>
            <a:r>
              <a:rPr lang="tr-TR" sz="2200" dirty="0"/>
              <a:t>: User-</a:t>
            </a:r>
            <a:r>
              <a:rPr lang="tr-TR" sz="2200" dirty="0" err="1"/>
              <a:t>defined</a:t>
            </a:r>
            <a:r>
              <a:rPr lang="tr-TR" sz="2200" dirty="0"/>
              <a:t> </a:t>
            </a:r>
            <a:r>
              <a:rPr lang="tr-TR" sz="2200" dirty="0" err="1"/>
              <a:t>functions</a:t>
            </a:r>
            <a:r>
              <a:rPr lang="tr-TR" sz="2200" dirty="0"/>
              <a:t> </a:t>
            </a:r>
            <a:r>
              <a:rPr lang="tr-TR" sz="2200" dirty="0" err="1"/>
              <a:t>are</a:t>
            </a:r>
            <a:r>
              <a:rPr lang="tr-TR" sz="2200" dirty="0"/>
              <a:t> </a:t>
            </a:r>
            <a:r>
              <a:rPr lang="tr-TR" sz="2200" dirty="0" err="1"/>
              <a:t>created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apply</a:t>
            </a:r>
            <a:r>
              <a:rPr lang="tr-TR" sz="2200" dirty="0"/>
              <a:t> </a:t>
            </a:r>
            <a:r>
              <a:rPr lang="tr-TR" sz="2200" dirty="0" err="1"/>
              <a:t>Python</a:t>
            </a:r>
            <a:r>
              <a:rPr lang="tr-TR" sz="2200" dirty="0"/>
              <a:t> </a:t>
            </a:r>
            <a:r>
              <a:rPr lang="tr-TR" sz="2200" dirty="0" err="1"/>
              <a:t>functions</a:t>
            </a:r>
            <a:r>
              <a:rPr lang="tr-TR" sz="2200" dirty="0"/>
              <a:t> in </a:t>
            </a:r>
            <a:r>
              <a:rPr lang="tr-TR" sz="2200" dirty="0" err="1"/>
              <a:t>Spark</a:t>
            </a:r>
            <a:r>
              <a:rPr lang="tr-TR" sz="2200" dirty="0"/>
              <a:t>.</a:t>
            </a:r>
          </a:p>
          <a:p>
            <a:pPr marL="0" indent="0">
              <a:buNone/>
            </a:pPr>
            <a:endParaRPr lang="tr-TR" sz="2200" dirty="0"/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724A4297-9DB6-104B-A94E-D607F3F0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B6E6946-98FA-5B4B-A2BB-8C357523BB26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918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9611B-200D-0B4B-A537-2220A223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Methodology and Components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994B-B065-5C46-88A8-9F48F54F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434"/>
            <a:ext cx="10515600" cy="480218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r>
              <a:rPr lang="tr-TR" sz="2200" b="1" dirty="0"/>
              <a:t>6. Application of VADER:</a:t>
            </a:r>
          </a:p>
          <a:p>
            <a:pPr marL="0" indent="0" algn="just">
              <a:buNone/>
            </a:pPr>
            <a:r>
              <a:rPr lang="tr-TR" sz="2200" dirty="0" err="1"/>
              <a:t>Load</a:t>
            </a:r>
            <a:r>
              <a:rPr lang="tr-TR" sz="2200" dirty="0"/>
              <a:t> Data;</a:t>
            </a:r>
          </a:p>
          <a:p>
            <a:pPr marL="0" indent="0" algn="just">
              <a:buNone/>
            </a:pPr>
            <a:r>
              <a:rPr lang="tr-TR" sz="2200" dirty="0" err="1"/>
              <a:t>Pandas</a:t>
            </a:r>
            <a:r>
              <a:rPr lang="tr-TR" sz="2200" dirty="0"/>
              <a:t> </a:t>
            </a:r>
            <a:r>
              <a:rPr lang="tr-TR" sz="2200" dirty="0" err="1"/>
              <a:t>DataFrame</a:t>
            </a:r>
            <a:r>
              <a:rPr lang="tr-TR" sz="2200" dirty="0"/>
              <a:t>: </a:t>
            </a:r>
          </a:p>
          <a:p>
            <a:pPr marL="0" indent="0" algn="just">
              <a:buNone/>
            </a:pPr>
            <a:r>
              <a:rPr lang="tr-TR" sz="2200" dirty="0"/>
              <a:t>A CSV file </a:t>
            </a:r>
            <a:r>
              <a:rPr lang="tr-TR" sz="2200" dirty="0" err="1"/>
              <a:t>named</a:t>
            </a:r>
            <a:r>
              <a:rPr lang="tr-TR" sz="2200" dirty="0"/>
              <a:t> </a:t>
            </a:r>
            <a:r>
              <a:rPr lang="tr-TR" sz="2200" dirty="0" err="1"/>
              <a:t>processed_comments.csv</a:t>
            </a:r>
            <a:r>
              <a:rPr lang="tr-TR" sz="2200" dirty="0"/>
              <a:t> is </a:t>
            </a:r>
            <a:r>
              <a:rPr lang="tr-TR" sz="2200" dirty="0" err="1"/>
              <a:t>read</a:t>
            </a:r>
            <a:r>
              <a:rPr lang="tr-TR" sz="2200" dirty="0"/>
              <a:t> </a:t>
            </a:r>
            <a:r>
              <a:rPr lang="tr-TR" sz="2200" dirty="0" err="1"/>
              <a:t>into</a:t>
            </a:r>
            <a:r>
              <a:rPr lang="tr-TR" sz="2200" dirty="0"/>
              <a:t> a </a:t>
            </a:r>
            <a:r>
              <a:rPr lang="tr-TR" sz="2200" dirty="0" err="1"/>
              <a:t>Pandas</a:t>
            </a:r>
            <a:r>
              <a:rPr lang="tr-TR" sz="2200" dirty="0"/>
              <a:t> </a:t>
            </a:r>
            <a:r>
              <a:rPr lang="tr-TR" sz="2200" dirty="0" err="1"/>
              <a:t>DataFrame</a:t>
            </a:r>
            <a:r>
              <a:rPr lang="tr-TR" sz="2200" dirty="0"/>
              <a:t>.</a:t>
            </a:r>
          </a:p>
          <a:p>
            <a:pPr marL="0" indent="0" algn="just">
              <a:buNone/>
            </a:pPr>
            <a:r>
              <a:rPr lang="tr-TR" sz="2200" dirty="0" err="1"/>
              <a:t>The</a:t>
            </a:r>
            <a:r>
              <a:rPr lang="tr-TR" sz="2200" dirty="0"/>
              <a:t> data is re-</a:t>
            </a:r>
            <a:r>
              <a:rPr lang="tr-TR" sz="2200" dirty="0" err="1"/>
              <a:t>saved</a:t>
            </a:r>
            <a:r>
              <a:rPr lang="tr-TR" sz="2200" dirty="0"/>
              <a:t> </a:t>
            </a:r>
            <a:r>
              <a:rPr lang="tr-TR" sz="2200" dirty="0" err="1"/>
              <a:t>temporarily</a:t>
            </a:r>
            <a:r>
              <a:rPr lang="tr-TR" sz="2200" dirty="0"/>
              <a:t> in /</a:t>
            </a:r>
            <a:r>
              <a:rPr lang="tr-TR" sz="2200" dirty="0" err="1"/>
              <a:t>tmp</a:t>
            </a:r>
            <a:r>
              <a:rPr lang="tr-TR" sz="2200" dirty="0"/>
              <a:t>/</a:t>
            </a:r>
            <a:r>
              <a:rPr lang="tr-TR" sz="2200" dirty="0" err="1"/>
              <a:t>processed_comments.csv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later</a:t>
            </a:r>
            <a:r>
              <a:rPr lang="tr-TR" sz="2200" dirty="0"/>
              <a:t> </a:t>
            </a:r>
            <a:r>
              <a:rPr lang="tr-TR" sz="2200" dirty="0" err="1"/>
              <a:t>use</a:t>
            </a:r>
            <a:r>
              <a:rPr lang="tr-TR" sz="2200" dirty="0"/>
              <a:t>.</a:t>
            </a:r>
          </a:p>
          <a:p>
            <a:pPr marL="0" indent="0" algn="just">
              <a:buNone/>
            </a:pPr>
            <a:r>
              <a:rPr lang="tr-TR" sz="2200" dirty="0" err="1"/>
              <a:t>Spark</a:t>
            </a:r>
            <a:r>
              <a:rPr lang="tr-TR" sz="2200" dirty="0"/>
              <a:t> </a:t>
            </a:r>
            <a:r>
              <a:rPr lang="tr-TR" sz="2200" dirty="0" err="1"/>
              <a:t>DataFrame</a:t>
            </a:r>
            <a:r>
              <a:rPr lang="tr-TR" sz="2200" dirty="0"/>
              <a:t>: </a:t>
            </a:r>
          </a:p>
          <a:p>
            <a:pPr marL="0" indent="0" algn="just">
              <a:buNone/>
            </a:pPr>
            <a:r>
              <a:rPr lang="tr-TR" sz="2200" dirty="0"/>
              <a:t>A </a:t>
            </a:r>
            <a:r>
              <a:rPr lang="tr-TR" sz="2200" dirty="0" err="1"/>
              <a:t>Spark</a:t>
            </a:r>
            <a:r>
              <a:rPr lang="tr-TR" sz="2200" dirty="0"/>
              <a:t> </a:t>
            </a:r>
            <a:r>
              <a:rPr lang="tr-TR" sz="2200" dirty="0" err="1"/>
              <a:t>session</a:t>
            </a:r>
            <a:r>
              <a:rPr lang="tr-TR" sz="2200" dirty="0"/>
              <a:t> is </a:t>
            </a:r>
            <a:r>
              <a:rPr lang="tr-TR" sz="2200" dirty="0" err="1"/>
              <a:t>created</a:t>
            </a:r>
            <a:r>
              <a:rPr lang="tr-TR" sz="2200" dirty="0"/>
              <a:t>.</a:t>
            </a:r>
          </a:p>
          <a:p>
            <a:pPr marL="0" indent="0" algn="just">
              <a:buNone/>
            </a:pP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Pandas</a:t>
            </a:r>
            <a:r>
              <a:rPr lang="tr-TR" sz="2200" dirty="0"/>
              <a:t> </a:t>
            </a:r>
            <a:r>
              <a:rPr lang="tr-TR" sz="2200" dirty="0" err="1"/>
              <a:t>DataFrame</a:t>
            </a:r>
            <a:r>
              <a:rPr lang="tr-TR" sz="2200" dirty="0"/>
              <a:t> is </a:t>
            </a:r>
            <a:r>
              <a:rPr lang="tr-TR" sz="2200" dirty="0" err="1"/>
              <a:t>converted</a:t>
            </a:r>
            <a:r>
              <a:rPr lang="tr-TR" sz="2200" dirty="0"/>
              <a:t> </a:t>
            </a:r>
            <a:r>
              <a:rPr lang="tr-TR" sz="2200" dirty="0" err="1"/>
              <a:t>into</a:t>
            </a:r>
            <a:r>
              <a:rPr lang="tr-TR" sz="2200" dirty="0"/>
              <a:t> a </a:t>
            </a:r>
            <a:r>
              <a:rPr lang="tr-TR" sz="2200" dirty="0" err="1"/>
              <a:t>Spark</a:t>
            </a:r>
            <a:r>
              <a:rPr lang="tr-TR" sz="2200" dirty="0"/>
              <a:t> </a:t>
            </a:r>
            <a:r>
              <a:rPr lang="tr-TR" sz="2200" dirty="0" err="1"/>
              <a:t>DataFrame</a:t>
            </a:r>
            <a:r>
              <a:rPr lang="tr-TR" sz="2200" dirty="0"/>
              <a:t> (</a:t>
            </a:r>
            <a:r>
              <a:rPr lang="tr-TR" sz="2200" dirty="0" err="1"/>
              <a:t>processed_df</a:t>
            </a:r>
            <a:r>
              <a:rPr lang="tr-TR" sz="2200" dirty="0"/>
              <a:t>). </a:t>
            </a:r>
          </a:p>
          <a:p>
            <a:pPr marL="0" indent="0" algn="just">
              <a:buNone/>
            </a:pPr>
            <a:endParaRPr lang="tr-TR" sz="2200" dirty="0"/>
          </a:p>
          <a:p>
            <a:pPr marL="0" indent="0" algn="just">
              <a:buNone/>
            </a:pPr>
            <a:r>
              <a:rPr lang="tr-TR" sz="2200" dirty="0" err="1"/>
              <a:t>Sentiment</a:t>
            </a:r>
            <a:r>
              <a:rPr lang="tr-TR" sz="2200" dirty="0"/>
              <a:t> Analysis </a:t>
            </a:r>
            <a:r>
              <a:rPr lang="tr-TR" sz="2200" dirty="0" err="1"/>
              <a:t>with</a:t>
            </a:r>
            <a:r>
              <a:rPr lang="tr-TR" sz="2200" dirty="0"/>
              <a:t> VADER;</a:t>
            </a:r>
          </a:p>
          <a:p>
            <a:pPr marL="0" indent="0" algn="just">
              <a:buNone/>
            </a:pPr>
            <a:r>
              <a:rPr lang="tr-TR" sz="2200" dirty="0"/>
              <a:t>VADER </a:t>
            </a:r>
            <a:r>
              <a:rPr lang="tr-TR" sz="2200" dirty="0" err="1"/>
              <a:t>Initialization</a:t>
            </a:r>
            <a:r>
              <a:rPr lang="tr-TR" sz="2200" dirty="0"/>
              <a:t>: </a:t>
            </a:r>
          </a:p>
          <a:p>
            <a:pPr marL="0" indent="0" algn="just">
              <a:buNone/>
            </a:pPr>
            <a:r>
              <a:rPr lang="tr-TR" sz="2200" dirty="0"/>
              <a:t>A </a:t>
            </a:r>
            <a:r>
              <a:rPr lang="tr-TR" sz="2200" dirty="0" err="1"/>
              <a:t>SentimentIntensityAnalyzer</a:t>
            </a:r>
            <a:r>
              <a:rPr lang="tr-TR" sz="2200" dirty="0"/>
              <a:t> is </a:t>
            </a:r>
            <a:r>
              <a:rPr lang="tr-TR" sz="2200" dirty="0" err="1"/>
              <a:t>instantiated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perform</a:t>
            </a:r>
            <a:r>
              <a:rPr lang="tr-TR" sz="2200" dirty="0"/>
              <a:t> </a:t>
            </a:r>
            <a:r>
              <a:rPr lang="tr-TR" sz="2200" dirty="0" err="1"/>
              <a:t>sentiment</a:t>
            </a:r>
            <a:r>
              <a:rPr lang="tr-TR" sz="2200" dirty="0"/>
              <a:t> </a:t>
            </a:r>
            <a:r>
              <a:rPr lang="tr-TR" sz="2200" dirty="0" err="1"/>
              <a:t>analysis</a:t>
            </a:r>
            <a:r>
              <a:rPr lang="tr-TR" sz="2200" dirty="0"/>
              <a:t>.</a:t>
            </a:r>
          </a:p>
          <a:p>
            <a:pPr marL="0" indent="0">
              <a:buNone/>
            </a:pPr>
            <a:endParaRPr lang="tr-TR" sz="2200" dirty="0"/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724A4297-9DB6-104B-A94E-D607F3F0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B6E6946-98FA-5B4B-A2BB-8C357523BB26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78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9611B-200D-0B4B-A537-2220A223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4F93"/>
                </a:solidFill>
              </a:rPr>
              <a:t>Methodology and Components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994B-B065-5C46-88A8-9F48F54F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434"/>
            <a:ext cx="10006532" cy="425291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r>
              <a:rPr lang="tr-TR" sz="2200" b="1" dirty="0"/>
              <a:t>6. Application of VADER:</a:t>
            </a:r>
          </a:p>
          <a:p>
            <a:pPr marL="0" indent="0" algn="just">
              <a:buNone/>
            </a:pPr>
            <a:r>
              <a:rPr lang="tr-TR" sz="2200" dirty="0"/>
              <a:t>A </a:t>
            </a:r>
            <a:r>
              <a:rPr lang="tr-TR" sz="2200" dirty="0" err="1"/>
              <a:t>function</a:t>
            </a:r>
            <a:r>
              <a:rPr lang="tr-TR" sz="2200" dirty="0"/>
              <a:t> </a:t>
            </a:r>
            <a:r>
              <a:rPr lang="tr-TR" sz="2200" dirty="0" err="1"/>
              <a:t>analyze_sentiment</a:t>
            </a:r>
            <a:r>
              <a:rPr lang="tr-TR" sz="2200" dirty="0"/>
              <a:t> is </a:t>
            </a:r>
            <a:r>
              <a:rPr lang="tr-TR" sz="2200" dirty="0" err="1"/>
              <a:t>defined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compute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compound</a:t>
            </a:r>
            <a:r>
              <a:rPr lang="tr-TR" sz="2200" dirty="0"/>
              <a:t> </a:t>
            </a:r>
            <a:r>
              <a:rPr lang="tr-TR" sz="2200" dirty="0" err="1"/>
              <a:t>sentiment</a:t>
            </a:r>
            <a:r>
              <a:rPr lang="tr-TR" sz="2200" dirty="0"/>
              <a:t> </a:t>
            </a:r>
            <a:r>
              <a:rPr lang="tr-TR" sz="2200" dirty="0" err="1"/>
              <a:t>score</a:t>
            </a:r>
            <a:r>
              <a:rPr lang="tr-TR" sz="2200" dirty="0"/>
              <a:t> </a:t>
            </a:r>
            <a:r>
              <a:rPr lang="tr-TR" sz="2200" dirty="0" err="1"/>
              <a:t>using</a:t>
            </a:r>
            <a:r>
              <a:rPr lang="tr-TR" sz="2200" dirty="0"/>
              <a:t> </a:t>
            </a:r>
            <a:r>
              <a:rPr lang="tr-TR" sz="2200" dirty="0" err="1"/>
              <a:t>VADER's</a:t>
            </a:r>
            <a:r>
              <a:rPr lang="tr-TR" sz="2200" dirty="0"/>
              <a:t> </a:t>
            </a:r>
            <a:r>
              <a:rPr lang="tr-TR" sz="2200" dirty="0" err="1"/>
              <a:t>polarity_scores</a:t>
            </a:r>
            <a:r>
              <a:rPr lang="tr-TR" sz="2200" dirty="0"/>
              <a:t>.</a:t>
            </a:r>
          </a:p>
          <a:p>
            <a:pPr marL="0" indent="0" algn="just">
              <a:buNone/>
            </a:pPr>
            <a:r>
              <a:rPr lang="tr-TR" sz="2200" dirty="0" err="1"/>
              <a:t>Positive</a:t>
            </a:r>
            <a:r>
              <a:rPr lang="tr-TR" sz="2200" dirty="0"/>
              <a:t>, </a:t>
            </a:r>
            <a:r>
              <a:rPr lang="tr-TR" sz="2200" dirty="0" err="1"/>
              <a:t>Negative</a:t>
            </a:r>
            <a:r>
              <a:rPr lang="tr-TR" sz="2200" dirty="0"/>
              <a:t>, </a:t>
            </a:r>
            <a:r>
              <a:rPr lang="tr-TR" sz="2200" dirty="0" err="1"/>
              <a:t>Neutral</a:t>
            </a:r>
            <a:r>
              <a:rPr lang="tr-TR" sz="2200" dirty="0"/>
              <a:t>.</a:t>
            </a:r>
          </a:p>
          <a:p>
            <a:pPr marL="0" indent="0" algn="just">
              <a:buNone/>
            </a:pPr>
            <a:endParaRPr lang="tr-TR" sz="2200" dirty="0"/>
          </a:p>
        </p:txBody>
      </p:sp>
      <p:pic>
        <p:nvPicPr>
          <p:cNvPr id="4" name="Resim 3" descr="metin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724A4297-9DB6-104B-A94E-D607F3F0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44732" y="5554246"/>
            <a:ext cx="1277471" cy="127747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B6E6946-98FA-5B4B-A2BB-8C357523BB26}"/>
              </a:ext>
            </a:extLst>
          </p:cNvPr>
          <p:cNvSpPr/>
          <p:nvPr/>
        </p:nvSpPr>
        <p:spPr>
          <a:xfrm>
            <a:off x="-1" y="6697410"/>
            <a:ext cx="12192000" cy="160590"/>
          </a:xfrm>
          <a:prstGeom prst="rect">
            <a:avLst/>
          </a:prstGeom>
          <a:solidFill>
            <a:srgbClr val="024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310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1985</Words>
  <Application>Microsoft Macintosh PowerPoint</Application>
  <PresentationFormat>Geniş ekran</PresentationFormat>
  <Paragraphs>197</Paragraphs>
  <Slides>21</Slides>
  <Notes>20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Teması</vt:lpstr>
      <vt:lpstr>PowerPoint Sunusu</vt:lpstr>
      <vt:lpstr>Introduction</vt:lpstr>
      <vt:lpstr>Methodology and Components</vt:lpstr>
      <vt:lpstr>Methodology and Components</vt:lpstr>
      <vt:lpstr>Methodology and Components</vt:lpstr>
      <vt:lpstr>Methodology and Components</vt:lpstr>
      <vt:lpstr>Methodology and Components</vt:lpstr>
      <vt:lpstr>Methodology and Components</vt:lpstr>
      <vt:lpstr>Methodology and Components</vt:lpstr>
      <vt:lpstr>Methodology and Components</vt:lpstr>
      <vt:lpstr>Methodology and Components</vt:lpstr>
      <vt:lpstr>Methodology and Components</vt:lpstr>
      <vt:lpstr>Methodology and Components</vt:lpstr>
      <vt:lpstr>Methodology and Components</vt:lpstr>
      <vt:lpstr>Methodology and Components</vt:lpstr>
      <vt:lpstr>Methodology and Components</vt:lpstr>
      <vt:lpstr>Conclusions</vt:lpstr>
      <vt:lpstr>Further Questions</vt:lpstr>
      <vt:lpstr>References</vt:lpstr>
      <vt:lpstr>Thank You!</vt:lpstr>
      <vt:lpstr>Methodology and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ZEMZEM SELİN ORUÇ</dc:creator>
  <cp:lastModifiedBy>ZEMZEM SELİN ORUÇ</cp:lastModifiedBy>
  <cp:revision>34</cp:revision>
  <dcterms:created xsi:type="dcterms:W3CDTF">2024-12-25T21:21:02Z</dcterms:created>
  <dcterms:modified xsi:type="dcterms:W3CDTF">2024-12-30T08:56:28Z</dcterms:modified>
</cp:coreProperties>
</file>